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1"/>
  </p:notesMasterIdLst>
  <p:handoutMasterIdLst>
    <p:handoutMasterId r:id="rId42"/>
  </p:handoutMasterIdLst>
  <p:sldIdLst>
    <p:sldId id="256" r:id="rId3"/>
    <p:sldId id="542" r:id="rId4"/>
    <p:sldId id="541" r:id="rId5"/>
    <p:sldId id="507" r:id="rId6"/>
    <p:sldId id="531" r:id="rId7"/>
    <p:sldId id="532" r:id="rId8"/>
    <p:sldId id="508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23" r:id="rId24"/>
    <p:sldId id="524" r:id="rId25"/>
    <p:sldId id="525" r:id="rId26"/>
    <p:sldId id="526" r:id="rId27"/>
    <p:sldId id="527" r:id="rId28"/>
    <p:sldId id="528" r:id="rId29"/>
    <p:sldId id="529" r:id="rId30"/>
    <p:sldId id="530" r:id="rId31"/>
    <p:sldId id="533" r:id="rId32"/>
    <p:sldId id="534" r:id="rId33"/>
    <p:sldId id="535" r:id="rId34"/>
    <p:sldId id="536" r:id="rId35"/>
    <p:sldId id="537" r:id="rId36"/>
    <p:sldId id="538" r:id="rId37"/>
    <p:sldId id="539" r:id="rId38"/>
    <p:sldId id="540" r:id="rId39"/>
    <p:sldId id="408" r:id="rId40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3792" autoAdjust="0"/>
  </p:normalViewPr>
  <p:slideViewPr>
    <p:cSldViewPr snapToGrid="0">
      <p:cViewPr varScale="1">
        <p:scale>
          <a:sx n="105" d="100"/>
          <a:sy n="105" d="100"/>
        </p:scale>
        <p:origin x="14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0527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3446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718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4307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2671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596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40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2273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9519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42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30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37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337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85000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5659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00593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50341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63162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7901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9546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79569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7843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354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6288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6728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4116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239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4661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3413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3519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02089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21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9222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09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2166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06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6255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8041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110410" y="720720"/>
            <a:ext cx="2070101" cy="575944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900117" y="720720"/>
            <a:ext cx="6057899" cy="575944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4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15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lang="en-US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484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238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2072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22446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24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3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378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54068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1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2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374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lang="en-US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35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62821" y="684208"/>
            <a:ext cx="2212976" cy="50752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20720" y="684208"/>
            <a:ext cx="6489697" cy="5075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00117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16516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3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99998" y="719998"/>
            <a:ext cx="8280001" cy="107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99998" y="1979996"/>
            <a:ext cx="8280001" cy="45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9998" y="683998"/>
            <a:ext cx="8460001" cy="102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9998" y="1949043"/>
            <a:ext cx="8855643" cy="381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39998" y="631872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1" y="6347161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3" y="6347161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sfu.ca/~ishinkar/teaching/fall21/cmpt125/assignment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719998" y="1445035"/>
            <a:ext cx="8855643" cy="6063198"/>
          </a:xfrm>
        </p:spPr>
        <p:txBody>
          <a:bodyPr>
            <a:spAutoFit/>
          </a:bodyPr>
          <a:lstStyle/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CMPT 125</a:t>
            </a: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Computing Science</a:t>
            </a:r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Programming II</a:t>
            </a:r>
          </a:p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4, 2021</a:t>
            </a:r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endParaRPr lang="de-DE" sz="3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sz="3600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n-US" sz="3800" dirty="0"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Recursion</a:t>
            </a: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ct val="45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Write a function that gets n and computes n!</a:t>
            </a:r>
          </a:p>
          <a:p>
            <a:pPr marL="555625" indent="-555625">
              <a:buSzPct val="45000"/>
              <a:buFont typeface="Wingdings" panose="05000000000000000000" pitchFamily="2" charset="2"/>
              <a:buChar char="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endParaRPr lang="en-US" altLang="en-U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45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de-DE" sz="20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 long factorial_rec(unsigned int n) {</a:t>
            </a:r>
          </a:p>
          <a:p>
            <a:pPr>
              <a:buSzPct val="45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de-DE" sz="20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(n &lt;= 1)</a:t>
            </a:r>
            <a:br>
              <a:rPr lang="de-DE" sz="20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return 1;</a:t>
            </a:r>
          </a:p>
          <a:p>
            <a:pPr>
              <a:buSzPct val="45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de-DE" sz="20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return n*factorial_rec(n-1);</a:t>
            </a:r>
          </a:p>
          <a:p>
            <a:pPr>
              <a:buSzPct val="45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de-DE" altLang="en-US" sz="20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en-US" sz="20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10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n-US" sz="3800" dirty="0"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Recursion</a:t>
            </a: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ct val="45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Write a function that computes the Fibonacci sequence:</a:t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45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Fib(0) = 0, Fib(1) = 1</a:t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Fib(N) = Fib(N-1) + Fib(N-2)		for  N &gt;=2</a:t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45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Write a recursive implementation</a:t>
            </a:r>
          </a:p>
          <a:p>
            <a:pPr>
              <a:buSzPct val="45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Write an iterative implementation</a:t>
            </a:r>
          </a:p>
          <a:p>
            <a:pPr>
              <a:buSzPct val="45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Comment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when implementing in C use </a:t>
            </a:r>
            <a:r>
              <a:rPr lang="en-US" alt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long </a:t>
            </a:r>
            <a:r>
              <a:rPr lang="en-US" altLang="en-US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(not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SzPct val="45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See </a:t>
            </a:r>
            <a:r>
              <a:rPr lang="en-US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fib.c</a:t>
            </a:r>
            <a:endParaRPr lang="en-US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45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Compute fib(n) in linear time (fast) using not more than 4 (5-6?) variables.</a:t>
            </a:r>
          </a:p>
          <a:p>
            <a:pPr>
              <a:buSzPct val="45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92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n-US" sz="3800" dirty="0"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Fun fact about Fibonacci numbers</a:t>
            </a: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SzPct val="100000"/>
              <a:buFont typeface="Arial" panose="020B0604020202020204" pitchFamily="34" charset="0"/>
              <a:buChar char="•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Fib(n) has a closed formula.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you take linear algebra/discrete math, you should learn how to derive the closed formula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Fact: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1-√5)/2)</a:t>
            </a:r>
            <a:r>
              <a:rPr lang="en-US" alt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 √5 &lt; 0.2 for all n&gt;=2.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 computing only the first term suffices to compute Fib(n)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84" y="2438717"/>
            <a:ext cx="48958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9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n-US" sz="3800" dirty="0"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Fun fact about Fibonacci numbers</a:t>
            </a: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SzPct val="100000"/>
              <a:buFont typeface="Arial" panose="020B0604020202020204" pitchFamily="34" charset="0"/>
              <a:buChar char="•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Fib(n) has a closed formula.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00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Fib(n)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 &lt;=1 return n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Otherwise</a:t>
            </a:r>
          </a:p>
          <a:p>
            <a:pPr marL="1028700" lvl="1" indent="-342900">
              <a:buFont typeface="Arial" panose="020B0604020202020204" pitchFamily="34" charset="0"/>
              <a:buChar char="•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Let a=(1+√5)/2</a:t>
            </a:r>
          </a:p>
          <a:p>
            <a:pPr marL="1028700" lvl="1" indent="-342900">
              <a:buFont typeface="Arial" panose="020B0604020202020204" pitchFamily="34" charset="0"/>
              <a:buChar char="•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Compute B = a</a:t>
            </a:r>
            <a:r>
              <a:rPr lang="en-US" alt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marL="1028700" lvl="1" indent="-342900">
              <a:buFont typeface="Arial" panose="020B0604020202020204" pitchFamily="34" charset="0"/>
              <a:buChar char="•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Return rounding(B/√5)</a:t>
            </a:r>
          </a:p>
          <a:p>
            <a:pPr>
              <a:buSzPct val="100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endParaRPr lang="en-US" altLang="en-US" sz="20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00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Try </a:t>
            </a:r>
            <a:r>
              <a:rPr lang="en-US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Compare Fib(n) to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algorithm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84" y="2438717"/>
            <a:ext cx="48958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0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n-US" sz="3800" dirty="0" smtClean="0"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Computing a</a:t>
            </a:r>
            <a:r>
              <a:rPr lang="en-US" sz="3800" baseline="30000" dirty="0" smtClean="0"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n</a:t>
            </a:r>
            <a:endParaRPr lang="en-US" sz="3800" baseline="30000" dirty="0">
              <a:latin typeface="Arial" panose="020B0604020202020204" pitchFamily="34" charset="0"/>
              <a:ea typeface="Microsoft YaHei" pitchFamily="2"/>
              <a:cs typeface="Arial" panose="020B0604020202020204" pitchFamily="34" charset="0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ct val="100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a real , n integer, </a:t>
            </a:r>
            <a:r>
              <a:rPr lang="en-US" alt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the goal is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to compute a</a:t>
            </a:r>
            <a:r>
              <a:rPr lang="en-US" alt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>
              <a:buSzPct val="100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Naïve algorithm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run a for loop for n iterations</a:t>
            </a:r>
          </a:p>
          <a:p>
            <a:pPr>
              <a:buSzPct val="100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 more sophisticated algorithm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runs in only O(log(n)) iterations.</a:t>
            </a:r>
          </a:p>
          <a:p>
            <a:pPr>
              <a:buSzPct val="100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Example to compute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a</a:t>
            </a:r>
            <a:r>
              <a:rPr lang="en-US" alt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  <a:p>
            <a:pPr>
              <a:buSzPct val="100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Given a</a:t>
            </a:r>
          </a:p>
          <a:p>
            <a:pPr>
              <a:buSzPct val="100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 a</a:t>
            </a:r>
            <a:r>
              <a:rPr lang="en-US" alt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a*a</a:t>
            </a:r>
          </a:p>
          <a:p>
            <a:pPr>
              <a:buSzPct val="100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 a</a:t>
            </a:r>
            <a:r>
              <a:rPr lang="en-US" alt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a</a:t>
            </a:r>
            <a:r>
              <a:rPr lang="en-US" alt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*a</a:t>
            </a:r>
            <a:r>
              <a:rPr lang="en-US" alt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>
              <a:buSzPct val="100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Output: a</a:t>
            </a:r>
            <a:r>
              <a:rPr lang="en-US" alt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a</a:t>
            </a:r>
            <a:r>
              <a:rPr lang="en-US" alt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*a</a:t>
            </a:r>
            <a:r>
              <a:rPr lang="en-US" alt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*a</a:t>
            </a:r>
          </a:p>
          <a:p>
            <a:pPr>
              <a:buSzPct val="100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Conclusion: we used only 4 operations to compute a</a:t>
            </a:r>
            <a:r>
              <a:rPr lang="en-US" alt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altLang="en-US" sz="20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16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/>
          <a:lstStyle/>
          <a:p>
            <a:pPr lvl="0" algn="ctr">
              <a:buSzPct val="100000"/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Merge sort</a:t>
            </a:r>
            <a:b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(more on recursion)</a:t>
            </a:r>
            <a:endParaRPr lang="de-DE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5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n-US" sz="3800" dirty="0"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Merge sort</a:t>
            </a: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ct val="100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Merge sort: sorting algorithm: gets an array of numbers, and sorts it.</a:t>
            </a:r>
          </a:p>
          <a:p>
            <a:pPr marL="457200" indent="-457200">
              <a:buSzPct val="100000"/>
              <a:buFont typeface="+mj-lt"/>
              <a:buAutoNum type="arabicPeriod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Merge sort: Given an array of length n</a:t>
            </a:r>
          </a:p>
          <a:p>
            <a:pPr marL="457200" indent="-457200">
              <a:buSzPct val="100000"/>
              <a:buFont typeface="+mj-lt"/>
              <a:buAutoNum type="arabicPeriod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Sort the first n/2 elements</a:t>
            </a:r>
          </a:p>
          <a:p>
            <a:pPr marL="457200" indent="-457200">
              <a:buSzPct val="100000"/>
              <a:buFont typeface="+mj-lt"/>
              <a:buAutoNum type="arabicPeriod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Sort the last n/2 elements</a:t>
            </a:r>
          </a:p>
          <a:p>
            <a:pPr marL="457200" indent="-457200">
              <a:buSzPct val="100000"/>
              <a:buFont typeface="+mj-lt"/>
              <a:buAutoNum type="arabicPeriod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Merge the two sorted halves</a:t>
            </a:r>
          </a:p>
        </p:txBody>
      </p:sp>
    </p:spTree>
    <p:extLst>
      <p:ext uri="{BB962C8B-B14F-4D97-AF65-F5344CB8AC3E}">
        <p14:creationId xmlns:p14="http://schemas.microsoft.com/office/powerpoint/2010/main" val="75593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n-US" sz="3800" dirty="0"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Merge sort</a:t>
            </a: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ct val="100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Input: [4, 1, 8, 7, 10, 3]</a:t>
            </a:r>
          </a:p>
          <a:p>
            <a:pPr>
              <a:buSzPct val="100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- sort the left half:  		[1, 4, 8, 7, 10, 3]</a:t>
            </a:r>
          </a:p>
          <a:p>
            <a:pPr>
              <a:buSzPct val="100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- sort the right half		[1, 4, 8, 3, 7, 10 ]</a:t>
            </a:r>
          </a:p>
          <a:p>
            <a:pPr>
              <a:buSzPct val="100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- merge the two halves</a:t>
            </a:r>
          </a:p>
          <a:p>
            <a:pPr>
              <a:buSzPct val="100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Merge 3:	[1, 4, 3, 8, 7, 10 ]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[1, 3, 4, 8, 7, 10 ]</a:t>
            </a:r>
          </a:p>
          <a:p>
            <a:pPr>
              <a:buSzPct val="100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Merge 7: 	[1, 3, 4, 7, 8, 10 ]</a:t>
            </a:r>
          </a:p>
          <a:p>
            <a:pPr>
              <a:buSzPct val="100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Merge 10:	[1, 3, 4, 7, 8, 10 ]</a:t>
            </a:r>
          </a:p>
          <a:p>
            <a:pPr>
              <a:buSzPct val="100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DONE!</a:t>
            </a:r>
          </a:p>
          <a:p>
            <a:pPr>
              <a:buSzPct val="100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00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AutoShape 4"/>
          <p:cNvCxnSpPr>
            <a:cxnSpLocks noChangeShapeType="1"/>
            <a:stCxn id="5" idx="1"/>
            <a:endCxn id="7" idx="0"/>
          </p:cNvCxnSpPr>
          <p:nvPr/>
        </p:nvCxnSpPr>
        <p:spPr bwMode="auto">
          <a:xfrm rot="10800000" flipV="1">
            <a:off x="2351930" y="1624013"/>
            <a:ext cx="4821983" cy="849844"/>
          </a:xfrm>
          <a:prstGeom prst="bentConnector2">
            <a:avLst/>
          </a:prstGeom>
          <a:noFill/>
          <a:ln w="6480" cap="flat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73912" y="1195388"/>
            <a:ext cx="2306638" cy="85725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>
                <a:latin typeface="Calibri" panose="020F0502020204030204" pitchFamily="34" charset="0"/>
              </a:rPr>
              <a:t>Using recursion</a:t>
            </a:r>
          </a:p>
        </p:txBody>
      </p:sp>
      <p:cxnSp>
        <p:nvCxnSpPr>
          <p:cNvPr id="6" name="AutoShape 6"/>
          <p:cNvCxnSpPr>
            <a:cxnSpLocks noChangeShapeType="1"/>
            <a:stCxn id="5" idx="2"/>
            <a:endCxn id="8" idx="3"/>
          </p:cNvCxnSpPr>
          <p:nvPr/>
        </p:nvCxnSpPr>
        <p:spPr bwMode="auto">
          <a:xfrm rot="5400000">
            <a:off x="5364618" y="184863"/>
            <a:ext cx="1094839" cy="4830389"/>
          </a:xfrm>
          <a:prstGeom prst="bentConnector2">
            <a:avLst/>
          </a:prstGeom>
          <a:noFill/>
          <a:ln w="6480" cap="flat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" name="Rounded Rectangle 6"/>
          <p:cNvSpPr/>
          <p:nvPr/>
        </p:nvSpPr>
        <p:spPr bwMode="auto">
          <a:xfrm>
            <a:off x="1234990" y="2473857"/>
            <a:ext cx="2233877" cy="381000"/>
          </a:xfrm>
          <a:prstGeom prst="roundRect">
            <a:avLst/>
          </a:prstGeom>
          <a:solidFill>
            <a:srgbClr val="92D05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262965" y="2956977"/>
            <a:ext cx="2233877" cy="381000"/>
          </a:xfrm>
          <a:prstGeom prst="roundRect">
            <a:avLst/>
          </a:prstGeom>
          <a:solidFill>
            <a:srgbClr val="92D05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355848" y="5642714"/>
            <a:ext cx="3515614" cy="1292745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dirty="0" smtClean="0">
                <a:latin typeface="Calibri" panose="020F0502020204030204" pitchFamily="34" charset="0"/>
              </a:rPr>
              <a:t>This is an inefficient implementation of the merge part</a:t>
            </a:r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56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/>
          <a:lstStyle/>
          <a:p>
            <a:pPr lvl="0"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Space Filling algorithm 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(more on recursion)</a:t>
            </a:r>
            <a:endParaRPr lang="de-DE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09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n-US" sz="3800" dirty="0"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Space Filling algorithm</a:t>
            </a: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ct val="100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Given a picture, we want to color a specified bounded area.</a:t>
            </a:r>
          </a:p>
          <a:p>
            <a:pPr>
              <a:buSzPct val="100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00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Also known as flood fill algorithm or boundary fill algorithm</a:t>
            </a:r>
          </a:p>
          <a:p>
            <a:pPr>
              <a:buSzPct val="100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00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Example in paint.</a:t>
            </a:r>
          </a:p>
        </p:txBody>
      </p:sp>
    </p:spTree>
    <p:extLst>
      <p:ext uri="{BB962C8B-B14F-4D97-AF65-F5344CB8AC3E}">
        <p14:creationId xmlns:p14="http://schemas.microsoft.com/office/powerpoint/2010/main" val="209476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Assignment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Assignment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is due to October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15,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23:59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https://www.cs.sfu.ca/~ishinkar/teaching/fall21/cmpt125/assignments.html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You need to submit one file to Canvas – </a:t>
            </a:r>
            <a:r>
              <a:rPr lang="de-DE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assignment2.c</a:t>
            </a:r>
            <a:endParaRPr lang="de-DE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assignment is more challenging than assignment 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smtClean="0">
                <a:latin typeface="Arial" panose="020B0604020202020204" pitchFamily="34" charset="0"/>
                <a:cs typeface="Arial" panose="020B0604020202020204" pitchFamily="34" charset="0"/>
              </a:rPr>
              <a:t>Start working on it earlier.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2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/>
          <a:lstStyle/>
          <a:p>
            <a:pPr lvl="0" algn="ctr"/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Measuring performance of algorithms</a:t>
            </a:r>
            <a:endParaRPr lang="de-DE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37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n-US" sz="3800" dirty="0"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Measuring performance of algorithms</a:t>
            </a: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ct val="100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can we measure the running time of an algorithm?</a:t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00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Empirical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Timing: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Ø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Run the code on a real machine with various inputs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Ø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Plot the graph of runtime vs size of input</a:t>
            </a:r>
          </a:p>
          <a:p>
            <a:pPr>
              <a:buSzPct val="100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Counting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Operations:</a:t>
            </a:r>
          </a:p>
          <a:p>
            <a:pPr>
              <a:buSzPct val="100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Count the number of operations as a function of the input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Ø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Assume for simplicity that all elementary operations</a:t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run in 1 time unit</a:t>
            </a:r>
          </a:p>
          <a:p>
            <a:pPr>
              <a:buSzPct val="100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Actual performance depends on more than just the algorithm.</a:t>
            </a:r>
          </a:p>
        </p:txBody>
      </p:sp>
    </p:spTree>
    <p:extLst>
      <p:ext uri="{BB962C8B-B14F-4D97-AF65-F5344CB8AC3E}">
        <p14:creationId xmlns:p14="http://schemas.microsoft.com/office/powerpoint/2010/main" val="83858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n-US" sz="3800" dirty="0"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Measuring performance of algorithms</a:t>
            </a: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ct val="100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Actual performance depends on more than just the algorithm.</a:t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ct val="100000"/>
              <a:buFont typeface="Wingdings" panose="05000000000000000000" pitchFamily="2" charset="2"/>
              <a:buChar char="Ø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CPU speed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Ø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Operating system / configurations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Ø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Amount of memory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Ø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Other programs running at the same time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Ø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Ø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Implementation of the algorithm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Ø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More…</a:t>
            </a:r>
          </a:p>
        </p:txBody>
      </p:sp>
    </p:spTree>
    <p:extLst>
      <p:ext uri="{BB962C8B-B14F-4D97-AF65-F5344CB8AC3E}">
        <p14:creationId xmlns:p14="http://schemas.microsoft.com/office/powerpoint/2010/main" val="36678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n-US" sz="3800" dirty="0"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Checking duplicates</a:t>
            </a: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ct val="100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bool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check_duplicates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n) {</a:t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0, j;</a:t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bool found = false;</a:t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while (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&lt; n &amp;&amp; !found)    {</a:t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j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0;</a:t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while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(j &lt;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&amp;&amp; !found)    {</a:t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           	if (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 ==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[j]) {</a:t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found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true;</a:t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		}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		</a:t>
            </a:r>
            <a:r>
              <a:rPr lang="en-US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++;</a:t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return found;</a:t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buSzPct val="100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n doubles, the running time is roughly multiplied by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4:: 2(2n)</a:t>
            </a:r>
            <a:r>
              <a:rPr lang="en-US" alt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+… = 8n</a:t>
            </a:r>
            <a:r>
              <a:rPr lang="en-US" alt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en-US" sz="20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AutoShape 4"/>
          <p:cNvCxnSpPr>
            <a:cxnSpLocks noChangeShapeType="1"/>
            <a:stCxn id="5" idx="1"/>
            <a:endCxn id="10" idx="0"/>
          </p:cNvCxnSpPr>
          <p:nvPr/>
        </p:nvCxnSpPr>
        <p:spPr bwMode="auto">
          <a:xfrm rot="10800000" flipV="1">
            <a:off x="5147850" y="1553368"/>
            <a:ext cx="1673638" cy="471871"/>
          </a:xfrm>
          <a:prstGeom prst="bentConnector2">
            <a:avLst/>
          </a:prstGeom>
          <a:noFill/>
          <a:ln w="6480" cap="flat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21488" y="1157288"/>
            <a:ext cx="2414587" cy="792162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200">
                <a:latin typeface="Calibri" panose="020F0502020204030204" pitchFamily="34" charset="0"/>
              </a:rPr>
              <a:t>Length of the input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50000" y="3097801"/>
            <a:ext cx="2871788" cy="45720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200" dirty="0">
                <a:latin typeface="Calibri" panose="020F0502020204030204" pitchFamily="34" charset="0"/>
              </a:rPr>
              <a:t>Outer loop: 4*n ops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694239" y="4022725"/>
            <a:ext cx="3017837" cy="731838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200" dirty="0">
                <a:latin typeface="Calibri" panose="020F0502020204030204" pitchFamily="34" charset="0"/>
              </a:rPr>
              <a:t>Inner loop: 4*</a:t>
            </a:r>
            <a:r>
              <a:rPr lang="en-US" altLang="en-US" sz="2200" dirty="0" err="1">
                <a:latin typeface="Calibri" panose="020F0502020204030204" pitchFamily="34" charset="0"/>
              </a:rPr>
              <a:t>i</a:t>
            </a:r>
            <a:r>
              <a:rPr lang="en-US" altLang="en-US" sz="2200" dirty="0">
                <a:latin typeface="Calibri" panose="020F0502020204030204" pitchFamily="34" charset="0"/>
              </a:rPr>
              <a:t> ops</a:t>
            </a:r>
            <a:br>
              <a:rPr lang="en-US" altLang="en-US" sz="2200" dirty="0">
                <a:latin typeface="Calibri" panose="020F0502020204030204" pitchFamily="34" charset="0"/>
              </a:rPr>
            </a:br>
            <a:r>
              <a:rPr lang="en-US" altLang="en-US" sz="2200" dirty="0">
                <a:latin typeface="Calibri" panose="020F0502020204030204" pitchFamily="34" charset="0"/>
              </a:rPr>
              <a:t>for each </a:t>
            </a:r>
            <a:r>
              <a:rPr lang="en-US" altLang="en-US" sz="2200" dirty="0" err="1">
                <a:latin typeface="Calibri" panose="020F0502020204030204" pitchFamily="34" charset="0"/>
              </a:rPr>
              <a:t>i</a:t>
            </a:r>
            <a:r>
              <a:rPr lang="en-US" altLang="en-US" sz="2200" dirty="0">
                <a:latin typeface="Calibri" panose="020F0502020204030204" pitchFamily="34" charset="0"/>
              </a:rPr>
              <a:t>=0...n-1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565525" y="4873625"/>
            <a:ext cx="6218238" cy="1709738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Outside loop: 3</a:t>
            </a:r>
            <a:br>
              <a:rPr lang="en-US" altLang="en-US" sz="2000" dirty="0">
                <a:cs typeface="Arial" panose="020B0604020202020204" pitchFamily="34" charset="0"/>
              </a:rPr>
            </a:br>
            <a:r>
              <a:rPr lang="en-US" altLang="en-US" sz="2000" dirty="0">
                <a:cs typeface="Arial" panose="020B0604020202020204" pitchFamily="34" charset="0"/>
              </a:rPr>
              <a:t>Outer loop: 4n</a:t>
            </a:r>
            <a:br>
              <a:rPr lang="en-US" altLang="en-US" sz="2000" dirty="0">
                <a:cs typeface="Arial" panose="020B0604020202020204" pitchFamily="34" charset="0"/>
              </a:rPr>
            </a:br>
            <a:r>
              <a:rPr lang="en-US" altLang="en-US" sz="2000" dirty="0">
                <a:cs typeface="Arial" panose="020B0604020202020204" pitchFamily="34" charset="0"/>
              </a:rPr>
              <a:t>Inner loop = 4*1 + 4*2 + 4*3+ … + 4*(n-1) ≅ 2n</a:t>
            </a:r>
            <a:r>
              <a:rPr lang="en-US" altLang="en-US" sz="2000" baseline="33000" dirty="0">
                <a:cs typeface="Arial" panose="020B0604020202020204" pitchFamily="34" charset="0"/>
              </a:rPr>
              <a:t>2 </a:t>
            </a:r>
            <a:r>
              <a:rPr lang="en-US" altLang="en-US" sz="2000" dirty="0">
                <a:cs typeface="Arial" panose="020B0604020202020204" pitchFamily="34" charset="0"/>
              </a:rPr>
              <a:t>+2n</a:t>
            </a:r>
            <a:endParaRPr lang="en-US" altLang="en-US" sz="2000" baseline="33000" dirty="0">
              <a:cs typeface="Arial" panose="020B0604020202020204" pitchFamily="34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000" baseline="33000" dirty="0">
                <a:cs typeface="Arial" panose="020B0604020202020204" pitchFamily="34" charset="0"/>
              </a:rPr>
              <a:t>--------------------------------------------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Total: ≅ 2n</a:t>
            </a:r>
            <a:r>
              <a:rPr lang="en-US" altLang="en-US" sz="2000" baseline="33000" dirty="0">
                <a:cs typeface="Arial" panose="020B0604020202020204" pitchFamily="34" charset="0"/>
              </a:rPr>
              <a:t>2 </a:t>
            </a:r>
            <a:r>
              <a:rPr lang="en-US" altLang="en-US" sz="2000" dirty="0">
                <a:cs typeface="Arial" panose="020B0604020202020204" pitchFamily="34" charset="0"/>
              </a:rPr>
              <a:t>+ 6n + 3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840288" y="2521539"/>
            <a:ext cx="2871788" cy="45720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200" dirty="0">
                <a:latin typeface="Calibri" panose="020F0502020204030204" pitchFamily="34" charset="0"/>
              </a:rPr>
              <a:t>Outside the loop: 3 ops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4829127" y="2025240"/>
            <a:ext cx="637446" cy="342833"/>
          </a:xfrm>
          <a:prstGeom prst="roundRect">
            <a:avLst/>
          </a:prstGeom>
          <a:solidFill>
            <a:srgbClr val="92D05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07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n-US" sz="3800" dirty="0"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Two examples</a:t>
            </a: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ct val="100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Write a function with the following guarantees:</a:t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An array of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 length n</a:t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Returns 0 if all entries are distinct. Returns 1 otherwise.</a:t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00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Write a function with the following guarantees:</a:t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An array of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 length n.</a:t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The array contains all but one number among {0...n}.</a:t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Returns the missing number.</a:t>
            </a:r>
          </a:p>
          <a:p>
            <a:pPr>
              <a:buSzPct val="100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00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is the running time of each algorithm on inputs of length n?</a:t>
            </a:r>
          </a:p>
          <a:p>
            <a:pPr>
              <a:buSzPct val="100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62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n-US" sz="3800" dirty="0"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Three more examples</a:t>
            </a: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4775">
              <a:lnSpc>
                <a:spcPct val="95000"/>
              </a:lnSpc>
              <a:buSzPct val="45000"/>
              <a:tabLst>
                <a:tab pos="692150" algn="l"/>
                <a:tab pos="1416050" algn="l"/>
                <a:tab pos="2139950" algn="l"/>
                <a:tab pos="2863850" algn="l"/>
                <a:tab pos="3587750" algn="l"/>
                <a:tab pos="4311650" algn="l"/>
                <a:tab pos="5035550" algn="l"/>
                <a:tab pos="5759450" algn="l"/>
                <a:tab pos="6491288" algn="l"/>
                <a:tab pos="7207250" algn="l"/>
                <a:tab pos="7931150" algn="l"/>
                <a:tab pos="8655050" algn="l"/>
                <a:tab pos="8953500" algn="l"/>
                <a:tab pos="9402763" algn="l"/>
                <a:tab pos="9852025" algn="l"/>
                <a:tab pos="10301288" algn="l"/>
                <a:tab pos="10750550" algn="l"/>
              </a:tabLst>
            </a:pPr>
            <a:r>
              <a:rPr lang="de-DE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Summation:</a:t>
            </a:r>
            <a:br>
              <a:rPr lang="de-DE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DE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Two numbers each of length n</a:t>
            </a:r>
            <a:br>
              <a:rPr lang="de-DE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r>
              <a:rPr lang="de-DE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The sum of the two numbers</a:t>
            </a:r>
          </a:p>
          <a:p>
            <a:pPr marL="104775">
              <a:lnSpc>
                <a:spcPct val="95000"/>
              </a:lnSpc>
              <a:buSzPct val="45000"/>
              <a:tabLst>
                <a:tab pos="692150" algn="l"/>
                <a:tab pos="1416050" algn="l"/>
                <a:tab pos="2139950" algn="l"/>
                <a:tab pos="2863850" algn="l"/>
                <a:tab pos="3587750" algn="l"/>
                <a:tab pos="4311650" algn="l"/>
                <a:tab pos="5035550" algn="l"/>
                <a:tab pos="5759450" algn="l"/>
                <a:tab pos="6491288" algn="l"/>
                <a:tab pos="7207250" algn="l"/>
                <a:tab pos="7931150" algn="l"/>
                <a:tab pos="8655050" algn="l"/>
                <a:tab pos="8953500" algn="l"/>
                <a:tab pos="9402763" algn="l"/>
                <a:tab pos="9852025" algn="l"/>
                <a:tab pos="10301288" algn="l"/>
                <a:tab pos="10750550" algn="l"/>
              </a:tabLst>
            </a:pPr>
            <a:endParaRPr lang="de-DE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4775">
              <a:lnSpc>
                <a:spcPct val="95000"/>
              </a:lnSpc>
              <a:buSzPct val="45000"/>
              <a:tabLst>
                <a:tab pos="692150" algn="l"/>
                <a:tab pos="1416050" algn="l"/>
                <a:tab pos="2139950" algn="l"/>
                <a:tab pos="2863850" algn="l"/>
                <a:tab pos="3587750" algn="l"/>
                <a:tab pos="4311650" algn="l"/>
                <a:tab pos="5035550" algn="l"/>
                <a:tab pos="5759450" algn="l"/>
                <a:tab pos="6491288" algn="l"/>
                <a:tab pos="7207250" algn="l"/>
                <a:tab pos="7931150" algn="l"/>
                <a:tab pos="8655050" algn="l"/>
                <a:tab pos="8953500" algn="l"/>
                <a:tab pos="9402763" algn="l"/>
                <a:tab pos="9852025" algn="l"/>
                <a:tab pos="10301288" algn="l"/>
                <a:tab pos="10750550" algn="l"/>
              </a:tabLst>
            </a:pPr>
            <a:r>
              <a:rPr lang="de-DE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Multiplication:</a:t>
            </a:r>
            <a:br>
              <a:rPr lang="de-DE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DE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Two numbers each of length n</a:t>
            </a:r>
            <a:br>
              <a:rPr lang="de-DE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r>
              <a:rPr lang="de-DE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The product of the two numbers</a:t>
            </a:r>
          </a:p>
          <a:p>
            <a:pPr marL="104775">
              <a:lnSpc>
                <a:spcPct val="95000"/>
              </a:lnSpc>
              <a:buSzPct val="45000"/>
              <a:tabLst>
                <a:tab pos="692150" algn="l"/>
                <a:tab pos="1416050" algn="l"/>
                <a:tab pos="2139950" algn="l"/>
                <a:tab pos="2863850" algn="l"/>
                <a:tab pos="3587750" algn="l"/>
                <a:tab pos="4311650" algn="l"/>
                <a:tab pos="5035550" algn="l"/>
                <a:tab pos="5759450" algn="l"/>
                <a:tab pos="6491288" algn="l"/>
                <a:tab pos="7207250" algn="l"/>
                <a:tab pos="7931150" algn="l"/>
                <a:tab pos="8655050" algn="l"/>
                <a:tab pos="8953500" algn="l"/>
                <a:tab pos="9402763" algn="l"/>
                <a:tab pos="9852025" algn="l"/>
                <a:tab pos="10301288" algn="l"/>
                <a:tab pos="10750550" algn="l"/>
              </a:tabLst>
            </a:pPr>
            <a:endParaRPr lang="de-DE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4775">
              <a:lnSpc>
                <a:spcPct val="95000"/>
              </a:lnSpc>
              <a:buSzPct val="45000"/>
              <a:tabLst>
                <a:tab pos="692150" algn="l"/>
                <a:tab pos="1416050" algn="l"/>
                <a:tab pos="2139950" algn="l"/>
                <a:tab pos="2863850" algn="l"/>
                <a:tab pos="3587750" algn="l"/>
                <a:tab pos="4311650" algn="l"/>
                <a:tab pos="5035550" algn="l"/>
                <a:tab pos="5759450" algn="l"/>
                <a:tab pos="6491288" algn="l"/>
                <a:tab pos="7207250" algn="l"/>
                <a:tab pos="7931150" algn="l"/>
                <a:tab pos="8655050" algn="l"/>
                <a:tab pos="8953500" algn="l"/>
                <a:tab pos="9402763" algn="l"/>
                <a:tab pos="9852025" algn="l"/>
                <a:tab pos="10301288" algn="l"/>
                <a:tab pos="10750550" algn="l"/>
              </a:tabLst>
            </a:pPr>
            <a:r>
              <a:rPr lang="de-DE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Decomposing a number into primes</a:t>
            </a:r>
            <a:br>
              <a:rPr lang="de-DE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DE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A number N of length n that is a product of two primes</a:t>
            </a:r>
            <a:br>
              <a:rPr lang="de-DE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r>
              <a:rPr lang="de-DE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find primes p,q such that N = p*q</a:t>
            </a:r>
          </a:p>
          <a:p>
            <a:pPr marL="104775">
              <a:lnSpc>
                <a:spcPct val="95000"/>
              </a:lnSpc>
              <a:buSzPct val="45000"/>
              <a:tabLst>
                <a:tab pos="692150" algn="l"/>
                <a:tab pos="1416050" algn="l"/>
                <a:tab pos="2139950" algn="l"/>
                <a:tab pos="2863850" algn="l"/>
                <a:tab pos="3587750" algn="l"/>
                <a:tab pos="4311650" algn="l"/>
                <a:tab pos="5035550" algn="l"/>
                <a:tab pos="5759450" algn="l"/>
                <a:tab pos="6491288" algn="l"/>
                <a:tab pos="7207250" algn="l"/>
                <a:tab pos="7931150" algn="l"/>
                <a:tab pos="8655050" algn="l"/>
                <a:tab pos="8953500" algn="l"/>
                <a:tab pos="9402763" algn="l"/>
                <a:tab pos="9852025" algn="l"/>
                <a:tab pos="10301288" algn="l"/>
                <a:tab pos="10750550" algn="l"/>
              </a:tabLst>
            </a:pPr>
            <a:r>
              <a:rPr lang="en-US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Suppose the basic operations are on one digit at a time.</a:t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many operations are required to solve each of the problems?</a:t>
            </a:r>
          </a:p>
          <a:p>
            <a:pPr marL="104775">
              <a:lnSpc>
                <a:spcPct val="95000"/>
              </a:lnSpc>
              <a:buSzPct val="45000"/>
              <a:tabLst>
                <a:tab pos="692150" algn="l"/>
                <a:tab pos="1416050" algn="l"/>
                <a:tab pos="2139950" algn="l"/>
                <a:tab pos="2863850" algn="l"/>
                <a:tab pos="3587750" algn="l"/>
                <a:tab pos="4311650" algn="l"/>
                <a:tab pos="5035550" algn="l"/>
                <a:tab pos="5759450" algn="l"/>
                <a:tab pos="6491288" algn="l"/>
                <a:tab pos="7207250" algn="l"/>
                <a:tab pos="7931150" algn="l"/>
                <a:tab pos="8655050" algn="l"/>
                <a:tab pos="8953500" algn="l"/>
                <a:tab pos="9402763" algn="l"/>
                <a:tab pos="9852025" algn="l"/>
                <a:tab pos="10301288" algn="l"/>
                <a:tab pos="10750550" algn="l"/>
              </a:tabLst>
            </a:pPr>
            <a:endParaRPr lang="de-DE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9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800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8000"/>
              <a:t>Big-O notation</a:t>
            </a:r>
          </a:p>
        </p:txBody>
      </p:sp>
    </p:spTree>
    <p:extLst>
      <p:ext uri="{BB962C8B-B14F-4D97-AF65-F5344CB8AC3E}">
        <p14:creationId xmlns:p14="http://schemas.microsoft.com/office/powerpoint/2010/main" val="38164874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Big-O notation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We will use the Big-O notation to express the </a:t>
            </a:r>
            <a:r>
              <a:rPr lang="de-DE" altLang="en-US" sz="2200" i="1" u="sng" dirty="0"/>
              <a:t>time complexity</a:t>
            </a:r>
            <a:r>
              <a:rPr lang="de-DE" altLang="en-US" sz="2200" dirty="0"/>
              <a:t> (running time) of algorithms.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Denote by f(N) the running time of a program for inputs of size N.</a:t>
            </a:r>
            <a:br>
              <a:rPr lang="de-DE" altLang="en-US" sz="2200" dirty="0"/>
            </a:br>
            <a:r>
              <a:rPr lang="de-DE" altLang="en-US" sz="2200" dirty="0"/>
              <a:t>Examples: 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>
                <a:solidFill>
                  <a:srgbClr val="000066"/>
                </a:solidFill>
              </a:rPr>
              <a:t>	</a:t>
            </a:r>
            <a:r>
              <a:rPr lang="de-DE" altLang="en-US" sz="2200" i="1" dirty="0">
                <a:solidFill>
                  <a:srgbClr val="000066"/>
                </a:solidFill>
              </a:rPr>
              <a:t>f(N)  = 1.5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en-US" altLang="en-US" sz="2200" i="1" baseline="33000" dirty="0">
                <a:solidFill>
                  <a:srgbClr val="000066"/>
                </a:solidFill>
              </a:rPr>
              <a:t>2</a:t>
            </a:r>
            <a:r>
              <a:rPr lang="de-DE" altLang="en-US" sz="2200" i="1" dirty="0">
                <a:solidFill>
                  <a:srgbClr val="000066"/>
                </a:solidFill>
              </a:rPr>
              <a:t> + 4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de-DE" altLang="en-US" sz="2200" i="1" dirty="0">
                <a:solidFill>
                  <a:srgbClr val="000066"/>
                </a:solidFill>
              </a:rPr>
              <a:t>+ 3</a:t>
            </a:r>
            <a:br>
              <a:rPr lang="de-DE" altLang="en-US" sz="2200" i="1" dirty="0">
                <a:solidFill>
                  <a:srgbClr val="000066"/>
                </a:solidFill>
              </a:rPr>
            </a:br>
            <a:r>
              <a:rPr lang="de-DE" altLang="en-US" sz="2200" i="1" dirty="0">
                <a:solidFill>
                  <a:srgbClr val="000066"/>
                </a:solidFill>
              </a:rPr>
              <a:t>	f(N)  = 2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en-US" altLang="en-US" sz="2200" i="1" baseline="33000" dirty="0">
                <a:solidFill>
                  <a:srgbClr val="000066"/>
                </a:solidFill>
              </a:rPr>
              <a:t>4</a:t>
            </a:r>
            <a:r>
              <a:rPr lang="de-DE" altLang="en-US" sz="2200" i="1" dirty="0">
                <a:solidFill>
                  <a:srgbClr val="000066"/>
                </a:solidFill>
              </a:rPr>
              <a:t> + 10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en-US" altLang="en-US" sz="2200" i="1" baseline="33000" dirty="0">
                <a:solidFill>
                  <a:srgbClr val="000066"/>
                </a:solidFill>
              </a:rPr>
              <a:t>3</a:t>
            </a:r>
            <a:r>
              <a:rPr lang="de-DE" altLang="en-US" sz="2200" i="1" dirty="0">
                <a:solidFill>
                  <a:srgbClr val="000066"/>
                </a:solidFill>
              </a:rPr>
              <a:t> + 4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en-US" altLang="en-US" sz="2200" i="1" baseline="33000" dirty="0">
                <a:solidFill>
                  <a:srgbClr val="000066"/>
                </a:solidFill>
              </a:rPr>
              <a:t>2</a:t>
            </a:r>
            <a:r>
              <a:rPr lang="de-DE" altLang="en-US" sz="2200" i="1" dirty="0">
                <a:solidFill>
                  <a:srgbClr val="000066"/>
                </a:solidFill>
              </a:rPr>
              <a:t> + 900 log(N) + 3000</a:t>
            </a:r>
            <a:br>
              <a:rPr lang="de-DE" altLang="en-US" sz="2200" i="1" dirty="0">
                <a:solidFill>
                  <a:srgbClr val="000066"/>
                </a:solidFill>
              </a:rPr>
            </a:br>
            <a:r>
              <a:rPr lang="de-DE" altLang="en-US" sz="2200" i="1" dirty="0">
                <a:solidFill>
                  <a:srgbClr val="000066"/>
                </a:solidFill>
              </a:rPr>
              <a:t>	f(N) = </a:t>
            </a:r>
            <a:r>
              <a:rPr lang="en-US" altLang="en-US" sz="2200" i="1" dirty="0">
                <a:solidFill>
                  <a:srgbClr val="000066"/>
                </a:solidFill>
              </a:rPr>
              <a:t>2</a:t>
            </a:r>
            <a:r>
              <a:rPr lang="en-US" altLang="en-US" sz="2200" i="1" baseline="33000" dirty="0">
                <a:solidFill>
                  <a:srgbClr val="000066"/>
                </a:solidFill>
              </a:rPr>
              <a:t>N</a:t>
            </a:r>
            <a:r>
              <a:rPr lang="de-DE" altLang="en-US" sz="2200" i="1" dirty="0">
                <a:solidFill>
                  <a:srgbClr val="000066"/>
                </a:solidFill>
              </a:rPr>
              <a:t> – 100 </a:t>
            </a:r>
            <a:r>
              <a:rPr lang="de-DE" altLang="en-US" sz="2200" i="1" dirty="0">
                <a:solidFill>
                  <a:schemeClr val="tx1"/>
                </a:solidFill>
              </a:rPr>
              <a:t>(for N&gt;10)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The </a:t>
            </a:r>
            <a:r>
              <a:rPr lang="de-DE" altLang="en-US" sz="2200" u="sng" dirty="0"/>
              <a:t>big-O notation </a:t>
            </a:r>
            <a:r>
              <a:rPr lang="de-DE" altLang="en-US" sz="2200" dirty="0"/>
              <a:t>will be the term</a:t>
            </a:r>
            <a:br>
              <a:rPr lang="de-DE" altLang="en-US" sz="2200" dirty="0"/>
            </a:br>
            <a:r>
              <a:rPr lang="de-DE" altLang="en-US" sz="2200" dirty="0"/>
              <a:t>that </a:t>
            </a:r>
            <a:r>
              <a:rPr lang="de-DE" altLang="en-US" sz="2200" u="sng" dirty="0"/>
              <a:t>increases the fastest</a:t>
            </a:r>
            <a:r>
              <a:rPr lang="de-DE" altLang="en-US" sz="2200" dirty="0"/>
              <a:t> for large inputs.</a:t>
            </a:r>
          </a:p>
          <a:p>
            <a:pPr marL="646113" indent="-525463">
              <a:lnSpc>
                <a:spcPct val="95000"/>
              </a:lnSpc>
              <a:buClrTx/>
              <a:buSzPct val="45000"/>
              <a:buFontTx/>
              <a:buNone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200" dirty="0"/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Example: if </a:t>
            </a:r>
            <a:r>
              <a:rPr lang="de-DE" altLang="en-US" sz="2200" i="1" dirty="0">
                <a:solidFill>
                  <a:srgbClr val="000066"/>
                </a:solidFill>
              </a:rPr>
              <a:t>f(N)  = 2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en-US" altLang="en-US" sz="2200" i="1" baseline="33000" dirty="0">
                <a:solidFill>
                  <a:srgbClr val="000066"/>
                </a:solidFill>
              </a:rPr>
              <a:t>4</a:t>
            </a:r>
            <a:r>
              <a:rPr lang="de-DE" altLang="en-US" sz="2200" i="1" dirty="0">
                <a:solidFill>
                  <a:srgbClr val="000066"/>
                </a:solidFill>
              </a:rPr>
              <a:t> + 10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en-US" altLang="en-US" sz="2200" i="1" baseline="33000" dirty="0">
                <a:solidFill>
                  <a:srgbClr val="000066"/>
                </a:solidFill>
              </a:rPr>
              <a:t>3</a:t>
            </a:r>
            <a:r>
              <a:rPr lang="de-DE" altLang="en-US" sz="2200" i="1" dirty="0">
                <a:solidFill>
                  <a:srgbClr val="000066"/>
                </a:solidFill>
              </a:rPr>
              <a:t> + 4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en-US" altLang="en-US" sz="2200" i="1" baseline="33000" dirty="0">
                <a:solidFill>
                  <a:srgbClr val="000066"/>
                </a:solidFill>
              </a:rPr>
              <a:t>2</a:t>
            </a:r>
            <a:r>
              <a:rPr lang="de-DE" altLang="en-US" sz="2200" i="1" dirty="0">
                <a:solidFill>
                  <a:srgbClr val="000066"/>
                </a:solidFill>
              </a:rPr>
              <a:t> + 900 log(N) + 3</a:t>
            </a:r>
            <a:r>
              <a:rPr lang="de-DE" altLang="en-US" sz="2200" dirty="0">
                <a:solidFill>
                  <a:srgbClr val="000066"/>
                </a:solidFill>
              </a:rPr>
              <a:t/>
            </a:r>
            <a:br>
              <a:rPr lang="de-DE" altLang="en-US" sz="2200" dirty="0">
                <a:solidFill>
                  <a:srgbClr val="000066"/>
                </a:solidFill>
              </a:rPr>
            </a:br>
            <a:r>
              <a:rPr lang="de-DE" altLang="en-US" sz="2200" dirty="0"/>
              <a:t>we will say that the </a:t>
            </a:r>
            <a:r>
              <a:rPr lang="de-DE" altLang="en-US" sz="2200" i="1" u="sng" dirty="0"/>
              <a:t>time complexity</a:t>
            </a:r>
            <a:r>
              <a:rPr lang="de-DE" altLang="en-US" sz="2200" dirty="0"/>
              <a:t> is </a:t>
            </a:r>
            <a:r>
              <a:rPr lang="de-DE" altLang="en-US" sz="2200" i="1" dirty="0">
                <a:solidFill>
                  <a:srgbClr val="000066"/>
                </a:solidFill>
              </a:rPr>
              <a:t>O(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en-US" altLang="en-US" sz="2200" i="1" baseline="33000" dirty="0">
                <a:solidFill>
                  <a:srgbClr val="000066"/>
                </a:solidFill>
              </a:rPr>
              <a:t>4</a:t>
            </a:r>
            <a:r>
              <a:rPr lang="de-DE" altLang="en-US" sz="2200" i="1" dirty="0">
                <a:solidFill>
                  <a:srgbClr val="000066"/>
                </a:solidFill>
              </a:rPr>
              <a:t>)</a:t>
            </a:r>
            <a:r>
              <a:rPr lang="de-DE" altLang="en-US" sz="2200" dirty="0"/>
              <a:t>.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583363" y="4324350"/>
            <a:ext cx="3292475" cy="1344613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anose="020B0604020202020204" pitchFamily="34" charset="-128"/>
              </a:rPr>
              <a:t>We are ignoring: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anose="020B0604020202020204" pitchFamily="34" charset="-128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anose="020B0604020202020204" pitchFamily="34" charset="-128"/>
              </a:rPr>
              <a:t>1) low order terms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anose="020B0604020202020204" pitchFamily="34" charset="-128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anose="020B0604020202020204" pitchFamily="34" charset="-128"/>
              </a:rPr>
              <a:t>2) multiplicative constants</a:t>
            </a:r>
          </a:p>
        </p:txBody>
      </p:sp>
    </p:spTree>
    <p:extLst>
      <p:ext uri="{BB962C8B-B14F-4D97-AF65-F5344CB8AC3E}">
        <p14:creationId xmlns:p14="http://schemas.microsoft.com/office/powerpoint/2010/main" val="31024330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Big-O notation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Q: Why are we ignoring low order terms?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A: Because they become negligible as </a:t>
            </a:r>
            <a:r>
              <a:rPr lang="de-DE" altLang="en-US" sz="2200" dirty="0">
                <a:solidFill>
                  <a:srgbClr val="000066"/>
                </a:solidFill>
              </a:rPr>
              <a:t>N</a:t>
            </a:r>
            <a:r>
              <a:rPr lang="de-DE" altLang="en-US" sz="2200" dirty="0"/>
              <a:t> grows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u="sng" dirty="0"/>
              <a:t>Example</a:t>
            </a:r>
            <a:r>
              <a:rPr lang="de-DE" altLang="en-US" sz="2200" dirty="0"/>
              <a:t>: </a:t>
            </a:r>
            <a:r>
              <a:rPr lang="de-DE" altLang="en-US" sz="2200" i="1" dirty="0">
                <a:solidFill>
                  <a:srgbClr val="000066"/>
                </a:solidFill>
              </a:rPr>
              <a:t>f(N) = 4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en-US" altLang="en-US" sz="2200" i="1" baseline="33000" dirty="0">
                <a:solidFill>
                  <a:srgbClr val="000066"/>
                </a:solidFill>
              </a:rPr>
              <a:t>4</a:t>
            </a:r>
            <a:r>
              <a:rPr lang="de-DE" altLang="en-US" sz="2200" i="1" dirty="0">
                <a:solidFill>
                  <a:srgbClr val="000066"/>
                </a:solidFill>
              </a:rPr>
              <a:t> + 100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en-US" altLang="en-US" sz="2200" i="1" baseline="33000" dirty="0">
                <a:solidFill>
                  <a:srgbClr val="000066"/>
                </a:solidFill>
              </a:rPr>
              <a:t>3</a:t>
            </a:r>
            <a:r>
              <a:rPr lang="de-DE" altLang="en-US" sz="2200" i="1" dirty="0">
                <a:solidFill>
                  <a:srgbClr val="000066"/>
                </a:solidFill>
              </a:rPr>
              <a:t> + 9000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en-US" altLang="en-US" sz="2200" i="1" baseline="33000" dirty="0">
                <a:solidFill>
                  <a:srgbClr val="000066"/>
                </a:solidFill>
              </a:rPr>
              <a:t>2</a:t>
            </a:r>
            <a:r>
              <a:rPr lang="de-DE" altLang="en-US" sz="2200" i="1" dirty="0">
                <a:solidFill>
                  <a:srgbClr val="000066"/>
                </a:solidFill>
              </a:rPr>
              <a:t> + N</a:t>
            </a:r>
          </a:p>
          <a:p>
            <a:pPr marL="644525" indent="-527050">
              <a:lnSpc>
                <a:spcPct val="95000"/>
              </a:lnSpc>
              <a:buClrTx/>
              <a:buSzPct val="45000"/>
              <a:buFontTx/>
              <a:buNone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200" dirty="0">
              <a:solidFill>
                <a:srgbClr val="000066"/>
              </a:solidFill>
            </a:endParaRPr>
          </a:p>
        </p:txBody>
      </p:sp>
      <p:graphicFrame>
        <p:nvGraphicFramePr>
          <p:cNvPr id="23555" name="Group 3"/>
          <p:cNvGraphicFramePr>
            <a:graphicFrameLocks noGrp="1"/>
          </p:cNvGraphicFramePr>
          <p:nvPr>
            <p:extLst/>
          </p:nvPr>
        </p:nvGraphicFramePr>
        <p:xfrm>
          <a:off x="1551781" y="3409181"/>
          <a:ext cx="6797675" cy="3436560"/>
        </p:xfrm>
        <a:graphic>
          <a:graphicData uri="http://schemas.openxmlformats.org/drawingml/2006/table">
            <a:tbl>
              <a:tblPr/>
              <a:tblGrid>
                <a:gridCol w="1323975">
                  <a:extLst>
                    <a:ext uri="{9D8B030D-6E8A-4147-A177-3AD203B41FA5}">
                      <a16:colId xmlns:a16="http://schemas.microsoft.com/office/drawing/2014/main" val="1711434926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537012309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3579728159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31795817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45135142"/>
                    </a:ext>
                  </a:extLst>
                </a:gridCol>
              </a:tblGrid>
              <a:tr h="70834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5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602568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de-DE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4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N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de-DE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100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N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de-DE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9000</a:t>
                      </a: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N</a:t>
                      </a:r>
                      <a:r>
                        <a:rPr kumimoji="0" lang="en-US" altLang="en-US" sz="2200" b="0" i="0" u="none" strike="noStrike" cap="none" normalizeH="0" baseline="33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2</a:t>
                      </a:r>
                      <a:r>
                        <a:rPr kumimoji="0" lang="de-DE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 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de-DE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N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28134"/>
                  </a:ext>
                </a:extLst>
              </a:tr>
              <a:tr h="7556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N = 100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4*10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8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10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8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9*10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7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100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667828"/>
                  </a:ext>
                </a:extLst>
              </a:tr>
              <a:tr h="7556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N = 10</a:t>
                      </a:r>
                      <a:r>
                        <a:rPr kumimoji="0" lang="en-US" altLang="en-US" sz="2200" b="0" i="0" u="none" strike="noStrike" cap="none" normalizeH="0" baseline="33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8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4*10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32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10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26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9*10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10</a:t>
                      </a:r>
                      <a:r>
                        <a:rPr kumimoji="0" lang="en-US" altLang="en-US" sz="2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8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19062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N = 10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12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4*10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48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10</a:t>
                      </a:r>
                      <a:r>
                        <a:rPr kumimoji="0" lang="en-US" altLang="en-US" sz="2200" b="0" i="0" u="none" strike="noStrike" cap="none" normalizeH="0" baseline="33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38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9*10</a:t>
                      </a:r>
                      <a:r>
                        <a:rPr kumimoji="0" lang="en-US" altLang="en-US" sz="2200" b="0" i="0" u="none" strike="noStrike" cap="none" normalizeH="0" baseline="33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27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10</a:t>
                      </a:r>
                      <a:r>
                        <a:rPr kumimoji="0" lang="en-US" altLang="en-US" sz="2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12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3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0737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Big-O notation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Q: Why are we ignoring multiplicative constants?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A: Because if we buy a computer that runs twice as fast, then the running time decreases accordingly.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But it will not change the </a:t>
            </a:r>
            <a:r>
              <a:rPr lang="de-DE" altLang="en-US" sz="2200" b="1" u="sng" dirty="0"/>
              <a:t>order of magnitude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200" b="1" u="sng" dirty="0"/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In practice constants do matter!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In theory we ignore them.</a:t>
            </a:r>
          </a:p>
          <a:p>
            <a:pPr marL="117475" indent="0">
              <a:lnSpc>
                <a:spcPct val="95000"/>
              </a:lnSpc>
              <a:buClrTx/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200" b="1" u="sng" dirty="0"/>
          </a:p>
        </p:txBody>
      </p:sp>
    </p:spTree>
    <p:extLst>
      <p:ext uri="{BB962C8B-B14F-4D97-AF65-F5344CB8AC3E}">
        <p14:creationId xmlns:p14="http://schemas.microsoft.com/office/powerpoint/2010/main" val="366004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/>
          <a:lstStyle/>
          <a:p>
            <a:pPr lvl="0" algn="ctr">
              <a:buSzPct val="100000"/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We are done the syntax of C</a:t>
            </a:r>
            <a:endParaRPr lang="de-DE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63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Big-O </a:t>
            </a:r>
            <a:r>
              <a:rPr lang="de-DE" altLang="en-US" dirty="0" smtClean="0"/>
              <a:t>notation - definition</a:t>
            </a:r>
            <a:endParaRPr lang="de-DE" altLang="en-US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Let </a:t>
            </a:r>
            <a:r>
              <a:rPr lang="de-DE" altLang="en-US" sz="2200" i="1" dirty="0">
                <a:solidFill>
                  <a:srgbClr val="002060"/>
                </a:solidFill>
              </a:rPr>
              <a:t>f(N)</a:t>
            </a:r>
            <a:r>
              <a:rPr lang="de-DE" altLang="en-US" sz="2200" dirty="0">
                <a:solidFill>
                  <a:srgbClr val="002060"/>
                </a:solidFill>
              </a:rPr>
              <a:t> </a:t>
            </a:r>
            <a:r>
              <a:rPr lang="de-DE" altLang="en-US" sz="2200" dirty="0"/>
              <a:t>and </a:t>
            </a:r>
            <a:r>
              <a:rPr lang="de-DE" altLang="en-US" sz="2200" i="1" dirty="0">
                <a:solidFill>
                  <a:srgbClr val="002060"/>
                </a:solidFill>
              </a:rPr>
              <a:t>g(N)</a:t>
            </a:r>
            <a:r>
              <a:rPr lang="de-DE" altLang="en-US" sz="2200" dirty="0"/>
              <a:t> be two functions on positive integers.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200" dirty="0"/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A naive attempt:</a:t>
            </a:r>
            <a:br>
              <a:rPr lang="de-DE" altLang="en-US" sz="2200" dirty="0"/>
            </a:br>
            <a:r>
              <a:rPr lang="de-DE" altLang="en-US" sz="2200" u="sng" dirty="0"/>
              <a:t>Wrong definition</a:t>
            </a:r>
            <a:r>
              <a:rPr lang="de-DE" altLang="en-US" sz="2200" dirty="0"/>
              <a:t>: f = O(g) if f(N) &lt;= g(N) for all N.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	Example: f(N) = 2N, g(N) = N.</a:t>
            </a:r>
            <a:br>
              <a:rPr lang="de-DE" altLang="en-US" sz="2200" dirty="0"/>
            </a:br>
            <a:r>
              <a:rPr lang="de-DE" altLang="en-US" sz="2200" dirty="0"/>
              <a:t>	Then, we want f = O(g), but it is not true that f(N) &lt;= g(N) for all N.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u="sng" dirty="0"/>
              <a:t>Wrong definition2</a:t>
            </a:r>
            <a:r>
              <a:rPr lang="de-DE" altLang="en-US" sz="2200" dirty="0"/>
              <a:t>: f = O(g) if f(N) &lt;= 2g(N) for all N.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	Example: f(N) = 3N, g(N) = N.</a:t>
            </a:r>
            <a:br>
              <a:rPr lang="de-DE" altLang="en-US" sz="2200" dirty="0"/>
            </a:br>
            <a:r>
              <a:rPr lang="de-DE" altLang="en-US" sz="2200" dirty="0"/>
              <a:t>	Then, we want f = O(g), but it is not true that f(N) &lt;= g(N) for all N.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	</a:t>
            </a:r>
            <a:r>
              <a:rPr lang="de-DE" altLang="en-US" sz="2200" u="sng" dirty="0"/>
              <a:t>Correct definition</a:t>
            </a:r>
            <a:r>
              <a:rPr lang="de-DE" altLang="en-US" sz="2200" dirty="0"/>
              <a:t>: We say that </a:t>
            </a:r>
            <a:r>
              <a:rPr lang="de-DE" altLang="en-US" sz="2200" i="1" dirty="0">
                <a:solidFill>
                  <a:srgbClr val="002060"/>
                </a:solidFill>
              </a:rPr>
              <a:t>f = O(g)</a:t>
            </a:r>
            <a:r>
              <a:rPr lang="de-DE" altLang="en-US" sz="2200" dirty="0"/>
              <a:t> if</a:t>
            </a:r>
            <a:br>
              <a:rPr lang="de-DE" altLang="en-US" sz="2200" dirty="0"/>
            </a:br>
            <a:r>
              <a:rPr lang="de-DE" altLang="en-US" sz="2200" dirty="0"/>
              <a:t>	there exists a large	enough constant </a:t>
            </a:r>
            <a:r>
              <a:rPr lang="de-DE" altLang="en-US" sz="2200" dirty="0">
                <a:solidFill>
                  <a:srgbClr val="C00000"/>
                </a:solidFill>
              </a:rPr>
              <a:t>C</a:t>
            </a:r>
            <a:r>
              <a:rPr lang="de-DE" altLang="en-US" sz="2200" dirty="0"/>
              <a:t> (e.g. </a:t>
            </a:r>
            <a:r>
              <a:rPr lang="de-DE" altLang="en-US" sz="2200" i="1" dirty="0">
                <a:solidFill>
                  <a:srgbClr val="C00000"/>
                </a:solidFill>
              </a:rPr>
              <a:t>C = 1000</a:t>
            </a:r>
            <a:r>
              <a:rPr lang="de-DE" altLang="en-US" sz="2200" dirty="0"/>
              <a:t>)</a:t>
            </a:r>
            <a:br>
              <a:rPr lang="de-DE" altLang="en-US" sz="2200" dirty="0"/>
            </a:br>
            <a:r>
              <a:rPr lang="de-DE" altLang="en-US" sz="2200" dirty="0"/>
              <a:t>	such that </a:t>
            </a:r>
            <a:r>
              <a:rPr lang="de-DE" altLang="en-US" sz="2200" i="1" dirty="0">
                <a:solidFill>
                  <a:srgbClr val="002060"/>
                </a:solidFill>
              </a:rPr>
              <a:t>f(N) &lt;= C*g(N) </a:t>
            </a:r>
            <a:r>
              <a:rPr lang="de-DE" altLang="en-US" sz="2200" dirty="0"/>
              <a:t>for all N.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525712" y="2332037"/>
            <a:ext cx="7050088" cy="60960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/>
            </a:pP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f = O(g) will mean that f is “essentially smaller“ than g.</a:t>
            </a:r>
          </a:p>
        </p:txBody>
      </p:sp>
    </p:spTree>
    <p:extLst>
      <p:ext uri="{BB962C8B-B14F-4D97-AF65-F5344CB8AC3E}">
        <p14:creationId xmlns:p14="http://schemas.microsoft.com/office/powerpoint/2010/main" val="13133828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Big-O notation - definition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b="1" u="sng" dirty="0"/>
              <a:t>Formally</a:t>
            </a:r>
            <a:r>
              <a:rPr lang="de-DE" altLang="en-US" sz="2200" dirty="0"/>
              <a:t>: Let </a:t>
            </a:r>
            <a:r>
              <a:rPr lang="de-DE" altLang="en-US" sz="2200" i="1" dirty="0">
                <a:solidFill>
                  <a:srgbClr val="002060"/>
                </a:solidFill>
              </a:rPr>
              <a:t>f(N)</a:t>
            </a:r>
            <a:r>
              <a:rPr lang="de-DE" altLang="en-US" sz="2200" dirty="0">
                <a:solidFill>
                  <a:srgbClr val="002060"/>
                </a:solidFill>
              </a:rPr>
              <a:t> </a:t>
            </a:r>
            <a:r>
              <a:rPr lang="de-DE" altLang="en-US" sz="2200" dirty="0"/>
              <a:t>and </a:t>
            </a:r>
            <a:r>
              <a:rPr lang="de-DE" altLang="en-US" sz="2200" i="1" dirty="0">
                <a:solidFill>
                  <a:srgbClr val="002060"/>
                </a:solidFill>
              </a:rPr>
              <a:t>g(N)</a:t>
            </a:r>
            <a:r>
              <a:rPr lang="de-DE" altLang="en-US" sz="2200" dirty="0"/>
              <a:t> be two functions on positive integers.</a:t>
            </a:r>
            <a:br>
              <a:rPr lang="de-DE" altLang="en-US" sz="2200" dirty="0"/>
            </a:br>
            <a:endParaRPr lang="de-DE" altLang="en-US" sz="2200" dirty="0"/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	We say that </a:t>
            </a:r>
            <a:r>
              <a:rPr lang="de-DE" altLang="en-US" sz="2200" i="1" dirty="0">
                <a:solidFill>
                  <a:srgbClr val="002060"/>
                </a:solidFill>
              </a:rPr>
              <a:t>f = O(g)</a:t>
            </a:r>
            <a:r>
              <a:rPr lang="de-DE" altLang="en-US" sz="2200" dirty="0"/>
              <a:t> if there exists a large enough constant </a:t>
            </a:r>
            <a:r>
              <a:rPr lang="de-DE" altLang="en-US" sz="2200" dirty="0">
                <a:solidFill>
                  <a:srgbClr val="C00000"/>
                </a:solidFill>
              </a:rPr>
              <a:t>C</a:t>
            </a:r>
            <a:r>
              <a:rPr lang="de-DE" altLang="en-US" sz="2200" dirty="0"/>
              <a:t> 	(e.g. </a:t>
            </a:r>
            <a:r>
              <a:rPr lang="de-DE" altLang="en-US" sz="2200" i="1" dirty="0">
                <a:solidFill>
                  <a:srgbClr val="C00000"/>
                </a:solidFill>
              </a:rPr>
              <a:t>C = 1000</a:t>
            </a:r>
            <a:r>
              <a:rPr lang="de-DE" altLang="en-US" sz="2200" dirty="0"/>
              <a:t>) such that </a:t>
            </a:r>
            <a:r>
              <a:rPr lang="de-DE" altLang="en-US" sz="2200" i="1" dirty="0">
                <a:solidFill>
                  <a:srgbClr val="002060"/>
                </a:solidFill>
              </a:rPr>
              <a:t>f(N) &lt;= C*g(N)</a:t>
            </a:r>
            <a:r>
              <a:rPr lang="de-DE" altLang="en-US" sz="2200" dirty="0"/>
              <a:t> for </a:t>
            </a:r>
            <a:r>
              <a:rPr lang="de-DE" altLang="en-US" sz="2200" u="sng" dirty="0"/>
              <a:t>all sufficiently large N</a:t>
            </a:r>
            <a:r>
              <a:rPr lang="de-DE" altLang="en-US" sz="2200" dirty="0"/>
              <a:t>.</a:t>
            </a:r>
          </a:p>
          <a:p>
            <a:pPr marL="109537" indent="0">
              <a:lnSpc>
                <a:spcPct val="95000"/>
              </a:lnSpc>
              <a:buClrTx/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200" dirty="0"/>
          </a:p>
          <a:p>
            <a:pPr marL="109537" indent="0">
              <a:lnSpc>
                <a:spcPct val="95000"/>
              </a:lnSpc>
              <a:buClrTx/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200" dirty="0"/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u="sng" dirty="0"/>
              <a:t>Example</a:t>
            </a:r>
            <a:r>
              <a:rPr lang="de-DE" altLang="en-US" sz="2200" dirty="0"/>
              <a:t>: 	</a:t>
            </a:r>
            <a:r>
              <a:rPr lang="de-DE" altLang="en-US" sz="2200" i="1" dirty="0">
                <a:solidFill>
                  <a:srgbClr val="000066"/>
                </a:solidFill>
              </a:rPr>
              <a:t>f(N)  = 1.5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en-US" altLang="en-US" sz="2200" i="1" baseline="33000" dirty="0">
                <a:solidFill>
                  <a:srgbClr val="000066"/>
                </a:solidFill>
              </a:rPr>
              <a:t>2</a:t>
            </a:r>
            <a:r>
              <a:rPr lang="de-DE" altLang="en-US" sz="2200" i="1" dirty="0">
                <a:solidFill>
                  <a:srgbClr val="000066"/>
                </a:solidFill>
              </a:rPr>
              <a:t> + 4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de-DE" altLang="en-US" sz="2200" i="1" dirty="0">
                <a:solidFill>
                  <a:srgbClr val="000066"/>
                </a:solidFill>
              </a:rPr>
              <a:t>+ 3.</a:t>
            </a:r>
            <a:r>
              <a:rPr lang="de-DE" altLang="en-US" sz="2200" i="1" dirty="0">
                <a:solidFill>
                  <a:schemeClr val="tx1"/>
                </a:solidFill>
              </a:rPr>
              <a:t> Want to show f = O(N</a:t>
            </a:r>
            <a:r>
              <a:rPr lang="de-DE" altLang="en-US" sz="2200" i="1" baseline="30000" dirty="0">
                <a:solidFill>
                  <a:schemeClr val="tx1"/>
                </a:solidFill>
              </a:rPr>
              <a:t>2</a:t>
            </a:r>
            <a:r>
              <a:rPr lang="de-DE" altLang="en-US" sz="2200" i="1" dirty="0">
                <a:solidFill>
                  <a:schemeClr val="tx1"/>
                </a:solidFill>
              </a:rPr>
              <a:t>)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Let 	</a:t>
            </a:r>
            <a:r>
              <a:rPr lang="de-DE" altLang="en-US" sz="2200" b="1" i="1" dirty="0">
                <a:solidFill>
                  <a:srgbClr val="C00000"/>
                </a:solidFill>
              </a:rPr>
              <a:t>C=8.5</a:t>
            </a:r>
            <a:r>
              <a:rPr lang="de-DE" altLang="en-US" sz="2200" i="1" dirty="0">
                <a:solidFill>
                  <a:srgbClr val="000066"/>
                </a:solidFill>
              </a:rPr>
              <a:t>. Then f(N) = 1.5N</a:t>
            </a:r>
            <a:r>
              <a:rPr lang="de-DE" altLang="en-US" sz="2200" i="1" baseline="30000" dirty="0">
                <a:solidFill>
                  <a:srgbClr val="000066"/>
                </a:solidFill>
              </a:rPr>
              <a:t>2</a:t>
            </a:r>
            <a:r>
              <a:rPr lang="de-DE" altLang="en-US" sz="2200" i="1" dirty="0">
                <a:solidFill>
                  <a:srgbClr val="000066"/>
                </a:solidFill>
              </a:rPr>
              <a:t>+4N+3&lt;=1.5N</a:t>
            </a:r>
            <a:r>
              <a:rPr lang="de-DE" altLang="en-US" sz="2200" i="1" baseline="30000" dirty="0">
                <a:solidFill>
                  <a:srgbClr val="000066"/>
                </a:solidFill>
              </a:rPr>
              <a:t>2</a:t>
            </a:r>
            <a:r>
              <a:rPr lang="de-DE" altLang="en-US" sz="2200" i="1" dirty="0">
                <a:solidFill>
                  <a:srgbClr val="000066"/>
                </a:solidFill>
              </a:rPr>
              <a:t>+4N</a:t>
            </a:r>
            <a:r>
              <a:rPr lang="de-DE" altLang="en-US" sz="2200" i="1" baseline="30000" dirty="0">
                <a:solidFill>
                  <a:srgbClr val="000066"/>
                </a:solidFill>
              </a:rPr>
              <a:t>2</a:t>
            </a:r>
            <a:r>
              <a:rPr lang="de-DE" altLang="en-US" sz="2200" i="1" dirty="0">
                <a:solidFill>
                  <a:srgbClr val="000066"/>
                </a:solidFill>
              </a:rPr>
              <a:t>+3N</a:t>
            </a:r>
            <a:r>
              <a:rPr lang="de-DE" altLang="en-US" sz="2200" i="1" baseline="30000" dirty="0">
                <a:solidFill>
                  <a:srgbClr val="000066"/>
                </a:solidFill>
              </a:rPr>
              <a:t>2 </a:t>
            </a:r>
            <a:r>
              <a:rPr lang="de-DE" altLang="en-US" sz="2200" i="1" dirty="0">
                <a:solidFill>
                  <a:srgbClr val="000066"/>
                </a:solidFill>
              </a:rPr>
              <a:t>= 8.5N</a:t>
            </a:r>
            <a:r>
              <a:rPr lang="de-DE" altLang="en-US" sz="2200" i="1" baseline="30000" dirty="0">
                <a:solidFill>
                  <a:srgbClr val="000066"/>
                </a:solidFill>
              </a:rPr>
              <a:t>2</a:t>
            </a:r>
            <a:r>
              <a:rPr lang="de-DE" altLang="en-US" sz="2200" i="1" dirty="0">
                <a:solidFill>
                  <a:srgbClr val="000066"/>
                </a:solidFill>
              </a:rPr>
              <a:t> = </a:t>
            </a:r>
            <a:r>
              <a:rPr lang="de-DE" altLang="en-US" sz="2200" i="1" dirty="0">
                <a:solidFill>
                  <a:srgbClr val="C00000"/>
                </a:solidFill>
              </a:rPr>
              <a:t>C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en-US" altLang="en-US" sz="2200" i="1" baseline="30000" dirty="0">
                <a:solidFill>
                  <a:srgbClr val="000066"/>
                </a:solidFill>
              </a:rPr>
              <a:t>2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Therefore </a:t>
            </a:r>
            <a:r>
              <a:rPr lang="en-US" altLang="en-US" sz="2200" i="1" dirty="0">
                <a:solidFill>
                  <a:srgbClr val="000066"/>
                </a:solidFill>
                <a:sym typeface="Wingdings" panose="05000000000000000000" pitchFamily="2" charset="2"/>
              </a:rPr>
              <a:t>f = O(N</a:t>
            </a:r>
            <a:r>
              <a:rPr lang="en-US" altLang="en-US" sz="2200" i="1" baseline="30000" dirty="0">
                <a:solidFill>
                  <a:srgbClr val="000066"/>
                </a:solidFill>
                <a:sym typeface="Wingdings" panose="05000000000000000000" pitchFamily="2" charset="2"/>
              </a:rPr>
              <a:t>2</a:t>
            </a:r>
            <a:r>
              <a:rPr lang="en-US" altLang="en-US" sz="2200" i="1" dirty="0">
                <a:solidFill>
                  <a:srgbClr val="000066"/>
                </a:solidFill>
                <a:sym typeface="Wingdings" panose="05000000000000000000" pitchFamily="2" charset="2"/>
              </a:rPr>
              <a:t>)</a:t>
            </a:r>
            <a:endParaRPr lang="de-DE" altLang="en-US" sz="2200" i="1" baseline="30000" dirty="0">
              <a:solidFill>
                <a:srgbClr val="000066"/>
              </a:solidFill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382711" y="3475037"/>
            <a:ext cx="6687401" cy="1096962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/>
            </a:pP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f = O(g) if there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C&gt;0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 (e.g.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C = 1000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)</a:t>
            </a:r>
            <a:b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</a:b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		such that f(N)/g(N) &lt;=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C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 for all N large enough.</a:t>
            </a:r>
          </a:p>
        </p:txBody>
      </p:sp>
    </p:spTree>
    <p:extLst>
      <p:ext uri="{BB962C8B-B14F-4D97-AF65-F5344CB8AC3E}">
        <p14:creationId xmlns:p14="http://schemas.microsoft.com/office/powerpoint/2010/main" val="9226366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Big-O notation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b="1" u="sng" dirty="0"/>
              <a:t>Formally</a:t>
            </a:r>
            <a:r>
              <a:rPr lang="de-DE" altLang="en-US" sz="2200" dirty="0"/>
              <a:t>: Let </a:t>
            </a:r>
            <a:r>
              <a:rPr lang="de-DE" altLang="en-US" sz="2200" i="1" dirty="0">
                <a:solidFill>
                  <a:srgbClr val="002060"/>
                </a:solidFill>
              </a:rPr>
              <a:t>f(N)</a:t>
            </a:r>
            <a:r>
              <a:rPr lang="de-DE" altLang="en-US" sz="2200" dirty="0">
                <a:solidFill>
                  <a:srgbClr val="002060"/>
                </a:solidFill>
              </a:rPr>
              <a:t> </a:t>
            </a:r>
            <a:r>
              <a:rPr lang="de-DE" altLang="en-US" sz="2200" dirty="0"/>
              <a:t>and </a:t>
            </a:r>
            <a:r>
              <a:rPr lang="de-DE" altLang="en-US" sz="2200" i="1" dirty="0">
                <a:solidFill>
                  <a:srgbClr val="002060"/>
                </a:solidFill>
              </a:rPr>
              <a:t>g(N)</a:t>
            </a:r>
            <a:r>
              <a:rPr lang="de-DE" altLang="en-US" sz="2200" dirty="0"/>
              <a:t> be two functions on positive integers.</a:t>
            </a:r>
            <a:br>
              <a:rPr lang="de-DE" altLang="en-US" sz="2200" dirty="0"/>
            </a:br>
            <a:endParaRPr lang="de-DE" altLang="en-US" sz="2200" dirty="0"/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	We say that </a:t>
            </a:r>
            <a:r>
              <a:rPr lang="de-DE" altLang="en-US" sz="2200" i="1" dirty="0">
                <a:solidFill>
                  <a:srgbClr val="002060"/>
                </a:solidFill>
              </a:rPr>
              <a:t>f = O(g)</a:t>
            </a:r>
            <a:r>
              <a:rPr lang="de-DE" altLang="en-US" sz="2200" dirty="0"/>
              <a:t> if there exists a large enough constant </a:t>
            </a:r>
            <a:r>
              <a:rPr lang="de-DE" altLang="en-US" sz="2200" dirty="0">
                <a:solidFill>
                  <a:srgbClr val="C00000"/>
                </a:solidFill>
              </a:rPr>
              <a:t>C</a:t>
            </a:r>
            <a:r>
              <a:rPr lang="de-DE" altLang="en-US" sz="2200" dirty="0"/>
              <a:t> 	(e.g. </a:t>
            </a:r>
            <a:r>
              <a:rPr lang="de-DE" altLang="en-US" sz="2200" i="1" dirty="0">
                <a:solidFill>
                  <a:srgbClr val="C00000"/>
                </a:solidFill>
              </a:rPr>
              <a:t>C = 1000</a:t>
            </a:r>
            <a:r>
              <a:rPr lang="de-DE" altLang="en-US" sz="2200" dirty="0"/>
              <a:t>) such that </a:t>
            </a:r>
            <a:r>
              <a:rPr lang="de-DE" altLang="en-US" sz="2200" i="1" dirty="0">
                <a:solidFill>
                  <a:srgbClr val="002060"/>
                </a:solidFill>
              </a:rPr>
              <a:t>f(N) &lt;= C*g(N)</a:t>
            </a:r>
            <a:r>
              <a:rPr lang="de-DE" altLang="en-US" sz="2200" dirty="0"/>
              <a:t> for </a:t>
            </a:r>
            <a:r>
              <a:rPr lang="de-DE" altLang="en-US" sz="2200" u="sng" dirty="0"/>
              <a:t>all sufficiently large N</a:t>
            </a:r>
            <a:r>
              <a:rPr lang="de-DE" altLang="en-US" sz="2200" dirty="0"/>
              <a:t>.</a:t>
            </a:r>
          </a:p>
          <a:p>
            <a:pPr marL="109537" indent="0">
              <a:lnSpc>
                <a:spcPct val="95000"/>
              </a:lnSpc>
              <a:buClrTx/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200" dirty="0"/>
          </a:p>
          <a:p>
            <a:pPr marL="109537" indent="0">
              <a:lnSpc>
                <a:spcPct val="95000"/>
              </a:lnSpc>
              <a:buClrTx/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200" dirty="0"/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u="sng" dirty="0"/>
              <a:t>Example</a:t>
            </a:r>
            <a:r>
              <a:rPr lang="de-DE" altLang="en-US" sz="2200" dirty="0"/>
              <a:t>: 	</a:t>
            </a:r>
            <a:r>
              <a:rPr lang="de-DE" altLang="en-US" sz="2200" i="1" dirty="0">
                <a:solidFill>
                  <a:srgbClr val="000066"/>
                </a:solidFill>
              </a:rPr>
              <a:t>f(N)  = 1.5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en-US" altLang="en-US" sz="2200" i="1" baseline="33000" dirty="0">
                <a:solidFill>
                  <a:srgbClr val="000066"/>
                </a:solidFill>
              </a:rPr>
              <a:t>2</a:t>
            </a:r>
            <a:r>
              <a:rPr lang="de-DE" altLang="en-US" sz="2200" i="1" dirty="0">
                <a:solidFill>
                  <a:srgbClr val="000066"/>
                </a:solidFill>
              </a:rPr>
              <a:t> + 4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de-DE" altLang="en-US" sz="2200" i="1" dirty="0">
                <a:solidFill>
                  <a:srgbClr val="000066"/>
                </a:solidFill>
              </a:rPr>
              <a:t>+ 3.</a:t>
            </a:r>
            <a:r>
              <a:rPr lang="de-DE" altLang="en-US" sz="2200" i="1" dirty="0">
                <a:solidFill>
                  <a:schemeClr val="tx1"/>
                </a:solidFill>
              </a:rPr>
              <a:t> Want to show f = O(N</a:t>
            </a:r>
            <a:r>
              <a:rPr lang="de-DE" altLang="en-US" sz="2200" i="1" baseline="30000" dirty="0">
                <a:solidFill>
                  <a:schemeClr val="tx1"/>
                </a:solidFill>
              </a:rPr>
              <a:t>3</a:t>
            </a:r>
            <a:r>
              <a:rPr lang="de-DE" altLang="en-US" sz="2200" i="1" dirty="0">
                <a:solidFill>
                  <a:schemeClr val="tx1"/>
                </a:solidFill>
              </a:rPr>
              <a:t>)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Let 	</a:t>
            </a:r>
            <a:r>
              <a:rPr lang="de-DE" altLang="en-US" sz="2200" b="1" i="1" dirty="0">
                <a:solidFill>
                  <a:srgbClr val="C00000"/>
                </a:solidFill>
              </a:rPr>
              <a:t>C=8.5</a:t>
            </a:r>
            <a:r>
              <a:rPr lang="de-DE" altLang="en-US" sz="2200" i="1" dirty="0">
                <a:solidFill>
                  <a:srgbClr val="000066"/>
                </a:solidFill>
              </a:rPr>
              <a:t>. Then f(N) = 1.5N</a:t>
            </a:r>
            <a:r>
              <a:rPr lang="de-DE" altLang="en-US" sz="2200" i="1" baseline="30000" dirty="0">
                <a:solidFill>
                  <a:srgbClr val="000066"/>
                </a:solidFill>
              </a:rPr>
              <a:t>2</a:t>
            </a:r>
            <a:r>
              <a:rPr lang="de-DE" altLang="en-US" sz="2200" i="1" dirty="0">
                <a:solidFill>
                  <a:srgbClr val="000066"/>
                </a:solidFill>
              </a:rPr>
              <a:t>+4N+3&lt;=1.5N</a:t>
            </a:r>
            <a:r>
              <a:rPr lang="de-DE" altLang="en-US" sz="2200" i="1" baseline="30000" dirty="0">
                <a:solidFill>
                  <a:srgbClr val="000066"/>
                </a:solidFill>
              </a:rPr>
              <a:t>3</a:t>
            </a:r>
            <a:r>
              <a:rPr lang="de-DE" altLang="en-US" sz="2200" i="1" dirty="0">
                <a:solidFill>
                  <a:srgbClr val="000066"/>
                </a:solidFill>
              </a:rPr>
              <a:t>+4N</a:t>
            </a:r>
            <a:r>
              <a:rPr lang="de-DE" altLang="en-US" sz="2200" i="1" baseline="30000" dirty="0">
                <a:solidFill>
                  <a:srgbClr val="000066"/>
                </a:solidFill>
              </a:rPr>
              <a:t>3</a:t>
            </a:r>
            <a:r>
              <a:rPr lang="de-DE" altLang="en-US" sz="2200" i="1" dirty="0">
                <a:solidFill>
                  <a:srgbClr val="000066"/>
                </a:solidFill>
              </a:rPr>
              <a:t>+3N</a:t>
            </a:r>
            <a:r>
              <a:rPr lang="de-DE" altLang="en-US" sz="2200" i="1" baseline="30000" dirty="0">
                <a:solidFill>
                  <a:srgbClr val="000066"/>
                </a:solidFill>
              </a:rPr>
              <a:t>3 </a:t>
            </a:r>
            <a:r>
              <a:rPr lang="de-DE" altLang="en-US" sz="2200" i="1" dirty="0">
                <a:solidFill>
                  <a:srgbClr val="000066"/>
                </a:solidFill>
              </a:rPr>
              <a:t>= 8.5N</a:t>
            </a:r>
            <a:r>
              <a:rPr lang="de-DE" altLang="en-US" sz="2200" i="1" baseline="30000" dirty="0">
                <a:solidFill>
                  <a:srgbClr val="000066"/>
                </a:solidFill>
              </a:rPr>
              <a:t>3</a:t>
            </a:r>
            <a:r>
              <a:rPr lang="de-DE" altLang="en-US" sz="2200" i="1" dirty="0">
                <a:solidFill>
                  <a:srgbClr val="000066"/>
                </a:solidFill>
              </a:rPr>
              <a:t> = </a:t>
            </a:r>
            <a:r>
              <a:rPr lang="de-DE" altLang="en-US" sz="2200" i="1" dirty="0">
                <a:solidFill>
                  <a:srgbClr val="C00000"/>
                </a:solidFill>
              </a:rPr>
              <a:t>C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en-US" altLang="en-US" sz="2200" i="1" baseline="30000" dirty="0">
                <a:solidFill>
                  <a:srgbClr val="000066"/>
                </a:solidFill>
              </a:rPr>
              <a:t>3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Therefore </a:t>
            </a:r>
            <a:r>
              <a:rPr lang="en-US" altLang="en-US" sz="2200" i="1" dirty="0">
                <a:solidFill>
                  <a:srgbClr val="000066"/>
                </a:solidFill>
                <a:sym typeface="Wingdings" panose="05000000000000000000" pitchFamily="2" charset="2"/>
              </a:rPr>
              <a:t>f = O(N</a:t>
            </a:r>
            <a:r>
              <a:rPr lang="en-US" altLang="en-US" sz="2200" i="1" baseline="30000" dirty="0">
                <a:solidFill>
                  <a:srgbClr val="000066"/>
                </a:solidFill>
                <a:sym typeface="Wingdings" panose="05000000000000000000" pitchFamily="2" charset="2"/>
              </a:rPr>
              <a:t>3</a:t>
            </a:r>
            <a:r>
              <a:rPr lang="en-US" altLang="en-US" sz="2200" i="1" dirty="0">
                <a:solidFill>
                  <a:srgbClr val="000066"/>
                </a:solidFill>
                <a:sym typeface="Wingdings" panose="05000000000000000000" pitchFamily="2" charset="2"/>
              </a:rPr>
              <a:t>)</a:t>
            </a:r>
            <a:endParaRPr lang="de-DE" altLang="en-US" sz="2200" i="1" baseline="30000" dirty="0">
              <a:solidFill>
                <a:srgbClr val="000066"/>
              </a:solidFill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382711" y="3475037"/>
            <a:ext cx="6687401" cy="1096962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/>
            </a:pP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f = O(g) if there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C&gt;0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 (e.g.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C = 1000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)</a:t>
            </a:r>
            <a:b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</a:b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		such that f(N)/g(N) &lt;=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C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 for all N large enough.</a:t>
            </a:r>
          </a:p>
        </p:txBody>
      </p:sp>
    </p:spTree>
    <p:extLst>
      <p:ext uri="{BB962C8B-B14F-4D97-AF65-F5344CB8AC3E}">
        <p14:creationId xmlns:p14="http://schemas.microsoft.com/office/powerpoint/2010/main" val="17291543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Big-O notation - definition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b="1" u="sng" dirty="0"/>
              <a:t>Formally</a:t>
            </a:r>
            <a:r>
              <a:rPr lang="de-DE" altLang="en-US" sz="2200" dirty="0"/>
              <a:t>: Let </a:t>
            </a:r>
            <a:r>
              <a:rPr lang="de-DE" altLang="en-US" sz="2200" i="1" dirty="0">
                <a:solidFill>
                  <a:srgbClr val="002060"/>
                </a:solidFill>
              </a:rPr>
              <a:t>f(N)</a:t>
            </a:r>
            <a:r>
              <a:rPr lang="de-DE" altLang="en-US" sz="2200" dirty="0">
                <a:solidFill>
                  <a:srgbClr val="002060"/>
                </a:solidFill>
              </a:rPr>
              <a:t> </a:t>
            </a:r>
            <a:r>
              <a:rPr lang="de-DE" altLang="en-US" sz="2200" dirty="0"/>
              <a:t>and </a:t>
            </a:r>
            <a:r>
              <a:rPr lang="de-DE" altLang="en-US" sz="2200" i="1" dirty="0">
                <a:solidFill>
                  <a:srgbClr val="002060"/>
                </a:solidFill>
              </a:rPr>
              <a:t>g(N)</a:t>
            </a:r>
            <a:r>
              <a:rPr lang="de-DE" altLang="en-US" sz="2200" dirty="0"/>
              <a:t> be two functions on positive integers.</a:t>
            </a:r>
            <a:br>
              <a:rPr lang="de-DE" altLang="en-US" sz="2200" dirty="0"/>
            </a:br>
            <a:endParaRPr lang="de-DE" altLang="en-US" sz="2200" dirty="0"/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	We say that </a:t>
            </a:r>
            <a:r>
              <a:rPr lang="de-DE" altLang="en-US" sz="2200" i="1" dirty="0">
                <a:solidFill>
                  <a:srgbClr val="002060"/>
                </a:solidFill>
              </a:rPr>
              <a:t>f = O(g)</a:t>
            </a:r>
            <a:r>
              <a:rPr lang="de-DE" altLang="en-US" sz="2200" dirty="0"/>
              <a:t> if there exists a large enough constant </a:t>
            </a:r>
            <a:r>
              <a:rPr lang="de-DE" altLang="en-US" sz="2200" dirty="0">
                <a:solidFill>
                  <a:srgbClr val="C00000"/>
                </a:solidFill>
              </a:rPr>
              <a:t>C</a:t>
            </a:r>
            <a:r>
              <a:rPr lang="de-DE" altLang="en-US" sz="2200" dirty="0"/>
              <a:t> 	(e.g. </a:t>
            </a:r>
            <a:r>
              <a:rPr lang="de-DE" altLang="en-US" sz="2200" i="1" dirty="0">
                <a:solidFill>
                  <a:srgbClr val="C00000"/>
                </a:solidFill>
              </a:rPr>
              <a:t>C = 1000</a:t>
            </a:r>
            <a:r>
              <a:rPr lang="de-DE" altLang="en-US" sz="2200" dirty="0"/>
              <a:t>) such that </a:t>
            </a:r>
            <a:r>
              <a:rPr lang="de-DE" altLang="en-US" sz="2200" i="1" dirty="0">
                <a:solidFill>
                  <a:srgbClr val="002060"/>
                </a:solidFill>
              </a:rPr>
              <a:t>f(N) &lt;= C*g(N)</a:t>
            </a:r>
            <a:r>
              <a:rPr lang="de-DE" altLang="en-US" sz="2200" dirty="0"/>
              <a:t> for </a:t>
            </a:r>
            <a:r>
              <a:rPr lang="de-DE" altLang="en-US" sz="2200" u="sng" dirty="0"/>
              <a:t>all sufficiently large N</a:t>
            </a:r>
            <a:r>
              <a:rPr lang="de-DE" altLang="en-US" sz="2200" dirty="0"/>
              <a:t>.</a:t>
            </a:r>
          </a:p>
          <a:p>
            <a:pPr marL="109537" indent="0">
              <a:lnSpc>
                <a:spcPct val="95000"/>
              </a:lnSpc>
              <a:buClrTx/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200" dirty="0"/>
          </a:p>
          <a:p>
            <a:pPr marL="109537" indent="0">
              <a:lnSpc>
                <a:spcPct val="95000"/>
              </a:lnSpc>
              <a:buClrTx/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200" dirty="0"/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u="sng" dirty="0"/>
              <a:t/>
            </a:r>
            <a:br>
              <a:rPr lang="de-DE" altLang="en-US" sz="2200" u="sng" dirty="0"/>
            </a:br>
            <a:r>
              <a:rPr lang="de-DE" altLang="en-US" sz="2200" u="sng" dirty="0"/>
              <a:t>Example</a:t>
            </a:r>
            <a:r>
              <a:rPr lang="de-DE" altLang="en-US" sz="2200" dirty="0"/>
              <a:t>: 	</a:t>
            </a:r>
            <a:r>
              <a:rPr lang="de-DE" altLang="en-US" sz="2200" i="1" dirty="0">
                <a:solidFill>
                  <a:srgbClr val="000066"/>
                </a:solidFill>
              </a:rPr>
              <a:t>f(N)  = 1.5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en-US" altLang="en-US" sz="2200" i="1" baseline="33000" dirty="0">
                <a:solidFill>
                  <a:srgbClr val="000066"/>
                </a:solidFill>
              </a:rPr>
              <a:t>2</a:t>
            </a:r>
            <a:r>
              <a:rPr lang="de-DE" altLang="en-US" sz="2200" i="1" dirty="0">
                <a:solidFill>
                  <a:srgbClr val="000066"/>
                </a:solidFill>
              </a:rPr>
              <a:t> + 4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de-DE" altLang="en-US" sz="2200" i="1" dirty="0">
                <a:solidFill>
                  <a:srgbClr val="000066"/>
                </a:solidFill>
              </a:rPr>
              <a:t>+ 3.</a:t>
            </a:r>
            <a:r>
              <a:rPr lang="de-DE" altLang="en-US" sz="2200" i="1" dirty="0">
                <a:solidFill>
                  <a:schemeClr val="tx1"/>
                </a:solidFill>
              </a:rPr>
              <a:t> 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Then</a:t>
            </a:r>
            <a:r>
              <a:rPr lang="de-DE" altLang="en-US" sz="2200" dirty="0">
                <a:solidFill>
                  <a:srgbClr val="000066"/>
                </a:solidFill>
              </a:rPr>
              <a:t/>
            </a:r>
            <a:br>
              <a:rPr lang="de-DE" altLang="en-US" sz="2200" dirty="0">
                <a:solidFill>
                  <a:srgbClr val="000066"/>
                </a:solidFill>
              </a:rPr>
            </a:br>
            <a:r>
              <a:rPr lang="de-DE" altLang="en-US" sz="2200" dirty="0">
                <a:solidFill>
                  <a:srgbClr val="000066"/>
                </a:solidFill>
              </a:rPr>
              <a:t>		</a:t>
            </a:r>
            <a:r>
              <a:rPr lang="de-DE" altLang="en-US" sz="2200" i="1" dirty="0">
                <a:solidFill>
                  <a:srgbClr val="000066"/>
                </a:solidFill>
              </a:rPr>
              <a:t>f = O(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en-US" altLang="en-US" sz="2200" i="1" baseline="33000" dirty="0">
                <a:solidFill>
                  <a:srgbClr val="000066"/>
                </a:solidFill>
              </a:rPr>
              <a:t>2</a:t>
            </a:r>
            <a:r>
              <a:rPr lang="de-DE" altLang="en-US" sz="2200" i="1" dirty="0">
                <a:solidFill>
                  <a:srgbClr val="000066"/>
                </a:solidFill>
              </a:rPr>
              <a:t>) – </a:t>
            </a:r>
            <a:r>
              <a:rPr lang="de-DE" altLang="en-US" sz="2200" i="1" dirty="0">
                <a:solidFill>
                  <a:srgbClr val="FF0000"/>
                </a:solidFill>
              </a:rPr>
              <a:t>TRUE		</a:t>
            </a:r>
            <a:r>
              <a:rPr lang="de-DE" altLang="en-US" sz="2200" i="1" dirty="0">
                <a:solidFill>
                  <a:srgbClr val="000066"/>
                </a:solidFill>
              </a:rPr>
              <a:t>	f = O(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de-DE" altLang="en-US" sz="2200" i="1" dirty="0">
                <a:solidFill>
                  <a:srgbClr val="000066"/>
                </a:solidFill>
              </a:rPr>
              <a:t>) – </a:t>
            </a:r>
            <a:r>
              <a:rPr lang="de-DE" altLang="en-US" sz="2200" i="1" dirty="0">
                <a:solidFill>
                  <a:srgbClr val="FF0000"/>
                </a:solidFill>
              </a:rPr>
              <a:t>FALSE	</a:t>
            </a:r>
            <a:br>
              <a:rPr lang="de-DE" altLang="en-US" sz="2200" i="1" dirty="0">
                <a:solidFill>
                  <a:srgbClr val="FF0000"/>
                </a:solidFill>
              </a:rPr>
            </a:br>
            <a:r>
              <a:rPr lang="de-DE" altLang="en-US" sz="2200" i="1" dirty="0">
                <a:solidFill>
                  <a:srgbClr val="FF0000"/>
                </a:solidFill>
              </a:rPr>
              <a:t>	</a:t>
            </a:r>
            <a:r>
              <a:rPr lang="de-DE" altLang="en-US" sz="2200" i="1" dirty="0">
                <a:solidFill>
                  <a:srgbClr val="000066"/>
                </a:solidFill>
              </a:rPr>
              <a:t>	f = O(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en-US" altLang="en-US" sz="2200" i="1" baseline="33000" dirty="0">
                <a:solidFill>
                  <a:srgbClr val="000066"/>
                </a:solidFill>
              </a:rPr>
              <a:t>3</a:t>
            </a:r>
            <a:r>
              <a:rPr lang="de-DE" altLang="en-US" sz="2200" i="1" dirty="0">
                <a:solidFill>
                  <a:srgbClr val="000066"/>
                </a:solidFill>
              </a:rPr>
              <a:t>) – </a:t>
            </a:r>
            <a:r>
              <a:rPr lang="de-DE" altLang="en-US" sz="2200" i="1" dirty="0">
                <a:solidFill>
                  <a:srgbClr val="FF0000"/>
                </a:solidFill>
              </a:rPr>
              <a:t>TRUE		</a:t>
            </a:r>
            <a:r>
              <a:rPr lang="de-DE" altLang="en-US" sz="2200" i="1" dirty="0">
                <a:solidFill>
                  <a:srgbClr val="000066"/>
                </a:solidFill>
              </a:rPr>
              <a:t>	f = O(log(</a:t>
            </a:r>
            <a:r>
              <a:rPr lang="en-US" altLang="en-US" sz="2200" i="1" dirty="0">
                <a:solidFill>
                  <a:srgbClr val="000066"/>
                </a:solidFill>
              </a:rPr>
              <a:t>N)</a:t>
            </a:r>
            <a:r>
              <a:rPr lang="de-DE" altLang="en-US" sz="2200" i="1" dirty="0">
                <a:solidFill>
                  <a:srgbClr val="000066"/>
                </a:solidFill>
              </a:rPr>
              <a:t>) – </a:t>
            </a:r>
            <a:r>
              <a:rPr lang="de-DE" altLang="en-US" sz="2200" i="1" dirty="0">
                <a:solidFill>
                  <a:srgbClr val="FF0000"/>
                </a:solidFill>
              </a:rPr>
              <a:t>FALSE	</a:t>
            </a:r>
            <a:br>
              <a:rPr lang="de-DE" altLang="en-US" sz="2200" i="1" dirty="0">
                <a:solidFill>
                  <a:srgbClr val="FF0000"/>
                </a:solidFill>
              </a:rPr>
            </a:br>
            <a:r>
              <a:rPr lang="de-DE" altLang="en-US" sz="2200" i="1" dirty="0">
                <a:solidFill>
                  <a:srgbClr val="FF0000"/>
                </a:solidFill>
              </a:rPr>
              <a:t>	</a:t>
            </a:r>
            <a:r>
              <a:rPr lang="de-DE" altLang="en-US" sz="2200" i="1" dirty="0">
                <a:solidFill>
                  <a:srgbClr val="000066"/>
                </a:solidFill>
              </a:rPr>
              <a:t>	f = O(2</a:t>
            </a:r>
            <a:r>
              <a:rPr lang="en-US" altLang="en-US" sz="2200" i="1" baseline="33000" dirty="0">
                <a:solidFill>
                  <a:srgbClr val="000066"/>
                </a:solidFill>
              </a:rPr>
              <a:t>N</a:t>
            </a:r>
            <a:r>
              <a:rPr lang="de-DE" altLang="en-US" sz="2200" i="1" dirty="0">
                <a:solidFill>
                  <a:srgbClr val="000066"/>
                </a:solidFill>
              </a:rPr>
              <a:t>) – </a:t>
            </a:r>
            <a:r>
              <a:rPr lang="de-DE" altLang="en-US" sz="2200" i="1" dirty="0">
                <a:solidFill>
                  <a:srgbClr val="FF0000"/>
                </a:solidFill>
              </a:rPr>
              <a:t>TRUE		</a:t>
            </a:r>
            <a:r>
              <a:rPr lang="de-DE" altLang="en-US" sz="2200" i="1" dirty="0">
                <a:solidFill>
                  <a:srgbClr val="000066"/>
                </a:solidFill>
              </a:rPr>
              <a:t>	f = O(</a:t>
            </a:r>
            <a:r>
              <a:rPr lang="en-US" altLang="en-US" sz="2200" i="1" dirty="0">
                <a:solidFill>
                  <a:srgbClr val="000066"/>
                </a:solidFill>
              </a:rPr>
              <a:t>1</a:t>
            </a:r>
            <a:r>
              <a:rPr lang="de-DE" altLang="en-US" sz="2200" i="1" dirty="0">
                <a:solidFill>
                  <a:srgbClr val="000066"/>
                </a:solidFill>
              </a:rPr>
              <a:t>) – </a:t>
            </a:r>
            <a:r>
              <a:rPr lang="de-DE" altLang="en-US" sz="2200" i="1" dirty="0">
                <a:solidFill>
                  <a:srgbClr val="FF0000"/>
                </a:solidFill>
              </a:rPr>
              <a:t>FALSE	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382711" y="3475037"/>
            <a:ext cx="6687401" cy="1096962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/>
            </a:pP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f = O(g) if there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C&gt;0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 (e.g.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C = 1000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)</a:t>
            </a:r>
            <a:b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</a:b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		such that f(N)/g(N) &lt;=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C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 for all N large enough.</a:t>
            </a:r>
          </a:p>
        </p:txBody>
      </p:sp>
    </p:spTree>
    <p:extLst>
      <p:ext uri="{BB962C8B-B14F-4D97-AF65-F5344CB8AC3E}">
        <p14:creationId xmlns:p14="http://schemas.microsoft.com/office/powerpoint/2010/main" val="4938150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Common orders of magnitude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rgbClr val="002060"/>
                </a:solidFill>
              </a:rPr>
              <a:t>O(1) </a:t>
            </a:r>
            <a:r>
              <a:rPr lang="de-DE" altLang="en-US" sz="2200" dirty="0"/>
              <a:t>– bounded by some absolute constant (e.g.,  &lt;= 100)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rgbClr val="002060"/>
                </a:solidFill>
              </a:rPr>
              <a:t>O(log N)</a:t>
            </a:r>
            <a:r>
              <a:rPr lang="de-DE" altLang="en-US" sz="2200" dirty="0"/>
              <a:t> – logarithmic complexity – very fast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rgbClr val="002060"/>
                </a:solidFill>
              </a:rPr>
              <a:t>O(N) </a:t>
            </a:r>
            <a:r>
              <a:rPr lang="de-DE" altLang="en-US" sz="2200" dirty="0"/>
              <a:t>– linear: That is constant times the size of the input. We consider it very efficient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rgbClr val="002060"/>
                </a:solidFill>
              </a:rPr>
              <a:t>O(N log N) </a:t>
            </a:r>
            <a:r>
              <a:rPr lang="de-DE" altLang="en-US" sz="2200" dirty="0"/>
              <a:t>– Almost as good as linear.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rgbClr val="002060"/>
                </a:solidFill>
              </a:rPr>
              <a:t>O(N</a:t>
            </a:r>
            <a:r>
              <a:rPr lang="en-US" altLang="en-US" sz="2200" i="1" baseline="33000" dirty="0">
                <a:solidFill>
                  <a:srgbClr val="002060"/>
                </a:solidFill>
              </a:rPr>
              <a:t>2</a:t>
            </a:r>
            <a:r>
              <a:rPr lang="de-DE" altLang="en-US" sz="2200" i="1" dirty="0">
                <a:solidFill>
                  <a:srgbClr val="002060"/>
                </a:solidFill>
              </a:rPr>
              <a:t>) </a:t>
            </a:r>
            <a:r>
              <a:rPr lang="de-DE" altLang="en-US" sz="2200" dirty="0"/>
              <a:t>– quadratic time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rgbClr val="002060"/>
                </a:solidFill>
              </a:rPr>
              <a:t>O(N</a:t>
            </a:r>
            <a:r>
              <a:rPr lang="en-US" altLang="en-US" sz="2200" i="1" baseline="33000" dirty="0">
                <a:solidFill>
                  <a:srgbClr val="002060"/>
                </a:solidFill>
              </a:rPr>
              <a:t>3</a:t>
            </a:r>
            <a:r>
              <a:rPr lang="de-DE" altLang="en-US" sz="2200" i="1" dirty="0">
                <a:solidFill>
                  <a:srgbClr val="002060"/>
                </a:solidFill>
              </a:rPr>
              <a:t>), O(N</a:t>
            </a:r>
            <a:r>
              <a:rPr lang="en-US" altLang="en-US" sz="2200" i="1" baseline="33000" dirty="0">
                <a:solidFill>
                  <a:srgbClr val="002060"/>
                </a:solidFill>
              </a:rPr>
              <a:t>4</a:t>
            </a:r>
            <a:r>
              <a:rPr lang="de-DE" altLang="en-US" sz="2200" i="1" dirty="0">
                <a:solidFill>
                  <a:srgbClr val="002060"/>
                </a:solidFill>
              </a:rPr>
              <a:t>), ...O(N</a:t>
            </a:r>
            <a:r>
              <a:rPr lang="en-US" altLang="en-US" sz="2200" i="1" baseline="33000" dirty="0">
                <a:solidFill>
                  <a:srgbClr val="002060"/>
                </a:solidFill>
              </a:rPr>
              <a:t>7</a:t>
            </a:r>
            <a:r>
              <a:rPr lang="de-DE" altLang="en-US" sz="2200" i="1" dirty="0">
                <a:solidFill>
                  <a:srgbClr val="002060"/>
                </a:solidFill>
              </a:rPr>
              <a:t>)... O(N</a:t>
            </a:r>
            <a:r>
              <a:rPr lang="en-US" altLang="en-US" sz="2200" i="1" baseline="33000" dirty="0" err="1">
                <a:solidFill>
                  <a:srgbClr val="002060"/>
                </a:solidFill>
              </a:rPr>
              <a:t>const</a:t>
            </a:r>
            <a:r>
              <a:rPr lang="de-DE" altLang="en-US" sz="2200" i="1" dirty="0">
                <a:solidFill>
                  <a:srgbClr val="002060"/>
                </a:solidFill>
              </a:rPr>
              <a:t>) </a:t>
            </a:r>
            <a:r>
              <a:rPr lang="de-DE" altLang="en-US" sz="2200" dirty="0"/>
              <a:t>– polynomial 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rgbClr val="002060"/>
                </a:solidFill>
              </a:rPr>
              <a:t>O(2</a:t>
            </a:r>
            <a:r>
              <a:rPr lang="en-US" altLang="en-US" sz="2200" i="1" baseline="33000" dirty="0">
                <a:solidFill>
                  <a:srgbClr val="002060"/>
                </a:solidFill>
              </a:rPr>
              <a:t>N</a:t>
            </a:r>
            <a:r>
              <a:rPr lang="de-DE" altLang="en-US" sz="2200" i="1" dirty="0">
                <a:solidFill>
                  <a:srgbClr val="002060"/>
                </a:solidFill>
              </a:rPr>
              <a:t>) </a:t>
            </a:r>
            <a:r>
              <a:rPr lang="de-DE" altLang="en-US" sz="2200" dirty="0"/>
              <a:t>– exponential: considered as very inefficient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rgbClr val="002060"/>
                </a:solidFill>
              </a:rPr>
              <a:t>O(4</a:t>
            </a:r>
            <a:r>
              <a:rPr lang="en-US" altLang="en-US" sz="2200" i="1" baseline="33000" dirty="0">
                <a:solidFill>
                  <a:srgbClr val="002060"/>
                </a:solidFill>
              </a:rPr>
              <a:t>N</a:t>
            </a:r>
            <a:r>
              <a:rPr lang="de-DE" altLang="en-US" sz="2200" i="1" dirty="0">
                <a:solidFill>
                  <a:srgbClr val="002060"/>
                </a:solidFill>
              </a:rPr>
              <a:t>) </a:t>
            </a:r>
            <a:r>
              <a:rPr lang="de-DE" altLang="en-US" sz="2200" dirty="0"/>
              <a:t>– exponential: even worse than </a:t>
            </a:r>
            <a:r>
              <a:rPr lang="de-DE" altLang="en-US" sz="2200" i="1" dirty="0">
                <a:solidFill>
                  <a:srgbClr val="002060"/>
                </a:solidFill>
              </a:rPr>
              <a:t>2</a:t>
            </a:r>
            <a:r>
              <a:rPr lang="en-US" altLang="en-US" sz="2200" i="1" baseline="33000" dirty="0">
                <a:solidFill>
                  <a:srgbClr val="002060"/>
                </a:solidFill>
              </a:rPr>
              <a:t>N</a:t>
            </a:r>
            <a:endParaRPr lang="de-DE" altLang="en-US" sz="2200" dirty="0"/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rgbClr val="002060"/>
                </a:solidFill>
              </a:rPr>
              <a:t>O(N!) </a:t>
            </a:r>
            <a:r>
              <a:rPr lang="de-DE" altLang="en-US" sz="2200" dirty="0"/>
              <a:t>– more than exponential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rgbClr val="002060"/>
                </a:solidFill>
              </a:rPr>
              <a:t>O(2</a:t>
            </a:r>
            <a:r>
              <a:rPr lang="de-DE" altLang="en-US" sz="2200" i="1" baseline="30000" dirty="0">
                <a:solidFill>
                  <a:srgbClr val="002060"/>
                </a:solidFill>
              </a:rPr>
              <a:t>2</a:t>
            </a:r>
            <a:r>
              <a:rPr lang="en-US" altLang="en-US" sz="2200" i="1" baseline="50000" dirty="0">
                <a:solidFill>
                  <a:srgbClr val="002060"/>
                </a:solidFill>
              </a:rPr>
              <a:t>N</a:t>
            </a:r>
            <a:r>
              <a:rPr lang="de-DE" altLang="en-US" sz="2200" i="1" dirty="0">
                <a:solidFill>
                  <a:srgbClr val="002060"/>
                </a:solidFill>
              </a:rPr>
              <a:t>) </a:t>
            </a:r>
            <a:r>
              <a:rPr lang="de-DE" altLang="en-US" sz="2200" dirty="0"/>
              <a:t>– double exponential </a:t>
            </a:r>
            <a:r>
              <a:rPr lang="de-DE" altLang="en-US" sz="2200" dirty="0">
                <a:sym typeface="Wingdings" panose="05000000000000000000" pitchFamily="2" charset="2"/>
              </a:rPr>
              <a:t> [too much even for N = 10]</a:t>
            </a:r>
            <a:endParaRPr lang="de-DE" altLang="en-US" sz="2200" dirty="0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6308725" y="3657600"/>
            <a:ext cx="3054350" cy="792163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</a:rPr>
              <a:t>Q: Explain what is log(N)</a:t>
            </a:r>
            <a:b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</a:rPr>
            </a:b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</a:rPr>
              <a:t>in simple words</a:t>
            </a:r>
          </a:p>
        </p:txBody>
      </p:sp>
    </p:spTree>
    <p:extLst>
      <p:ext uri="{BB962C8B-B14F-4D97-AF65-F5344CB8AC3E}">
        <p14:creationId xmlns:p14="http://schemas.microsoft.com/office/powerpoint/2010/main" val="2176703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Big-O notation – simple rules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Fix </a:t>
            </a:r>
            <a:r>
              <a:rPr lang="de-DE" altLang="en-US" sz="2200" i="1" dirty="0">
                <a:solidFill>
                  <a:srgbClr val="002060"/>
                </a:solidFill>
              </a:rPr>
              <a:t>0 &lt;a &lt; b</a:t>
            </a:r>
            <a:r>
              <a:rPr lang="de-DE" altLang="en-US" sz="2200" dirty="0"/>
              <a:t> (e.g.,  </a:t>
            </a:r>
            <a:r>
              <a:rPr lang="de-DE" altLang="en-US" sz="2200" i="1" dirty="0">
                <a:solidFill>
                  <a:srgbClr val="002060"/>
                </a:solidFill>
              </a:rPr>
              <a:t>a=2, b=4</a:t>
            </a:r>
            <a:r>
              <a:rPr lang="de-DE" altLang="en-US" sz="2200" dirty="0"/>
              <a:t>)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Then </a:t>
            </a:r>
            <a:r>
              <a:rPr lang="de-DE" altLang="en-US" sz="2200" i="1" dirty="0">
                <a:solidFill>
                  <a:srgbClr val="002060"/>
                </a:solidFill>
              </a:rPr>
              <a:t>N</a:t>
            </a:r>
            <a:r>
              <a:rPr lang="en-US" altLang="en-US" sz="2600" i="1" baseline="33000" dirty="0">
                <a:solidFill>
                  <a:srgbClr val="002060"/>
                </a:solidFill>
              </a:rPr>
              <a:t>a</a:t>
            </a:r>
            <a:r>
              <a:rPr lang="en-US" altLang="en-US" sz="2200" i="1" baseline="33000" dirty="0">
                <a:solidFill>
                  <a:srgbClr val="002060"/>
                </a:solidFill>
              </a:rPr>
              <a:t> =</a:t>
            </a:r>
            <a:r>
              <a:rPr lang="de-DE" altLang="en-US" sz="2200" i="1" dirty="0">
                <a:solidFill>
                  <a:srgbClr val="002060"/>
                </a:solidFill>
              </a:rPr>
              <a:t>O(N</a:t>
            </a:r>
            <a:r>
              <a:rPr lang="en-US" altLang="en-US" sz="2600" i="1" baseline="33000" dirty="0">
                <a:solidFill>
                  <a:srgbClr val="002060"/>
                </a:solidFill>
              </a:rPr>
              <a:t>b</a:t>
            </a:r>
            <a:r>
              <a:rPr lang="de-DE" altLang="en-US" sz="2200" i="1" dirty="0">
                <a:solidFill>
                  <a:srgbClr val="002060"/>
                </a:solidFill>
              </a:rPr>
              <a:t>)</a:t>
            </a:r>
            <a:br>
              <a:rPr lang="de-DE" altLang="en-US" sz="2200" i="1" dirty="0">
                <a:solidFill>
                  <a:srgbClr val="002060"/>
                </a:solidFill>
              </a:rPr>
            </a:br>
            <a:r>
              <a:rPr lang="de-DE" altLang="en-US" sz="2200" dirty="0"/>
              <a:t>But  </a:t>
            </a:r>
            <a:r>
              <a:rPr lang="de-DE" altLang="en-US" sz="2200" i="1" dirty="0">
                <a:solidFill>
                  <a:srgbClr val="002060"/>
                </a:solidFill>
              </a:rPr>
              <a:t>N</a:t>
            </a:r>
            <a:r>
              <a:rPr lang="en-US" altLang="en-US" sz="2600" i="1" baseline="33000" dirty="0">
                <a:solidFill>
                  <a:srgbClr val="002060"/>
                </a:solidFill>
              </a:rPr>
              <a:t>b</a:t>
            </a:r>
            <a:r>
              <a:rPr lang="en-US" altLang="en-US" sz="2200" i="1" baseline="33000" dirty="0">
                <a:solidFill>
                  <a:srgbClr val="002060"/>
                </a:solidFill>
              </a:rPr>
              <a:t> =</a:t>
            </a:r>
            <a:r>
              <a:rPr lang="de-DE" altLang="en-US" sz="2200" i="1" dirty="0">
                <a:solidFill>
                  <a:srgbClr val="002060"/>
                </a:solidFill>
              </a:rPr>
              <a:t>O(N</a:t>
            </a:r>
            <a:r>
              <a:rPr lang="en-US" altLang="en-US" sz="2600" i="1" baseline="33000" dirty="0">
                <a:solidFill>
                  <a:srgbClr val="002060"/>
                </a:solidFill>
              </a:rPr>
              <a:t>a</a:t>
            </a:r>
            <a:r>
              <a:rPr lang="de-DE" altLang="en-US" sz="2200" i="1" dirty="0">
                <a:solidFill>
                  <a:srgbClr val="002060"/>
                </a:solidFill>
              </a:rPr>
              <a:t>) </a:t>
            </a:r>
            <a:r>
              <a:rPr lang="de-DE" altLang="en-US" sz="2200" b="1" i="1" dirty="0">
                <a:solidFill>
                  <a:srgbClr val="FF0000"/>
                </a:solidFill>
              </a:rPr>
              <a:t>does not hold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rgbClr val="002060"/>
                </a:solidFill>
              </a:rPr>
              <a:t>log(N) </a:t>
            </a:r>
            <a:r>
              <a:rPr lang="de-DE" altLang="en-US" sz="2200" dirty="0"/>
              <a:t>is smaller than any power of </a:t>
            </a:r>
            <a:r>
              <a:rPr lang="de-DE" altLang="en-US" sz="2200" i="1" dirty="0">
                <a:solidFill>
                  <a:srgbClr val="002060"/>
                </a:solidFill>
              </a:rPr>
              <a:t>N</a:t>
            </a:r>
            <a:r>
              <a:rPr lang="de-DE" altLang="en-US" sz="2200" dirty="0"/>
              <a:t>: </a:t>
            </a:r>
            <a:r>
              <a:rPr lang="de-DE" altLang="en-US" sz="2200" i="1" dirty="0">
                <a:solidFill>
                  <a:srgbClr val="002060"/>
                </a:solidFill>
              </a:rPr>
              <a:t>log(N) = O( N</a:t>
            </a:r>
            <a:r>
              <a:rPr lang="en-US" altLang="en-US" sz="2600" i="1" baseline="33000" dirty="0">
                <a:solidFill>
                  <a:srgbClr val="002060"/>
                </a:solidFill>
              </a:rPr>
              <a:t>0.1</a:t>
            </a:r>
            <a:r>
              <a:rPr lang="de-DE" altLang="en-US" sz="2200" i="1" dirty="0">
                <a:solidFill>
                  <a:srgbClr val="002060"/>
                </a:solidFill>
              </a:rPr>
              <a:t>)</a:t>
            </a:r>
            <a:br>
              <a:rPr lang="de-DE" altLang="en-US" sz="2200" i="1" dirty="0">
                <a:solidFill>
                  <a:srgbClr val="002060"/>
                </a:solidFill>
              </a:rPr>
            </a:br>
            <a:endParaRPr lang="de-DE" altLang="en-US" sz="2200" i="1" dirty="0">
              <a:solidFill>
                <a:srgbClr val="002060"/>
              </a:solidFill>
            </a:endParaRP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rgbClr val="002060"/>
                </a:solidFill>
              </a:rPr>
              <a:t>log</a:t>
            </a:r>
            <a:r>
              <a:rPr lang="de-DE" altLang="en-US" sz="2200" i="1" baseline="-25000" dirty="0">
                <a:solidFill>
                  <a:srgbClr val="002060"/>
                </a:solidFill>
              </a:rPr>
              <a:t>2</a:t>
            </a:r>
            <a:r>
              <a:rPr lang="de-DE" altLang="en-US" sz="2200" i="1" dirty="0">
                <a:solidFill>
                  <a:srgbClr val="002060"/>
                </a:solidFill>
              </a:rPr>
              <a:t>(N) = log</a:t>
            </a:r>
            <a:r>
              <a:rPr lang="de-DE" altLang="en-US" sz="2200" i="1" baseline="-25000" dirty="0">
                <a:solidFill>
                  <a:srgbClr val="002060"/>
                </a:solidFill>
              </a:rPr>
              <a:t>10</a:t>
            </a:r>
            <a:r>
              <a:rPr lang="de-DE" altLang="en-US" sz="2200" i="1" dirty="0">
                <a:solidFill>
                  <a:srgbClr val="002060"/>
                </a:solidFill>
              </a:rPr>
              <a:t>(N) * log</a:t>
            </a:r>
            <a:r>
              <a:rPr lang="de-DE" altLang="en-US" sz="2200" i="1" baseline="-25000" dirty="0">
                <a:solidFill>
                  <a:srgbClr val="002060"/>
                </a:solidFill>
              </a:rPr>
              <a:t>2</a:t>
            </a:r>
            <a:r>
              <a:rPr lang="de-DE" altLang="en-US" sz="2200" i="1" dirty="0">
                <a:solidFill>
                  <a:srgbClr val="002060"/>
                </a:solidFill>
              </a:rPr>
              <a:t>(10)</a:t>
            </a:r>
            <a:br>
              <a:rPr lang="de-DE" altLang="en-US" sz="2200" i="1" dirty="0">
                <a:solidFill>
                  <a:srgbClr val="002060"/>
                </a:solidFill>
              </a:rPr>
            </a:br>
            <a:endParaRPr lang="de-DE" altLang="en-US" sz="2200" dirty="0"/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If </a:t>
            </a:r>
            <a:r>
              <a:rPr lang="de-DE" altLang="en-US" sz="2200" i="1" dirty="0">
                <a:solidFill>
                  <a:srgbClr val="002060"/>
                </a:solidFill>
              </a:rPr>
              <a:t>f = O(g)</a:t>
            </a:r>
            <a:r>
              <a:rPr lang="de-DE" altLang="en-US" sz="2200" dirty="0"/>
              <a:t> and </a:t>
            </a:r>
            <a:r>
              <a:rPr lang="de-DE" altLang="en-US" sz="2200" i="1" dirty="0">
                <a:solidFill>
                  <a:srgbClr val="002060"/>
                </a:solidFill>
              </a:rPr>
              <a:t>g = O(h)</a:t>
            </a:r>
            <a:r>
              <a:rPr lang="de-DE" altLang="en-US" sz="2200" dirty="0"/>
              <a:t>, then </a:t>
            </a:r>
            <a:r>
              <a:rPr lang="de-DE" altLang="en-US" sz="2200" i="1" dirty="0">
                <a:solidFill>
                  <a:srgbClr val="002060"/>
                </a:solidFill>
              </a:rPr>
              <a:t>f = O(h)</a:t>
            </a:r>
            <a:br>
              <a:rPr lang="de-DE" altLang="en-US" sz="2200" i="1" dirty="0">
                <a:solidFill>
                  <a:srgbClr val="002060"/>
                </a:solidFill>
              </a:rPr>
            </a:br>
            <a:endParaRPr lang="de-DE" altLang="en-US" sz="2200" i="1" dirty="0">
              <a:solidFill>
                <a:srgbClr val="002060"/>
              </a:solidFill>
            </a:endParaRP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If </a:t>
            </a:r>
            <a:r>
              <a:rPr lang="de-DE" altLang="en-US" sz="2200" i="1" dirty="0">
                <a:solidFill>
                  <a:srgbClr val="002060"/>
                </a:solidFill>
              </a:rPr>
              <a:t>f</a:t>
            </a:r>
            <a:r>
              <a:rPr lang="de-DE" altLang="en-US" sz="2200" i="1" baseline="-25000" dirty="0">
                <a:solidFill>
                  <a:srgbClr val="002060"/>
                </a:solidFill>
              </a:rPr>
              <a:t>1</a:t>
            </a:r>
            <a:r>
              <a:rPr lang="de-DE" altLang="en-US" sz="2200" i="1" dirty="0">
                <a:solidFill>
                  <a:srgbClr val="002060"/>
                </a:solidFill>
              </a:rPr>
              <a:t> = O(g)</a:t>
            </a:r>
            <a:r>
              <a:rPr lang="de-DE" altLang="en-US" sz="2200" dirty="0"/>
              <a:t> and </a:t>
            </a:r>
            <a:r>
              <a:rPr lang="de-DE" altLang="en-US" sz="2200" i="1" dirty="0">
                <a:solidFill>
                  <a:srgbClr val="002060"/>
                </a:solidFill>
              </a:rPr>
              <a:t>f</a:t>
            </a:r>
            <a:r>
              <a:rPr lang="de-DE" altLang="en-US" sz="2200" i="1" baseline="-25000" dirty="0">
                <a:solidFill>
                  <a:srgbClr val="002060"/>
                </a:solidFill>
              </a:rPr>
              <a:t>2</a:t>
            </a:r>
            <a:r>
              <a:rPr lang="de-DE" altLang="en-US" sz="2200" i="1" dirty="0">
                <a:solidFill>
                  <a:srgbClr val="002060"/>
                </a:solidFill>
              </a:rPr>
              <a:t> = O(g)</a:t>
            </a:r>
            <a:r>
              <a:rPr lang="de-DE" altLang="en-US" sz="2200" dirty="0"/>
              <a:t>, then </a:t>
            </a:r>
            <a:r>
              <a:rPr lang="de-DE" altLang="en-US" sz="2200" i="1" dirty="0">
                <a:solidFill>
                  <a:srgbClr val="002060"/>
                </a:solidFill>
              </a:rPr>
              <a:t>f</a:t>
            </a:r>
            <a:r>
              <a:rPr lang="de-DE" altLang="en-US" sz="2200" i="1" baseline="-25000" dirty="0">
                <a:solidFill>
                  <a:srgbClr val="002060"/>
                </a:solidFill>
              </a:rPr>
              <a:t>1</a:t>
            </a:r>
            <a:r>
              <a:rPr lang="de-DE" altLang="en-US" sz="2200" i="1" dirty="0">
                <a:solidFill>
                  <a:srgbClr val="002060"/>
                </a:solidFill>
              </a:rPr>
              <a:t>+f</a:t>
            </a:r>
            <a:r>
              <a:rPr lang="de-DE" altLang="en-US" sz="2200" i="1" baseline="-25000" dirty="0">
                <a:solidFill>
                  <a:srgbClr val="002060"/>
                </a:solidFill>
              </a:rPr>
              <a:t>2</a:t>
            </a:r>
            <a:r>
              <a:rPr lang="de-DE" altLang="en-US" sz="2200" i="1" dirty="0">
                <a:solidFill>
                  <a:srgbClr val="002060"/>
                </a:solidFill>
              </a:rPr>
              <a:t> = O(g)</a:t>
            </a:r>
            <a:br>
              <a:rPr lang="de-DE" altLang="en-US" sz="2200" i="1" dirty="0">
                <a:solidFill>
                  <a:srgbClr val="002060"/>
                </a:solidFill>
              </a:rPr>
            </a:br>
            <a:endParaRPr lang="de-DE" altLang="en-US" sz="2200" i="1" dirty="0">
              <a:solidFill>
                <a:srgbClr val="002060"/>
              </a:solidFill>
            </a:endParaRP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rgbClr val="002060"/>
                </a:solidFill>
              </a:rPr>
              <a:t>f+g &lt;= 2max(f,g) = O(max(f,g))</a:t>
            </a:r>
          </a:p>
          <a:p>
            <a:pPr marL="0" indent="104775">
              <a:lnSpc>
                <a:spcPct val="95000"/>
              </a:lnSpc>
              <a:buClrTx/>
              <a:buFontTx/>
              <a:buNone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2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922814" y="3703637"/>
            <a:ext cx="3054350" cy="792163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</a:rPr>
              <a:t>Absolute constant:</a:t>
            </a:r>
            <a:b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</a:rPr>
            </a:b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</a:rPr>
              <a:t>3&lt;log</a:t>
            </a:r>
            <a:r>
              <a:rPr kumimoji="0" lang="en-US" alt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</a:rPr>
              <a:t>2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</a:rPr>
              <a:t>(10)&lt;4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236914" y="4038600"/>
            <a:ext cx="1066800" cy="457200"/>
          </a:xfrm>
          <a:prstGeom prst="roundRect">
            <a:avLst/>
          </a:prstGeom>
          <a:solidFill>
            <a:srgbClr val="92D05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542407" y="4556918"/>
            <a:ext cx="4190999" cy="431007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</a:rPr>
              <a:t>No need to specify the base of log</a:t>
            </a:r>
          </a:p>
        </p:txBody>
      </p:sp>
      <p:cxnSp>
        <p:nvCxnSpPr>
          <p:cNvPr id="7" name="AutoShape 4"/>
          <p:cNvCxnSpPr>
            <a:cxnSpLocks noChangeShapeType="1"/>
            <a:stCxn id="4" idx="1"/>
            <a:endCxn id="5" idx="3"/>
          </p:cNvCxnSpPr>
          <p:nvPr/>
        </p:nvCxnSpPr>
        <p:spPr bwMode="auto">
          <a:xfrm rot="10800000" flipV="1">
            <a:off x="4303714" y="4099718"/>
            <a:ext cx="1619100" cy="167481"/>
          </a:xfrm>
          <a:prstGeom prst="bentConnector3">
            <a:avLst>
              <a:gd name="adj1" fmla="val 50000"/>
            </a:avLst>
          </a:prstGeom>
          <a:noFill/>
          <a:ln w="6480" cap="flat">
            <a:solidFill>
              <a:srgbClr val="5B9BD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260499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Big-O notation – simple rules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u="sng" dirty="0"/>
              <a:t>Claim</a:t>
            </a:r>
            <a:r>
              <a:rPr lang="de-DE" altLang="en-US" sz="2200" dirty="0"/>
              <a:t>: If </a:t>
            </a:r>
            <a:r>
              <a:rPr lang="de-DE" altLang="en-US" sz="2200" i="1" dirty="0">
                <a:solidFill>
                  <a:srgbClr val="002060"/>
                </a:solidFill>
              </a:rPr>
              <a:t>f</a:t>
            </a:r>
            <a:r>
              <a:rPr lang="de-DE" altLang="en-US" sz="2200" i="1" baseline="-25000" dirty="0">
                <a:solidFill>
                  <a:srgbClr val="002060"/>
                </a:solidFill>
              </a:rPr>
              <a:t>1</a:t>
            </a:r>
            <a:r>
              <a:rPr lang="de-DE" altLang="en-US" sz="2200" i="1" dirty="0">
                <a:solidFill>
                  <a:srgbClr val="002060"/>
                </a:solidFill>
              </a:rPr>
              <a:t> = O(g)</a:t>
            </a:r>
            <a:r>
              <a:rPr lang="de-DE" altLang="en-US" sz="2200" dirty="0"/>
              <a:t> and </a:t>
            </a:r>
            <a:r>
              <a:rPr lang="de-DE" altLang="en-US" sz="2200" i="1" dirty="0">
                <a:solidFill>
                  <a:srgbClr val="002060"/>
                </a:solidFill>
              </a:rPr>
              <a:t>f</a:t>
            </a:r>
            <a:r>
              <a:rPr lang="de-DE" altLang="en-US" sz="2200" i="1" baseline="-25000" dirty="0">
                <a:solidFill>
                  <a:srgbClr val="002060"/>
                </a:solidFill>
              </a:rPr>
              <a:t>2</a:t>
            </a:r>
            <a:r>
              <a:rPr lang="de-DE" altLang="en-US" sz="2200" i="1" dirty="0">
                <a:solidFill>
                  <a:srgbClr val="002060"/>
                </a:solidFill>
              </a:rPr>
              <a:t> = O(g)</a:t>
            </a:r>
            <a:r>
              <a:rPr lang="de-DE" altLang="en-US" sz="2200" dirty="0"/>
              <a:t>, then </a:t>
            </a:r>
            <a:r>
              <a:rPr lang="de-DE" altLang="en-US" sz="2200" i="1" dirty="0">
                <a:solidFill>
                  <a:srgbClr val="002060"/>
                </a:solidFill>
              </a:rPr>
              <a:t>f</a:t>
            </a:r>
            <a:r>
              <a:rPr lang="de-DE" altLang="en-US" sz="2200" i="1" baseline="-25000" dirty="0">
                <a:solidFill>
                  <a:srgbClr val="002060"/>
                </a:solidFill>
              </a:rPr>
              <a:t>1</a:t>
            </a:r>
            <a:r>
              <a:rPr lang="de-DE" altLang="en-US" sz="2200" i="1" dirty="0">
                <a:solidFill>
                  <a:srgbClr val="002060"/>
                </a:solidFill>
              </a:rPr>
              <a:t>+f</a:t>
            </a:r>
            <a:r>
              <a:rPr lang="de-DE" altLang="en-US" sz="2200" i="1" baseline="-25000" dirty="0">
                <a:solidFill>
                  <a:srgbClr val="002060"/>
                </a:solidFill>
              </a:rPr>
              <a:t>2</a:t>
            </a:r>
            <a:r>
              <a:rPr lang="de-DE" altLang="en-US" sz="2200" i="1" dirty="0">
                <a:solidFill>
                  <a:srgbClr val="002060"/>
                </a:solidFill>
              </a:rPr>
              <a:t> = O(g)</a:t>
            </a:r>
            <a:br>
              <a:rPr lang="de-DE" altLang="en-US" sz="2200" i="1" dirty="0">
                <a:solidFill>
                  <a:srgbClr val="002060"/>
                </a:solidFill>
              </a:rPr>
            </a:br>
            <a:r>
              <a:rPr lang="de-DE" altLang="en-US" sz="2200" u="sng" dirty="0"/>
              <a:t>Proof</a:t>
            </a:r>
            <a:r>
              <a:rPr lang="de-DE" altLang="en-US" sz="2200" dirty="0"/>
              <a:t>: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chemeClr val="tx1"/>
                </a:solidFill>
              </a:rPr>
              <a:t>f</a:t>
            </a:r>
            <a:r>
              <a:rPr lang="de-DE" altLang="en-US" sz="2200" i="1" baseline="-25000" dirty="0">
                <a:solidFill>
                  <a:schemeClr val="tx1"/>
                </a:solidFill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</a:rPr>
              <a:t> = O(g) 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There is some C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 such that f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(N)&lt;=C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g(N) for all N large enough.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I.e., there is some n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 (e.g. n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=10) such that  f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(N)&lt;=C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g(N) for N&gt;n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200" i="1" dirty="0">
              <a:solidFill>
                <a:schemeClr val="tx1"/>
              </a:solidFill>
            </a:endParaRP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chemeClr val="tx1"/>
                </a:solidFill>
              </a:rPr>
              <a:t>f</a:t>
            </a:r>
            <a:r>
              <a:rPr lang="de-DE" altLang="en-US" sz="2200" i="1" baseline="-25000" dirty="0">
                <a:solidFill>
                  <a:schemeClr val="tx1"/>
                </a:solidFill>
              </a:rPr>
              <a:t>2</a:t>
            </a:r>
            <a:r>
              <a:rPr lang="de-DE" altLang="en-US" sz="2200" i="1" dirty="0">
                <a:solidFill>
                  <a:schemeClr val="tx1"/>
                </a:solidFill>
              </a:rPr>
              <a:t> = O(g) 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 There is some C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 n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 such that  f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(N)&lt;= C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g(N) for N&gt;n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200" i="1" dirty="0">
              <a:solidFill>
                <a:schemeClr val="tx1"/>
              </a:solidFill>
            </a:endParaRP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chemeClr val="tx1"/>
                </a:solidFill>
              </a:rPr>
              <a:t>For f</a:t>
            </a:r>
            <a:r>
              <a:rPr lang="de-DE" altLang="en-US" sz="2200" i="1" baseline="-25000" dirty="0">
                <a:solidFill>
                  <a:schemeClr val="tx1"/>
                </a:solidFill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</a:rPr>
              <a:t>+f</a:t>
            </a:r>
            <a:r>
              <a:rPr lang="de-DE" altLang="en-US" sz="2200" i="1" baseline="-25000" dirty="0">
                <a:solidFill>
                  <a:schemeClr val="tx1"/>
                </a:solidFill>
              </a:rPr>
              <a:t>2</a:t>
            </a:r>
            <a:r>
              <a:rPr lang="de-DE" altLang="en-US" sz="2200" i="1" dirty="0">
                <a:solidFill>
                  <a:schemeClr val="tx1"/>
                </a:solidFill>
              </a:rPr>
              <a:t>: let C = C</a:t>
            </a:r>
            <a:r>
              <a:rPr lang="de-DE" altLang="en-US" sz="2200" i="1" baseline="-25000" dirty="0">
                <a:solidFill>
                  <a:schemeClr val="tx1"/>
                </a:solidFill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</a:rPr>
              <a:t>+C</a:t>
            </a:r>
            <a:r>
              <a:rPr lang="de-DE" altLang="en-US" sz="2200" i="1" baseline="-25000" dirty="0">
                <a:solidFill>
                  <a:schemeClr val="tx1"/>
                </a:solidFill>
              </a:rPr>
              <a:t>2</a:t>
            </a:r>
            <a:r>
              <a:rPr lang="de-DE" altLang="en-US" sz="2200" i="1" dirty="0">
                <a:solidFill>
                  <a:schemeClr val="tx1"/>
                </a:solidFill>
              </a:rPr>
              <a:t>. Then f</a:t>
            </a:r>
            <a:r>
              <a:rPr lang="de-DE" altLang="en-US" sz="2200" i="1" baseline="-25000" dirty="0">
                <a:solidFill>
                  <a:schemeClr val="tx1"/>
                </a:solidFill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</a:rPr>
              <a:t>(N) + f</a:t>
            </a:r>
            <a:r>
              <a:rPr lang="de-DE" altLang="en-US" sz="2200" i="1" baseline="-25000" dirty="0">
                <a:solidFill>
                  <a:schemeClr val="tx1"/>
                </a:solidFill>
              </a:rPr>
              <a:t>2</a:t>
            </a:r>
            <a:r>
              <a:rPr lang="de-DE" altLang="en-US" sz="2200" i="1" dirty="0">
                <a:solidFill>
                  <a:schemeClr val="tx1"/>
                </a:solidFill>
              </a:rPr>
              <a:t>(N) &lt; 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g(N)+ C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g(N) =C*g(N).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All this assuming that N&gt;max(n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,n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).</a:t>
            </a:r>
          </a:p>
          <a:p>
            <a:pPr marL="104775" indent="0" algn="ctr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This implies that </a:t>
            </a:r>
            <a:r>
              <a:rPr lang="de-DE" altLang="en-US" sz="2200" i="1" dirty="0">
                <a:solidFill>
                  <a:srgbClr val="0F0FCF"/>
                </a:solidFill>
                <a:sym typeface="Wingdings" panose="05000000000000000000" pitchFamily="2" charset="2"/>
              </a:rPr>
              <a:t>f</a:t>
            </a:r>
            <a:r>
              <a:rPr lang="de-DE" altLang="en-US" sz="2200" i="1" baseline="-25000" dirty="0">
                <a:solidFill>
                  <a:srgbClr val="0F0FCF"/>
                </a:solidFill>
                <a:sym typeface="Wingdings" panose="05000000000000000000" pitchFamily="2" charset="2"/>
              </a:rPr>
              <a:t>1</a:t>
            </a:r>
            <a:r>
              <a:rPr lang="de-DE" altLang="en-US" sz="2200" i="1" dirty="0">
                <a:solidFill>
                  <a:srgbClr val="0F0FCF"/>
                </a:solidFill>
                <a:sym typeface="Wingdings" panose="05000000000000000000" pitchFamily="2" charset="2"/>
              </a:rPr>
              <a:t>+f</a:t>
            </a:r>
            <a:r>
              <a:rPr lang="de-DE" altLang="en-US" sz="2200" i="1" baseline="-25000" dirty="0">
                <a:solidFill>
                  <a:srgbClr val="0F0FCF"/>
                </a:solidFill>
                <a:sym typeface="Wingdings" panose="05000000000000000000" pitchFamily="2" charset="2"/>
              </a:rPr>
              <a:t>2</a:t>
            </a:r>
            <a:r>
              <a:rPr lang="de-DE" altLang="en-US" sz="2200" i="1" dirty="0">
                <a:solidFill>
                  <a:srgbClr val="0F0FCF"/>
                </a:solidFill>
                <a:sym typeface="Wingdings" panose="05000000000000000000" pitchFamily="2" charset="2"/>
              </a:rPr>
              <a:t>=O(g)</a:t>
            </a:r>
          </a:p>
        </p:txBody>
      </p:sp>
    </p:spTree>
    <p:extLst>
      <p:ext uri="{BB962C8B-B14F-4D97-AF65-F5344CB8AC3E}">
        <p14:creationId xmlns:p14="http://schemas.microsoft.com/office/powerpoint/2010/main" val="5895650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Big-O notation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Sort the functions in the increasing order: </a:t>
            </a:r>
          </a:p>
          <a:p>
            <a:pPr marL="1479550" lvl="1" indent="-565150">
              <a:buFont typeface="Times New Roman" panose="02020603050405020304" pitchFamily="18" charset="0"/>
              <a:buChar char="–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f</a:t>
            </a:r>
            <a:r>
              <a:rPr lang="de-DE" altLang="en-US" sz="2200" baseline="-33000" dirty="0"/>
              <a:t>1</a:t>
            </a:r>
            <a:r>
              <a:rPr lang="de-DE" altLang="en-US" sz="2200" dirty="0"/>
              <a:t>(N) = N</a:t>
            </a:r>
            <a:r>
              <a:rPr lang="en-US" altLang="en-US" sz="2600" baseline="33000" dirty="0"/>
              <a:t>2</a:t>
            </a:r>
            <a:r>
              <a:rPr lang="de-DE" altLang="en-US" sz="2200" dirty="0"/>
              <a:t> + 100N</a:t>
            </a:r>
          </a:p>
          <a:p>
            <a:pPr marL="1479550" lvl="1" indent="-565150">
              <a:buFont typeface="Times New Roman" panose="02020603050405020304" pitchFamily="18" charset="0"/>
              <a:buChar char="–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f</a:t>
            </a:r>
            <a:r>
              <a:rPr lang="de-DE" altLang="en-US" sz="2200" baseline="-33000" dirty="0"/>
              <a:t>2</a:t>
            </a:r>
            <a:r>
              <a:rPr lang="de-DE" altLang="en-US" sz="2200" dirty="0"/>
              <a:t>(N) = 2</a:t>
            </a:r>
            <a:r>
              <a:rPr lang="en-US" altLang="en-US" sz="2600" baseline="33000" dirty="0"/>
              <a:t>N</a:t>
            </a:r>
            <a:r>
              <a:rPr lang="de-DE" altLang="en-US" sz="2200" dirty="0"/>
              <a:t> + N</a:t>
            </a:r>
            <a:r>
              <a:rPr lang="en-US" altLang="en-US" sz="2600" baseline="33000" dirty="0"/>
              <a:t>6</a:t>
            </a:r>
            <a:r>
              <a:rPr lang="de-DE" altLang="en-US" sz="2200" dirty="0"/>
              <a:t> + 100N  			- O(2</a:t>
            </a:r>
            <a:r>
              <a:rPr lang="de-DE" altLang="en-US" sz="2200" baseline="30000" dirty="0"/>
              <a:t>N</a:t>
            </a:r>
            <a:r>
              <a:rPr lang="de-DE" altLang="en-US" sz="2200" dirty="0"/>
              <a:t>)</a:t>
            </a:r>
          </a:p>
          <a:p>
            <a:pPr marL="1479550" lvl="1" indent="-565150">
              <a:buFont typeface="Times New Roman" panose="02020603050405020304" pitchFamily="18" charset="0"/>
              <a:buChar char="–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f</a:t>
            </a:r>
            <a:r>
              <a:rPr lang="de-DE" altLang="en-US" sz="2200" baseline="-33000" dirty="0"/>
              <a:t>3</a:t>
            </a:r>
            <a:r>
              <a:rPr lang="de-DE" altLang="en-US" sz="2200" dirty="0"/>
              <a:t>(N) = N</a:t>
            </a:r>
            <a:r>
              <a:rPr lang="en-US" altLang="en-US" sz="2600" baseline="33000" dirty="0"/>
              <a:t>3 </a:t>
            </a:r>
            <a:r>
              <a:rPr lang="de-DE" altLang="en-US" sz="2200" dirty="0"/>
              <a:t>log(N) + 400N</a:t>
            </a:r>
            <a:r>
              <a:rPr lang="en-US" altLang="en-US" sz="2600" baseline="33000" dirty="0"/>
              <a:t>2</a:t>
            </a:r>
          </a:p>
          <a:p>
            <a:pPr marL="1479550" lvl="1" indent="-565150">
              <a:buFont typeface="Times New Roman" panose="02020603050405020304" pitchFamily="18" charset="0"/>
              <a:buChar char="–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f</a:t>
            </a:r>
            <a:r>
              <a:rPr lang="de-DE" altLang="en-US" sz="2200" baseline="-33000" dirty="0"/>
              <a:t>4</a:t>
            </a:r>
            <a:r>
              <a:rPr lang="de-DE" altLang="en-US" sz="2200" dirty="0"/>
              <a:t>(N) = 2N</a:t>
            </a:r>
            <a:r>
              <a:rPr lang="en-US" altLang="en-US" sz="2600" baseline="33000" dirty="0"/>
              <a:t>3</a:t>
            </a:r>
            <a:r>
              <a:rPr lang="de-DE" altLang="en-US" sz="2200" dirty="0"/>
              <a:t> + 100N + 10</a:t>
            </a:r>
            <a:r>
              <a:rPr lang="en-US" altLang="en-US" sz="2600" baseline="33000" dirty="0"/>
              <a:t>8</a:t>
            </a:r>
          </a:p>
          <a:p>
            <a:pPr marL="1479550" lvl="1" indent="-565150">
              <a:buFont typeface="Times New Roman" panose="02020603050405020304" pitchFamily="18" charset="0"/>
              <a:buChar char="–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f</a:t>
            </a:r>
            <a:r>
              <a:rPr lang="de-DE" altLang="en-US" sz="2200" baseline="-33000" dirty="0"/>
              <a:t>5</a:t>
            </a:r>
            <a:r>
              <a:rPr lang="de-DE" altLang="en-US" sz="2200" dirty="0"/>
              <a:t>(N) = (log(N))</a:t>
            </a:r>
            <a:r>
              <a:rPr lang="en-US" altLang="en-US" sz="2600" baseline="33000" dirty="0"/>
              <a:t>10</a:t>
            </a:r>
          </a:p>
          <a:p>
            <a:pPr marL="1479550" lvl="1" indent="-565150">
              <a:buFont typeface="Times New Roman" panose="02020603050405020304" pitchFamily="18" charset="0"/>
              <a:buChar char="–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f</a:t>
            </a:r>
            <a:r>
              <a:rPr lang="de-DE" altLang="en-US" sz="2200" baseline="-33000" dirty="0"/>
              <a:t>6</a:t>
            </a:r>
            <a:r>
              <a:rPr lang="de-DE" altLang="en-US" sz="2200" dirty="0"/>
              <a:t>(N) = 99N + log(N) + 4</a:t>
            </a:r>
            <a:r>
              <a:rPr lang="en-US" altLang="en-US" sz="2600" baseline="33000" dirty="0"/>
              <a:t>N		</a:t>
            </a:r>
            <a:r>
              <a:rPr lang="en-US" altLang="en-US" sz="2200" baseline="33000" dirty="0"/>
              <a:t>	-  </a:t>
            </a:r>
            <a:r>
              <a:rPr lang="en-US" altLang="en-US" sz="2200" dirty="0"/>
              <a:t>O(4</a:t>
            </a:r>
            <a:r>
              <a:rPr lang="en-US" altLang="en-US" sz="2200" baseline="33000" dirty="0"/>
              <a:t>N</a:t>
            </a:r>
            <a:r>
              <a:rPr lang="en-US" altLang="en-US" sz="2200" dirty="0"/>
              <a:t>)</a:t>
            </a:r>
          </a:p>
          <a:p>
            <a:pPr marL="1479550" lvl="1" indent="-565150">
              <a:buFont typeface="Times New Roman" panose="02020603050405020304" pitchFamily="18" charset="0"/>
              <a:buChar char="–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f</a:t>
            </a:r>
            <a:r>
              <a:rPr lang="de-DE" altLang="en-US" sz="2200" baseline="-33000" dirty="0"/>
              <a:t>7</a:t>
            </a:r>
            <a:r>
              <a:rPr lang="de-DE" altLang="en-US" sz="2200" dirty="0"/>
              <a:t>(N) = N log(N) + 100N  	[log(N) &lt; N</a:t>
            </a:r>
            <a:r>
              <a:rPr lang="de-DE" altLang="en-US" sz="2200" baseline="30000" dirty="0"/>
              <a:t>0.1 </a:t>
            </a:r>
            <a:r>
              <a:rPr lang="de-DE" altLang="en-US" sz="2200" dirty="0"/>
              <a:t> </a:t>
            </a:r>
            <a:r>
              <a:rPr lang="de-DE" altLang="en-US" sz="2200" dirty="0">
                <a:sym typeface="Wingdings" panose="05000000000000000000" pitchFamily="2" charset="2"/>
              </a:rPr>
              <a:t> log(N)</a:t>
            </a:r>
            <a:r>
              <a:rPr lang="de-DE" altLang="en-US" sz="2200" baseline="30000" dirty="0">
                <a:sym typeface="Wingdings" panose="05000000000000000000" pitchFamily="2" charset="2"/>
              </a:rPr>
              <a:t>10</a:t>
            </a:r>
            <a:r>
              <a:rPr lang="de-DE" altLang="en-US" sz="2200" dirty="0">
                <a:sym typeface="Wingdings" panose="05000000000000000000" pitchFamily="2" charset="2"/>
              </a:rPr>
              <a:t>&lt; N</a:t>
            </a:r>
            <a:r>
              <a:rPr lang="de-DE" altLang="en-US" sz="2200" dirty="0"/>
              <a:t>]</a:t>
            </a:r>
          </a:p>
          <a:p>
            <a:pPr marL="1479550" lvl="1" indent="-565150">
              <a:buFont typeface="Times New Roman" panose="02020603050405020304" pitchFamily="18" charset="0"/>
              <a:buChar char="–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f</a:t>
            </a:r>
            <a:r>
              <a:rPr lang="de-DE" altLang="en-US" sz="2200" baseline="-33000" dirty="0"/>
              <a:t>8</a:t>
            </a:r>
            <a:r>
              <a:rPr lang="de-DE" altLang="en-US" sz="2200" dirty="0"/>
              <a:t>(N) = log(N/2)</a:t>
            </a:r>
          </a:p>
          <a:p>
            <a:pPr marL="639763" indent="-528638">
              <a:lnSpc>
                <a:spcPct val="95000"/>
              </a:lnSpc>
              <a:buClrTx/>
              <a:buFontTx/>
              <a:buNone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f</a:t>
            </a:r>
            <a:r>
              <a:rPr lang="de-DE" altLang="en-US" sz="2200" baseline="-25000" dirty="0"/>
              <a:t>8 </a:t>
            </a:r>
            <a:r>
              <a:rPr lang="de-DE" altLang="en-US" sz="2200" dirty="0"/>
              <a:t>&lt; f</a:t>
            </a:r>
            <a:r>
              <a:rPr lang="de-DE" altLang="en-US" sz="2200" baseline="-25000" dirty="0"/>
              <a:t>5</a:t>
            </a:r>
            <a:r>
              <a:rPr lang="de-DE" altLang="en-US" sz="2200" dirty="0"/>
              <a:t> &lt; f</a:t>
            </a:r>
            <a:r>
              <a:rPr lang="de-DE" altLang="en-US" sz="2200" baseline="-25000" dirty="0"/>
              <a:t>7</a:t>
            </a:r>
            <a:r>
              <a:rPr lang="de-DE" altLang="en-US" sz="2200" dirty="0"/>
              <a:t> &lt; f</a:t>
            </a:r>
            <a:r>
              <a:rPr lang="de-DE" altLang="en-US" sz="2200" baseline="-25000" dirty="0"/>
              <a:t>1</a:t>
            </a:r>
            <a:r>
              <a:rPr lang="de-DE" altLang="en-US" sz="2200" dirty="0"/>
              <a:t> &lt; f</a:t>
            </a:r>
            <a:r>
              <a:rPr lang="de-DE" altLang="en-US" sz="2200" baseline="-25000" dirty="0"/>
              <a:t>4</a:t>
            </a:r>
            <a:r>
              <a:rPr lang="de-DE" altLang="en-US" sz="2200" dirty="0"/>
              <a:t> &lt; f</a:t>
            </a:r>
            <a:r>
              <a:rPr lang="de-DE" altLang="en-US" sz="2200" baseline="-25000" dirty="0"/>
              <a:t>3</a:t>
            </a:r>
            <a:r>
              <a:rPr lang="de-DE" altLang="en-US" sz="2200" dirty="0"/>
              <a:t> &lt; f</a:t>
            </a:r>
            <a:r>
              <a:rPr lang="de-DE" altLang="en-US" sz="2200" baseline="-25000" dirty="0"/>
              <a:t>2</a:t>
            </a:r>
            <a:r>
              <a:rPr lang="de-DE" altLang="en-US" sz="2200" dirty="0"/>
              <a:t> &lt; f</a:t>
            </a:r>
            <a:r>
              <a:rPr lang="de-DE" altLang="en-US" sz="2200" baseline="-25000" dirty="0"/>
              <a:t>6</a:t>
            </a:r>
          </a:p>
          <a:p>
            <a:pPr marL="644525" indent="-527050">
              <a:lnSpc>
                <a:spcPct val="95000"/>
              </a:lnSpc>
              <a:buClrTx/>
              <a:buSzPct val="45000"/>
              <a:buFontTx/>
              <a:buNone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Go to https://www.desmos.com/ and draw all these functions</a:t>
            </a:r>
          </a:p>
        </p:txBody>
      </p:sp>
    </p:spTree>
    <p:extLst>
      <p:ext uri="{BB962C8B-B14F-4D97-AF65-F5344CB8AC3E}">
        <p14:creationId xmlns:p14="http://schemas.microsoft.com/office/powerpoint/2010/main" val="24781848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 anchorCtr="1"/>
          <a:lstStyle/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</a:p>
        </p:txBody>
      </p:sp>
    </p:spTree>
    <p:extLst>
      <p:ext uri="{BB962C8B-B14F-4D97-AF65-F5344CB8AC3E}">
        <p14:creationId xmlns:p14="http://schemas.microsoft.com/office/powerpoint/2010/main" val="71919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n-US" sz="3800" dirty="0" smtClean="0"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One last example just for fun</a:t>
            </a:r>
            <a:endParaRPr lang="en-US" sz="3800" dirty="0">
              <a:latin typeface="Arial" panose="020B0604020202020204" pitchFamily="34" charset="0"/>
              <a:ea typeface="Microsoft YaHei" pitchFamily="2"/>
              <a:cs typeface="Arial" panose="020B0604020202020204" pitchFamily="34" charset="0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ct val="45000"/>
            </a:pP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</a:t>
            </a:r>
            <a:r>
              <a:rPr lang="en-US" sz="2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quine.c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43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/>
          <a:lstStyle/>
          <a:p>
            <a:pPr lvl="0" algn="ctr">
              <a:buSzPct val="100000"/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Pseudo-code</a:t>
            </a:r>
            <a:endParaRPr lang="de-DE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02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n-US" sz="3800" dirty="0"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Pseudo-code</a:t>
            </a: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ct val="45000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 today we will write (mostly) pseudo-code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description of an algorithm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Essential details needed to implement the algorithm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independent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rules for syntax, should be readable by humans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need to worry about types of variables / pointers /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7553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/>
          <a:lstStyle/>
          <a:p>
            <a:pPr lvl="0" algn="ctr">
              <a:buSzPct val="100000"/>
            </a:pPr>
            <a:r>
              <a:rPr lang="en-US" sz="600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6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000"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de-DE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96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n-US" sz="3800" dirty="0"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Recursion</a:t>
            </a: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ct val="45000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 is a powerful tool for solving certain kinds of problems.</a:t>
            </a:r>
          </a:p>
          <a:p>
            <a:pPr>
              <a:buSzPct val="45000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 breaks a problem into smaller sub-problems that are, in some sense, identical to the original.</a:t>
            </a:r>
          </a:p>
          <a:p>
            <a:pPr>
              <a:buSzPct val="45000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solution of the smaller sub-problems to solve the original problem.</a:t>
            </a:r>
          </a:p>
          <a:p>
            <a:pPr>
              <a:buSzPct val="45000"/>
            </a:pPr>
            <a:r>
              <a:rPr lang="en-US" sz="22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SzPct val="45000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Factorial: Write a function that gets an integer n&gt;=0, and computes n!</a:t>
            </a:r>
          </a:p>
          <a:p>
            <a:pPr algn="ctr">
              <a:buSzPct val="45000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n! = 1*2*…*(n-1)*n = (n-1)! * n</a:t>
            </a:r>
          </a:p>
          <a:p>
            <a:pPr>
              <a:buSzPct val="45000"/>
            </a:pPr>
            <a:r>
              <a:rPr lang="en-US" sz="22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Fibonacci numbers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Write a function that gets an integer n&gt;=0,</a:t>
            </a:r>
            <a:b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computes Fib(n) defined as follows:</a:t>
            </a:r>
          </a:p>
          <a:p>
            <a:pPr algn="ctr">
              <a:buSzPct val="45000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Fib(0) = 0, Fib(1) = 1, Fib(n) = Fib(n-1)+Fib(n-2) for n &gt;=2</a:t>
            </a:r>
          </a:p>
          <a:p>
            <a:pPr>
              <a:buSzPct val="45000"/>
            </a:pP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44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n-US" sz="3800" dirty="0"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Recursion</a:t>
            </a: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ct val="45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Write a function that gets n and computes n!</a:t>
            </a:r>
          </a:p>
          <a:p>
            <a:pPr marL="555625" indent="-555625">
              <a:buSzPct val="45000"/>
              <a:buFont typeface="Wingdings" panose="05000000000000000000" pitchFamily="2" charset="2"/>
              <a:buChar char="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endParaRPr lang="en-US" altLang="en-U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45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de-DE" sz="20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 long factorial(unsigned int n) {</a:t>
            </a:r>
            <a:br>
              <a:rPr lang="de-DE" sz="20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long long result = 1;</a:t>
            </a:r>
          </a:p>
          <a:p>
            <a:pPr>
              <a:buSzPct val="45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de-DE" sz="20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for ( int i = 1; i &lt;= n ; i++)</a:t>
            </a:r>
            <a:br>
              <a:rPr lang="de-DE" sz="20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result = result*i;</a:t>
            </a:r>
          </a:p>
          <a:p>
            <a:pPr>
              <a:buSzPct val="45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de-DE" sz="20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return result;</a:t>
            </a:r>
          </a:p>
          <a:p>
            <a:pPr>
              <a:buSzPct val="45000"/>
              <a:tabLst>
                <a:tab pos="555625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de-DE" altLang="en-US" sz="20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en-US" sz="20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41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a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 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../../../Program%20Files%20(x86)/OpenOffice%204/share/template/en-US/layout/lyt-water.otp</Template>
  <TotalTime>2072</TotalTime>
  <Words>2750</Words>
  <Application>Microsoft Office PowerPoint</Application>
  <PresentationFormat>Custom</PresentationFormat>
  <Paragraphs>274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 Unicode MS</vt:lpstr>
      <vt:lpstr>Microsoft YaHei</vt:lpstr>
      <vt:lpstr>Albany</vt:lpstr>
      <vt:lpstr>Arial</vt:lpstr>
      <vt:lpstr>Calibri</vt:lpstr>
      <vt:lpstr>Tahoma</vt:lpstr>
      <vt:lpstr>Times New Roman</vt:lpstr>
      <vt:lpstr>Wingdings</vt:lpstr>
      <vt:lpstr>water</vt:lpstr>
      <vt:lpstr>lyt blackandwhite</vt:lpstr>
      <vt:lpstr>PowerPoint Presentation</vt:lpstr>
      <vt:lpstr>Assignment 2</vt:lpstr>
      <vt:lpstr>PowerPoint Presentation</vt:lpstr>
      <vt:lpstr>One last example just for fun</vt:lpstr>
      <vt:lpstr>PowerPoint Presentation</vt:lpstr>
      <vt:lpstr>Pseudo-code</vt:lpstr>
      <vt:lpstr>PowerPoint Presentation</vt:lpstr>
      <vt:lpstr>Recursion</vt:lpstr>
      <vt:lpstr>Recursion</vt:lpstr>
      <vt:lpstr>Recursion</vt:lpstr>
      <vt:lpstr>Recursion</vt:lpstr>
      <vt:lpstr>Fun fact about Fibonacci numbers</vt:lpstr>
      <vt:lpstr>Fun fact about Fibonacci numbers</vt:lpstr>
      <vt:lpstr>Computing an</vt:lpstr>
      <vt:lpstr>PowerPoint Presentation</vt:lpstr>
      <vt:lpstr>Merge sort</vt:lpstr>
      <vt:lpstr>Merge sort</vt:lpstr>
      <vt:lpstr>PowerPoint Presentation</vt:lpstr>
      <vt:lpstr>Space Filling algorithm</vt:lpstr>
      <vt:lpstr>PowerPoint Presentation</vt:lpstr>
      <vt:lpstr>Measuring performance of algorithms</vt:lpstr>
      <vt:lpstr>Measuring performance of algorithms</vt:lpstr>
      <vt:lpstr>Checking duplicates</vt:lpstr>
      <vt:lpstr>Two examples</vt:lpstr>
      <vt:lpstr>Three more examples</vt:lpstr>
      <vt:lpstr>PowerPoint Presentation</vt:lpstr>
      <vt:lpstr>Big-O notation</vt:lpstr>
      <vt:lpstr>Big-O notation</vt:lpstr>
      <vt:lpstr>Big-O notation</vt:lpstr>
      <vt:lpstr>Big-O notation - definition</vt:lpstr>
      <vt:lpstr>Big-O notation - definition</vt:lpstr>
      <vt:lpstr>Big-O notation</vt:lpstr>
      <vt:lpstr>Big-O notation - definition</vt:lpstr>
      <vt:lpstr>Common orders of magnitude</vt:lpstr>
      <vt:lpstr>Big-O notation – simple rules</vt:lpstr>
      <vt:lpstr>Big-O notation – simple rules</vt:lpstr>
      <vt:lpstr>Big-O notation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694</cp:revision>
  <dcterms:created xsi:type="dcterms:W3CDTF">2017-07-19T12:15:02Z</dcterms:created>
  <dcterms:modified xsi:type="dcterms:W3CDTF">2021-10-04T19:42:52Z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