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56" r:id="rId4"/>
    <p:sldId id="497" r:id="rId5"/>
    <p:sldId id="317" r:id="rId6"/>
    <p:sldId id="500" r:id="rId7"/>
    <p:sldId id="501" r:id="rId8"/>
    <p:sldId id="499" r:id="rId9"/>
    <p:sldId id="498" r:id="rId10"/>
    <p:sldId id="318" r:id="rId11"/>
    <p:sldId id="319" r:id="rId12"/>
    <p:sldId id="320" r:id="rId13"/>
    <p:sldId id="321" r:id="rId14"/>
    <p:sldId id="322" r:id="rId15"/>
    <p:sldId id="495" r:id="rId16"/>
    <p:sldId id="494" r:id="rId17"/>
    <p:sldId id="323" r:id="rId18"/>
    <p:sldId id="324" r:id="rId19"/>
    <p:sldId id="496" r:id="rId20"/>
    <p:sldId id="277" r:id="rId21"/>
    <p:sldId id="493" r:id="rId22"/>
    <p:sldId id="278" r:id="rId23"/>
    <p:sldId id="279" r:id="rId24"/>
    <p:sldId id="280" r:id="rId25"/>
    <p:sldId id="281" r:id="rId26"/>
    <p:sldId id="282" r:id="rId27"/>
    <p:sldId id="298" r:id="rId28"/>
    <p:sldId id="408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3792" autoAdjust="0"/>
  </p:normalViewPr>
  <p:slideViewPr>
    <p:cSldViewPr snapToGrid="0">
      <p:cViewPr varScale="1">
        <p:scale>
          <a:sx n="105" d="100"/>
          <a:sy n="105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4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71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89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3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0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6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253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2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50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7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87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76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92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28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5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0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959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264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85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86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347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195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795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99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247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5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assign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06, 2021</a:t>
            </a:r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Q: Why are we ignoring multiplicative constants?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A: Because if we buy a computer that runs twice as fast, then the running time decreases accordingly.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But it will not change the </a:t>
            </a:r>
            <a:r>
              <a:rPr lang="de-DE" altLang="en-US" sz="2200" b="1" u="sng" dirty="0"/>
              <a:t>order of magnitude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b="1" u="sng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In practice constants do matter!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In theory we ignore them.</a:t>
            </a:r>
          </a:p>
          <a:p>
            <a:pPr marL="117475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3212919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 naive attempt:</a:t>
            </a:r>
            <a:br>
              <a:rPr lang="de-DE" altLang="en-US" sz="2200" dirty="0"/>
            </a:br>
            <a:r>
              <a:rPr lang="de-DE" altLang="en-US" sz="2200" u="sng" dirty="0"/>
              <a:t>Wrong definition</a:t>
            </a:r>
            <a:r>
              <a:rPr lang="de-DE" altLang="en-US" sz="2200" dirty="0"/>
              <a:t>: f = O(g) if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2N,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Wrong definition2</a:t>
            </a:r>
            <a:r>
              <a:rPr lang="de-DE" altLang="en-US" sz="2200" dirty="0"/>
              <a:t>: f = O(g) if f(N) &lt;= 2g(N)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Example: f(N) = 3N, g(N) = N.</a:t>
            </a:r>
            <a:br>
              <a:rPr lang="de-DE" altLang="en-US" sz="2200" dirty="0"/>
            </a:br>
            <a:r>
              <a:rPr lang="de-DE" altLang="en-US" sz="2200" dirty="0"/>
              <a:t>	Then, we want f = O(g), but it is not true that f(N) &lt;= g(N) for all N.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</a:t>
            </a:r>
            <a:r>
              <a:rPr lang="de-DE" altLang="en-US" sz="2200" u="sng" dirty="0"/>
              <a:t>Correct definition</a:t>
            </a:r>
            <a:r>
              <a:rPr lang="de-DE" altLang="en-US" sz="2200" dirty="0"/>
              <a:t>: 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</a:t>
            </a:r>
            <a:br>
              <a:rPr lang="de-DE" altLang="en-US" sz="2200" dirty="0"/>
            </a:br>
            <a:r>
              <a:rPr lang="de-DE" altLang="en-US" sz="2200" dirty="0"/>
              <a:t>	there exists a large	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</a:t>
            </a:r>
            <a:br>
              <a:rPr lang="de-DE" altLang="en-US" sz="2200" dirty="0"/>
            </a:br>
            <a:r>
              <a:rPr lang="de-DE" altLang="en-US" sz="2200" dirty="0"/>
              <a:t>	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 </a:t>
            </a:r>
            <a:r>
              <a:rPr lang="de-DE" altLang="en-US" sz="2200" dirty="0"/>
              <a:t>for all N.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25712" y="2332037"/>
            <a:ext cx="7050088" cy="6096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will mean that f is “essentially smaller“ than g.</a:t>
            </a:r>
          </a:p>
        </p:txBody>
      </p:sp>
    </p:spTree>
    <p:extLst>
      <p:ext uri="{BB962C8B-B14F-4D97-AF65-F5344CB8AC3E}">
        <p14:creationId xmlns:p14="http://schemas.microsoft.com/office/powerpoint/2010/main" val="238201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Want to show f = O(N</a:t>
            </a:r>
            <a:r>
              <a:rPr lang="de-DE" altLang="en-US" sz="2200" i="1" baseline="30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	</a:t>
            </a:r>
            <a:r>
              <a:rPr lang="de-DE" altLang="en-US" sz="2200" b="1" i="1" dirty="0">
                <a:solidFill>
                  <a:srgbClr val="C00000"/>
                </a:solidFill>
              </a:rPr>
              <a:t>C=8.5</a:t>
            </a:r>
            <a:r>
              <a:rPr lang="de-DE" altLang="en-US" sz="2200" i="1" dirty="0">
                <a:solidFill>
                  <a:srgbClr val="000066"/>
                </a:solidFill>
              </a:rPr>
              <a:t>. Then f(N) = 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+4N+3&lt;=1.5N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+3N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 </a:t>
            </a:r>
            <a:r>
              <a:rPr lang="de-DE" altLang="en-US" sz="2200" i="1" dirty="0">
                <a:solidFill>
                  <a:srgbClr val="000066"/>
                </a:solidFill>
              </a:rPr>
              <a:t>= 8.5N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= </a:t>
            </a:r>
            <a:r>
              <a:rPr lang="de-DE" altLang="en-US" sz="2200" i="1" dirty="0">
                <a:solidFill>
                  <a:srgbClr val="C00000"/>
                </a:solidFill>
              </a:rPr>
              <a:t>C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2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Therefore 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f = O(N</a:t>
            </a:r>
            <a:r>
              <a:rPr lang="en-US" altLang="en-US" sz="2200" i="1" baseline="30000" dirty="0">
                <a:solidFill>
                  <a:srgbClr val="000066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)</a:t>
            </a:r>
            <a:endParaRPr lang="de-DE" altLang="en-US" sz="2200" i="1" baseline="30000" dirty="0">
              <a:solidFill>
                <a:srgbClr val="000066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85246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Want to show f = O(N</a:t>
            </a:r>
            <a:r>
              <a:rPr lang="de-DE" altLang="en-US" sz="2200" i="1" baseline="30000" dirty="0">
                <a:solidFill>
                  <a:schemeClr val="tx1"/>
                </a:solidFill>
              </a:rPr>
              <a:t>3</a:t>
            </a:r>
            <a:r>
              <a:rPr lang="de-DE" altLang="en-US" sz="2200" i="1" dirty="0">
                <a:solidFill>
                  <a:schemeClr val="tx1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Let 	</a:t>
            </a:r>
            <a:r>
              <a:rPr lang="de-DE" altLang="en-US" sz="2200" b="1" i="1" dirty="0">
                <a:solidFill>
                  <a:srgbClr val="C00000"/>
                </a:solidFill>
              </a:rPr>
              <a:t>C=8.5</a:t>
            </a:r>
            <a:r>
              <a:rPr lang="de-DE" altLang="en-US" sz="2200" i="1" dirty="0">
                <a:solidFill>
                  <a:srgbClr val="000066"/>
                </a:solidFill>
              </a:rPr>
              <a:t>. Then f(N) = 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+4N+3&lt;=1.5N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+4N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+3N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 </a:t>
            </a:r>
            <a:r>
              <a:rPr lang="de-DE" altLang="en-US" sz="2200" i="1" dirty="0">
                <a:solidFill>
                  <a:srgbClr val="000066"/>
                </a:solidFill>
              </a:rPr>
              <a:t>= 8.5N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= </a:t>
            </a:r>
            <a:r>
              <a:rPr lang="de-DE" altLang="en-US" sz="2200" i="1" dirty="0">
                <a:solidFill>
                  <a:srgbClr val="C00000"/>
                </a:solidFill>
              </a:rPr>
              <a:t>C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3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Therefore 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f = O(N</a:t>
            </a:r>
            <a:r>
              <a:rPr lang="en-US" altLang="en-US" sz="2200" i="1" baseline="30000" dirty="0">
                <a:solidFill>
                  <a:srgbClr val="000066"/>
                </a:solidFill>
                <a:sym typeface="Wingdings" panose="05000000000000000000" pitchFamily="2" charset="2"/>
              </a:rPr>
              <a:t>3</a:t>
            </a:r>
            <a:r>
              <a:rPr lang="en-US" altLang="en-US" sz="2200" i="1" dirty="0">
                <a:solidFill>
                  <a:srgbClr val="000066"/>
                </a:solidFill>
                <a:sym typeface="Wingdings" panose="05000000000000000000" pitchFamily="2" charset="2"/>
              </a:rPr>
              <a:t>)</a:t>
            </a:r>
            <a:endParaRPr lang="de-DE" altLang="en-US" sz="2200" i="1" baseline="30000" dirty="0">
              <a:solidFill>
                <a:srgbClr val="000066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233020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Formally</a:t>
            </a:r>
            <a:r>
              <a:rPr lang="de-DE" altLang="en-US" sz="2200" dirty="0"/>
              <a:t>: Let </a:t>
            </a:r>
            <a:r>
              <a:rPr lang="de-DE" altLang="en-US" sz="2200" i="1" dirty="0">
                <a:solidFill>
                  <a:srgbClr val="002060"/>
                </a:solidFill>
              </a:rPr>
              <a:t>f(N)</a:t>
            </a:r>
            <a:r>
              <a:rPr lang="de-DE" altLang="en-US" sz="2200" dirty="0">
                <a:solidFill>
                  <a:srgbClr val="002060"/>
                </a:solidFill>
              </a:rPr>
              <a:t> </a:t>
            </a:r>
            <a:r>
              <a:rPr lang="de-DE" altLang="en-US" sz="2200" dirty="0"/>
              <a:t>and </a:t>
            </a:r>
            <a:r>
              <a:rPr lang="de-DE" altLang="en-US" sz="2200" i="1" dirty="0">
                <a:solidFill>
                  <a:srgbClr val="002060"/>
                </a:solidFill>
              </a:rPr>
              <a:t>g(N)</a:t>
            </a:r>
            <a:r>
              <a:rPr lang="de-DE" altLang="en-US" sz="2200" dirty="0"/>
              <a:t> be two functions on positive integers.</a:t>
            </a:r>
            <a:br>
              <a:rPr lang="de-DE" altLang="en-US" sz="2200" dirty="0"/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	We say that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if there exists a large enough constant </a:t>
            </a:r>
            <a:r>
              <a:rPr lang="de-DE" altLang="en-US" sz="2200" dirty="0">
                <a:solidFill>
                  <a:srgbClr val="C00000"/>
                </a:solidFill>
              </a:rPr>
              <a:t>C</a:t>
            </a:r>
            <a:r>
              <a:rPr lang="de-DE" altLang="en-US" sz="2200" dirty="0"/>
              <a:t> 	(e.g. </a:t>
            </a:r>
            <a:r>
              <a:rPr lang="de-DE" altLang="en-US" sz="2200" i="1" dirty="0">
                <a:solidFill>
                  <a:srgbClr val="C00000"/>
                </a:solidFill>
              </a:rPr>
              <a:t>C = 1000</a:t>
            </a:r>
            <a:r>
              <a:rPr lang="de-DE" altLang="en-US" sz="2200" dirty="0"/>
              <a:t>) such that </a:t>
            </a:r>
            <a:r>
              <a:rPr lang="de-DE" altLang="en-US" sz="2200" i="1" dirty="0">
                <a:solidFill>
                  <a:srgbClr val="002060"/>
                </a:solidFill>
              </a:rPr>
              <a:t>f(N) &lt;= C*g(N)</a:t>
            </a:r>
            <a:r>
              <a:rPr lang="de-DE" altLang="en-US" sz="2200" dirty="0"/>
              <a:t> for </a:t>
            </a:r>
            <a:r>
              <a:rPr lang="de-DE" altLang="en-US" sz="2200" u="sng" dirty="0"/>
              <a:t>all sufficiently large N</a:t>
            </a:r>
            <a:r>
              <a:rPr lang="de-DE" altLang="en-US" sz="2200" dirty="0"/>
              <a:t>.</a:t>
            </a:r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9537" indent="0">
              <a:lnSpc>
                <a:spcPct val="95000"/>
              </a:lnSpc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/>
            </a:r>
            <a:br>
              <a:rPr lang="de-DE" altLang="en-US" sz="2200" u="sng" dirty="0"/>
            </a:br>
            <a:r>
              <a:rPr lang="de-DE" altLang="en-US" sz="2200" u="sng" dirty="0"/>
              <a:t>Example</a:t>
            </a:r>
            <a:r>
              <a:rPr lang="de-DE" altLang="en-US" sz="2200" dirty="0"/>
              <a:t>: 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+ 3.</a:t>
            </a:r>
            <a:r>
              <a:rPr lang="de-DE" altLang="en-US" sz="2200" i="1" dirty="0">
                <a:solidFill>
                  <a:schemeClr val="tx1"/>
                </a:solidFill>
              </a:rPr>
              <a:t>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</a:t>
            </a:r>
            <a:r>
              <a:rPr lang="de-DE" altLang="en-US" sz="2200" dirty="0">
                <a:solidFill>
                  <a:srgbClr val="000066"/>
                </a:solidFill>
              </a:rPr>
              <a:t/>
            </a:r>
            <a:br>
              <a:rPr lang="de-DE" altLang="en-US" sz="2200" dirty="0">
                <a:solidFill>
                  <a:srgbClr val="000066"/>
                </a:solidFill>
              </a:rPr>
            </a:br>
            <a:r>
              <a:rPr lang="de-DE" altLang="en-US" sz="2200" dirty="0">
                <a:solidFill>
                  <a:srgbClr val="000066"/>
                </a:solidFill>
              </a:rPr>
              <a:t>		</a:t>
            </a:r>
            <a:r>
              <a:rPr lang="de-DE" altLang="en-US" sz="2200" i="1" dirty="0">
                <a:solidFill>
                  <a:srgbClr val="000066"/>
                </a:solidFill>
              </a:rPr>
              <a:t>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O(log(</a:t>
            </a:r>
            <a:r>
              <a:rPr lang="en-US" altLang="en-US" sz="2200" i="1" dirty="0">
                <a:solidFill>
                  <a:srgbClr val="000066"/>
                </a:solidFill>
              </a:rPr>
              <a:t>N)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  <a:br>
              <a:rPr lang="de-DE" altLang="en-US" sz="2200" i="1" dirty="0">
                <a:solidFill>
                  <a:srgbClr val="FF0000"/>
                </a:solidFill>
              </a:rPr>
            </a:br>
            <a:r>
              <a:rPr lang="de-DE" altLang="en-US" sz="2200" i="1" dirty="0">
                <a:solidFill>
                  <a:srgbClr val="FF0000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	f = O(2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TRUE		</a:t>
            </a:r>
            <a:r>
              <a:rPr lang="de-DE" altLang="en-US" sz="2200" i="1" dirty="0">
                <a:solidFill>
                  <a:srgbClr val="000066"/>
                </a:solidFill>
              </a:rPr>
              <a:t>	f = O(</a:t>
            </a:r>
            <a:r>
              <a:rPr lang="en-US" altLang="en-US" sz="2200" i="1" dirty="0">
                <a:solidFill>
                  <a:srgbClr val="000066"/>
                </a:solidFill>
              </a:rPr>
              <a:t>1</a:t>
            </a:r>
            <a:r>
              <a:rPr lang="de-DE" altLang="en-US" sz="2200" i="1" dirty="0">
                <a:solidFill>
                  <a:srgbClr val="000066"/>
                </a:solidFill>
              </a:rPr>
              <a:t>) – </a:t>
            </a:r>
            <a:r>
              <a:rPr lang="de-DE" altLang="en-US" sz="2200" i="1" dirty="0">
                <a:solidFill>
                  <a:srgbClr val="FF0000"/>
                </a:solidFill>
              </a:rPr>
              <a:t>FALSE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82711" y="3475037"/>
            <a:ext cx="6687401" cy="10969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&lt;=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</p:spTree>
    <p:extLst>
      <p:ext uri="{BB962C8B-B14F-4D97-AF65-F5344CB8AC3E}">
        <p14:creationId xmlns:p14="http://schemas.microsoft.com/office/powerpoint/2010/main" val="3411108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Common orders of magnitude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O(1) </a:t>
            </a:r>
            <a:r>
              <a:rPr lang="de-DE" altLang="en-US" sz="2200" dirty="0"/>
              <a:t>– bounded by some absolute constant (e.g.,  &lt;= 100)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O(log N)</a:t>
            </a:r>
            <a:r>
              <a:rPr lang="de-DE" altLang="en-US" sz="2200" dirty="0"/>
              <a:t> – logarithmic complexity – very fast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O(N) </a:t>
            </a:r>
            <a:r>
              <a:rPr lang="de-DE" altLang="en-US" sz="2200" dirty="0"/>
              <a:t>– linear: That is constant times the size of the input. We consider it very 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 log N) </a:t>
            </a:r>
            <a:r>
              <a:rPr lang="de-DE" altLang="en-US" sz="2200" dirty="0"/>
              <a:t>– Almost as good as linear.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quadratic time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3</a:t>
            </a:r>
            <a:r>
              <a:rPr lang="de-DE" altLang="en-US" sz="2200" i="1" dirty="0">
                <a:solidFill>
                  <a:srgbClr val="002060"/>
                </a:solidFill>
              </a:rPr>
              <a:t>), 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4</a:t>
            </a:r>
            <a:r>
              <a:rPr lang="de-DE" altLang="en-US" sz="2200" i="1" dirty="0">
                <a:solidFill>
                  <a:srgbClr val="002060"/>
                </a:solidFill>
              </a:rPr>
              <a:t>), ...O(N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7</a:t>
            </a:r>
            <a:r>
              <a:rPr lang="de-DE" altLang="en-US" sz="2200" i="1" dirty="0">
                <a:solidFill>
                  <a:srgbClr val="002060"/>
                </a:solidFill>
              </a:rPr>
              <a:t>)... O(N</a:t>
            </a:r>
            <a:r>
              <a:rPr lang="en-US" altLang="en-US" sz="2200" i="1" baseline="33000" dirty="0" err="1">
                <a:solidFill>
                  <a:srgbClr val="002060"/>
                </a:solidFill>
              </a:rPr>
              <a:t>const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polynomial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considered as very inefficient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O(4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exponential: even worse than </a:t>
            </a:r>
            <a:r>
              <a:rPr lang="de-DE" altLang="en-US" sz="2200" i="1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N</a:t>
            </a: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O(N!) </a:t>
            </a:r>
            <a:r>
              <a:rPr lang="de-DE" altLang="en-US" sz="2200" dirty="0"/>
              <a:t>– more than exponential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O(2</a:t>
            </a:r>
            <a:r>
              <a:rPr lang="de-DE" altLang="en-US" sz="2200" i="1" baseline="30000" dirty="0">
                <a:solidFill>
                  <a:srgbClr val="002060"/>
                </a:solidFill>
              </a:rPr>
              <a:t>2</a:t>
            </a:r>
            <a:r>
              <a:rPr lang="en-US" altLang="en-US" sz="2200" i="1" baseline="50000" dirty="0">
                <a:solidFill>
                  <a:srgbClr val="002060"/>
                </a:solidFill>
              </a:rPr>
              <a:t>N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dirty="0"/>
              <a:t>– double exponential </a:t>
            </a:r>
            <a:r>
              <a:rPr lang="de-DE" altLang="en-US" sz="2200" dirty="0">
                <a:sym typeface="Wingdings" panose="05000000000000000000" pitchFamily="2" charset="2"/>
              </a:rPr>
              <a:t> [too much even for N = 10]</a:t>
            </a:r>
            <a:endParaRPr lang="de-DE" altLang="en-US" sz="2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08725" y="3657600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Q: Explain what is log(N)</a:t>
            </a:r>
            <a:b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in simple words</a:t>
            </a:r>
          </a:p>
        </p:txBody>
      </p:sp>
    </p:spTree>
    <p:extLst>
      <p:ext uri="{BB962C8B-B14F-4D97-AF65-F5344CB8AC3E}">
        <p14:creationId xmlns:p14="http://schemas.microsoft.com/office/powerpoint/2010/main" val="2708399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Fix </a:t>
            </a:r>
            <a:r>
              <a:rPr lang="de-DE" altLang="en-US" sz="2200" i="1" dirty="0">
                <a:solidFill>
                  <a:srgbClr val="002060"/>
                </a:solidFill>
              </a:rPr>
              <a:t>0 &lt;a &lt; b</a:t>
            </a:r>
            <a:r>
              <a:rPr lang="de-DE" altLang="en-US" sz="2200" dirty="0"/>
              <a:t> (e.g.,  </a:t>
            </a:r>
            <a:r>
              <a:rPr lang="de-DE" altLang="en-US" sz="2200" i="1" dirty="0">
                <a:solidFill>
                  <a:srgbClr val="002060"/>
                </a:solidFill>
              </a:rPr>
              <a:t>a=2, b=4</a:t>
            </a:r>
            <a:r>
              <a:rPr lang="de-DE" altLang="en-US" sz="2200" dirty="0"/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Then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dirty="0"/>
              <a:t>But 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b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 =</a:t>
            </a:r>
            <a:r>
              <a:rPr lang="de-DE" altLang="en-US" sz="2200" i="1" dirty="0">
                <a:solidFill>
                  <a:srgbClr val="002060"/>
                </a:solidFill>
              </a:rPr>
              <a:t>O(N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a</a:t>
            </a:r>
            <a:r>
              <a:rPr lang="de-DE" altLang="en-US" sz="2200" i="1" dirty="0">
                <a:solidFill>
                  <a:srgbClr val="002060"/>
                </a:solidFill>
              </a:rPr>
              <a:t>) </a:t>
            </a:r>
            <a:r>
              <a:rPr lang="de-DE" altLang="en-US" sz="2200" b="1" i="1" dirty="0">
                <a:solidFill>
                  <a:srgbClr val="FF0000"/>
                </a:solidFill>
              </a:rPr>
              <a:t>does not hold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log(N) </a:t>
            </a:r>
            <a:r>
              <a:rPr lang="de-DE" altLang="en-US" sz="2200" dirty="0"/>
              <a:t>is smaller than any power of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2060"/>
                </a:solidFill>
              </a:rPr>
              <a:t>log(N) = O( N</a:t>
            </a:r>
            <a:r>
              <a:rPr lang="en-US" altLang="en-US" sz="2600" i="1" baseline="33000" dirty="0">
                <a:solidFill>
                  <a:srgbClr val="002060"/>
                </a:solidFill>
              </a:rPr>
              <a:t>0.1</a:t>
            </a:r>
            <a:r>
              <a:rPr lang="de-DE" altLang="en-US" sz="2200" i="1" dirty="0">
                <a:solidFill>
                  <a:srgbClr val="002060"/>
                </a:solidFill>
              </a:rPr>
              <a:t>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(N) =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10</a:t>
            </a:r>
            <a:r>
              <a:rPr lang="de-DE" altLang="en-US" sz="2200" i="1" dirty="0">
                <a:solidFill>
                  <a:srgbClr val="002060"/>
                </a:solidFill>
              </a:rPr>
              <a:t>(N) * log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(10)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g = O(h)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 = O(h)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endParaRPr lang="de-DE" altLang="en-US" sz="2200" i="1" dirty="0">
              <a:solidFill>
                <a:srgbClr val="002060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rgbClr val="002060"/>
                </a:solidFill>
              </a:rPr>
              <a:t>f+g &lt;= 2max(f,g) = O(max(f,g))</a:t>
            </a:r>
          </a:p>
          <a:p>
            <a:pPr marL="0" indent="104775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2814" y="3703637"/>
            <a:ext cx="3054350" cy="7921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Absolute constant: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3&lt;log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(10)&lt;4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36914" y="4038600"/>
            <a:ext cx="1066800" cy="4572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2407" y="4556918"/>
            <a:ext cx="4190999" cy="43100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</a:rPr>
              <a:t>No need to specify the base of log</a:t>
            </a:r>
          </a:p>
        </p:txBody>
      </p:sp>
      <p:cxnSp>
        <p:nvCxnSpPr>
          <p:cNvPr id="7" name="AutoShape 4"/>
          <p:cNvCxnSpPr>
            <a:cxnSpLocks noChangeShapeType="1"/>
            <a:stCxn id="4" idx="1"/>
            <a:endCxn id="5" idx="3"/>
          </p:cNvCxnSpPr>
          <p:nvPr/>
        </p:nvCxnSpPr>
        <p:spPr bwMode="auto">
          <a:xfrm rot="10800000" flipV="1">
            <a:off x="4303714" y="4099718"/>
            <a:ext cx="1619100" cy="167481"/>
          </a:xfrm>
          <a:prstGeom prst="bentConnector3">
            <a:avLst>
              <a:gd name="adj1" fmla="val 50000"/>
            </a:avLst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97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– simple rules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Claim</a:t>
            </a:r>
            <a:r>
              <a:rPr lang="de-DE" altLang="en-US" sz="2200" dirty="0"/>
              <a:t>: If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r>
              <a:rPr lang="de-DE" altLang="en-US" sz="2200" dirty="0"/>
              <a:t>, then </a:t>
            </a:r>
            <a:r>
              <a:rPr lang="de-DE" altLang="en-US" sz="2200" i="1" dirty="0">
                <a:solidFill>
                  <a:srgbClr val="002060"/>
                </a:solidFill>
              </a:rPr>
              <a:t>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1</a:t>
            </a:r>
            <a:r>
              <a:rPr lang="de-DE" altLang="en-US" sz="2200" i="1" dirty="0">
                <a:solidFill>
                  <a:srgbClr val="002060"/>
                </a:solidFill>
              </a:rPr>
              <a:t>+f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de-DE" altLang="en-US" sz="2200" i="1" dirty="0">
                <a:solidFill>
                  <a:srgbClr val="002060"/>
                </a:solidFill>
              </a:rPr>
              <a:t> = O(g)</a:t>
            </a:r>
            <a:br>
              <a:rPr lang="de-DE" altLang="en-US" sz="2200" i="1" dirty="0">
                <a:solidFill>
                  <a:srgbClr val="002060"/>
                </a:solidFill>
              </a:rPr>
            </a:br>
            <a:r>
              <a:rPr lang="de-DE" altLang="en-US" sz="2200" u="sng" dirty="0"/>
              <a:t>Proof</a:t>
            </a:r>
            <a:r>
              <a:rPr lang="de-DE" altLang="en-US" sz="2200" dirty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all N large enough.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I.e., there is some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(e.g.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=10)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 = O(g)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 There is some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 such that  f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(N)&lt;=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for N&gt;n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chemeClr val="tx1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For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: let C = 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+C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. Then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</a:rPr>
              <a:t>(N) + f</a:t>
            </a:r>
            <a:r>
              <a:rPr lang="de-DE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</a:rPr>
              <a:t>(N) &lt; 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g(N)+ C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g(N) =C*g(N).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All this assuming that N&gt;max(n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,n</a:t>
            </a:r>
            <a:r>
              <a:rPr lang="de-DE" altLang="en-US" sz="2200" i="1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).</a:t>
            </a:r>
          </a:p>
          <a:p>
            <a:pPr marL="104775" indent="0" algn="ctr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  <a:sym typeface="Wingdings" panose="05000000000000000000" pitchFamily="2" charset="2"/>
              </a:rPr>
              <a:t>This implies that 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1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+f</a:t>
            </a:r>
            <a:r>
              <a:rPr lang="de-DE" altLang="en-US" sz="2200" i="1" baseline="-25000" dirty="0">
                <a:solidFill>
                  <a:srgbClr val="0F0FCF"/>
                </a:solidFill>
                <a:sym typeface="Wingdings" panose="05000000000000000000" pitchFamily="2" charset="2"/>
              </a:rPr>
              <a:t>2</a:t>
            </a:r>
            <a:r>
              <a:rPr lang="de-DE" altLang="en-US" sz="2200" i="1" dirty="0">
                <a:solidFill>
                  <a:srgbClr val="0F0FCF"/>
                </a:solidFill>
                <a:sym typeface="Wingdings" panose="05000000000000000000" pitchFamily="2" charset="2"/>
              </a:rPr>
              <a:t>=O(g)</a:t>
            </a:r>
          </a:p>
        </p:txBody>
      </p:sp>
    </p:spTree>
    <p:extLst>
      <p:ext uri="{BB962C8B-B14F-4D97-AF65-F5344CB8AC3E}">
        <p14:creationId xmlns:p14="http://schemas.microsoft.com/office/powerpoint/2010/main" val="395501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Sort the functions in the increasing order: 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1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2</a:t>
            </a:r>
            <a:r>
              <a:rPr lang="de-DE" altLang="en-US" sz="2200" dirty="0"/>
              <a:t> + 100N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2</a:t>
            </a:r>
            <a:r>
              <a:rPr lang="de-DE" altLang="en-US" sz="2200" dirty="0"/>
              <a:t>(N) = 2</a:t>
            </a:r>
            <a:r>
              <a:rPr lang="en-US" altLang="en-US" sz="2600" baseline="33000" dirty="0"/>
              <a:t>N</a:t>
            </a:r>
            <a:r>
              <a:rPr lang="de-DE" altLang="en-US" sz="2200" dirty="0"/>
              <a:t> + N</a:t>
            </a:r>
            <a:r>
              <a:rPr lang="en-US" altLang="en-US" sz="2600" baseline="33000" dirty="0"/>
              <a:t>6</a:t>
            </a:r>
            <a:r>
              <a:rPr lang="de-DE" altLang="en-US" sz="2200" dirty="0"/>
              <a:t> + 100N  			- O(2</a:t>
            </a:r>
            <a:r>
              <a:rPr lang="de-DE" altLang="en-US" sz="2200" baseline="30000" dirty="0"/>
              <a:t>N</a:t>
            </a:r>
            <a:r>
              <a:rPr lang="de-DE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3</a:t>
            </a:r>
            <a:r>
              <a:rPr lang="de-DE" altLang="en-US" sz="2200" dirty="0"/>
              <a:t>(N) = N</a:t>
            </a:r>
            <a:r>
              <a:rPr lang="en-US" altLang="en-US" sz="2600" baseline="33000" dirty="0"/>
              <a:t>3 </a:t>
            </a:r>
            <a:r>
              <a:rPr lang="de-DE" altLang="en-US" sz="2200" dirty="0"/>
              <a:t>log(N) + 400N</a:t>
            </a:r>
            <a:r>
              <a:rPr lang="en-US" altLang="en-US" sz="2600" baseline="33000" dirty="0"/>
              <a:t>2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4</a:t>
            </a:r>
            <a:r>
              <a:rPr lang="de-DE" altLang="en-US" sz="2200" dirty="0"/>
              <a:t>(N) = 2N</a:t>
            </a:r>
            <a:r>
              <a:rPr lang="en-US" altLang="en-US" sz="2600" baseline="33000" dirty="0"/>
              <a:t>3</a:t>
            </a:r>
            <a:r>
              <a:rPr lang="de-DE" altLang="en-US" sz="2200" dirty="0"/>
              <a:t> + 100N + 10</a:t>
            </a:r>
            <a:r>
              <a:rPr lang="en-US" altLang="en-US" sz="2600" baseline="33000" dirty="0"/>
              <a:t>8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5</a:t>
            </a:r>
            <a:r>
              <a:rPr lang="de-DE" altLang="en-US" sz="2200" dirty="0"/>
              <a:t>(N) = (log(N))</a:t>
            </a:r>
            <a:r>
              <a:rPr lang="en-US" altLang="en-US" sz="2600" baseline="33000" dirty="0"/>
              <a:t>10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6</a:t>
            </a:r>
            <a:r>
              <a:rPr lang="de-DE" altLang="en-US" sz="2200" dirty="0"/>
              <a:t>(N) = 99N + log(N) + 4</a:t>
            </a:r>
            <a:r>
              <a:rPr lang="en-US" altLang="en-US" sz="2600" baseline="33000" dirty="0"/>
              <a:t>N		</a:t>
            </a:r>
            <a:r>
              <a:rPr lang="en-US" altLang="en-US" sz="2200" baseline="33000" dirty="0"/>
              <a:t>	-  </a:t>
            </a:r>
            <a:r>
              <a:rPr lang="en-US" altLang="en-US" sz="2200" dirty="0"/>
              <a:t>O(4</a:t>
            </a:r>
            <a:r>
              <a:rPr lang="en-US" altLang="en-US" sz="2200" baseline="33000" dirty="0"/>
              <a:t>N</a:t>
            </a:r>
            <a:r>
              <a:rPr lang="en-US" altLang="en-US" sz="2200" dirty="0"/>
              <a:t>)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7</a:t>
            </a:r>
            <a:r>
              <a:rPr lang="de-DE" altLang="en-US" sz="2200" dirty="0"/>
              <a:t>(N) = N log(N) + 100N  	[log(N) &lt; N</a:t>
            </a:r>
            <a:r>
              <a:rPr lang="de-DE" altLang="en-US" sz="2200" baseline="30000" dirty="0"/>
              <a:t>0.1 </a:t>
            </a:r>
            <a:r>
              <a:rPr lang="de-DE" altLang="en-US" sz="2200" dirty="0"/>
              <a:t> </a:t>
            </a:r>
            <a:r>
              <a:rPr lang="de-DE" altLang="en-US" sz="2200" dirty="0">
                <a:sym typeface="Wingdings" panose="05000000000000000000" pitchFamily="2" charset="2"/>
              </a:rPr>
              <a:t> log(N)</a:t>
            </a:r>
            <a:r>
              <a:rPr lang="de-DE" altLang="en-US" sz="2200" baseline="30000" dirty="0">
                <a:sym typeface="Wingdings" panose="05000000000000000000" pitchFamily="2" charset="2"/>
              </a:rPr>
              <a:t>10</a:t>
            </a:r>
            <a:r>
              <a:rPr lang="de-DE" altLang="en-US" sz="2200" dirty="0">
                <a:sym typeface="Wingdings" panose="05000000000000000000" pitchFamily="2" charset="2"/>
              </a:rPr>
              <a:t>&lt; N</a:t>
            </a:r>
            <a:r>
              <a:rPr lang="de-DE" altLang="en-US" sz="2200" dirty="0"/>
              <a:t>]</a:t>
            </a:r>
          </a:p>
          <a:p>
            <a:pPr marL="1479550" lvl="1" indent="-565150">
              <a:buFont typeface="Times New Roman" panose="02020603050405020304" pitchFamily="18" charset="0"/>
              <a:buChar char="–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33000" dirty="0"/>
              <a:t>8</a:t>
            </a:r>
            <a:r>
              <a:rPr lang="de-DE" altLang="en-US" sz="2200" dirty="0"/>
              <a:t>(N) = log(N/2)</a:t>
            </a:r>
          </a:p>
          <a:p>
            <a:pPr marL="639763" indent="-528638">
              <a:lnSpc>
                <a:spcPct val="95000"/>
              </a:lnSpc>
              <a:buClrTx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f</a:t>
            </a:r>
            <a:r>
              <a:rPr lang="de-DE" altLang="en-US" sz="2200" baseline="-25000" dirty="0"/>
              <a:t>8 </a:t>
            </a:r>
            <a:r>
              <a:rPr lang="de-DE" altLang="en-US" sz="2200" dirty="0"/>
              <a:t>&lt; f</a:t>
            </a:r>
            <a:r>
              <a:rPr lang="de-DE" altLang="en-US" sz="2200" baseline="-25000" dirty="0"/>
              <a:t>5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7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1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4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3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2</a:t>
            </a:r>
            <a:r>
              <a:rPr lang="de-DE" altLang="en-US" sz="2200" dirty="0"/>
              <a:t> &lt; f</a:t>
            </a:r>
            <a:r>
              <a:rPr lang="de-DE" altLang="en-US" sz="2200" baseline="-25000" dirty="0"/>
              <a:t>6</a:t>
            </a:r>
          </a:p>
          <a:p>
            <a:pPr marL="644525" indent="-527050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Go to https://www.desmos.com/ and draw all these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63699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 due to October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23:59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https://www.cs.sfu.ca/~ishinkar/teaching/fall21/cmpt125/assignments.html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submit one file to Canvas – 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assignment2.c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is more challenging than assignment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  <a:t>Start working on it earlier.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array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Goal</a:t>
            </a:r>
            <a:r>
              <a:rPr lang="de-DE" altLang="en-US" sz="2200" dirty="0"/>
              <a:t>: Search for a given element in an array.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Q</a:t>
            </a:r>
            <a:r>
              <a:rPr lang="de-DE" altLang="en-US" sz="2200" dirty="0"/>
              <a:t>: do we have any information about the array?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an unsorted array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If we do not know how the elements are arranged in the array, we can use a linear search (</a:t>
            </a:r>
            <a:r>
              <a:rPr lang="en-US" alt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altLang="en-US" sz="2200" dirty="0"/>
              <a:t>), iterating over all elements in the array one after another.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In the worst case, the element we are looking for may be the last element in the array, or may not be in the array at all.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Therefore, </a:t>
            </a:r>
            <a:r>
              <a:rPr lang="en-US" altLang="en-US" sz="2200" dirty="0"/>
              <a:t>if the array contains 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dirty="0"/>
              <a:t> elements </a:t>
            </a:r>
            <a:r>
              <a:rPr lang="en-US" altLang="en-US" sz="2200" dirty="0">
                <a:cs typeface="Times New Roman" panose="02020603050405020304" pitchFamily="18" charset="0"/>
              </a:rPr>
              <a:t>the running time of the search is </a:t>
            </a:r>
            <a:r>
              <a:rPr lang="en-US" altLang="en-US" sz="2200" i="1" dirty="0">
                <a:solidFill>
                  <a:srgbClr val="002060"/>
                </a:solidFill>
                <a:cs typeface="Times New Roman" panose="02020603050405020304" pitchFamily="18" charset="0"/>
              </a:rPr>
              <a:t>linear- O(N)</a:t>
            </a:r>
            <a:r>
              <a:rPr lang="en-US" altLang="en-US" sz="2200" dirty="0">
                <a:cs typeface="Times New Roman" panose="02020603050405020304" pitchFamily="18" charset="0"/>
              </a:rPr>
              <a:t>.</a:t>
            </a:r>
          </a:p>
          <a:p>
            <a:pPr marL="6350" indent="0"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E1513-B787-465F-A797-1EF93263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472" y="4758649"/>
            <a:ext cx="3891361" cy="80217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Why isn’t the runtime exactly 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 sorted array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If the array is </a:t>
            </a:r>
            <a:r>
              <a:rPr lang="en-US" altLang="en-US" sz="2400" u="sng" dirty="0"/>
              <a:t>sorted</a:t>
            </a:r>
            <a:r>
              <a:rPr lang="en-US" altLang="en-US" sz="2400" dirty="0"/>
              <a:t>, then searching for an element in the array becomes easier.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For example, when looking for a word in a dictionary, we do not go through the entire dictionary.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We use the fact that the dictionary is sorted to quickly find the word we are looking for.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i="1" u="sng" dirty="0"/>
              <a:t>Idea:</a:t>
            </a:r>
            <a:r>
              <a:rPr lang="en-US" altLang="en-US" sz="2400" b="1" dirty="0"/>
              <a:t> divide and conquer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Divide: cut the array into 2 roughly equal pieces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Use the fact that the array is sorted:</a:t>
            </a:r>
            <a:br>
              <a:rPr lang="en-US" altLang="en-US" sz="2200" dirty="0"/>
            </a:br>
            <a:r>
              <a:rPr lang="en-US" altLang="en-US" sz="2200" dirty="0"/>
              <a:t>			search in only one of the pieces.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Input: A sorted array, an element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Output: Index of the element in the array (or N/A)</a:t>
            </a:r>
            <a:endParaRPr lang="en-US" altLang="en-US" sz="2200" dirty="0"/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1. Compute the midpoint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2. If array[midpoint] ==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2.1 Return midpoint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3. Else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3.1 If array[midpoint] &gt;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3.1.1 Search in the left half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3.2 Else </a:t>
            </a:r>
            <a:r>
              <a:rPr lang="en-US" altLang="en-US" sz="2200" i="1" dirty="0">
                <a:solidFill>
                  <a:schemeClr val="tx1"/>
                </a:solidFill>
              </a:rPr>
              <a:t>// array[midpoint] &lt; element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3.2.1 Search in the right half of the array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497512" y="960437"/>
            <a:ext cx="4495800" cy="104503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b="1" u="sng" dirty="0">
                <a:latin typeface="+mj-lt"/>
              </a:rPr>
              <a:t>Running time for array of length N</a:t>
            </a:r>
            <a:r>
              <a:rPr lang="en-US" altLang="en-US" sz="2000" dirty="0">
                <a:latin typeface="+mj-lt"/>
              </a:rPr>
              <a:t>: Denote the running time by T(N)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54712" y="3450851"/>
            <a:ext cx="3427579" cy="62853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Checking if statements: O(1)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275410" y="4297899"/>
            <a:ext cx="2560637" cy="4671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Recursion:  T(N/2)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22750" y="6493129"/>
            <a:ext cx="3357980" cy="7425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Total: T(N) = T(N/2) + O(1)</a:t>
            </a:r>
          </a:p>
        </p:txBody>
      </p:sp>
      <p:cxnSp>
        <p:nvCxnSpPr>
          <p:cNvPr id="8" name="AutoShape 4"/>
          <p:cNvCxnSpPr>
            <a:cxnSpLocks noChangeShapeType="1"/>
            <a:stCxn id="29701" idx="1"/>
            <a:endCxn id="9" idx="0"/>
          </p:cNvCxnSpPr>
          <p:nvPr/>
        </p:nvCxnSpPr>
        <p:spPr bwMode="auto">
          <a:xfrm rot="10800000" flipV="1">
            <a:off x="5170930" y="4531478"/>
            <a:ext cx="2104481" cy="404721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3059112" y="4936200"/>
            <a:ext cx="4223634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AutoShape 4"/>
          <p:cNvCxnSpPr>
            <a:cxnSpLocks noChangeShapeType="1"/>
            <a:stCxn id="29701" idx="2"/>
            <a:endCxn id="17" idx="3"/>
          </p:cNvCxnSpPr>
          <p:nvPr/>
        </p:nvCxnSpPr>
        <p:spPr bwMode="auto">
          <a:xfrm rot="5400000">
            <a:off x="7470274" y="4773498"/>
            <a:ext cx="1093894" cy="1077017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059112" y="5676873"/>
            <a:ext cx="441960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9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>
                <a:latin typeface="+mj-lt"/>
              </a:rPr>
              <a:t>Analyzing the running time T(N)</a:t>
            </a:r>
            <a:r>
              <a:rPr lang="en-US" altLang="en-US" sz="2200" dirty="0">
                <a:latin typeface="+mj-lt"/>
              </a:rPr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The recursion formula is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T(N) = T(N/2) + O(1)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How do we solve it?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	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T(N) 	= T(N/2)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T(N/4) + 2*O(1)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T(N/8) + 3*O(1)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…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&gt; 0]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T(N/2</a:t>
            </a:r>
            <a:r>
              <a:rPr lang="en-US" altLang="en-US" sz="2200" i="1" baseline="33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 + </a:t>
            </a:r>
            <a:r>
              <a:rPr lang="en-US" altLang="en-US" sz="2200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*O(1)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= log</a:t>
            </a:r>
            <a:r>
              <a:rPr lang="en-US" altLang="en-US" sz="2200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(N)]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T(1) + log</a:t>
            </a:r>
            <a:r>
              <a:rPr lang="en-US" altLang="en-US" sz="2200" i="1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(N)*O(1)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O(log(N))</a:t>
            </a:r>
            <a:r>
              <a:rPr lang="en-US" altLang="en-US" sz="2200" dirty="0">
                <a:latin typeface="+mj-lt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Advantages: really fast!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Requirements: the array must be sorted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the array is dynamic, this can be expensive.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For example, if we need to insert new values into the array	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Homework: write a recursive version of binary search.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558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71919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718290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array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Goal</a:t>
            </a:r>
            <a:r>
              <a:rPr lang="de-DE" altLang="en-US" sz="2200" dirty="0"/>
              <a:t>: Search for a given element in an array.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b="1" u="sng" dirty="0"/>
              <a:t>Q</a:t>
            </a:r>
            <a:r>
              <a:rPr lang="de-DE" altLang="en-US" sz="2200" dirty="0"/>
              <a:t>: do we have any information about the array?</a:t>
            </a:r>
          </a:p>
        </p:txBody>
      </p:sp>
    </p:spTree>
    <p:extLst>
      <p:ext uri="{BB962C8B-B14F-4D97-AF65-F5344CB8AC3E}">
        <p14:creationId xmlns:p14="http://schemas.microsoft.com/office/powerpoint/2010/main" val="357090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an unsorted array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If we do not know how the elements are arranged in the array, we can use a linear search (</a:t>
            </a:r>
            <a:r>
              <a:rPr lang="en-US" alt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altLang="en-US" sz="2200" dirty="0"/>
              <a:t>), iterating over all elements in the array one after another.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In the worst case, the element we are looking for may be the last element in the array, or may not be in the array at all.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Therefore, </a:t>
            </a:r>
            <a:r>
              <a:rPr lang="en-US" altLang="en-US" sz="2200" dirty="0"/>
              <a:t>if the array contains 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dirty="0"/>
              <a:t> elements </a:t>
            </a:r>
            <a:r>
              <a:rPr lang="en-US" altLang="en-US" sz="2200" dirty="0">
                <a:cs typeface="Times New Roman" panose="02020603050405020304" pitchFamily="18" charset="0"/>
              </a:rPr>
              <a:t>the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algorithm will read each of the N elements at most ones. </a:t>
            </a:r>
            <a:endParaRPr lang="en-US" altLang="en-US" sz="2200" dirty="0"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 smtClean="0">
                <a:cs typeface="Times New Roman" panose="02020603050405020304" pitchFamily="18" charset="0"/>
              </a:rPr>
              <a:t>We will say the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running </a:t>
            </a:r>
            <a:r>
              <a:rPr lang="en-US" altLang="en-US" sz="2200" dirty="0">
                <a:cs typeface="Times New Roman" panose="02020603050405020304" pitchFamily="18" charset="0"/>
              </a:rPr>
              <a:t>time of the search is </a:t>
            </a:r>
            <a:r>
              <a:rPr lang="en-US" altLang="en-US" sz="2200" i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linear - </a:t>
            </a:r>
            <a:r>
              <a:rPr lang="en-US" altLang="en-US" sz="2200" i="1" dirty="0">
                <a:solidFill>
                  <a:srgbClr val="002060"/>
                </a:solidFill>
                <a:cs typeface="Times New Roman" panose="02020603050405020304" pitchFamily="18" charset="0"/>
              </a:rPr>
              <a:t>O(N)</a:t>
            </a:r>
            <a:r>
              <a:rPr lang="en-US" altLang="en-US" sz="2200" dirty="0">
                <a:cs typeface="Times New Roman" panose="02020603050405020304" pitchFamily="18" charset="0"/>
              </a:rPr>
              <a:t>.</a:t>
            </a:r>
          </a:p>
          <a:p>
            <a:pPr marL="6350" indent="0">
              <a:buClrTx/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E1513-B787-465F-A797-1EF93263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504" y="5252425"/>
            <a:ext cx="3891361" cy="80217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Why isn’t the runtime exactly N?</a:t>
            </a:r>
          </a:p>
        </p:txBody>
      </p:sp>
    </p:spTree>
    <p:extLst>
      <p:ext uri="{BB962C8B-B14F-4D97-AF65-F5344CB8AC3E}">
        <p14:creationId xmlns:p14="http://schemas.microsoft.com/office/powerpoint/2010/main" val="207401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Searching in a sorted array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If the array is </a:t>
            </a:r>
            <a:r>
              <a:rPr lang="en-US" altLang="en-US" sz="2400" u="sng" dirty="0"/>
              <a:t>sorted</a:t>
            </a:r>
            <a:r>
              <a:rPr lang="en-US" altLang="en-US" sz="2400" dirty="0"/>
              <a:t>, then searching for an element in the array becomes easier.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For example, when looking for a word in a dictionary, we do not go through the entire dictionary.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We use the fact that the dictionary is sorted to quickly find the word we are looking for.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i="1" u="sng" dirty="0"/>
              <a:t>Idea:</a:t>
            </a:r>
            <a:r>
              <a:rPr lang="en-US" altLang="en-US" sz="2400" b="1" dirty="0"/>
              <a:t> divide and conquer</a:t>
            </a:r>
          </a:p>
          <a:p>
            <a:pPr marL="504825" lvl="1" indent="0">
              <a:lnSpc>
                <a:spcPct val="95000"/>
              </a:lnSpc>
              <a:buSzPct val="45000"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Divide: cut the array into 2 roughly equal pieces</a:t>
            </a:r>
          </a:p>
          <a:p>
            <a:pPr marL="504825" lvl="1" indent="0">
              <a:lnSpc>
                <a:spcPct val="95000"/>
              </a:lnSpc>
              <a:buSzPct val="45000"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Use the fact that the array is sorted:</a:t>
            </a:r>
            <a:br>
              <a:rPr lang="en-US" altLang="en-US" sz="2200" dirty="0"/>
            </a:br>
            <a:r>
              <a:rPr lang="en-US" altLang="en-US" sz="2200" dirty="0"/>
              <a:t>			search in only one of the </a:t>
            </a:r>
            <a:r>
              <a:rPr lang="en-US" altLang="en-US" sz="2200" dirty="0" smtClean="0"/>
              <a:t>halves.</a:t>
            </a:r>
            <a:endParaRPr lang="en-US" altLang="en-US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1E1513-B787-465F-A797-1EF93263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417" y="6197109"/>
            <a:ext cx="2838312" cy="80217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 smtClean="0">
                <a:latin typeface="+mj-lt"/>
              </a:rPr>
              <a:t>More on this next week</a:t>
            </a: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643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Three more examples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Summation: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numbers each of length n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sum of the two numbers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Multiplication: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numbers each of length n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product of the two numbers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Decomposing a number into primes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number N of length n that is a product of two primes</a:t>
            </a:r>
            <a:b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de-DE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find primes p,q such that N = p*q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Suppose the basic operations are on one digit at a time.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operations are required to solve each of the problems?</a:t>
            </a:r>
          </a:p>
          <a:p>
            <a:pPr marL="104775">
              <a:lnSpc>
                <a:spcPct val="95000"/>
              </a:lnSpc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de-DE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We will use the Big-O notation to express the </a:t>
            </a:r>
            <a:r>
              <a:rPr lang="de-DE" altLang="en-US" sz="2200" i="1" u="sng" dirty="0"/>
              <a:t>time complexity</a:t>
            </a:r>
            <a:r>
              <a:rPr lang="de-DE" altLang="en-US" sz="2200" dirty="0"/>
              <a:t> (running time) of algorithms.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Denote by f(N) the running time of a program for inputs of size N.</a:t>
            </a:r>
            <a:br>
              <a:rPr lang="de-DE" altLang="en-US" sz="2200" dirty="0"/>
            </a:br>
            <a:r>
              <a:rPr lang="de-DE" altLang="en-US" sz="2200" dirty="0"/>
              <a:t>Examples: 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rgbClr val="000066"/>
                </a:solidFill>
              </a:rPr>
              <a:t>	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br>
              <a:rPr lang="de-DE" altLang="en-US" sz="2200" i="1" dirty="0">
                <a:solidFill>
                  <a:srgbClr val="000066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	f(N)  = 2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+ 900 log(N) + 3000</a:t>
            </a:r>
            <a:br>
              <a:rPr lang="de-DE" altLang="en-US" sz="2200" i="1" dirty="0">
                <a:solidFill>
                  <a:srgbClr val="000066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	f(N) = </a:t>
            </a:r>
            <a:r>
              <a:rPr lang="en-US" altLang="en-US" sz="2200" i="1" dirty="0">
                <a:solidFill>
                  <a:srgbClr val="000066"/>
                </a:solidFill>
              </a:rPr>
              <a:t>2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 – 100 </a:t>
            </a:r>
            <a:r>
              <a:rPr lang="de-DE" altLang="en-US" sz="2200" i="1" dirty="0">
                <a:solidFill>
                  <a:schemeClr val="tx1"/>
                </a:solidFill>
              </a:rPr>
              <a:t>(for N&gt;10)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The </a:t>
            </a:r>
            <a:r>
              <a:rPr lang="de-DE" altLang="en-US" sz="2200" u="sng" dirty="0"/>
              <a:t>big-O notation </a:t>
            </a:r>
            <a:r>
              <a:rPr lang="de-DE" altLang="en-US" sz="2200" dirty="0"/>
              <a:t>will be the term</a:t>
            </a:r>
            <a:br>
              <a:rPr lang="de-DE" altLang="en-US" sz="2200" dirty="0"/>
            </a:br>
            <a:r>
              <a:rPr lang="de-DE" altLang="en-US" sz="2200" dirty="0"/>
              <a:t>that </a:t>
            </a:r>
            <a:r>
              <a:rPr lang="de-DE" altLang="en-US" sz="2200" u="sng" dirty="0"/>
              <a:t>increases the fastest</a:t>
            </a:r>
            <a:r>
              <a:rPr lang="de-DE" altLang="en-US" sz="2200" dirty="0"/>
              <a:t> for large inputs.</a:t>
            </a:r>
          </a:p>
          <a:p>
            <a:pPr marL="646113" indent="-525463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Example: if </a:t>
            </a:r>
            <a:r>
              <a:rPr lang="de-DE" altLang="en-US" sz="2200" i="1" dirty="0">
                <a:solidFill>
                  <a:srgbClr val="000066"/>
                </a:solidFill>
              </a:rPr>
              <a:t>f(N)  = 2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+ 900 log(N) + 3</a:t>
            </a:r>
            <a:r>
              <a:rPr lang="de-DE" altLang="en-US" sz="2200" dirty="0">
                <a:solidFill>
                  <a:srgbClr val="000066"/>
                </a:solidFill>
              </a:rPr>
              <a:t/>
            </a:r>
            <a:br>
              <a:rPr lang="de-DE" altLang="en-US" sz="2200" dirty="0">
                <a:solidFill>
                  <a:srgbClr val="000066"/>
                </a:solidFill>
              </a:rPr>
            </a:br>
            <a:r>
              <a:rPr lang="de-DE" altLang="en-US" sz="2200" dirty="0"/>
              <a:t>we will say that the </a:t>
            </a:r>
            <a:r>
              <a:rPr lang="de-DE" altLang="en-US" sz="2200" i="1" u="sng" dirty="0"/>
              <a:t>time complexity</a:t>
            </a:r>
            <a:r>
              <a:rPr lang="de-DE" altLang="en-US" sz="2200" dirty="0"/>
              <a:t> is </a:t>
            </a:r>
            <a:r>
              <a:rPr lang="de-DE" altLang="en-US" sz="2200" i="1" dirty="0">
                <a:solidFill>
                  <a:srgbClr val="000066"/>
                </a:solidFill>
              </a:rPr>
              <a:t>O(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r>
              <a:rPr lang="de-DE" altLang="en-US" sz="2200" dirty="0"/>
              <a:t>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583363" y="4324350"/>
            <a:ext cx="3292475" cy="134461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We are ignoring: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1) low order terms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anose="020B0604020202020204" pitchFamily="34" charset="-128"/>
              </a:rPr>
              <a:t>2)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3680070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Big-O notation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Q: Why are we ignoring low order terms?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A: Because they become negligible as </a:t>
            </a:r>
            <a:r>
              <a:rPr lang="de-DE" altLang="en-US" sz="2200" dirty="0">
                <a:solidFill>
                  <a:srgbClr val="000066"/>
                </a:solidFill>
              </a:rPr>
              <a:t>N</a:t>
            </a:r>
            <a:r>
              <a:rPr lang="de-DE" altLang="en-US" sz="2200" dirty="0"/>
              <a:t> grows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Example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0066"/>
                </a:solidFill>
              </a:rPr>
              <a:t>f(N) =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 + 100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 + 9000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N</a:t>
            </a:r>
          </a:p>
          <a:p>
            <a:pPr marL="644525" indent="-527050">
              <a:lnSpc>
                <a:spcPct val="95000"/>
              </a:lnSpc>
              <a:buClrTx/>
              <a:buSzPct val="45000"/>
              <a:buFontTx/>
              <a:buNone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dirty="0">
              <a:solidFill>
                <a:srgbClr val="000066"/>
              </a:solidFill>
            </a:endParaRP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3095"/>
              </p:ext>
            </p:extLst>
          </p:nvPr>
        </p:nvGraphicFramePr>
        <p:xfrm>
          <a:off x="1551781" y="3409181"/>
          <a:ext cx="6797675" cy="3496504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71143492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5370123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7972815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17958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5135142"/>
                    </a:ext>
                  </a:extLst>
                </a:gridCol>
              </a:tblGrid>
              <a:tr h="70834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5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602568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9000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</a:t>
                      </a: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2813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78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26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906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82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2236</TotalTime>
  <Words>2294</Words>
  <Application>Microsoft Office PowerPoint</Application>
  <PresentationFormat>Custom</PresentationFormat>
  <Paragraphs>209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 Unicode MS</vt:lpstr>
      <vt:lpstr>Microsoft YaHei</vt:lpstr>
      <vt:lpstr>Albany</vt:lpstr>
      <vt:lpstr>Arial</vt:lpstr>
      <vt:lpstr>Calibri</vt:lpstr>
      <vt:lpstr>Calibri Light</vt:lpstr>
      <vt:lpstr>Tahoma</vt:lpstr>
      <vt:lpstr>Times New Roman</vt:lpstr>
      <vt:lpstr>Wingdings</vt:lpstr>
      <vt:lpstr>water</vt:lpstr>
      <vt:lpstr>lyt blackandwhite</vt:lpstr>
      <vt:lpstr>Office Theme</vt:lpstr>
      <vt:lpstr>PowerPoint Presentation</vt:lpstr>
      <vt:lpstr>Assignment 2</vt:lpstr>
      <vt:lpstr>PowerPoint Presentation</vt:lpstr>
      <vt:lpstr>Searching in array</vt:lpstr>
      <vt:lpstr>Searching in an unsorted array</vt:lpstr>
      <vt:lpstr>Searching in a sorted array</vt:lpstr>
      <vt:lpstr>Three more examples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Common orders of magnitude</vt:lpstr>
      <vt:lpstr>Big-O notation – simple rules</vt:lpstr>
      <vt:lpstr>Big-O notation – simple rules</vt:lpstr>
      <vt:lpstr>Big-O notation</vt:lpstr>
      <vt:lpstr>PowerPoint Presentation</vt:lpstr>
      <vt:lpstr>Searching in array</vt:lpstr>
      <vt:lpstr>Searching in an unsorted array</vt:lpstr>
      <vt:lpstr>Searching in a sorted array</vt:lpstr>
      <vt:lpstr>Binary search</vt:lpstr>
      <vt:lpstr>Binary search</vt:lpstr>
      <vt:lpstr>Binary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808</cp:revision>
  <dcterms:created xsi:type="dcterms:W3CDTF">2017-07-19T12:15:02Z</dcterms:created>
  <dcterms:modified xsi:type="dcterms:W3CDTF">2021-10-04T23:49:28Z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