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handoutMasterIdLst>
    <p:handoutMasterId r:id="rId39"/>
  </p:handoutMasterIdLst>
  <p:sldIdLst>
    <p:sldId id="256" r:id="rId4"/>
    <p:sldId id="511" r:id="rId5"/>
    <p:sldId id="513" r:id="rId6"/>
    <p:sldId id="510" r:id="rId7"/>
    <p:sldId id="512" r:id="rId8"/>
    <p:sldId id="317" r:id="rId9"/>
    <p:sldId id="321" r:id="rId10"/>
    <p:sldId id="322" r:id="rId11"/>
    <p:sldId id="494" r:id="rId12"/>
    <p:sldId id="323" r:id="rId13"/>
    <p:sldId id="324" r:id="rId14"/>
    <p:sldId id="496" r:id="rId15"/>
    <p:sldId id="277" r:id="rId16"/>
    <p:sldId id="493" r:id="rId17"/>
    <p:sldId id="278" r:id="rId18"/>
    <p:sldId id="279" r:id="rId19"/>
    <p:sldId id="280" r:id="rId20"/>
    <p:sldId id="281" r:id="rId21"/>
    <p:sldId id="282" r:id="rId22"/>
    <p:sldId id="298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408" r:id="rId3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3792" autoAdjust="0"/>
  </p:normalViewPr>
  <p:slideViewPr>
    <p:cSldViewPr snapToGrid="0">
      <p:cViewPr varScale="1">
        <p:scale>
          <a:sx n="105" d="100"/>
          <a:sy n="105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65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25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24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504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5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874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164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08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85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767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51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369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15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535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6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0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261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298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747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97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76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47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89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0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959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0264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85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786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3475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195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7952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991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247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5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ishinkar/teaching/fall21/cmpt125/exam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ishinkar/teaching/fall21/cmpt125/assignment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ishinkar/teaching/fall21/cmpt125/assignment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6063198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125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Computing Science</a:t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Programming II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de-DE" sz="36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11, 2021</a:t>
            </a:r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Common orders of magnitude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O(1) </a:t>
            </a:r>
            <a:r>
              <a:rPr lang="de-DE" altLang="en-US" sz="2200" dirty="0"/>
              <a:t>– bounded by some absolute constant (e.g.,  &lt;= 100)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O(log N)</a:t>
            </a:r>
            <a:r>
              <a:rPr lang="de-DE" altLang="en-US" sz="2200" dirty="0"/>
              <a:t> – logarithmic complexity – very fast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O(N) </a:t>
            </a:r>
            <a:r>
              <a:rPr lang="de-DE" altLang="en-US" sz="2200" dirty="0"/>
              <a:t>– linear: That is constant times the size of the input. We consider it very efficient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 log N) </a:t>
            </a:r>
            <a:r>
              <a:rPr lang="de-DE" altLang="en-US" sz="2200" dirty="0"/>
              <a:t>– Almost as good as linear.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quadratic time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3</a:t>
            </a:r>
            <a:r>
              <a:rPr lang="de-DE" altLang="en-US" sz="2200" i="1" dirty="0">
                <a:solidFill>
                  <a:srgbClr val="002060"/>
                </a:solidFill>
              </a:rPr>
              <a:t>), 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4</a:t>
            </a:r>
            <a:r>
              <a:rPr lang="de-DE" altLang="en-US" sz="2200" i="1" dirty="0">
                <a:solidFill>
                  <a:srgbClr val="002060"/>
                </a:solidFill>
              </a:rPr>
              <a:t>), ...O(N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7</a:t>
            </a:r>
            <a:r>
              <a:rPr lang="de-DE" altLang="en-US" sz="2200" i="1" dirty="0">
                <a:solidFill>
                  <a:srgbClr val="002060"/>
                </a:solidFill>
              </a:rPr>
              <a:t>)... O(N</a:t>
            </a:r>
            <a:r>
              <a:rPr lang="en-US" altLang="en-US" sz="2200" i="1" baseline="33000" dirty="0" err="1">
                <a:solidFill>
                  <a:srgbClr val="002060"/>
                </a:solidFill>
              </a:rPr>
              <a:t>const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polynomial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O(2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N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exponential: considered as very inefficient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O(4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N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exponential: even worse than </a:t>
            </a:r>
            <a:r>
              <a:rPr lang="de-DE" altLang="en-US" sz="2200" i="1" dirty="0">
                <a:solidFill>
                  <a:srgbClr val="002060"/>
                </a:solidFill>
              </a:rPr>
              <a:t>2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N</a:t>
            </a: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O(N!) </a:t>
            </a:r>
            <a:r>
              <a:rPr lang="de-DE" altLang="en-US" sz="2200" dirty="0"/>
              <a:t>– more than exponential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O(2</a:t>
            </a:r>
            <a:r>
              <a:rPr lang="de-DE" altLang="en-US" sz="2200" i="1" baseline="30000" dirty="0">
                <a:solidFill>
                  <a:srgbClr val="002060"/>
                </a:solidFill>
              </a:rPr>
              <a:t>2</a:t>
            </a:r>
            <a:r>
              <a:rPr lang="en-US" altLang="en-US" sz="2200" i="1" baseline="50000" dirty="0">
                <a:solidFill>
                  <a:srgbClr val="002060"/>
                </a:solidFill>
              </a:rPr>
              <a:t>N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double exponential </a:t>
            </a:r>
            <a:r>
              <a:rPr lang="de-DE" altLang="en-US" sz="2200" dirty="0">
                <a:sym typeface="Wingdings" panose="05000000000000000000" pitchFamily="2" charset="2"/>
              </a:rPr>
              <a:t> [too much even for N = 10]</a:t>
            </a:r>
            <a:endParaRPr lang="de-DE" altLang="en-US" sz="2200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308725" y="3657600"/>
            <a:ext cx="3054350" cy="7921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Q: Explain what is log(N)</a:t>
            </a:r>
            <a:b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</a:b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in simple words</a:t>
            </a:r>
          </a:p>
        </p:txBody>
      </p:sp>
    </p:spTree>
    <p:extLst>
      <p:ext uri="{BB962C8B-B14F-4D97-AF65-F5344CB8AC3E}">
        <p14:creationId xmlns:p14="http://schemas.microsoft.com/office/powerpoint/2010/main" val="2708399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– simple 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Fix </a:t>
            </a:r>
            <a:r>
              <a:rPr lang="de-DE" altLang="en-US" sz="2200" i="1" dirty="0">
                <a:solidFill>
                  <a:srgbClr val="002060"/>
                </a:solidFill>
              </a:rPr>
              <a:t>0 &lt;a &lt; b</a:t>
            </a:r>
            <a:r>
              <a:rPr lang="de-DE" altLang="en-US" sz="2200" dirty="0"/>
              <a:t> (e.g.,  </a:t>
            </a:r>
            <a:r>
              <a:rPr lang="de-DE" altLang="en-US" sz="2200" i="1" dirty="0">
                <a:solidFill>
                  <a:srgbClr val="002060"/>
                </a:solidFill>
              </a:rPr>
              <a:t>a=2, b=4</a:t>
            </a:r>
            <a:r>
              <a:rPr lang="de-DE" altLang="en-US" sz="2200" dirty="0"/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Then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a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 =</a:t>
            </a: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b</a:t>
            </a:r>
            <a:r>
              <a:rPr lang="de-DE" altLang="en-US" sz="2200" i="1" dirty="0">
                <a:solidFill>
                  <a:srgbClr val="002060"/>
                </a:solidFill>
              </a:rPr>
              <a:t>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r>
              <a:rPr lang="de-DE" altLang="en-US" sz="2200" dirty="0"/>
              <a:t>But 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b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 =</a:t>
            </a: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a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b="1" i="1" dirty="0">
                <a:solidFill>
                  <a:srgbClr val="FF0000"/>
                </a:solidFill>
              </a:rPr>
              <a:t>does not hold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log(N) </a:t>
            </a:r>
            <a:r>
              <a:rPr lang="de-DE" altLang="en-US" sz="2200" dirty="0"/>
              <a:t>is smaller than any power of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  <a:r>
              <a:rPr lang="de-DE" altLang="en-US" sz="2200" dirty="0"/>
              <a:t>: </a:t>
            </a:r>
            <a:r>
              <a:rPr lang="de-DE" altLang="en-US" sz="2200" i="1" dirty="0">
                <a:solidFill>
                  <a:srgbClr val="002060"/>
                </a:solidFill>
              </a:rPr>
              <a:t>log(N) = O( 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0.1</a:t>
            </a:r>
            <a:r>
              <a:rPr lang="de-DE" altLang="en-US" sz="2200" i="1" dirty="0">
                <a:solidFill>
                  <a:srgbClr val="002060"/>
                </a:solidFill>
              </a:rPr>
              <a:t>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i="1" dirty="0">
              <a:solidFill>
                <a:srgbClr val="002060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log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(N) = log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10</a:t>
            </a:r>
            <a:r>
              <a:rPr lang="de-DE" altLang="en-US" sz="2200" i="1" dirty="0">
                <a:solidFill>
                  <a:srgbClr val="002060"/>
                </a:solidFill>
              </a:rPr>
              <a:t>(N) * log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(10)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If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2060"/>
                </a:solidFill>
              </a:rPr>
              <a:t>g = O(h)</a:t>
            </a:r>
            <a:r>
              <a:rPr lang="de-DE" altLang="en-US" sz="2200" dirty="0"/>
              <a:t>, then </a:t>
            </a:r>
            <a:r>
              <a:rPr lang="de-DE" altLang="en-US" sz="2200" i="1" dirty="0">
                <a:solidFill>
                  <a:srgbClr val="002060"/>
                </a:solidFill>
              </a:rPr>
              <a:t>f = O(h)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i="1" dirty="0">
              <a:solidFill>
                <a:srgbClr val="002060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If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, then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+f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i="1" dirty="0">
              <a:solidFill>
                <a:srgbClr val="002060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f+g &lt;= 2max(f,g) = O(max(f,g))</a:t>
            </a:r>
          </a:p>
          <a:p>
            <a:pPr marL="0" indent="104775">
              <a:lnSpc>
                <a:spcPct val="95000"/>
              </a:lnSpc>
              <a:buClrTx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2814" y="3703637"/>
            <a:ext cx="3054350" cy="7921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Absolute constant:</a:t>
            </a:r>
            <a:b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</a:b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3&lt;log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2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(10)&lt;4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236914" y="4038600"/>
            <a:ext cx="1066800" cy="45720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42407" y="4556918"/>
            <a:ext cx="4190999" cy="43100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No need to specify the base of log</a:t>
            </a:r>
          </a:p>
        </p:txBody>
      </p:sp>
      <p:cxnSp>
        <p:nvCxnSpPr>
          <p:cNvPr id="7" name="AutoShape 4"/>
          <p:cNvCxnSpPr>
            <a:cxnSpLocks noChangeShapeType="1"/>
            <a:stCxn id="4" idx="1"/>
            <a:endCxn id="5" idx="3"/>
          </p:cNvCxnSpPr>
          <p:nvPr/>
        </p:nvCxnSpPr>
        <p:spPr bwMode="auto">
          <a:xfrm rot="10800000" flipV="1">
            <a:off x="4303714" y="4099718"/>
            <a:ext cx="1619100" cy="167481"/>
          </a:xfrm>
          <a:prstGeom prst="bentConnector3">
            <a:avLst>
              <a:gd name="adj1" fmla="val 50000"/>
            </a:avLst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97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– simple 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Claim</a:t>
            </a:r>
            <a:r>
              <a:rPr lang="de-DE" altLang="en-US" sz="2200" dirty="0"/>
              <a:t>: If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, then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+f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r>
              <a:rPr lang="de-DE" altLang="en-US" sz="2200" u="sng" dirty="0"/>
              <a:t>Proof</a:t>
            </a:r>
            <a:r>
              <a:rPr lang="de-DE" altLang="en-US" sz="2200" dirty="0"/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 = O(g) 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There is some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such that f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(N)&lt;=C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for all N large enough.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I.e., there is some 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(e.g. 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=10) such that  f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(N)&lt;=C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for N&gt;n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i="1" dirty="0">
              <a:solidFill>
                <a:schemeClr val="tx1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 = O(g) 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 There is some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such that  f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(N)&lt;=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for N&gt;n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i="1" dirty="0">
              <a:solidFill>
                <a:schemeClr val="tx1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For 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+f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: let C = C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+C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. Then 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(N) + 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(N) &lt; 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g(N)+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=C*g(N).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All this assuming that N&gt;max(n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,n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).</a:t>
            </a:r>
          </a:p>
          <a:p>
            <a:pPr marL="104775" indent="0" algn="ctr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This implies that </a:t>
            </a:r>
            <a:r>
              <a:rPr lang="de-DE" altLang="en-US" sz="2200" i="1" dirty="0">
                <a:solidFill>
                  <a:srgbClr val="0F0FCF"/>
                </a:solidFill>
                <a:sym typeface="Wingdings" panose="05000000000000000000" pitchFamily="2" charset="2"/>
              </a:rPr>
              <a:t>f</a:t>
            </a:r>
            <a:r>
              <a:rPr lang="de-DE" altLang="en-US" sz="2200" i="1" baseline="-25000" dirty="0">
                <a:solidFill>
                  <a:srgbClr val="0F0FCF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rgbClr val="0F0FCF"/>
                </a:solidFill>
                <a:sym typeface="Wingdings" panose="05000000000000000000" pitchFamily="2" charset="2"/>
              </a:rPr>
              <a:t>+f</a:t>
            </a:r>
            <a:r>
              <a:rPr lang="de-DE" altLang="en-US" sz="2200" i="1" baseline="-25000" dirty="0">
                <a:solidFill>
                  <a:srgbClr val="0F0FCF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rgbClr val="0F0FCF"/>
                </a:solidFill>
                <a:sym typeface="Wingdings" panose="05000000000000000000" pitchFamily="2" charset="2"/>
              </a:rPr>
              <a:t>=O(g)</a:t>
            </a:r>
          </a:p>
        </p:txBody>
      </p:sp>
    </p:spTree>
    <p:extLst>
      <p:ext uri="{BB962C8B-B14F-4D97-AF65-F5344CB8AC3E}">
        <p14:creationId xmlns:p14="http://schemas.microsoft.com/office/powerpoint/2010/main" val="395501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Sort the functions in the increasing order: 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1</a:t>
            </a:r>
            <a:r>
              <a:rPr lang="de-DE" altLang="en-US" sz="2200" dirty="0"/>
              <a:t>(N) = N</a:t>
            </a:r>
            <a:r>
              <a:rPr lang="en-US" altLang="en-US" sz="2600" baseline="33000" dirty="0"/>
              <a:t>2</a:t>
            </a:r>
            <a:r>
              <a:rPr lang="de-DE" altLang="en-US" sz="2200" dirty="0"/>
              <a:t> + 100N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2</a:t>
            </a:r>
            <a:r>
              <a:rPr lang="de-DE" altLang="en-US" sz="2200" dirty="0"/>
              <a:t>(N) = 2</a:t>
            </a:r>
            <a:r>
              <a:rPr lang="en-US" altLang="en-US" sz="2600" baseline="33000" dirty="0"/>
              <a:t>N</a:t>
            </a:r>
            <a:r>
              <a:rPr lang="de-DE" altLang="en-US" sz="2200" dirty="0"/>
              <a:t> + N</a:t>
            </a:r>
            <a:r>
              <a:rPr lang="en-US" altLang="en-US" sz="2600" baseline="33000" dirty="0"/>
              <a:t>6</a:t>
            </a:r>
            <a:r>
              <a:rPr lang="de-DE" altLang="en-US" sz="2200" dirty="0"/>
              <a:t> + 100N  			- O(2</a:t>
            </a:r>
            <a:r>
              <a:rPr lang="de-DE" altLang="en-US" sz="2200" baseline="30000" dirty="0"/>
              <a:t>N</a:t>
            </a:r>
            <a:r>
              <a:rPr lang="de-DE" altLang="en-US" sz="2200" dirty="0"/>
              <a:t>)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3</a:t>
            </a:r>
            <a:r>
              <a:rPr lang="de-DE" altLang="en-US" sz="2200" dirty="0"/>
              <a:t>(N) = N</a:t>
            </a:r>
            <a:r>
              <a:rPr lang="en-US" altLang="en-US" sz="2600" baseline="33000" dirty="0"/>
              <a:t>3 </a:t>
            </a:r>
            <a:r>
              <a:rPr lang="de-DE" altLang="en-US" sz="2200" dirty="0"/>
              <a:t>log(N) + 400N</a:t>
            </a:r>
            <a:r>
              <a:rPr lang="en-US" altLang="en-US" sz="2600" baseline="33000" dirty="0"/>
              <a:t>2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4</a:t>
            </a:r>
            <a:r>
              <a:rPr lang="de-DE" altLang="en-US" sz="2200" dirty="0"/>
              <a:t>(N) = 2N</a:t>
            </a:r>
            <a:r>
              <a:rPr lang="en-US" altLang="en-US" sz="2600" baseline="33000" dirty="0"/>
              <a:t>3</a:t>
            </a:r>
            <a:r>
              <a:rPr lang="de-DE" altLang="en-US" sz="2200" dirty="0"/>
              <a:t> + 100N + 10</a:t>
            </a:r>
            <a:r>
              <a:rPr lang="en-US" altLang="en-US" sz="2600" baseline="33000" dirty="0"/>
              <a:t>8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5</a:t>
            </a:r>
            <a:r>
              <a:rPr lang="de-DE" altLang="en-US" sz="2200" dirty="0"/>
              <a:t>(N) = (log(N))</a:t>
            </a:r>
            <a:r>
              <a:rPr lang="en-US" altLang="en-US" sz="2600" baseline="33000" dirty="0"/>
              <a:t>10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6</a:t>
            </a:r>
            <a:r>
              <a:rPr lang="de-DE" altLang="en-US" sz="2200" dirty="0"/>
              <a:t>(N) = 99N + log(N) + 4</a:t>
            </a:r>
            <a:r>
              <a:rPr lang="en-US" altLang="en-US" sz="2600" baseline="33000" dirty="0"/>
              <a:t>N		</a:t>
            </a:r>
            <a:r>
              <a:rPr lang="en-US" altLang="en-US" sz="2200" baseline="33000" dirty="0"/>
              <a:t>	-  </a:t>
            </a:r>
            <a:r>
              <a:rPr lang="en-US" altLang="en-US" sz="2200" dirty="0"/>
              <a:t>O(4</a:t>
            </a:r>
            <a:r>
              <a:rPr lang="en-US" altLang="en-US" sz="2200" baseline="33000" dirty="0"/>
              <a:t>N</a:t>
            </a:r>
            <a:r>
              <a:rPr lang="en-US" altLang="en-US" sz="2200" dirty="0"/>
              <a:t>)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7</a:t>
            </a:r>
            <a:r>
              <a:rPr lang="de-DE" altLang="en-US" sz="2200" dirty="0"/>
              <a:t>(N) = N log(N) + 100N  	[log(N) &lt; N</a:t>
            </a:r>
            <a:r>
              <a:rPr lang="de-DE" altLang="en-US" sz="2200" baseline="30000" dirty="0"/>
              <a:t>0.1 </a:t>
            </a:r>
            <a:r>
              <a:rPr lang="de-DE" altLang="en-US" sz="2200" dirty="0"/>
              <a:t> </a:t>
            </a:r>
            <a:r>
              <a:rPr lang="de-DE" altLang="en-US" sz="2200" dirty="0">
                <a:sym typeface="Wingdings" panose="05000000000000000000" pitchFamily="2" charset="2"/>
              </a:rPr>
              <a:t> log(N)</a:t>
            </a:r>
            <a:r>
              <a:rPr lang="de-DE" altLang="en-US" sz="2200" baseline="30000" dirty="0">
                <a:sym typeface="Wingdings" panose="05000000000000000000" pitchFamily="2" charset="2"/>
              </a:rPr>
              <a:t>10</a:t>
            </a:r>
            <a:r>
              <a:rPr lang="de-DE" altLang="en-US" sz="2200" dirty="0">
                <a:sym typeface="Wingdings" panose="05000000000000000000" pitchFamily="2" charset="2"/>
              </a:rPr>
              <a:t>&lt; N</a:t>
            </a:r>
            <a:r>
              <a:rPr lang="de-DE" altLang="en-US" sz="2200" dirty="0"/>
              <a:t>]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8</a:t>
            </a:r>
            <a:r>
              <a:rPr lang="de-DE" altLang="en-US" sz="2200" dirty="0"/>
              <a:t>(N) = log(N/2)</a:t>
            </a:r>
          </a:p>
          <a:p>
            <a:pPr marL="639763" indent="-528638">
              <a:lnSpc>
                <a:spcPct val="95000"/>
              </a:lnSpc>
              <a:buClrTx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25000" dirty="0"/>
              <a:t>8 </a:t>
            </a:r>
            <a:r>
              <a:rPr lang="de-DE" altLang="en-US" sz="2200" dirty="0"/>
              <a:t>&lt; f</a:t>
            </a:r>
            <a:r>
              <a:rPr lang="de-DE" altLang="en-US" sz="2200" baseline="-25000" dirty="0"/>
              <a:t>5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7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1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4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3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2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6</a:t>
            </a:r>
          </a:p>
          <a:p>
            <a:pPr marL="644525" indent="-527050">
              <a:lnSpc>
                <a:spcPct val="95000"/>
              </a:lnSpc>
              <a:buClrTx/>
              <a:buSzPct val="45000"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Go to https://www.desmos.com/ and draw all these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63699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Searching in array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Goal</a:t>
            </a:r>
            <a:r>
              <a:rPr lang="de-DE" altLang="en-US" sz="2200" dirty="0"/>
              <a:t>: Search for a given element in an array.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Q</a:t>
            </a:r>
            <a:r>
              <a:rPr lang="de-DE" altLang="en-US" sz="2200" dirty="0"/>
              <a:t>: do we have any information about the array?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Searching in an unsorted array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If we do not know how the elements are arranged in the array, we can use a linear search (</a:t>
            </a:r>
            <a:r>
              <a:rPr lang="en-US" alt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en-US" altLang="en-US" sz="2200" dirty="0"/>
              <a:t>), iterating over all elements in the array one after another.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In the worst case, the element we are looking for may be the last element in the array, or may not be in the array at all.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Therefore, </a:t>
            </a:r>
            <a:r>
              <a:rPr lang="en-US" altLang="en-US" sz="2200" dirty="0"/>
              <a:t>if the array contains 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dirty="0"/>
              <a:t> elements </a:t>
            </a:r>
            <a:r>
              <a:rPr lang="en-US" altLang="en-US" sz="2200" dirty="0">
                <a:cs typeface="Times New Roman" panose="02020603050405020304" pitchFamily="18" charset="0"/>
              </a:rPr>
              <a:t>the running time of the search is </a:t>
            </a:r>
            <a:r>
              <a:rPr lang="en-US" altLang="en-US" sz="2200" i="1" dirty="0">
                <a:solidFill>
                  <a:srgbClr val="002060"/>
                </a:solidFill>
                <a:cs typeface="Times New Roman" panose="02020603050405020304" pitchFamily="18" charset="0"/>
              </a:rPr>
              <a:t>linear- O(N)</a:t>
            </a:r>
            <a:r>
              <a:rPr lang="en-US" altLang="en-US" sz="2200" dirty="0">
                <a:cs typeface="Times New Roman" panose="02020603050405020304" pitchFamily="18" charset="0"/>
              </a:rPr>
              <a:t>.</a:t>
            </a:r>
          </a:p>
          <a:p>
            <a:pPr marL="6350" indent="0"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200" dirty="0"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1E1513-B787-465F-A797-1EF93263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472" y="4758649"/>
            <a:ext cx="3891361" cy="80217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Why isn’t the runtime exactly 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Searching in a sorted array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If the array is </a:t>
            </a:r>
            <a:r>
              <a:rPr lang="en-US" altLang="en-US" sz="2400" u="sng" dirty="0"/>
              <a:t>sorted</a:t>
            </a:r>
            <a:r>
              <a:rPr lang="en-US" altLang="en-US" sz="2400" dirty="0"/>
              <a:t>, then searching for an element in the array becomes easier.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For example, when looking for a word in a dictionary, we do not go through the entire dictionary.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We use the fact that the dictionary is sorted to quickly find the word we are looking for.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4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i="1" u="sng" dirty="0"/>
              <a:t>Idea:</a:t>
            </a:r>
            <a:r>
              <a:rPr lang="en-US" altLang="en-US" sz="2400" b="1" dirty="0"/>
              <a:t> divide and conquer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Divide: cut the array into 2 roughly equal pieces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Use the fact that the array is sorted:</a:t>
            </a:r>
            <a:br>
              <a:rPr lang="en-US" altLang="en-US" sz="2200" dirty="0"/>
            </a:br>
            <a:r>
              <a:rPr lang="en-US" altLang="en-US" sz="2200" dirty="0"/>
              <a:t>			search in only one of the pieces.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Binary search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u="sng" dirty="0"/>
              <a:t>Input: A sorted array, an element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u="sng" dirty="0"/>
              <a:t>Output: Index of the element in the array (or N/A)</a:t>
            </a:r>
            <a:endParaRPr lang="en-US" altLang="en-US" sz="2200" dirty="0"/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1. Compute the midpoint of the array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2. If array[midpoint] == element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	2.1 Return midpoint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3. Else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			3.1 If array[midpoint] &gt; element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		3.1.1 Search in the left half of the array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			3.2 Else </a:t>
            </a:r>
            <a:r>
              <a:rPr lang="en-US" altLang="en-US" sz="1800" i="1" dirty="0">
                <a:solidFill>
                  <a:schemeClr val="tx1"/>
                </a:solidFill>
              </a:rPr>
              <a:t>// array[midpoint] &lt; element</a:t>
            </a:r>
            <a:r>
              <a:rPr lang="en-US" altLang="en-US" sz="2200" i="1" dirty="0">
                <a:solidFill>
                  <a:schemeClr val="tx1"/>
                </a:solidFill>
              </a:rPr>
              <a:t/>
            </a:r>
            <a:br>
              <a:rPr lang="en-US" altLang="en-US" sz="2200" i="1" dirty="0">
                <a:solidFill>
                  <a:schemeClr val="tx1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		3.2.1 Search in the right half of the array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}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497512" y="960437"/>
            <a:ext cx="4495800" cy="104503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b="1" u="sng" dirty="0">
                <a:latin typeface="+mj-lt"/>
              </a:rPr>
              <a:t>Running time for array of length N</a:t>
            </a:r>
            <a:r>
              <a:rPr lang="en-US" altLang="en-US" sz="2000" dirty="0">
                <a:latin typeface="+mj-lt"/>
              </a:rPr>
              <a:t>: Denote the running time by T(N)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954712" y="3450851"/>
            <a:ext cx="3427579" cy="62853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Checking if statements: O(1)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275410" y="4297899"/>
            <a:ext cx="2560637" cy="46716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Recursion:  T(N/2)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22750" y="6493129"/>
            <a:ext cx="3357980" cy="74254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Total: T(N) = T(N/2) + O(1)</a:t>
            </a:r>
          </a:p>
        </p:txBody>
      </p:sp>
      <p:cxnSp>
        <p:nvCxnSpPr>
          <p:cNvPr id="8" name="AutoShape 4"/>
          <p:cNvCxnSpPr>
            <a:cxnSpLocks noChangeShapeType="1"/>
            <a:stCxn id="29701" idx="1"/>
            <a:endCxn id="9" idx="0"/>
          </p:cNvCxnSpPr>
          <p:nvPr/>
        </p:nvCxnSpPr>
        <p:spPr bwMode="auto">
          <a:xfrm rot="10800000" flipV="1">
            <a:off x="5170930" y="4531478"/>
            <a:ext cx="2104481" cy="404721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Rounded Rectangle 8"/>
          <p:cNvSpPr/>
          <p:nvPr/>
        </p:nvSpPr>
        <p:spPr bwMode="auto">
          <a:xfrm>
            <a:off x="3059112" y="4936200"/>
            <a:ext cx="4223634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AutoShape 4"/>
          <p:cNvCxnSpPr>
            <a:cxnSpLocks noChangeShapeType="1"/>
            <a:stCxn id="29701" idx="2"/>
            <a:endCxn id="17" idx="3"/>
          </p:cNvCxnSpPr>
          <p:nvPr/>
        </p:nvCxnSpPr>
        <p:spPr bwMode="auto">
          <a:xfrm rot="5400000">
            <a:off x="7470274" y="4773498"/>
            <a:ext cx="1093894" cy="1077017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059112" y="5676873"/>
            <a:ext cx="4419600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0" grpId="0" animBg="1"/>
      <p:bldP spid="29701" grpId="0" animBg="1"/>
      <p:bldP spid="29702" grpId="0" animBg="1"/>
      <p:bldP spid="9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Binary search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u="sng" dirty="0">
                <a:latin typeface="+mj-lt"/>
              </a:rPr>
              <a:t>Analyzing the running time T(N)</a:t>
            </a:r>
            <a:r>
              <a:rPr lang="en-US" altLang="en-US" sz="2200" dirty="0">
                <a:latin typeface="+mj-lt"/>
              </a:rPr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latin typeface="+mj-lt"/>
              </a:rPr>
              <a:t>The recursion formula is 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</a:rPr>
              <a:t>T(N) = T(N/2) + O(1)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latin typeface="+mj-lt"/>
              </a:rPr>
              <a:t>How do we solve it?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</a:rPr>
              <a:t>				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T(N) 	= T(N/2)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T(N/4) + 2*O(1)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T(N/8) + 3*O(1)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…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[For </a:t>
            </a:r>
            <a:r>
              <a:rPr lang="en-US" altLang="en-US" sz="22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&gt; 0]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= T(N/2</a:t>
            </a:r>
            <a:r>
              <a:rPr lang="en-US" altLang="en-US" sz="2200" i="1" baseline="33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) + </a:t>
            </a:r>
            <a:r>
              <a:rPr lang="en-US" altLang="en-US" sz="2200" i="1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*O(1)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[For </a:t>
            </a:r>
            <a:r>
              <a:rPr lang="en-US" altLang="en-US" sz="22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= log</a:t>
            </a:r>
            <a:r>
              <a:rPr lang="en-US" altLang="en-US" sz="2200" baseline="-25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(N)]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= T(1) + log</a:t>
            </a:r>
            <a:r>
              <a:rPr lang="en-US" altLang="en-US" sz="2200" i="1" baseline="-25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(N)*O(1)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O(log(N))</a:t>
            </a:r>
            <a:r>
              <a:rPr lang="en-US" altLang="en-US" sz="2200" dirty="0">
                <a:latin typeface="+mj-lt"/>
              </a:rPr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Midterm – Oct 25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Midterm will be on October 25, during the Monday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exam will be pen and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Format: 4-5 question each with several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Closed books. Only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pens/pencils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allowed.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material includes everything learned before the midterm</a:t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(including Oct 18-20)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previous exams go to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://www.cs.sfu.ca/~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ishinkar/teaching/fall21/cmpt125/exams.html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(In some offerings the midterm was a bit later, and covered more material)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Solve all practice problems on piazza: The links are under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Advantages: really fast!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Requirements: the array must be sorted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If the array is dynamic, this can be expensive.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For example, if we need to insert new values into the array	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4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u="sng" dirty="0" smtClean="0"/>
              <a:t>Homework</a:t>
            </a:r>
            <a:r>
              <a:rPr lang="en-US" altLang="en-US" sz="2400" dirty="0" smtClean="0"/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 smtClean="0"/>
              <a:t>1) write a recursive version of binary search.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 smtClean="0"/>
              <a:t>2) write </a:t>
            </a:r>
            <a:r>
              <a:rPr lang="en-US" altLang="en-US" sz="2400" dirty="0"/>
              <a:t>a recursive version of </a:t>
            </a:r>
            <a:r>
              <a:rPr lang="en-US" altLang="en-US" sz="2400" dirty="0" smtClean="0"/>
              <a:t>linear search</a:t>
            </a:r>
            <a:r>
              <a:rPr lang="en-US" altLang="en-US" sz="24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400" dirty="0" smtClean="0"/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5588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/>
              <a:t>More </a:t>
            </a:r>
            <a:r>
              <a:rPr lang="de-DE" altLang="en-US" sz="8000" dirty="0"/>
              <a:t>on</a:t>
            </a:r>
            <a:br>
              <a:rPr lang="de-DE" altLang="en-US" sz="8000" dirty="0"/>
            </a:br>
            <a:r>
              <a:rPr lang="de-DE" altLang="en-US" sz="8000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2380465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Fib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>
                <a:latin typeface="+mj-lt"/>
              </a:rPr>
              <a:t>Recall the recursive algorithm for Fib(n)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Fib(n):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if (n &lt;=1)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	return n;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else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	return Fib(n-1) + Fib(n-2)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>
                <a:latin typeface="+mj-lt"/>
              </a:rPr>
              <a:t>What is the running time of the algorithm?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T(n) = T(n-1) + T(n-2)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T(n-1) = T(n-2) + T(n-3)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T(n) &gt; 2*T(n-2)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cs typeface="Times New Roman" panose="02020603050405020304" pitchFamily="18" charset="0"/>
              </a:rPr>
              <a:t>					…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T(n) &gt; 2</a:t>
            </a:r>
            <a:r>
              <a:rPr lang="en-US" altLang="en-US" sz="2200" i="1" baseline="33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n/2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49712" y="6391010"/>
            <a:ext cx="2011363" cy="73183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Prove it!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526154" y="2484437"/>
            <a:ext cx="4572000" cy="89138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On the other hand, the running time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of Fib using an array is O(n)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73454" y="5479475"/>
            <a:ext cx="2590800" cy="73183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200" dirty="0">
                <a:latin typeface="+mj-lt"/>
              </a:rPr>
              <a:t>Exponential time!</a:t>
            </a:r>
          </a:p>
        </p:txBody>
      </p:sp>
    </p:spTree>
    <p:extLst>
      <p:ext uri="{BB962C8B-B14F-4D97-AF65-F5344CB8AC3E}">
        <p14:creationId xmlns:p14="http://schemas.microsoft.com/office/powerpoint/2010/main" val="3538331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4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Fib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>
                <a:latin typeface="+mj-lt"/>
              </a:rPr>
              <a:t>Recall the recursive algorithm for Fib(n)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Fib(n):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if (n &lt;=1)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	return n;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else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	return Fib(n-1) + Fib(n-2)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>
                <a:latin typeface="+mj-lt"/>
              </a:rPr>
              <a:t>What is the running time of the algorithm?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T(n) = T(n-1) + T(n-2)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T(n-1) = T(n-2) + T(n-3)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…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25712" y="6146166"/>
            <a:ext cx="5638800" cy="8382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Q: Compute the correct running time of Fib()?</a:t>
            </a:r>
          </a:p>
        </p:txBody>
      </p:sp>
    </p:spTree>
    <p:extLst>
      <p:ext uri="{BB962C8B-B14F-4D97-AF65-F5344CB8AC3E}">
        <p14:creationId xmlns:p14="http://schemas.microsoft.com/office/powerpoint/2010/main" val="2766358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</a:t>
            </a:r>
            <a:r>
              <a:rPr lang="de-DE" altLang="en-US" sz="2200" dirty="0"/>
              <a:t>. 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i="1" dirty="0">
              <a:solidFill>
                <a:srgbClr val="000066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>
                <a:solidFill>
                  <a:schemeClr val="tx1"/>
                </a:solidFill>
              </a:rPr>
              <a:t>Proof</a:t>
            </a:r>
            <a:r>
              <a:rPr lang="de-DE" altLang="en-US" sz="2200" dirty="0">
                <a:solidFill>
                  <a:schemeClr val="tx1"/>
                </a:solidFill>
              </a:rPr>
              <a:t>: Let </a:t>
            </a:r>
            <a:r>
              <a:rPr lang="de-DE" altLang="en-US" sz="2200" i="1" dirty="0">
                <a:solidFill>
                  <a:srgbClr val="000066"/>
                </a:solidFill>
              </a:rPr>
              <a:t>C = 9</a:t>
            </a:r>
            <a:r>
              <a:rPr lang="de-DE" altLang="en-US" sz="2200" dirty="0">
                <a:solidFill>
                  <a:schemeClr val="tx1"/>
                </a:solidFill>
              </a:rPr>
              <a:t>. We want to 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&lt; CN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 </a:t>
            </a:r>
            <a:r>
              <a:rPr lang="de-DE" altLang="en-US" sz="2200" dirty="0">
                <a:solidFill>
                  <a:schemeClr val="tx1"/>
                </a:solidFill>
              </a:rPr>
              <a:t>for all </a:t>
            </a:r>
            <a:r>
              <a:rPr lang="de-DE" altLang="en-US" sz="2200" i="1" dirty="0">
                <a:solidFill>
                  <a:srgbClr val="000066"/>
                </a:solidFill>
              </a:rPr>
              <a:t>N &gt;= 1.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Indeed, </a:t>
            </a:r>
            <a:r>
              <a:rPr lang="de-DE" altLang="en-US" sz="2200" i="1" dirty="0">
                <a:solidFill>
                  <a:srgbClr val="000066"/>
                </a:solidFill>
              </a:rPr>
              <a:t>f(N)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 </a:t>
            </a:r>
            <a:r>
              <a:rPr lang="de-DE" altLang="en-US" sz="2200" i="1" dirty="0">
                <a:solidFill>
                  <a:srgbClr val="000066"/>
                </a:solidFill>
              </a:rPr>
              <a:t>+ 3</a:t>
            </a:r>
            <a:r>
              <a:rPr lang="en-US" altLang="en-US" sz="2200" dirty="0"/>
              <a:t/>
            </a:r>
            <a:br>
              <a:rPr lang="en-US" altLang="en-US" sz="2200" dirty="0"/>
            </a:br>
            <a:r>
              <a:rPr lang="en-US" altLang="en-US" sz="2200" dirty="0">
                <a:solidFill>
                  <a:srgbClr val="002060"/>
                </a:solidFill>
              </a:rPr>
              <a:t>				 &lt;  1.5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3</a:t>
            </a:r>
            <a:r>
              <a:rPr lang="de-DE" altLang="en-US" sz="2200" i="1" dirty="0">
                <a:solidFill>
                  <a:srgbClr val="002060"/>
                </a:solidFill>
              </a:rPr>
              <a:t> + 4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2060"/>
                </a:solidFill>
              </a:rPr>
              <a:t>3</a:t>
            </a:r>
            <a:r>
              <a:rPr lang="en-US" altLang="en-US" sz="2200" i="1" dirty="0">
                <a:solidFill>
                  <a:srgbClr val="002060"/>
                </a:solidFill>
              </a:rPr>
              <a:t> </a:t>
            </a:r>
            <a:r>
              <a:rPr lang="de-DE" altLang="en-US" sz="2200" i="1" dirty="0">
                <a:solidFill>
                  <a:srgbClr val="002060"/>
                </a:solidFill>
              </a:rPr>
              <a:t>+ 3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2060"/>
                </a:solidFill>
              </a:rPr>
              <a:t>3</a:t>
            </a:r>
            <a:r>
              <a:rPr lang="en-US" altLang="en-US" sz="2200" dirty="0">
                <a:solidFill>
                  <a:srgbClr val="002060"/>
                </a:solidFill>
              </a:rPr>
              <a:t>	</a:t>
            </a:r>
            <a:br>
              <a:rPr lang="en-US" altLang="en-US" sz="2200" dirty="0">
                <a:solidFill>
                  <a:srgbClr val="002060"/>
                </a:solidFill>
              </a:rPr>
            </a:br>
            <a:r>
              <a:rPr lang="en-US" altLang="en-US" sz="2200" dirty="0">
                <a:solidFill>
                  <a:srgbClr val="002060"/>
                </a:solidFill>
              </a:rPr>
              <a:t>				 &lt;  9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2060"/>
                </a:solidFill>
              </a:rPr>
              <a:t>3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Therefore </a:t>
            </a:r>
            <a:r>
              <a:rPr lang="de-DE" altLang="en-US" sz="2200" i="1" dirty="0">
                <a:solidFill>
                  <a:srgbClr val="000066"/>
                </a:solidFill>
              </a:rPr>
              <a:t>f = O(N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5776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f(N)  = 10*2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+ 3</a:t>
            </a:r>
            <a:r>
              <a:rPr lang="de-DE" altLang="en-US" sz="2200" dirty="0"/>
              <a:t>. 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O(2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Use the fact that</a:t>
            </a:r>
            <a:r>
              <a:rPr lang="de-DE" altLang="en-US" sz="2200" i="1" dirty="0">
                <a:solidFill>
                  <a:srgbClr val="000066"/>
                </a:solidFill>
              </a:rPr>
              <a:t> 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4 </a:t>
            </a:r>
            <a:r>
              <a:rPr lang="de-DE" altLang="en-US" sz="2200" i="1" dirty="0">
                <a:solidFill>
                  <a:srgbClr val="000066"/>
                </a:solidFill>
              </a:rPr>
              <a:t>&lt;100 *2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N</a:t>
            </a:r>
            <a:r>
              <a:rPr lang="de-DE" altLang="en-US" sz="2200" dirty="0">
                <a:solidFill>
                  <a:schemeClr val="tx1"/>
                </a:solidFill>
              </a:rPr>
              <a:t> for all</a:t>
            </a:r>
            <a:r>
              <a:rPr lang="de-DE" altLang="en-US" sz="2200" i="1" dirty="0">
                <a:solidFill>
                  <a:srgbClr val="000066"/>
                </a:solidFill>
              </a:rPr>
              <a:t> N&gt;1</a:t>
            </a:r>
            <a:endParaRPr lang="en-US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64791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T(N-1) + O(1)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Prove</a:t>
            </a:r>
            <a:r>
              <a:rPr lang="de-DE" altLang="en-US" sz="2200" dirty="0"/>
              <a:t>: </a:t>
            </a:r>
            <a:r>
              <a:rPr lang="de-DE" altLang="en-US" sz="2200" i="1" dirty="0">
                <a:solidFill>
                  <a:srgbClr val="000066"/>
                </a:solidFill>
              </a:rPr>
              <a:t>T(N) = O(N)</a:t>
            </a:r>
            <a:r>
              <a:rPr lang="de-DE" altLang="en-US" sz="2200" dirty="0"/>
              <a:t>.</a:t>
            </a:r>
            <a:endParaRPr lang="de-DE" altLang="en-US" sz="2200" i="1" dirty="0">
              <a:solidFill>
                <a:srgbClr val="000066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Proof</a:t>
            </a:r>
            <a:r>
              <a:rPr lang="de-DE" altLang="en-US" sz="2200" dirty="0"/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1) By definition, there exists </a:t>
            </a:r>
            <a:r>
              <a:rPr lang="de-DE" altLang="en-US" sz="2200" i="1" dirty="0">
                <a:solidFill>
                  <a:srgbClr val="000066"/>
                </a:solidFill>
              </a:rPr>
              <a:t>C </a:t>
            </a:r>
            <a:r>
              <a:rPr lang="de-DE" altLang="en-US" sz="2200" dirty="0"/>
              <a:t>such that </a:t>
            </a:r>
            <a:r>
              <a:rPr lang="de-DE" altLang="en-US" sz="2200" i="1" dirty="0">
                <a:solidFill>
                  <a:srgbClr val="000066"/>
                </a:solidFill>
              </a:rPr>
              <a:t>T(N) &lt; T(N-1) + C</a:t>
            </a:r>
            <a:r>
              <a:rPr lang="de-DE" altLang="en-US" sz="2200" dirty="0"/>
              <a:t>.</a:t>
            </a:r>
            <a:endParaRPr lang="de-DE" altLang="en-US" sz="2200" i="1" dirty="0">
              <a:solidFill>
                <a:srgbClr val="000066"/>
              </a:solidFill>
            </a:endParaRP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Intuition: this implies that</a:t>
            </a:r>
            <a:r>
              <a:rPr lang="de-DE" altLang="en-US" sz="2200" i="1" dirty="0">
                <a:solidFill>
                  <a:srgbClr val="000066"/>
                </a:solidFill>
              </a:rPr>
              <a:t> T(N-1) &lt; T(N-2) + C</a:t>
            </a:r>
            <a:r>
              <a:rPr lang="de-DE" altLang="en-US" sz="2200" dirty="0"/>
              <a:t>...</a:t>
            </a:r>
            <a:endParaRPr lang="de-DE" altLang="en-US" sz="2200" i="1" dirty="0">
              <a:solidFill>
                <a:srgbClr val="000066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2) </a:t>
            </a:r>
            <a:r>
              <a:rPr lang="en-US" altLang="en-US" sz="2200" u="sng" dirty="0"/>
              <a:t>Claim</a:t>
            </a:r>
            <a:r>
              <a:rPr lang="en-US" altLang="en-US" sz="2200" dirty="0"/>
              <a:t>: for all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=0,1,…N-1 it holds that </a:t>
            </a:r>
            <a:r>
              <a:rPr lang="de-DE" altLang="en-US" sz="2200" i="1" dirty="0">
                <a:solidFill>
                  <a:srgbClr val="000066"/>
                </a:solidFill>
              </a:rPr>
              <a:t>T(N) &lt; T(N-i) + i*C</a:t>
            </a:r>
            <a:r>
              <a:rPr lang="de-DE" altLang="en-US" sz="2200" dirty="0"/>
              <a:t>.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u="sng" dirty="0"/>
              <a:t>Proof</a:t>
            </a:r>
            <a:r>
              <a:rPr lang="de-DE" altLang="en-US" sz="2000" dirty="0"/>
              <a:t>: by induction on i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3) Therefore, by plugging in </a:t>
            </a:r>
            <a:r>
              <a:rPr lang="de-DE" altLang="en-US" sz="2200" i="1" dirty="0">
                <a:solidFill>
                  <a:srgbClr val="000066"/>
                </a:solidFill>
              </a:rPr>
              <a:t>i = N-1 </a:t>
            </a:r>
            <a:r>
              <a:rPr lang="en-US" altLang="en-US" sz="2200" dirty="0"/>
              <a:t>we get</a:t>
            </a:r>
            <a:br>
              <a:rPr lang="en-US" altLang="en-US" sz="2200" dirty="0"/>
            </a:br>
            <a:r>
              <a:rPr lang="en-US" altLang="en-US" sz="2200" dirty="0"/>
              <a:t>				</a:t>
            </a:r>
            <a:r>
              <a:rPr lang="de-DE" altLang="en-US" sz="2200" i="1" dirty="0">
                <a:solidFill>
                  <a:srgbClr val="000066"/>
                </a:solidFill>
              </a:rPr>
              <a:t>T(N) &lt; T(N-(N-1)) + (N-1)*C = T(1) + (N-1)*C = O(N)</a:t>
            </a:r>
            <a:r>
              <a:rPr lang="de-DE" altLang="en-US" sz="2200" dirty="0"/>
              <a:t>.</a:t>
            </a:r>
            <a:r>
              <a:rPr lang="de-DE" altLang="en-US" sz="1800" dirty="0"/>
              <a:t/>
            </a:r>
            <a:br>
              <a:rPr lang="de-DE" altLang="en-US" sz="1800" dirty="0"/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655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T(N/2)+O(1)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O(log(N))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9041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T(N-1)+O(N)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94533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T(N/2)+O(N)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O(N*log(N))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88901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Lecture recordings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 posted on piazza links to videos from CMPT125 I taught in 2020.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material is exactly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links are under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k*T(N-1)+O(N)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 (Think of </a:t>
            </a:r>
            <a:r>
              <a:rPr lang="de-DE" altLang="en-US" sz="2200" i="1" dirty="0">
                <a:solidFill>
                  <a:srgbClr val="002060"/>
                </a:solidFill>
              </a:rPr>
              <a:t>k=7</a:t>
            </a:r>
            <a:r>
              <a:rPr lang="de-DE" altLang="en-US" sz="2200" dirty="0"/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O(k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39448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More examples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How many iterations are performed in the following for loop?</a:t>
            </a:r>
          </a:p>
          <a:p>
            <a:r>
              <a:rPr lang="en-US" sz="2200" u="sng" dirty="0" smtClean="0">
                <a:solidFill>
                  <a:srgbClr val="002060"/>
                </a:solidFill>
              </a:rPr>
              <a:t>Foo(N)</a:t>
            </a:r>
            <a:r>
              <a:rPr lang="en-US" sz="2200" dirty="0" smtClean="0">
                <a:solidFill>
                  <a:srgbClr val="00206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/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		for 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= 1 ;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&lt; N ;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=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*2</a:t>
            </a:r>
            <a:r>
              <a:rPr lang="en-US" sz="2200" dirty="0" smtClean="0">
                <a:solidFill>
                  <a:srgbClr val="002060"/>
                </a:solidFill>
              </a:rPr>
              <a:t>) {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				sum = </a:t>
            </a:r>
            <a:r>
              <a:rPr lang="en-US" sz="2200" dirty="0" err="1">
                <a:solidFill>
                  <a:srgbClr val="002060"/>
                </a:solidFill>
              </a:rPr>
              <a:t>sum+i</a:t>
            </a:r>
            <a:r>
              <a:rPr lang="en-US" sz="2200" dirty="0">
                <a:solidFill>
                  <a:srgbClr val="002060"/>
                </a:solidFill>
              </a:rPr>
              <a:t>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</a:t>
            </a:r>
            <a:r>
              <a:rPr lang="en-US" sz="2200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dirty="0" smtClean="0">
                <a:solidFill>
                  <a:srgbClr val="002060"/>
                </a:solidFill>
              </a:rPr>
              <a:t>		</a:t>
            </a:r>
            <a:r>
              <a:rPr lang="en-US" sz="2200" smtClean="0">
                <a:solidFill>
                  <a:srgbClr val="002060"/>
                </a:solidFill>
              </a:rPr>
              <a:t>return sum;</a:t>
            </a:r>
            <a:endParaRPr lang="en-US" sz="2200" dirty="0" smtClean="0">
              <a:solidFill>
                <a:srgbClr val="002060"/>
              </a:solidFill>
            </a:endParaRPr>
          </a:p>
          <a:p>
            <a:r>
              <a:rPr lang="en-US" altLang="en-US" sz="2200" dirty="0" smtClean="0"/>
              <a:t>Rewrite the function so that the running time is O(1)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70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More examples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Express the run time of the following program using Big-O notation.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foo(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N)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{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		if (N &gt; 1)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	foo(N/2);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63865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More examples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Express the run time of the following program using Big-O notation.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foo(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N) {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		if (N &gt; 1)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{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	foo(N-1);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	foo(N-1);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	foo(N-1);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}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40339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7191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is due to October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15,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23:59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https://www.cs.sfu.ca/~ishinkar/teaching/fall21/cmpt125/assignments.html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need to submit one file to Canvas – </a:t>
            </a:r>
            <a:r>
              <a:rPr lang="de-DE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assignment2.c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make sure it compiles with the provided makefile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make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./run_test2</a:t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assignment is more challenging than assignment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 it allows you to practice pointers</a:t>
            </a:r>
          </a:p>
        </p:txBody>
      </p:sp>
    </p:spTree>
    <p:extLst>
      <p:ext uri="{BB962C8B-B14F-4D97-AF65-F5344CB8AC3E}">
        <p14:creationId xmlns:p14="http://schemas.microsoft.com/office/powerpoint/2010/main" val="37003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3,4,5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 3,4 have been moved one week forward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https://www.cs.sfu.ca/~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ishinkar/teaching/fall21/cmpt125/assignments.html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4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2718290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</a:t>
            </a:r>
            <a:r>
              <a:rPr lang="de-DE" altLang="en-US" dirty="0" smtClean="0"/>
              <a:t>notation - Definition</a:t>
            </a:r>
            <a:endParaRPr lang="de-DE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A naive attempt:</a:t>
            </a:r>
            <a:br>
              <a:rPr lang="de-DE" altLang="en-US" sz="2200" dirty="0"/>
            </a:br>
            <a:r>
              <a:rPr lang="de-DE" altLang="en-US" sz="2200" u="sng" dirty="0"/>
              <a:t>Wrong definition</a:t>
            </a:r>
            <a:r>
              <a:rPr lang="de-DE" altLang="en-US" sz="2200" dirty="0"/>
              <a:t>: f = O(g) if f(N) &lt;= 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Example: f(N) = 2N, g(N) = N.</a:t>
            </a:r>
            <a:br>
              <a:rPr lang="de-DE" altLang="en-US" sz="2200" dirty="0"/>
            </a:br>
            <a:r>
              <a:rPr lang="de-DE" altLang="en-US" sz="2200" dirty="0"/>
              <a:t>	Then, we want f = O(g), but it is not true that f(N) &lt;= 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Wrong definition2</a:t>
            </a:r>
            <a:r>
              <a:rPr lang="de-DE" altLang="en-US" sz="2200" dirty="0"/>
              <a:t>: f = O(g) if f(N) &lt;= 2g(N)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Example: f(N) = 3N, g(N) = N.</a:t>
            </a:r>
            <a:br>
              <a:rPr lang="de-DE" altLang="en-US" sz="2200" dirty="0"/>
            </a:br>
            <a:r>
              <a:rPr lang="de-DE" altLang="en-US" sz="2200" dirty="0"/>
              <a:t>	Then, we want f = O(g), but it is not true that f(N) &lt;= 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</a:t>
            </a:r>
            <a:r>
              <a:rPr lang="de-DE" altLang="en-US" sz="2200" u="sng" dirty="0"/>
              <a:t>Correct definition</a:t>
            </a:r>
            <a:r>
              <a:rPr lang="de-DE" altLang="en-US" sz="2200" dirty="0"/>
              <a:t>: 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</a:t>
            </a:r>
            <a:br>
              <a:rPr lang="de-DE" altLang="en-US" sz="2200" dirty="0"/>
            </a:br>
            <a:r>
              <a:rPr lang="de-DE" altLang="en-US" sz="2200" dirty="0"/>
              <a:t>	there exists a large	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</a:t>
            </a:r>
            <a:br>
              <a:rPr lang="de-DE" altLang="en-US" sz="2200" dirty="0"/>
            </a:br>
            <a:r>
              <a:rPr lang="de-DE" altLang="en-US" sz="2200" dirty="0"/>
              <a:t>	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 </a:t>
            </a:r>
            <a:r>
              <a:rPr lang="de-DE" altLang="en-US" sz="2200" dirty="0"/>
              <a:t>for all N.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525712" y="2332037"/>
            <a:ext cx="7050088" cy="6096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will mean that f is “essentially smaller“ than g.</a:t>
            </a:r>
          </a:p>
        </p:txBody>
      </p:sp>
    </p:spTree>
    <p:extLst>
      <p:ext uri="{BB962C8B-B14F-4D97-AF65-F5344CB8AC3E}">
        <p14:creationId xmlns:p14="http://schemas.microsoft.com/office/powerpoint/2010/main" val="2382012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Definition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Formally</a:t>
            </a:r>
            <a:r>
              <a:rPr lang="de-DE" altLang="en-US" sz="2200" dirty="0"/>
              <a:t>: 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  <a:br>
              <a:rPr lang="de-DE" altLang="en-US" sz="2200" dirty="0"/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 there exists a large 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	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 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</a:t>
            </a:r>
            <a:r>
              <a:rPr lang="de-DE" altLang="en-US" sz="2200" dirty="0"/>
              <a:t> for </a:t>
            </a:r>
            <a:r>
              <a:rPr lang="de-DE" altLang="en-US" sz="2200" u="sng" dirty="0"/>
              <a:t>all sufficiently large N</a:t>
            </a:r>
            <a:r>
              <a:rPr lang="de-DE" altLang="en-US" sz="2200" dirty="0"/>
              <a:t>.</a:t>
            </a:r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Example</a:t>
            </a:r>
            <a:r>
              <a:rPr lang="de-DE" altLang="en-US" sz="2200" dirty="0"/>
              <a:t>: 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+ 3.</a:t>
            </a:r>
            <a:r>
              <a:rPr lang="de-DE" altLang="en-US" sz="2200" i="1" dirty="0">
                <a:solidFill>
                  <a:schemeClr val="tx1"/>
                </a:solidFill>
              </a:rPr>
              <a:t> Want to show f = O(N</a:t>
            </a:r>
            <a:r>
              <a:rPr lang="de-DE" altLang="en-US" sz="2200" i="1" baseline="30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Let 	</a:t>
            </a:r>
            <a:r>
              <a:rPr lang="de-DE" altLang="en-US" sz="2200" b="1" i="1" dirty="0" smtClean="0">
                <a:solidFill>
                  <a:srgbClr val="C00000"/>
                </a:solidFill>
              </a:rPr>
              <a:t>C=10</a:t>
            </a:r>
            <a:r>
              <a:rPr lang="de-DE" altLang="en-US" sz="2200" i="1" dirty="0" smtClean="0">
                <a:solidFill>
                  <a:srgbClr val="000066"/>
                </a:solidFill>
              </a:rPr>
              <a:t>. </a:t>
            </a:r>
            <a:r>
              <a:rPr lang="de-DE" altLang="en-US" sz="2200" i="1" dirty="0">
                <a:solidFill>
                  <a:srgbClr val="000066"/>
                </a:solidFill>
              </a:rPr>
              <a:t>Then f(N) = 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+4N+3&lt;=1.5N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+4N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+3N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 </a:t>
            </a:r>
            <a:r>
              <a:rPr lang="de-DE" altLang="en-US" sz="2200" i="1" dirty="0">
                <a:solidFill>
                  <a:srgbClr val="000066"/>
                </a:solidFill>
              </a:rPr>
              <a:t>= 8.5N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</a:t>
            </a:r>
            <a:r>
              <a:rPr lang="de-DE" altLang="en-US" sz="2200" i="1" dirty="0" smtClean="0">
                <a:solidFill>
                  <a:srgbClr val="000066"/>
                </a:solidFill>
              </a:rPr>
              <a:t>&lt; </a:t>
            </a:r>
            <a:r>
              <a:rPr lang="de-DE" altLang="en-US" sz="2200" i="1" dirty="0">
                <a:solidFill>
                  <a:srgbClr val="C00000"/>
                </a:solidFill>
              </a:rPr>
              <a:t>C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0066"/>
                </a:solidFill>
              </a:rPr>
              <a:t>2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Therefore 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f = O(N</a:t>
            </a:r>
            <a:r>
              <a:rPr lang="en-US" altLang="en-US" sz="2200" i="1" baseline="30000" dirty="0">
                <a:solidFill>
                  <a:srgbClr val="000066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)</a:t>
            </a:r>
            <a:endParaRPr lang="de-DE" altLang="en-US" sz="2200" i="1" baseline="30000" dirty="0">
              <a:solidFill>
                <a:srgbClr val="000066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82711" y="3475037"/>
            <a:ext cx="6687401" cy="10969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&lt;=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</p:spTree>
    <p:extLst>
      <p:ext uri="{BB962C8B-B14F-4D97-AF65-F5344CB8AC3E}">
        <p14:creationId xmlns:p14="http://schemas.microsoft.com/office/powerpoint/2010/main" val="852465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Formally</a:t>
            </a:r>
            <a:r>
              <a:rPr lang="de-DE" altLang="en-US" sz="2200" dirty="0"/>
              <a:t>: 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  <a:br>
              <a:rPr lang="de-DE" altLang="en-US" sz="2200" dirty="0"/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 there exists a large 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	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 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</a:t>
            </a:r>
            <a:r>
              <a:rPr lang="de-DE" altLang="en-US" sz="2200" dirty="0"/>
              <a:t> for </a:t>
            </a:r>
            <a:r>
              <a:rPr lang="de-DE" altLang="en-US" sz="2200" u="sng" dirty="0"/>
              <a:t>all sufficiently large N</a:t>
            </a:r>
            <a:r>
              <a:rPr lang="de-DE" altLang="en-US" sz="2200" dirty="0"/>
              <a:t>.</a:t>
            </a:r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/>
            </a:r>
            <a:br>
              <a:rPr lang="de-DE" altLang="en-US" sz="2200" u="sng" dirty="0"/>
            </a:br>
            <a:r>
              <a:rPr lang="de-DE" altLang="en-US" sz="2200" u="sng" dirty="0"/>
              <a:t>Example</a:t>
            </a:r>
            <a:r>
              <a:rPr lang="de-DE" altLang="en-US" sz="2200" dirty="0"/>
              <a:t>: 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+ 3.</a:t>
            </a:r>
            <a:r>
              <a:rPr lang="de-DE" altLang="en-US" sz="2200" i="1" dirty="0">
                <a:solidFill>
                  <a:schemeClr val="tx1"/>
                </a:solidFill>
              </a:rPr>
              <a:t>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Then</a:t>
            </a:r>
            <a:r>
              <a:rPr lang="de-DE" altLang="en-US" sz="2200" dirty="0">
                <a:solidFill>
                  <a:srgbClr val="000066"/>
                </a:solidFill>
              </a:rPr>
              <a:t/>
            </a:r>
            <a:br>
              <a:rPr lang="de-DE" altLang="en-US" sz="2200" dirty="0">
                <a:solidFill>
                  <a:srgbClr val="000066"/>
                </a:solidFill>
              </a:rPr>
            </a:br>
            <a:r>
              <a:rPr lang="de-DE" altLang="en-US" sz="2200" dirty="0">
                <a:solidFill>
                  <a:srgbClr val="000066"/>
                </a:solidFill>
              </a:rPr>
              <a:t>		</a:t>
            </a:r>
            <a:r>
              <a:rPr lang="de-DE" altLang="en-US" sz="2200" i="1" dirty="0">
                <a:solidFill>
                  <a:srgbClr val="000066"/>
                </a:solidFill>
              </a:rPr>
              <a:t>f = 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TRUE		</a:t>
            </a:r>
            <a:r>
              <a:rPr lang="de-DE" altLang="en-US" sz="2200" i="1" dirty="0">
                <a:solidFill>
                  <a:srgbClr val="000066"/>
                </a:solidFill>
              </a:rPr>
              <a:t>	f = 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FALSE	</a:t>
            </a:r>
            <a:br>
              <a:rPr lang="de-DE" altLang="en-US" sz="2200" i="1" dirty="0">
                <a:solidFill>
                  <a:srgbClr val="FF0000"/>
                </a:solidFill>
              </a:rPr>
            </a:br>
            <a:r>
              <a:rPr lang="de-DE" altLang="en-US" sz="2200" i="1" dirty="0">
                <a:solidFill>
                  <a:srgbClr val="FF0000"/>
                </a:solidFill>
              </a:rPr>
              <a:t>	</a:t>
            </a:r>
            <a:r>
              <a:rPr lang="de-DE" altLang="en-US" sz="2200" i="1" dirty="0">
                <a:solidFill>
                  <a:srgbClr val="000066"/>
                </a:solidFill>
              </a:rPr>
              <a:t>	f = 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TRUE		</a:t>
            </a:r>
            <a:r>
              <a:rPr lang="de-DE" altLang="en-US" sz="2200" i="1" dirty="0">
                <a:solidFill>
                  <a:srgbClr val="000066"/>
                </a:solidFill>
              </a:rPr>
              <a:t>	f = O(log(</a:t>
            </a:r>
            <a:r>
              <a:rPr lang="en-US" altLang="en-US" sz="2200" i="1" dirty="0">
                <a:solidFill>
                  <a:srgbClr val="000066"/>
                </a:solidFill>
              </a:rPr>
              <a:t>N)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FALSE	</a:t>
            </a:r>
            <a:br>
              <a:rPr lang="de-DE" altLang="en-US" sz="2200" i="1" dirty="0">
                <a:solidFill>
                  <a:srgbClr val="FF0000"/>
                </a:solidFill>
              </a:rPr>
            </a:br>
            <a:r>
              <a:rPr lang="de-DE" altLang="en-US" sz="2200" i="1" dirty="0">
                <a:solidFill>
                  <a:srgbClr val="FF0000"/>
                </a:solidFill>
              </a:rPr>
              <a:t>	</a:t>
            </a:r>
            <a:r>
              <a:rPr lang="de-DE" altLang="en-US" sz="2200" i="1" dirty="0">
                <a:solidFill>
                  <a:srgbClr val="000066"/>
                </a:solidFill>
              </a:rPr>
              <a:t>	f = O(2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TRUE		</a:t>
            </a:r>
            <a:r>
              <a:rPr lang="de-DE" altLang="en-US" sz="2200" i="1" dirty="0">
                <a:solidFill>
                  <a:srgbClr val="000066"/>
                </a:solidFill>
              </a:rPr>
              <a:t>	f = O(</a:t>
            </a:r>
            <a:r>
              <a:rPr lang="en-US" altLang="en-US" sz="2200" i="1" dirty="0">
                <a:solidFill>
                  <a:srgbClr val="000066"/>
                </a:solidFill>
              </a:rPr>
              <a:t>1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FALSE	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82711" y="3475037"/>
            <a:ext cx="6687401" cy="10969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&lt;=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</p:spTree>
    <p:extLst>
      <p:ext uri="{BB962C8B-B14F-4D97-AF65-F5344CB8AC3E}">
        <p14:creationId xmlns:p14="http://schemas.microsoft.com/office/powerpoint/2010/main" val="3411108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2259</TotalTime>
  <Words>2516</Words>
  <Application>Microsoft Office PowerPoint</Application>
  <PresentationFormat>Custom</PresentationFormat>
  <Paragraphs>216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 Unicode MS</vt:lpstr>
      <vt:lpstr>Albany</vt:lpstr>
      <vt:lpstr>Arial</vt:lpstr>
      <vt:lpstr>Calibri</vt:lpstr>
      <vt:lpstr>Tahoma</vt:lpstr>
      <vt:lpstr>Times New Roman</vt:lpstr>
      <vt:lpstr>Wingdings</vt:lpstr>
      <vt:lpstr>water</vt:lpstr>
      <vt:lpstr>lyt blackandwhite</vt:lpstr>
      <vt:lpstr>Office Theme</vt:lpstr>
      <vt:lpstr>PowerPoint Presentation</vt:lpstr>
      <vt:lpstr>Midterm – Oct 25</vt:lpstr>
      <vt:lpstr>Lecture recordings</vt:lpstr>
      <vt:lpstr>Assignment 2</vt:lpstr>
      <vt:lpstr>Assignment 3,4,5</vt:lpstr>
      <vt:lpstr>PowerPoint Presentation</vt:lpstr>
      <vt:lpstr>Big-O notation - Definition</vt:lpstr>
      <vt:lpstr>Big-O notation - Definition</vt:lpstr>
      <vt:lpstr>Big-O notation</vt:lpstr>
      <vt:lpstr>Common orders of magnitude</vt:lpstr>
      <vt:lpstr>Big-O notation – simple rules</vt:lpstr>
      <vt:lpstr>Big-O notation – simple rules</vt:lpstr>
      <vt:lpstr>Big-O notation</vt:lpstr>
      <vt:lpstr>PowerPoint Presentation</vt:lpstr>
      <vt:lpstr>Searching in array</vt:lpstr>
      <vt:lpstr>Searching in an unsorted array</vt:lpstr>
      <vt:lpstr>Searching in a sorted array</vt:lpstr>
      <vt:lpstr>Binary search</vt:lpstr>
      <vt:lpstr>Binary search</vt:lpstr>
      <vt:lpstr>Binary search</vt:lpstr>
      <vt:lpstr>PowerPoint Presentation</vt:lpstr>
      <vt:lpstr>Running time of Fib</vt:lpstr>
      <vt:lpstr>Running time of Fib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More examples</vt:lpstr>
      <vt:lpstr>More examples</vt:lpstr>
      <vt:lpstr>More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852</cp:revision>
  <dcterms:created xsi:type="dcterms:W3CDTF">2017-07-19T12:15:02Z</dcterms:created>
  <dcterms:modified xsi:type="dcterms:W3CDTF">2021-10-13T17:58:43Z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