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65"/>
  </p:notesMasterIdLst>
  <p:sldIdLst>
    <p:sldId id="256" r:id="rId3"/>
    <p:sldId id="335" r:id="rId4"/>
    <p:sldId id="339" r:id="rId5"/>
    <p:sldId id="340" r:id="rId6"/>
    <p:sldId id="341" r:id="rId7"/>
    <p:sldId id="342" r:id="rId8"/>
    <p:sldId id="352" r:id="rId9"/>
    <p:sldId id="356" r:id="rId10"/>
    <p:sldId id="358" r:id="rId11"/>
    <p:sldId id="353" r:id="rId12"/>
    <p:sldId id="357" r:id="rId13"/>
    <p:sldId id="354" r:id="rId14"/>
    <p:sldId id="345" r:id="rId15"/>
    <p:sldId id="346" r:id="rId16"/>
    <p:sldId id="347" r:id="rId17"/>
    <p:sldId id="348" r:id="rId18"/>
    <p:sldId id="349" r:id="rId19"/>
    <p:sldId id="350" r:id="rId20"/>
    <p:sldId id="355" r:id="rId21"/>
    <p:sldId id="351" r:id="rId22"/>
    <p:sldId id="344" r:id="rId23"/>
    <p:sldId id="343" r:id="rId24"/>
    <p:sldId id="317" r:id="rId25"/>
    <p:sldId id="318" r:id="rId26"/>
    <p:sldId id="285" r:id="rId27"/>
    <p:sldId id="286" r:id="rId28"/>
    <p:sldId id="320" r:id="rId29"/>
    <p:sldId id="287" r:id="rId30"/>
    <p:sldId id="289" r:id="rId31"/>
    <p:sldId id="292" r:id="rId32"/>
    <p:sldId id="322" r:id="rId33"/>
    <p:sldId id="293" r:id="rId34"/>
    <p:sldId id="300" r:id="rId35"/>
    <p:sldId id="299" r:id="rId36"/>
    <p:sldId id="302" r:id="rId37"/>
    <p:sldId id="301" r:id="rId38"/>
    <p:sldId id="308" r:id="rId39"/>
    <p:sldId id="325" r:id="rId40"/>
    <p:sldId id="303" r:id="rId41"/>
    <p:sldId id="309" r:id="rId42"/>
    <p:sldId id="304" r:id="rId43"/>
    <p:sldId id="306" r:id="rId44"/>
    <p:sldId id="334" r:id="rId45"/>
    <p:sldId id="326" r:id="rId46"/>
    <p:sldId id="310" r:id="rId47"/>
    <p:sldId id="311" r:id="rId48"/>
    <p:sldId id="312" r:id="rId49"/>
    <p:sldId id="313" r:id="rId50"/>
    <p:sldId id="314" r:id="rId51"/>
    <p:sldId id="323" r:id="rId52"/>
    <p:sldId id="324" r:id="rId53"/>
    <p:sldId id="332" r:id="rId54"/>
    <p:sldId id="319" r:id="rId55"/>
    <p:sldId id="315" r:id="rId56"/>
    <p:sldId id="307" r:id="rId57"/>
    <p:sldId id="331" r:id="rId58"/>
    <p:sldId id="327" r:id="rId59"/>
    <p:sldId id="328" r:id="rId60"/>
    <p:sldId id="329" r:id="rId61"/>
    <p:sldId id="333" r:id="rId62"/>
    <p:sldId id="330" r:id="rId63"/>
    <p:sldId id="291" r:id="rId64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4660"/>
  </p:normalViewPr>
  <p:slideViewPr>
    <p:cSldViewPr>
      <p:cViewPr varScale="1">
        <p:scale>
          <a:sx n="75" d="100"/>
          <a:sy n="75" d="100"/>
        </p:scale>
        <p:origin x="1315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276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4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0913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405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705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821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097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935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120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95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0446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9738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0687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288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0565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1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224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095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5003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6416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4888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9774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9803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918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0314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97816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917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66556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64609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9318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41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2783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4242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2510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6566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3032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9766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6412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3075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762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06356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534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1845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63563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7271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0230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7946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4887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59569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4395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31278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14933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696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41004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09926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93941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71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461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25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38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266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7713" y="720725"/>
            <a:ext cx="2065337" cy="5741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720725"/>
            <a:ext cx="6045200" cy="57419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8109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209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0538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23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49450"/>
            <a:ext cx="4341813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4938" y="1949450"/>
            <a:ext cx="4343400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68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2158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5367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149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1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733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1930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9205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0125" y="684213"/>
            <a:ext cx="2208213" cy="5059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684213"/>
            <a:ext cx="6477000" cy="5059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895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117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79613"/>
            <a:ext cx="4054475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979613"/>
            <a:ext cx="4056062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332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67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0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97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936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85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720725"/>
            <a:ext cx="8262937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979613"/>
            <a:ext cx="8262937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0323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448050" y="688657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2788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684213"/>
            <a:ext cx="8442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49450"/>
            <a:ext cx="8837613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6318250"/>
            <a:ext cx="2347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67075" y="634682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831013" y="634682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444625"/>
            <a:ext cx="8855075" cy="5688013"/>
          </a:xfrm>
          <a:ln/>
        </p:spPr>
        <p:txBody>
          <a:bodyPr tIns="31680" anchor="t"/>
          <a:lstStyle/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>CMPT 125</a:t>
            </a: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/>
            </a:r>
            <a:br>
              <a:rPr lang="de-DE" altLang="en-US" sz="3600" b="1" dirty="0">
                <a:solidFill>
                  <a:srgbClr val="000080"/>
                </a:solidFill>
              </a:rPr>
            </a:br>
            <a:r>
              <a:rPr lang="de-DE" altLang="en-US" sz="3600" b="1" dirty="0">
                <a:solidFill>
                  <a:srgbClr val="000080"/>
                </a:solidFill>
              </a:rPr>
              <a:t>Introduction to Computing Science</a:t>
            </a:r>
            <a:br>
              <a:rPr lang="de-DE" altLang="en-US" sz="3600" b="1" dirty="0">
                <a:solidFill>
                  <a:srgbClr val="000080"/>
                </a:solidFill>
              </a:rPr>
            </a:br>
            <a:r>
              <a:rPr lang="de-DE" altLang="en-US" sz="3600" b="1" dirty="0">
                <a:solidFill>
                  <a:srgbClr val="000080"/>
                </a:solidFill>
              </a:rPr>
              <a:t>and Programming II</a:t>
            </a: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>
                <a:solidFill>
                  <a:srgbClr val="000080"/>
                </a:solidFill>
              </a:rPr>
              <a:t>October </a:t>
            </a:r>
            <a:r>
              <a:rPr lang="de-DE" altLang="en-US" sz="3600" b="1" smtClean="0">
                <a:solidFill>
                  <a:srgbClr val="000080"/>
                </a:solidFill>
              </a:rPr>
              <a:t>18, </a:t>
            </a:r>
            <a:r>
              <a:rPr lang="de-DE" altLang="en-US" sz="3600" b="1" dirty="0" smtClean="0">
                <a:solidFill>
                  <a:srgbClr val="000080"/>
                </a:solidFill>
              </a:rPr>
              <a:t>2021</a:t>
            </a: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FF"/>
              </a:solidFill>
            </a:endParaRPr>
          </a:p>
          <a:p>
            <a:pPr algn="l"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notation - Examples</a:t>
            </a:r>
            <a:endParaRPr lang="de-DE" alt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/>
              <a:t>Express the run time of the following program using Big-O notation.</a:t>
            </a:r>
          </a:p>
          <a:p>
            <a:r>
              <a:rPr lang="en-US" sz="2200" dirty="0">
                <a:solidFill>
                  <a:srgbClr val="002060"/>
                </a:solidFill>
              </a:rPr>
              <a:t>	foo(</a:t>
            </a:r>
            <a:r>
              <a:rPr lang="en-US" sz="2200" dirty="0" err="1">
                <a:solidFill>
                  <a:srgbClr val="002060"/>
                </a:solidFill>
              </a:rPr>
              <a:t>int</a:t>
            </a:r>
            <a:r>
              <a:rPr lang="en-US" sz="2200" dirty="0">
                <a:solidFill>
                  <a:srgbClr val="002060"/>
                </a:solidFill>
              </a:rPr>
              <a:t> N</a:t>
            </a:r>
            <a:r>
              <a:rPr lang="en-US" sz="2200" dirty="0" smtClean="0">
                <a:solidFill>
                  <a:srgbClr val="002060"/>
                </a:solidFill>
              </a:rPr>
              <a:t>) {</a:t>
            </a:r>
            <a:r>
              <a:rPr lang="en-US" sz="2200" dirty="0">
                <a:solidFill>
                  <a:srgbClr val="002060"/>
                </a:solidFill>
              </a:rPr>
              <a:t/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 		if (N &gt; 1)</a:t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			</a:t>
            </a:r>
            <a:r>
              <a:rPr lang="en-US" sz="2200" dirty="0" smtClean="0">
                <a:solidFill>
                  <a:srgbClr val="002060"/>
                </a:solidFill>
              </a:rPr>
              <a:t>foo(N-3);</a:t>
            </a:r>
            <a:r>
              <a:rPr lang="en-US" sz="2200" dirty="0">
                <a:solidFill>
                  <a:srgbClr val="002060"/>
                </a:solidFill>
              </a:rPr>
              <a:t/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5683818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notation - Examples</a:t>
            </a:r>
            <a:endParaRPr lang="de-DE" alt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/>
              <a:t>Express the run time of the following program using Big-O notation.</a:t>
            </a:r>
          </a:p>
          <a:p>
            <a:r>
              <a:rPr lang="en-US" sz="2200" dirty="0">
                <a:solidFill>
                  <a:srgbClr val="002060"/>
                </a:solidFill>
              </a:rPr>
              <a:t>	foo(</a:t>
            </a:r>
            <a:r>
              <a:rPr lang="en-US" sz="2200" dirty="0" err="1">
                <a:solidFill>
                  <a:srgbClr val="002060"/>
                </a:solidFill>
              </a:rPr>
              <a:t>int</a:t>
            </a:r>
            <a:r>
              <a:rPr lang="en-US" sz="2200" dirty="0">
                <a:solidFill>
                  <a:srgbClr val="002060"/>
                </a:solidFill>
              </a:rPr>
              <a:t> N</a:t>
            </a:r>
            <a:r>
              <a:rPr lang="en-US" sz="2200" dirty="0" smtClean="0">
                <a:solidFill>
                  <a:srgbClr val="002060"/>
                </a:solidFill>
              </a:rPr>
              <a:t>) {</a:t>
            </a:r>
            <a:r>
              <a:rPr lang="en-US" sz="2200" dirty="0">
                <a:solidFill>
                  <a:srgbClr val="002060"/>
                </a:solidFill>
              </a:rPr>
              <a:t/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 		if (N &gt; 1)</a:t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			foo(N/2);</a:t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437591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notation - Examples</a:t>
            </a:r>
            <a:endParaRPr lang="de-DE" alt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/>
              <a:t>Express the run time of the following program using Big-O notation.</a:t>
            </a:r>
          </a:p>
          <a:p>
            <a:r>
              <a:rPr lang="en-US" sz="2200" dirty="0">
                <a:solidFill>
                  <a:srgbClr val="002060"/>
                </a:solidFill>
              </a:rPr>
              <a:t>	foo(</a:t>
            </a:r>
            <a:r>
              <a:rPr lang="en-US" sz="2200" dirty="0" err="1">
                <a:solidFill>
                  <a:srgbClr val="002060"/>
                </a:solidFill>
              </a:rPr>
              <a:t>int</a:t>
            </a:r>
            <a:r>
              <a:rPr lang="en-US" sz="2200" dirty="0">
                <a:solidFill>
                  <a:srgbClr val="002060"/>
                </a:solidFill>
              </a:rPr>
              <a:t> N) {</a:t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 		if (N &gt; 1)</a:t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		{</a:t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			foo(N-1);</a:t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			foo(N-1);</a:t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			foo(N-1);</a:t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		}</a:t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619959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notation - Examples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>
                <a:solidFill>
                  <a:schemeClr val="tx1"/>
                </a:solidFill>
              </a:rPr>
              <a:t>Let </a:t>
            </a:r>
            <a:r>
              <a:rPr lang="de-DE" altLang="en-US" sz="2200" i="1" dirty="0">
                <a:solidFill>
                  <a:srgbClr val="000066"/>
                </a:solidFill>
              </a:rPr>
              <a:t>f(N)  = 1.5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 + 4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de-DE" altLang="en-US" sz="2200" i="1" dirty="0">
                <a:solidFill>
                  <a:srgbClr val="000066"/>
                </a:solidFill>
              </a:rPr>
              <a:t>+ 3</a:t>
            </a:r>
            <a:r>
              <a:rPr lang="de-DE" altLang="en-US" sz="2200" dirty="0"/>
              <a:t>. Prove that </a:t>
            </a:r>
            <a:r>
              <a:rPr lang="de-DE" altLang="en-US" sz="2200" i="1" dirty="0">
                <a:solidFill>
                  <a:srgbClr val="000066"/>
                </a:solidFill>
              </a:rPr>
              <a:t>f(N) = O(N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3</a:t>
            </a:r>
            <a:r>
              <a:rPr lang="de-DE" altLang="en-US" sz="2200" i="1" dirty="0">
                <a:solidFill>
                  <a:srgbClr val="000066"/>
                </a:solidFill>
              </a:rPr>
              <a:t>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i="1" dirty="0">
              <a:solidFill>
                <a:srgbClr val="000066"/>
              </a:solidFill>
            </a:endParaRP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u="sng" dirty="0">
                <a:solidFill>
                  <a:schemeClr val="tx1"/>
                </a:solidFill>
              </a:rPr>
              <a:t>Proof</a:t>
            </a:r>
            <a:r>
              <a:rPr lang="de-DE" altLang="en-US" sz="2200" dirty="0">
                <a:solidFill>
                  <a:schemeClr val="tx1"/>
                </a:solidFill>
              </a:rPr>
              <a:t>: Let </a:t>
            </a:r>
            <a:r>
              <a:rPr lang="de-DE" altLang="en-US" sz="2200" i="1" dirty="0">
                <a:solidFill>
                  <a:srgbClr val="000066"/>
                </a:solidFill>
              </a:rPr>
              <a:t>C = 9</a:t>
            </a:r>
            <a:r>
              <a:rPr lang="de-DE" altLang="en-US" sz="2200" dirty="0">
                <a:solidFill>
                  <a:schemeClr val="tx1"/>
                </a:solidFill>
              </a:rPr>
              <a:t>. We want to prove that </a:t>
            </a:r>
            <a:r>
              <a:rPr lang="de-DE" altLang="en-US" sz="2200" i="1" dirty="0">
                <a:solidFill>
                  <a:srgbClr val="000066"/>
                </a:solidFill>
              </a:rPr>
              <a:t>f(N) &lt; CN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3 </a:t>
            </a:r>
            <a:r>
              <a:rPr lang="de-DE" altLang="en-US" sz="2200" dirty="0">
                <a:solidFill>
                  <a:schemeClr val="tx1"/>
                </a:solidFill>
              </a:rPr>
              <a:t>for all </a:t>
            </a:r>
            <a:r>
              <a:rPr lang="de-DE" altLang="en-US" sz="2200" i="1" dirty="0">
                <a:solidFill>
                  <a:srgbClr val="000066"/>
                </a:solidFill>
              </a:rPr>
              <a:t>N &gt;= 1.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>
                <a:solidFill>
                  <a:schemeClr val="tx1"/>
                </a:solidFill>
              </a:rPr>
              <a:t>Indeed, </a:t>
            </a:r>
            <a:r>
              <a:rPr lang="de-DE" altLang="en-US" sz="2200" i="1" dirty="0">
                <a:solidFill>
                  <a:srgbClr val="000066"/>
                </a:solidFill>
              </a:rPr>
              <a:t>f(N) = 1.5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 + 4</a:t>
            </a:r>
            <a:r>
              <a:rPr lang="en-US" altLang="en-US" sz="2200" i="1" dirty="0">
                <a:solidFill>
                  <a:srgbClr val="000066"/>
                </a:solidFill>
              </a:rPr>
              <a:t>N </a:t>
            </a:r>
            <a:r>
              <a:rPr lang="de-DE" altLang="en-US" sz="2200" i="1" dirty="0">
                <a:solidFill>
                  <a:srgbClr val="000066"/>
                </a:solidFill>
              </a:rPr>
              <a:t>+ 3</a:t>
            </a:r>
            <a:r>
              <a:rPr lang="en-US" altLang="en-US" sz="2200" dirty="0"/>
              <a:t/>
            </a:r>
            <a:br>
              <a:rPr lang="en-US" altLang="en-US" sz="2200" dirty="0"/>
            </a:br>
            <a:r>
              <a:rPr lang="en-US" altLang="en-US" sz="2200" dirty="0">
                <a:solidFill>
                  <a:srgbClr val="002060"/>
                </a:solidFill>
              </a:rPr>
              <a:t>				 &lt;  1.5</a:t>
            </a:r>
            <a:r>
              <a:rPr lang="en-US" altLang="en-US" sz="2200" i="1" dirty="0">
                <a:solidFill>
                  <a:srgbClr val="002060"/>
                </a:solidFill>
              </a:rPr>
              <a:t>N</a:t>
            </a:r>
            <a:r>
              <a:rPr lang="en-US" altLang="en-US" sz="2200" i="1" baseline="33000" dirty="0">
                <a:solidFill>
                  <a:srgbClr val="002060"/>
                </a:solidFill>
              </a:rPr>
              <a:t>3</a:t>
            </a:r>
            <a:r>
              <a:rPr lang="de-DE" altLang="en-US" sz="2200" i="1" dirty="0">
                <a:solidFill>
                  <a:srgbClr val="002060"/>
                </a:solidFill>
              </a:rPr>
              <a:t> + 4</a:t>
            </a:r>
            <a:r>
              <a:rPr lang="en-US" altLang="en-US" sz="2200" i="1" dirty="0">
                <a:solidFill>
                  <a:srgbClr val="002060"/>
                </a:solidFill>
              </a:rPr>
              <a:t>N</a:t>
            </a:r>
            <a:r>
              <a:rPr lang="en-US" altLang="en-US" sz="2200" i="1" baseline="30000" dirty="0">
                <a:solidFill>
                  <a:srgbClr val="002060"/>
                </a:solidFill>
              </a:rPr>
              <a:t>3</a:t>
            </a:r>
            <a:r>
              <a:rPr lang="en-US" altLang="en-US" sz="2200" i="1" dirty="0">
                <a:solidFill>
                  <a:srgbClr val="002060"/>
                </a:solidFill>
              </a:rPr>
              <a:t> </a:t>
            </a:r>
            <a:r>
              <a:rPr lang="de-DE" altLang="en-US" sz="2200" i="1" dirty="0">
                <a:solidFill>
                  <a:srgbClr val="002060"/>
                </a:solidFill>
              </a:rPr>
              <a:t>+ 3</a:t>
            </a:r>
            <a:r>
              <a:rPr lang="en-US" altLang="en-US" sz="2200" i="1" dirty="0">
                <a:solidFill>
                  <a:srgbClr val="002060"/>
                </a:solidFill>
              </a:rPr>
              <a:t>N</a:t>
            </a:r>
            <a:r>
              <a:rPr lang="en-US" altLang="en-US" sz="2200" i="1" baseline="30000" dirty="0">
                <a:solidFill>
                  <a:srgbClr val="002060"/>
                </a:solidFill>
              </a:rPr>
              <a:t>3</a:t>
            </a:r>
            <a:r>
              <a:rPr lang="en-US" altLang="en-US" sz="2200" dirty="0">
                <a:solidFill>
                  <a:srgbClr val="002060"/>
                </a:solidFill>
              </a:rPr>
              <a:t>	</a:t>
            </a:r>
            <a:br>
              <a:rPr lang="en-US" altLang="en-US" sz="2200" dirty="0">
                <a:solidFill>
                  <a:srgbClr val="002060"/>
                </a:solidFill>
              </a:rPr>
            </a:br>
            <a:r>
              <a:rPr lang="en-US" altLang="en-US" sz="2200" dirty="0">
                <a:solidFill>
                  <a:srgbClr val="002060"/>
                </a:solidFill>
              </a:rPr>
              <a:t>				 &lt;  9</a:t>
            </a:r>
            <a:r>
              <a:rPr lang="en-US" altLang="en-US" sz="2200" i="1" dirty="0">
                <a:solidFill>
                  <a:srgbClr val="002060"/>
                </a:solidFill>
              </a:rPr>
              <a:t>N</a:t>
            </a:r>
            <a:r>
              <a:rPr lang="en-US" altLang="en-US" sz="2200" i="1" baseline="30000" dirty="0">
                <a:solidFill>
                  <a:srgbClr val="002060"/>
                </a:solidFill>
              </a:rPr>
              <a:t>3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>
                <a:solidFill>
                  <a:schemeClr val="tx1"/>
                </a:solidFill>
              </a:rPr>
              <a:t>Therefore </a:t>
            </a:r>
            <a:r>
              <a:rPr lang="de-DE" altLang="en-US" sz="2200" i="1" dirty="0">
                <a:solidFill>
                  <a:srgbClr val="000066"/>
                </a:solidFill>
              </a:rPr>
              <a:t>f = O(N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3</a:t>
            </a:r>
            <a:r>
              <a:rPr lang="de-DE" altLang="en-US" sz="2200" i="1" dirty="0">
                <a:solidFill>
                  <a:srgbClr val="00006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0417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notation - Examples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>
                <a:solidFill>
                  <a:schemeClr val="tx1"/>
                </a:solidFill>
              </a:rPr>
              <a:t>Let </a:t>
            </a:r>
            <a:r>
              <a:rPr lang="de-DE" altLang="en-US" sz="2200" i="1" dirty="0">
                <a:solidFill>
                  <a:srgbClr val="000066"/>
                </a:solidFill>
              </a:rPr>
              <a:t>f(N)  = 10*2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N</a:t>
            </a:r>
            <a:r>
              <a:rPr lang="de-DE" altLang="en-US" sz="2200" i="1" dirty="0">
                <a:solidFill>
                  <a:srgbClr val="000066"/>
                </a:solidFill>
              </a:rPr>
              <a:t> + 4</a:t>
            </a:r>
            <a:r>
              <a:rPr lang="en-US" altLang="en-US" sz="2200" i="1" dirty="0">
                <a:solidFill>
                  <a:srgbClr val="000066"/>
                </a:solidFill>
              </a:rPr>
              <a:t>N</a:t>
            </a:r>
            <a:r>
              <a:rPr lang="en-US" altLang="en-US" sz="2200" i="1" baseline="30000" dirty="0">
                <a:solidFill>
                  <a:srgbClr val="000066"/>
                </a:solidFill>
              </a:rPr>
              <a:t>4</a:t>
            </a:r>
            <a:r>
              <a:rPr lang="de-DE" altLang="en-US" sz="2200" i="1" dirty="0">
                <a:solidFill>
                  <a:srgbClr val="000066"/>
                </a:solidFill>
              </a:rPr>
              <a:t>+ 3</a:t>
            </a:r>
            <a:r>
              <a:rPr lang="de-DE" altLang="en-US" sz="2200" dirty="0"/>
              <a:t>. Prove that </a:t>
            </a:r>
            <a:r>
              <a:rPr lang="de-DE" altLang="en-US" sz="2200" i="1" dirty="0">
                <a:solidFill>
                  <a:srgbClr val="000066"/>
                </a:solidFill>
              </a:rPr>
              <a:t>f(N) = O(2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N</a:t>
            </a:r>
            <a:r>
              <a:rPr lang="de-DE" altLang="en-US" sz="2200" i="1" dirty="0">
                <a:solidFill>
                  <a:srgbClr val="000066"/>
                </a:solidFill>
              </a:rPr>
              <a:t>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>
                <a:solidFill>
                  <a:schemeClr val="tx1"/>
                </a:solidFill>
              </a:rPr>
              <a:t>Use the fact that</a:t>
            </a:r>
            <a:r>
              <a:rPr lang="de-DE" altLang="en-US" sz="2200" i="1" dirty="0">
                <a:solidFill>
                  <a:srgbClr val="000066"/>
                </a:solidFill>
              </a:rPr>
              <a:t> 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4 </a:t>
            </a:r>
            <a:r>
              <a:rPr lang="de-DE" altLang="en-US" sz="2200" i="1" dirty="0" smtClean="0">
                <a:solidFill>
                  <a:srgbClr val="000066"/>
                </a:solidFill>
              </a:rPr>
              <a:t>&lt;2</a:t>
            </a:r>
            <a:r>
              <a:rPr lang="de-DE" altLang="en-US" sz="2200" i="1" baseline="30000" dirty="0" smtClean="0">
                <a:solidFill>
                  <a:srgbClr val="000066"/>
                </a:solidFill>
              </a:rPr>
              <a:t>N</a:t>
            </a:r>
            <a:r>
              <a:rPr lang="de-DE" altLang="en-US" sz="2200" dirty="0" smtClean="0">
                <a:solidFill>
                  <a:schemeClr val="tx1"/>
                </a:solidFill>
              </a:rPr>
              <a:t> </a:t>
            </a:r>
            <a:r>
              <a:rPr lang="de-DE" altLang="en-US" sz="2200" dirty="0">
                <a:solidFill>
                  <a:schemeClr val="tx1"/>
                </a:solidFill>
              </a:rPr>
              <a:t>for all</a:t>
            </a:r>
            <a:r>
              <a:rPr lang="de-DE" altLang="en-US" sz="2200" i="1" dirty="0">
                <a:solidFill>
                  <a:srgbClr val="000066"/>
                </a:solidFill>
              </a:rPr>
              <a:t> </a:t>
            </a:r>
            <a:r>
              <a:rPr lang="de-DE" altLang="en-US" sz="2200" i="1" dirty="0" smtClean="0">
                <a:solidFill>
                  <a:srgbClr val="000066"/>
                </a:solidFill>
              </a:rPr>
              <a:t>N&gt;20</a:t>
            </a:r>
            <a:endParaRPr lang="en-US" altLang="en-US" sz="22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30357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notation - Examples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>
                <a:solidFill>
                  <a:schemeClr val="tx1"/>
                </a:solidFill>
              </a:rPr>
              <a:t>Let </a:t>
            </a:r>
            <a:r>
              <a:rPr lang="de-DE" altLang="en-US" sz="2200" i="1" dirty="0">
                <a:solidFill>
                  <a:srgbClr val="000066"/>
                </a:solidFill>
              </a:rPr>
              <a:t>T(N)</a:t>
            </a:r>
            <a:r>
              <a:rPr lang="de-DE" altLang="en-US" sz="2200" dirty="0">
                <a:solidFill>
                  <a:schemeClr val="tx1"/>
                </a:solidFill>
              </a:rPr>
              <a:t> satisfy the recursive formula</a:t>
            </a:r>
            <a:br>
              <a:rPr lang="de-DE" altLang="en-US" sz="2200" dirty="0">
                <a:solidFill>
                  <a:schemeClr val="tx1"/>
                </a:solidFill>
              </a:rPr>
            </a:br>
            <a:r>
              <a:rPr lang="de-DE" altLang="en-US" sz="2200" i="1" dirty="0">
                <a:solidFill>
                  <a:srgbClr val="000066"/>
                </a:solidFill>
              </a:rPr>
              <a:t>T(N) = T(N-1) + O(1)</a:t>
            </a:r>
            <a:r>
              <a:rPr lang="de-DE" altLang="en-US" sz="2200" dirty="0"/>
              <a:t> and </a:t>
            </a:r>
            <a:r>
              <a:rPr lang="de-DE" altLang="en-US" sz="2200" i="1" dirty="0">
                <a:solidFill>
                  <a:srgbClr val="000066"/>
                </a:solidFill>
              </a:rPr>
              <a:t>T(1) = O(1)</a:t>
            </a:r>
            <a:r>
              <a:rPr lang="de-DE" altLang="en-US" sz="2200" dirty="0"/>
              <a:t>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u="sng" dirty="0"/>
              <a:t>Prove</a:t>
            </a:r>
            <a:r>
              <a:rPr lang="de-DE" altLang="en-US" sz="2200" dirty="0"/>
              <a:t>: </a:t>
            </a:r>
            <a:r>
              <a:rPr lang="de-DE" altLang="en-US" sz="2200" i="1" dirty="0">
                <a:solidFill>
                  <a:srgbClr val="000066"/>
                </a:solidFill>
              </a:rPr>
              <a:t>T(N) = O(N)</a:t>
            </a:r>
            <a:r>
              <a:rPr lang="de-DE" altLang="en-US" sz="2200" dirty="0"/>
              <a:t>.</a:t>
            </a:r>
            <a:endParaRPr lang="de-DE" altLang="en-US" sz="2200" i="1" dirty="0">
              <a:solidFill>
                <a:srgbClr val="000066"/>
              </a:solidFill>
            </a:endParaRP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u="sng" dirty="0"/>
              <a:t>Proof</a:t>
            </a:r>
            <a:r>
              <a:rPr lang="de-DE" altLang="en-US" sz="2200" dirty="0"/>
              <a:t>: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1) By definition, there exists </a:t>
            </a:r>
            <a:r>
              <a:rPr lang="de-DE" altLang="en-US" sz="2200" i="1" dirty="0">
                <a:solidFill>
                  <a:srgbClr val="000066"/>
                </a:solidFill>
              </a:rPr>
              <a:t>C </a:t>
            </a:r>
            <a:r>
              <a:rPr lang="de-DE" altLang="en-US" sz="2200" dirty="0"/>
              <a:t>such that </a:t>
            </a:r>
            <a:r>
              <a:rPr lang="de-DE" altLang="en-US" sz="2200" i="1" dirty="0">
                <a:solidFill>
                  <a:srgbClr val="000066"/>
                </a:solidFill>
              </a:rPr>
              <a:t>T(N) &lt; T(N-1) + C</a:t>
            </a:r>
            <a:r>
              <a:rPr lang="de-DE" altLang="en-US" sz="2200" dirty="0"/>
              <a:t>.</a:t>
            </a:r>
            <a:endParaRPr lang="de-DE" altLang="en-US" sz="2200" i="1" dirty="0">
              <a:solidFill>
                <a:srgbClr val="000066"/>
              </a:solidFill>
            </a:endParaRPr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i="1" dirty="0">
                <a:solidFill>
                  <a:schemeClr val="tx1"/>
                </a:solidFill>
              </a:rPr>
              <a:t>Intuition: this implies that</a:t>
            </a:r>
            <a:r>
              <a:rPr lang="de-DE" altLang="en-US" sz="2200" i="1" dirty="0">
                <a:solidFill>
                  <a:srgbClr val="000066"/>
                </a:solidFill>
              </a:rPr>
              <a:t> T(N-1) &lt; T(N-2) + C</a:t>
            </a:r>
            <a:r>
              <a:rPr lang="de-DE" altLang="en-US" sz="2200" dirty="0"/>
              <a:t>...</a:t>
            </a:r>
            <a:endParaRPr lang="de-DE" altLang="en-US" sz="2200" i="1" dirty="0">
              <a:solidFill>
                <a:srgbClr val="000066"/>
              </a:solidFill>
            </a:endParaRP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dirty="0"/>
              <a:t>2) </a:t>
            </a:r>
            <a:r>
              <a:rPr lang="en-US" altLang="en-US" sz="2200" u="sng" dirty="0"/>
              <a:t>Claim</a:t>
            </a:r>
            <a:r>
              <a:rPr lang="en-US" altLang="en-US" sz="2200" dirty="0"/>
              <a:t>: for all </a:t>
            </a:r>
            <a:r>
              <a:rPr lang="en-US" altLang="en-US" sz="2200" dirty="0" err="1"/>
              <a:t>i</a:t>
            </a:r>
            <a:r>
              <a:rPr lang="en-US" altLang="en-US" sz="2200" dirty="0"/>
              <a:t>=0,1,…N-1 it holds that </a:t>
            </a:r>
            <a:r>
              <a:rPr lang="de-DE" altLang="en-US" sz="2200" i="1" dirty="0">
                <a:solidFill>
                  <a:srgbClr val="000066"/>
                </a:solidFill>
              </a:rPr>
              <a:t>T(N) &lt; T(N-i) + i*C</a:t>
            </a:r>
            <a:r>
              <a:rPr lang="de-DE" altLang="en-US" sz="2200" dirty="0"/>
              <a:t>.</a:t>
            </a:r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000" u="sng" dirty="0"/>
              <a:t>Proof</a:t>
            </a:r>
            <a:r>
              <a:rPr lang="de-DE" altLang="en-US" sz="2000" dirty="0"/>
              <a:t>: by induction on i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dirty="0"/>
              <a:t>3) Therefore, by plugging in </a:t>
            </a:r>
            <a:r>
              <a:rPr lang="de-DE" altLang="en-US" sz="2200" i="1" dirty="0">
                <a:solidFill>
                  <a:srgbClr val="000066"/>
                </a:solidFill>
              </a:rPr>
              <a:t>i = N-1 </a:t>
            </a:r>
            <a:r>
              <a:rPr lang="en-US" altLang="en-US" sz="2200" dirty="0"/>
              <a:t>we get</a:t>
            </a:r>
            <a:br>
              <a:rPr lang="en-US" altLang="en-US" sz="2200" dirty="0"/>
            </a:br>
            <a:r>
              <a:rPr lang="en-US" altLang="en-US" sz="2200" dirty="0"/>
              <a:t>				</a:t>
            </a:r>
            <a:r>
              <a:rPr lang="de-DE" altLang="en-US" sz="2200" i="1" dirty="0">
                <a:solidFill>
                  <a:srgbClr val="000066"/>
                </a:solidFill>
              </a:rPr>
              <a:t>T(N) &lt; T(N-(N-1)) + (N-1)*C = T(1) + (N-1)*C = O(N)</a:t>
            </a:r>
            <a:r>
              <a:rPr lang="de-DE" altLang="en-US" sz="2200" dirty="0"/>
              <a:t>.</a:t>
            </a:r>
            <a:r>
              <a:rPr lang="de-DE" altLang="en-US" sz="1800" dirty="0"/>
              <a:t/>
            </a:r>
            <a:br>
              <a:rPr lang="de-DE" altLang="en-US" sz="1800" dirty="0"/>
            </a:b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21617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notation - Examples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>
                <a:solidFill>
                  <a:schemeClr val="tx1"/>
                </a:solidFill>
              </a:rPr>
              <a:t>Let </a:t>
            </a:r>
            <a:r>
              <a:rPr lang="de-DE" altLang="en-US" sz="2200" i="1" dirty="0">
                <a:solidFill>
                  <a:srgbClr val="000066"/>
                </a:solidFill>
              </a:rPr>
              <a:t>T(N)</a:t>
            </a:r>
            <a:r>
              <a:rPr lang="de-DE" altLang="en-US" sz="2200" dirty="0">
                <a:solidFill>
                  <a:schemeClr val="tx1"/>
                </a:solidFill>
              </a:rPr>
              <a:t> satisfy the recursive formula</a:t>
            </a:r>
            <a:br>
              <a:rPr lang="de-DE" altLang="en-US" sz="2200" dirty="0">
                <a:solidFill>
                  <a:schemeClr val="tx1"/>
                </a:solidFill>
              </a:rPr>
            </a:br>
            <a:r>
              <a:rPr lang="de-DE" altLang="en-US" sz="2200" i="1" dirty="0">
                <a:solidFill>
                  <a:srgbClr val="000066"/>
                </a:solidFill>
              </a:rPr>
              <a:t>T(N) = T(N/2)+O(1)</a:t>
            </a:r>
            <a:r>
              <a:rPr lang="de-DE" altLang="en-US" sz="2200" dirty="0"/>
              <a:t> and </a:t>
            </a:r>
            <a:r>
              <a:rPr lang="de-DE" altLang="en-US" sz="2200" i="1" dirty="0">
                <a:solidFill>
                  <a:srgbClr val="000066"/>
                </a:solidFill>
              </a:rPr>
              <a:t>T(1) = O(1)</a:t>
            </a:r>
            <a:r>
              <a:rPr lang="de-DE" altLang="en-US" sz="2200" dirty="0"/>
              <a:t>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Prove that </a:t>
            </a:r>
            <a:r>
              <a:rPr lang="de-DE" altLang="en-US" sz="2200" i="1" dirty="0">
                <a:solidFill>
                  <a:srgbClr val="000066"/>
                </a:solidFill>
              </a:rPr>
              <a:t>f(N) = </a:t>
            </a:r>
            <a:r>
              <a:rPr lang="de-DE" altLang="en-US" sz="2200" i="1" dirty="0" smtClean="0">
                <a:solidFill>
                  <a:srgbClr val="000066"/>
                </a:solidFill>
              </a:rPr>
              <a:t>O(log(N))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de-DE" altLang="en-US" sz="2200" i="1" dirty="0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488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notation - Examples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>
                <a:solidFill>
                  <a:schemeClr val="tx1"/>
                </a:solidFill>
              </a:rPr>
              <a:t>Let </a:t>
            </a:r>
            <a:r>
              <a:rPr lang="de-DE" altLang="en-US" sz="2200" i="1" dirty="0">
                <a:solidFill>
                  <a:srgbClr val="000066"/>
                </a:solidFill>
              </a:rPr>
              <a:t>T(N)</a:t>
            </a:r>
            <a:r>
              <a:rPr lang="de-DE" altLang="en-US" sz="2200" dirty="0">
                <a:solidFill>
                  <a:schemeClr val="tx1"/>
                </a:solidFill>
              </a:rPr>
              <a:t> satisfy the recursive formula</a:t>
            </a:r>
            <a:br>
              <a:rPr lang="de-DE" altLang="en-US" sz="2200" dirty="0">
                <a:solidFill>
                  <a:schemeClr val="tx1"/>
                </a:solidFill>
              </a:rPr>
            </a:br>
            <a:r>
              <a:rPr lang="de-DE" altLang="en-US" sz="2200" i="1" dirty="0">
                <a:solidFill>
                  <a:srgbClr val="000066"/>
                </a:solidFill>
              </a:rPr>
              <a:t>T(N) = T(N-1)+O(N)</a:t>
            </a:r>
            <a:r>
              <a:rPr lang="de-DE" altLang="en-US" sz="2200" dirty="0"/>
              <a:t> and </a:t>
            </a:r>
            <a:r>
              <a:rPr lang="de-DE" altLang="en-US" sz="2200" i="1" dirty="0">
                <a:solidFill>
                  <a:srgbClr val="000066"/>
                </a:solidFill>
              </a:rPr>
              <a:t>T(1) = O(1)</a:t>
            </a:r>
            <a:r>
              <a:rPr lang="de-DE" altLang="en-US" sz="2200" dirty="0"/>
              <a:t>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Prove that </a:t>
            </a:r>
            <a:r>
              <a:rPr lang="de-DE" altLang="en-US" sz="2200" i="1" dirty="0">
                <a:solidFill>
                  <a:srgbClr val="000066"/>
                </a:solidFill>
              </a:rPr>
              <a:t>f(N) = O(N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2</a:t>
            </a:r>
            <a:r>
              <a:rPr lang="de-DE" altLang="en-US" sz="2200" i="1" dirty="0">
                <a:solidFill>
                  <a:srgbClr val="000066"/>
                </a:solidFill>
              </a:rPr>
              <a:t>)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0236821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notation - Examples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>
                <a:solidFill>
                  <a:schemeClr val="tx1"/>
                </a:solidFill>
              </a:rPr>
              <a:t>Let </a:t>
            </a:r>
            <a:r>
              <a:rPr lang="de-DE" altLang="en-US" sz="2200" i="1" dirty="0">
                <a:solidFill>
                  <a:srgbClr val="000066"/>
                </a:solidFill>
              </a:rPr>
              <a:t>T(N)</a:t>
            </a:r>
            <a:r>
              <a:rPr lang="de-DE" altLang="en-US" sz="2200" dirty="0">
                <a:solidFill>
                  <a:schemeClr val="tx1"/>
                </a:solidFill>
              </a:rPr>
              <a:t> satisfy the recursive formula</a:t>
            </a:r>
            <a:br>
              <a:rPr lang="de-DE" altLang="en-US" sz="2200" dirty="0">
                <a:solidFill>
                  <a:schemeClr val="tx1"/>
                </a:solidFill>
              </a:rPr>
            </a:br>
            <a:r>
              <a:rPr lang="de-DE" altLang="en-US" sz="2200" i="1" dirty="0">
                <a:solidFill>
                  <a:srgbClr val="000066"/>
                </a:solidFill>
              </a:rPr>
              <a:t>T(N) = T(N/2)+O(N)</a:t>
            </a:r>
            <a:r>
              <a:rPr lang="de-DE" altLang="en-US" sz="2200" dirty="0"/>
              <a:t> and </a:t>
            </a:r>
            <a:r>
              <a:rPr lang="de-DE" altLang="en-US" sz="2200" i="1" dirty="0">
                <a:solidFill>
                  <a:srgbClr val="000066"/>
                </a:solidFill>
              </a:rPr>
              <a:t>T(1) = O(1)</a:t>
            </a:r>
            <a:r>
              <a:rPr lang="de-DE" altLang="en-US" sz="2200" dirty="0"/>
              <a:t>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Prove that </a:t>
            </a:r>
            <a:r>
              <a:rPr lang="de-DE" altLang="en-US" sz="2200" i="1" dirty="0">
                <a:solidFill>
                  <a:srgbClr val="000066"/>
                </a:solidFill>
              </a:rPr>
              <a:t>f(N) = O(N*log(N</a:t>
            </a:r>
            <a:r>
              <a:rPr lang="de-DE" altLang="en-US" sz="2200" i="1" dirty="0" smtClean="0">
                <a:solidFill>
                  <a:srgbClr val="000066"/>
                </a:solidFill>
              </a:rPr>
              <a:t>))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en-US" altLang="en-US" sz="2200" dirty="0" smtClean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dirty="0" smtClean="0"/>
              <a:t>Is </a:t>
            </a:r>
            <a:r>
              <a:rPr lang="de-DE" altLang="en-US" sz="2200" i="1" dirty="0">
                <a:solidFill>
                  <a:srgbClr val="000066"/>
                </a:solidFill>
              </a:rPr>
              <a:t>O(N*log(N))</a:t>
            </a:r>
            <a:r>
              <a:rPr lang="en-US" altLang="en-US" sz="2200" dirty="0" smtClean="0"/>
              <a:t>  tight</a:t>
            </a:r>
            <a:r>
              <a:rPr lang="en-US" altLang="en-US" sz="2200" dirty="0"/>
              <a:t>?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30535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notation - Examples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>
                <a:solidFill>
                  <a:schemeClr val="tx1"/>
                </a:solidFill>
              </a:rPr>
              <a:t>Let </a:t>
            </a:r>
            <a:r>
              <a:rPr lang="de-DE" altLang="en-US" sz="2200" i="1" dirty="0">
                <a:solidFill>
                  <a:srgbClr val="000066"/>
                </a:solidFill>
              </a:rPr>
              <a:t>T(N)</a:t>
            </a:r>
            <a:r>
              <a:rPr lang="de-DE" altLang="en-US" sz="2200" dirty="0">
                <a:solidFill>
                  <a:schemeClr val="tx1"/>
                </a:solidFill>
              </a:rPr>
              <a:t> satisfy the recursive formula</a:t>
            </a:r>
            <a:br>
              <a:rPr lang="de-DE" altLang="en-US" sz="2200" dirty="0">
                <a:solidFill>
                  <a:schemeClr val="tx1"/>
                </a:solidFill>
              </a:rPr>
            </a:br>
            <a:r>
              <a:rPr lang="de-DE" altLang="en-US" sz="2200" i="1" dirty="0">
                <a:solidFill>
                  <a:srgbClr val="000066"/>
                </a:solidFill>
              </a:rPr>
              <a:t>T(N) = T(N/2)+O(N)</a:t>
            </a:r>
            <a:r>
              <a:rPr lang="de-DE" altLang="en-US" sz="2200" dirty="0"/>
              <a:t> and </a:t>
            </a:r>
            <a:r>
              <a:rPr lang="de-DE" altLang="en-US" sz="2200" i="1" dirty="0">
                <a:solidFill>
                  <a:srgbClr val="000066"/>
                </a:solidFill>
              </a:rPr>
              <a:t>T(1) = O(1)</a:t>
            </a:r>
            <a:r>
              <a:rPr lang="de-DE" altLang="en-US" sz="2200" dirty="0"/>
              <a:t>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Prove that </a:t>
            </a:r>
            <a:r>
              <a:rPr lang="de-DE" altLang="en-US" sz="2200" i="1" dirty="0">
                <a:solidFill>
                  <a:srgbClr val="000066"/>
                </a:solidFill>
              </a:rPr>
              <a:t>f(N) = </a:t>
            </a:r>
            <a:r>
              <a:rPr lang="de-DE" altLang="en-US" sz="2200" i="1" dirty="0" smtClean="0">
                <a:solidFill>
                  <a:srgbClr val="000066"/>
                </a:solidFill>
              </a:rPr>
              <a:t>O(N)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2484193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8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 dirty="0" smtClean="0"/>
              <a:t>Binary Search</a:t>
            </a:r>
            <a:endParaRPr lang="de-DE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5771786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notation - Examples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>
                <a:solidFill>
                  <a:schemeClr val="tx1"/>
                </a:solidFill>
              </a:rPr>
              <a:t>Let </a:t>
            </a:r>
            <a:r>
              <a:rPr lang="de-DE" altLang="en-US" sz="2200" i="1" dirty="0">
                <a:solidFill>
                  <a:srgbClr val="000066"/>
                </a:solidFill>
              </a:rPr>
              <a:t>T(N)</a:t>
            </a:r>
            <a:r>
              <a:rPr lang="de-DE" altLang="en-US" sz="2200" dirty="0">
                <a:solidFill>
                  <a:schemeClr val="tx1"/>
                </a:solidFill>
              </a:rPr>
              <a:t> satisfy the recursive formula</a:t>
            </a:r>
            <a:br>
              <a:rPr lang="de-DE" altLang="en-US" sz="2200" dirty="0">
                <a:solidFill>
                  <a:schemeClr val="tx1"/>
                </a:solidFill>
              </a:rPr>
            </a:br>
            <a:r>
              <a:rPr lang="de-DE" altLang="en-US" sz="2200" i="1" dirty="0">
                <a:solidFill>
                  <a:srgbClr val="000066"/>
                </a:solidFill>
              </a:rPr>
              <a:t>T(N) = k*T(N-1)+O(N)</a:t>
            </a:r>
            <a:r>
              <a:rPr lang="de-DE" altLang="en-US" sz="2200" dirty="0"/>
              <a:t> and </a:t>
            </a:r>
            <a:r>
              <a:rPr lang="de-DE" altLang="en-US" sz="2200" i="1" dirty="0">
                <a:solidFill>
                  <a:srgbClr val="000066"/>
                </a:solidFill>
              </a:rPr>
              <a:t>T(1) = O(1)</a:t>
            </a:r>
            <a:r>
              <a:rPr lang="de-DE" altLang="en-US" sz="2200" dirty="0"/>
              <a:t>. (Think of </a:t>
            </a:r>
            <a:r>
              <a:rPr lang="de-DE" altLang="en-US" sz="2200" i="1" dirty="0">
                <a:solidFill>
                  <a:srgbClr val="002060"/>
                </a:solidFill>
              </a:rPr>
              <a:t>k=7</a:t>
            </a:r>
            <a:r>
              <a:rPr lang="de-DE" altLang="en-US" sz="2200" dirty="0"/>
              <a:t>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de-DE" altLang="en-US" sz="2200" dirty="0"/>
              <a:t>Prove that </a:t>
            </a:r>
            <a:r>
              <a:rPr lang="de-DE" altLang="en-US" sz="2200" i="1" dirty="0">
                <a:solidFill>
                  <a:srgbClr val="000066"/>
                </a:solidFill>
              </a:rPr>
              <a:t>f(N) = O(k</a:t>
            </a:r>
            <a:r>
              <a:rPr lang="de-DE" altLang="en-US" sz="2200" i="1" baseline="30000" dirty="0">
                <a:solidFill>
                  <a:srgbClr val="000066"/>
                </a:solidFill>
              </a:rPr>
              <a:t>N</a:t>
            </a:r>
            <a:r>
              <a:rPr lang="de-DE" altLang="en-US" sz="2200" i="1" dirty="0">
                <a:solidFill>
                  <a:srgbClr val="000066"/>
                </a:solidFill>
              </a:rPr>
              <a:t>)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24103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Running time of Fib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>
                <a:latin typeface="+mj-lt"/>
              </a:rPr>
              <a:t>Recall the recursive algorithm for Fib(n)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		Fib(n):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			if (n &lt;=1)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				return n;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			else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				return Fib(n-1) + Fib(n-2)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>
                <a:latin typeface="+mj-lt"/>
              </a:rPr>
              <a:t>What is the running time of the algorithm?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	T(n) = T(n-1) + T(n-2) + O(1)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		T(n-1) = T(n-2) + T(n-3) + O(1)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			…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525712" y="6146166"/>
            <a:ext cx="5638800" cy="83820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latin typeface="+mj-lt"/>
              </a:rPr>
              <a:t>Q: Compute the correct running time of Fib()?</a:t>
            </a:r>
          </a:p>
        </p:txBody>
      </p:sp>
    </p:spTree>
    <p:extLst>
      <p:ext uri="{BB962C8B-B14F-4D97-AF65-F5344CB8AC3E}">
        <p14:creationId xmlns:p14="http://schemas.microsoft.com/office/powerpoint/2010/main" val="20121427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Running time of Fib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>
                <a:latin typeface="+mj-lt"/>
              </a:rPr>
              <a:t>Recall the recursive algorithm for Fib(n)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		Fib(n):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			if (n &lt;=1)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				return n;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			else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				return Fib(n-1) + Fib(n-2)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>
                <a:latin typeface="+mj-lt"/>
              </a:rPr>
              <a:t>What is the running time of the algorithm?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	T(n) = T(n-1) + T(n-2) + O(1)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		T(n-1) = T(n-2) + T(n-3) + O(1)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	</a:t>
            </a: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  </a:t>
            </a: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T(n) &gt; 2*T(n-2) + O(1)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cs typeface="Times New Roman" panose="02020603050405020304" pitchFamily="18" charset="0"/>
              </a:rPr>
              <a:t>					…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	</a:t>
            </a: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T(n) &gt; 2</a:t>
            </a:r>
            <a:r>
              <a:rPr lang="en-US" altLang="en-US" sz="2200" i="1" baseline="330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n/2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049712" y="6391010"/>
            <a:ext cx="2011363" cy="731837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latin typeface="+mj-lt"/>
              </a:rPr>
              <a:t>Prove it!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5526154" y="2484437"/>
            <a:ext cx="4572000" cy="89138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latin typeface="+mj-lt"/>
              </a:rPr>
              <a:t>On the other hand, the running time</a:t>
            </a:r>
            <a:br>
              <a:rPr lang="en-US" altLang="en-US" sz="2000" dirty="0">
                <a:latin typeface="+mj-lt"/>
              </a:rPr>
            </a:br>
            <a:r>
              <a:rPr lang="en-US" altLang="en-US" sz="2000" dirty="0">
                <a:latin typeface="+mj-lt"/>
              </a:rPr>
              <a:t>of Fib using an array is O(n)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73454" y="5479475"/>
            <a:ext cx="2590800" cy="731837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200" dirty="0">
                <a:latin typeface="+mj-lt"/>
              </a:rPr>
              <a:t>Exponential time!</a:t>
            </a:r>
          </a:p>
        </p:txBody>
      </p:sp>
    </p:spTree>
    <p:extLst>
      <p:ext uri="{BB962C8B-B14F-4D97-AF65-F5344CB8AC3E}">
        <p14:creationId xmlns:p14="http://schemas.microsoft.com/office/powerpoint/2010/main" val="9796399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/>
      <p:bldP spid="31748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de-DE" altLang="en-US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 algn="ctr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endParaRPr lang="de-DE" altLang="en-US" sz="6000" dirty="0"/>
          </a:p>
          <a:p>
            <a:pPr marL="0" indent="0" algn="ctr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de-DE" altLang="en-US" sz="6000" dirty="0"/>
              <a:t>Sorting Algorithms</a:t>
            </a:r>
            <a:endParaRPr lang="en-US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2272435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Merge sort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212725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de-DE" altLang="en-US" sz="2200" dirty="0"/>
              <a:t>Recall </a:t>
            </a:r>
            <a:r>
              <a:rPr lang="de-DE" altLang="en-US" sz="2200" b="1" u="sng" dirty="0"/>
              <a:t>Merge sort</a:t>
            </a:r>
            <a:r>
              <a:rPr lang="de-DE" altLang="en-US" sz="2200" dirty="0"/>
              <a:t>: Given an array of length </a:t>
            </a:r>
            <a:r>
              <a:rPr lang="de-DE" altLang="en-US" sz="2200" i="1" dirty="0">
                <a:solidFill>
                  <a:srgbClr val="002060"/>
                </a:solidFill>
              </a:rPr>
              <a:t>N</a:t>
            </a:r>
          </a:p>
          <a:p>
            <a:pPr marL="1171575" lvl="1" indent="-496888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/>
              <a:t>Sort the first </a:t>
            </a:r>
            <a:r>
              <a:rPr lang="de-DE" altLang="en-US" sz="2200" i="1" dirty="0">
                <a:solidFill>
                  <a:srgbClr val="002060"/>
                </a:solidFill>
              </a:rPr>
              <a:t>N/2</a:t>
            </a:r>
            <a:r>
              <a:rPr lang="en-US" altLang="en-US" sz="2200" dirty="0"/>
              <a:t> elements</a:t>
            </a:r>
          </a:p>
          <a:p>
            <a:pPr marL="1171575" lvl="1" indent="-496888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/>
              <a:t>Sort the last </a:t>
            </a:r>
            <a:r>
              <a:rPr lang="de-DE" altLang="en-US" sz="2200" i="1" dirty="0">
                <a:solidFill>
                  <a:srgbClr val="002060"/>
                </a:solidFill>
              </a:rPr>
              <a:t>N/2</a:t>
            </a:r>
            <a:r>
              <a:rPr lang="en-US" altLang="en-US" sz="2200" dirty="0"/>
              <a:t> elements</a:t>
            </a:r>
          </a:p>
          <a:p>
            <a:pPr marL="1171575" lvl="1" indent="-496888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/>
              <a:t>Merge the two sorted halves</a:t>
            </a:r>
          </a:p>
          <a:p>
            <a:pPr marL="1174750" lvl="1" indent="-496888">
              <a:buClrTx/>
              <a:buSzPct val="45000"/>
              <a:buFontTx/>
              <a:buNone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58701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Merge sort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5240338"/>
          </a:xfrm>
          <a:ln/>
        </p:spPr>
        <p:txBody>
          <a:bodyPr tIns="19440"/>
          <a:lstStyle/>
          <a:p>
            <a:pPr marL="415925" indent="-311150">
              <a:buSzPct val="45000"/>
              <a:buFont typeface="Wingdings" panose="05000000000000000000" pitchFamily="2" charset="2"/>
              <a:buChar char=""/>
              <a:tabLst>
                <a:tab pos="692150" algn="l"/>
                <a:tab pos="1416050" algn="l"/>
                <a:tab pos="2139950" algn="l"/>
                <a:tab pos="2863850" algn="l"/>
                <a:tab pos="3587750" algn="l"/>
                <a:tab pos="4311650" algn="l"/>
                <a:tab pos="5035550" algn="l"/>
                <a:tab pos="5759450" algn="l"/>
                <a:tab pos="6491288" algn="l"/>
                <a:tab pos="7207250" algn="l"/>
                <a:tab pos="7931150" algn="l"/>
                <a:tab pos="8655050" algn="l"/>
                <a:tab pos="8953500" algn="l"/>
                <a:tab pos="9402763" algn="l"/>
                <a:tab pos="9852025" algn="l"/>
                <a:tab pos="10301288" algn="l"/>
                <a:tab pos="10750550" algn="l"/>
              </a:tabLst>
            </a:pPr>
            <a:r>
              <a:rPr lang="de-DE" altLang="en-US" sz="2200" dirty="0"/>
              <a:t>Example: </a:t>
            </a:r>
            <a:r>
              <a:rPr lang="en-US" altLang="en-US" sz="2200" dirty="0">
                <a:cs typeface="Times New Roman" panose="02020603050405020304" pitchFamily="18" charset="0"/>
              </a:rPr>
              <a:t>Input:[4, 1, 8, 7, 10, 3]</a:t>
            </a:r>
          </a:p>
          <a:p>
            <a:pPr marL="104775" indent="0">
              <a:buSzPct val="45000"/>
              <a:tabLst>
                <a:tab pos="692150" algn="l"/>
                <a:tab pos="1416050" algn="l"/>
                <a:tab pos="2139950" algn="l"/>
                <a:tab pos="2863850" algn="l"/>
                <a:tab pos="3587750" algn="l"/>
                <a:tab pos="4311650" algn="l"/>
                <a:tab pos="5035550" algn="l"/>
                <a:tab pos="5759450" algn="l"/>
                <a:tab pos="6491288" algn="l"/>
                <a:tab pos="7207250" algn="l"/>
                <a:tab pos="7931150" algn="l"/>
                <a:tab pos="8655050" algn="l"/>
                <a:tab pos="8953500" algn="l"/>
                <a:tab pos="9402763" algn="l"/>
                <a:tab pos="9852025" algn="l"/>
                <a:tab pos="10301288" algn="l"/>
                <a:tab pos="10750550" algn="l"/>
              </a:tabLst>
            </a:pPr>
            <a:r>
              <a:rPr lang="en-US" altLang="en-US" sz="2200" dirty="0">
                <a:cs typeface="Times New Roman" panose="02020603050405020304" pitchFamily="18" charset="0"/>
              </a:rPr>
              <a:t>	- sort the left half:  		[</a:t>
            </a:r>
            <a:r>
              <a:rPr lang="en-US" alt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2200" dirty="0">
                <a:cs typeface="Times New Roman" panose="02020603050405020304" pitchFamily="18" charset="0"/>
              </a:rPr>
              <a:t>,</a:t>
            </a:r>
            <a:r>
              <a:rPr lang="en-US" alt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 4</a:t>
            </a:r>
            <a:r>
              <a:rPr lang="en-US" altLang="en-US" sz="2200" dirty="0">
                <a:cs typeface="Times New Roman" panose="02020603050405020304" pitchFamily="18" charset="0"/>
              </a:rPr>
              <a:t>,</a:t>
            </a:r>
            <a:r>
              <a:rPr lang="en-US" alt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 8</a:t>
            </a:r>
            <a:r>
              <a:rPr lang="en-US" altLang="en-US" sz="2200" dirty="0">
                <a:cs typeface="Times New Roman" panose="02020603050405020304" pitchFamily="18" charset="0"/>
              </a:rPr>
              <a:t>, 7, 10, 3]</a:t>
            </a:r>
          </a:p>
          <a:p>
            <a:pPr marL="104775" indent="0">
              <a:buSzPct val="45000"/>
              <a:tabLst>
                <a:tab pos="692150" algn="l"/>
                <a:tab pos="1416050" algn="l"/>
                <a:tab pos="2139950" algn="l"/>
                <a:tab pos="2863850" algn="l"/>
                <a:tab pos="3587750" algn="l"/>
                <a:tab pos="4311650" algn="l"/>
                <a:tab pos="5035550" algn="l"/>
                <a:tab pos="5759450" algn="l"/>
                <a:tab pos="6491288" algn="l"/>
                <a:tab pos="7207250" algn="l"/>
                <a:tab pos="7931150" algn="l"/>
                <a:tab pos="8655050" algn="l"/>
                <a:tab pos="8953500" algn="l"/>
                <a:tab pos="9402763" algn="l"/>
                <a:tab pos="9852025" algn="l"/>
                <a:tab pos="10301288" algn="l"/>
                <a:tab pos="10750550" algn="l"/>
              </a:tabLst>
            </a:pPr>
            <a:r>
              <a:rPr lang="en-US" altLang="en-US" sz="2200" dirty="0">
                <a:cs typeface="Times New Roman" panose="02020603050405020304" pitchFamily="18" charset="0"/>
              </a:rPr>
              <a:t>	- sort the right half		[1, 4, 8, </a:t>
            </a:r>
            <a:r>
              <a:rPr lang="en-US" alt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3</a:t>
            </a:r>
            <a:r>
              <a:rPr lang="en-US" altLang="en-US" sz="2200" dirty="0">
                <a:cs typeface="Times New Roman" panose="02020603050405020304" pitchFamily="18" charset="0"/>
              </a:rPr>
              <a:t>, </a:t>
            </a:r>
            <a:r>
              <a:rPr lang="en-US" alt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7</a:t>
            </a:r>
            <a:r>
              <a:rPr lang="en-US" altLang="en-US" sz="2200" dirty="0">
                <a:cs typeface="Times New Roman" panose="02020603050405020304" pitchFamily="18" charset="0"/>
              </a:rPr>
              <a:t>, </a:t>
            </a:r>
            <a:r>
              <a:rPr lang="en-US" alt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10</a:t>
            </a:r>
            <a:r>
              <a:rPr lang="en-US" altLang="en-US" sz="2200" dirty="0">
                <a:cs typeface="Times New Roman" panose="02020603050405020304" pitchFamily="18" charset="0"/>
              </a:rPr>
              <a:t> ]</a:t>
            </a:r>
          </a:p>
          <a:p>
            <a:pPr marL="104775" indent="0">
              <a:buSzPct val="45000"/>
              <a:tabLst>
                <a:tab pos="692150" algn="l"/>
                <a:tab pos="1416050" algn="l"/>
                <a:tab pos="2139950" algn="l"/>
                <a:tab pos="2863850" algn="l"/>
                <a:tab pos="3587750" algn="l"/>
                <a:tab pos="4311650" algn="l"/>
                <a:tab pos="5035550" algn="l"/>
                <a:tab pos="5759450" algn="l"/>
                <a:tab pos="6491288" algn="l"/>
                <a:tab pos="7207250" algn="l"/>
                <a:tab pos="7931150" algn="l"/>
                <a:tab pos="8655050" algn="l"/>
                <a:tab pos="8953500" algn="l"/>
                <a:tab pos="9402763" algn="l"/>
                <a:tab pos="9852025" algn="l"/>
                <a:tab pos="10301288" algn="l"/>
                <a:tab pos="10750550" algn="l"/>
              </a:tabLst>
            </a:pPr>
            <a:r>
              <a:rPr lang="en-US" altLang="en-US" sz="2200" dirty="0">
                <a:cs typeface="Times New Roman" panose="02020603050405020304" pitchFamily="18" charset="0"/>
              </a:rPr>
              <a:t>	- merge the two halves</a:t>
            </a:r>
          </a:p>
          <a:p>
            <a:pPr marL="104775" indent="0">
              <a:buSzPct val="45000"/>
              <a:tabLst>
                <a:tab pos="692150" algn="l"/>
                <a:tab pos="1416050" algn="l"/>
                <a:tab pos="2139950" algn="l"/>
                <a:tab pos="2863850" algn="l"/>
                <a:tab pos="3587750" algn="l"/>
                <a:tab pos="4311650" algn="l"/>
                <a:tab pos="5035550" algn="l"/>
                <a:tab pos="5759450" algn="l"/>
                <a:tab pos="6491288" algn="l"/>
                <a:tab pos="7207250" algn="l"/>
                <a:tab pos="7931150" algn="l"/>
                <a:tab pos="8655050" algn="l"/>
                <a:tab pos="8953500" algn="l"/>
                <a:tab pos="9402763" algn="l"/>
                <a:tab pos="9852025" algn="l"/>
                <a:tab pos="10301288" algn="l"/>
                <a:tab pos="10750550" algn="l"/>
              </a:tabLst>
            </a:pPr>
            <a:r>
              <a:rPr lang="en-US" altLang="en-US" sz="2200" dirty="0">
                <a:cs typeface="Times New Roman" panose="02020603050405020304" pitchFamily="18" charset="0"/>
              </a:rPr>
              <a:t>		Merge 3:	[1, 4, </a:t>
            </a:r>
            <a:r>
              <a:rPr lang="en-US" alt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3</a:t>
            </a:r>
            <a:r>
              <a:rPr lang="en-US" altLang="en-US" sz="2200" dirty="0">
                <a:cs typeface="Times New Roman" panose="02020603050405020304" pitchFamily="18" charset="0"/>
              </a:rPr>
              <a:t>, </a:t>
            </a:r>
            <a:r>
              <a:rPr lang="en-US" alt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8</a:t>
            </a:r>
            <a:r>
              <a:rPr lang="en-US" altLang="en-US" sz="2200" dirty="0">
                <a:cs typeface="Times New Roman" panose="02020603050405020304" pitchFamily="18" charset="0"/>
              </a:rPr>
              <a:t>, 7, 10 ] </a:t>
            </a:r>
            <a:r>
              <a:rPr lang="en-US" altLang="en-US" sz="2200" dirty="0"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200" dirty="0">
                <a:cs typeface="Times New Roman" panose="02020603050405020304" pitchFamily="18" charset="0"/>
              </a:rPr>
              <a:t>[1, </a:t>
            </a:r>
            <a:r>
              <a:rPr lang="en-US" alt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3</a:t>
            </a:r>
            <a:r>
              <a:rPr lang="en-US" altLang="en-US" sz="2200" dirty="0">
                <a:cs typeface="Times New Roman" panose="02020603050405020304" pitchFamily="18" charset="0"/>
              </a:rPr>
              <a:t>, </a:t>
            </a:r>
            <a:r>
              <a:rPr lang="en-US" alt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4</a:t>
            </a:r>
            <a:r>
              <a:rPr lang="en-US" altLang="en-US" sz="2200" dirty="0">
                <a:cs typeface="Times New Roman" panose="02020603050405020304" pitchFamily="18" charset="0"/>
              </a:rPr>
              <a:t>, 8, 7, 10 ]</a:t>
            </a:r>
          </a:p>
          <a:p>
            <a:pPr marL="104775" indent="0">
              <a:buSzPct val="45000"/>
              <a:tabLst>
                <a:tab pos="692150" algn="l"/>
                <a:tab pos="1416050" algn="l"/>
                <a:tab pos="2139950" algn="l"/>
                <a:tab pos="2863850" algn="l"/>
                <a:tab pos="3587750" algn="l"/>
                <a:tab pos="4311650" algn="l"/>
                <a:tab pos="5035550" algn="l"/>
                <a:tab pos="5759450" algn="l"/>
                <a:tab pos="6491288" algn="l"/>
                <a:tab pos="7207250" algn="l"/>
                <a:tab pos="7931150" algn="l"/>
                <a:tab pos="8655050" algn="l"/>
                <a:tab pos="8953500" algn="l"/>
                <a:tab pos="9402763" algn="l"/>
                <a:tab pos="9852025" algn="l"/>
                <a:tab pos="10301288" algn="l"/>
                <a:tab pos="10750550" algn="l"/>
              </a:tabLst>
            </a:pPr>
            <a:r>
              <a:rPr lang="en-US" altLang="en-US" sz="2200" dirty="0">
                <a:cs typeface="Times New Roman" panose="02020603050405020304" pitchFamily="18" charset="0"/>
              </a:rPr>
              <a:t>		Merge 7: 	[1, 3, 4, </a:t>
            </a:r>
            <a:r>
              <a:rPr lang="en-US" alt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7</a:t>
            </a:r>
            <a:r>
              <a:rPr lang="en-US" altLang="en-US" sz="2200" dirty="0">
                <a:cs typeface="Times New Roman" panose="02020603050405020304" pitchFamily="18" charset="0"/>
              </a:rPr>
              <a:t>, </a:t>
            </a:r>
            <a:r>
              <a:rPr lang="en-US" alt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8</a:t>
            </a:r>
            <a:r>
              <a:rPr lang="en-US" altLang="en-US" sz="2200" dirty="0">
                <a:cs typeface="Times New Roman" panose="02020603050405020304" pitchFamily="18" charset="0"/>
              </a:rPr>
              <a:t>, 10 ]</a:t>
            </a:r>
          </a:p>
          <a:p>
            <a:pPr marL="104775" indent="0">
              <a:buSzPct val="45000"/>
              <a:tabLst>
                <a:tab pos="692150" algn="l"/>
                <a:tab pos="1416050" algn="l"/>
                <a:tab pos="2139950" algn="l"/>
                <a:tab pos="2863850" algn="l"/>
                <a:tab pos="3587750" algn="l"/>
                <a:tab pos="4311650" algn="l"/>
                <a:tab pos="5035550" algn="l"/>
                <a:tab pos="5759450" algn="l"/>
                <a:tab pos="6491288" algn="l"/>
                <a:tab pos="7207250" algn="l"/>
                <a:tab pos="7931150" algn="l"/>
                <a:tab pos="8655050" algn="l"/>
                <a:tab pos="8953500" algn="l"/>
                <a:tab pos="9402763" algn="l"/>
                <a:tab pos="9852025" algn="l"/>
                <a:tab pos="10301288" algn="l"/>
                <a:tab pos="10750550" algn="l"/>
              </a:tabLst>
            </a:pPr>
            <a:r>
              <a:rPr lang="en-US" altLang="en-US" sz="2200" dirty="0">
                <a:cs typeface="Times New Roman" panose="02020603050405020304" pitchFamily="18" charset="0"/>
              </a:rPr>
              <a:t>		Merge 10:	[1, 3, 4, 7, 8, 10 ]</a:t>
            </a:r>
          </a:p>
          <a:p>
            <a:pPr marL="104775" indent="0">
              <a:buSzPct val="45000"/>
              <a:tabLst>
                <a:tab pos="692150" algn="l"/>
                <a:tab pos="1416050" algn="l"/>
                <a:tab pos="2139950" algn="l"/>
                <a:tab pos="2863850" algn="l"/>
                <a:tab pos="3587750" algn="l"/>
                <a:tab pos="4311650" algn="l"/>
                <a:tab pos="5035550" algn="l"/>
                <a:tab pos="5759450" algn="l"/>
                <a:tab pos="6491288" algn="l"/>
                <a:tab pos="7207250" algn="l"/>
                <a:tab pos="7931150" algn="l"/>
                <a:tab pos="8655050" algn="l"/>
                <a:tab pos="8953500" algn="l"/>
                <a:tab pos="9402763" algn="l"/>
                <a:tab pos="9852025" algn="l"/>
                <a:tab pos="10301288" algn="l"/>
                <a:tab pos="10750550" algn="l"/>
              </a:tabLst>
            </a:pPr>
            <a:r>
              <a:rPr lang="en-US" altLang="en-US" sz="2200" dirty="0">
                <a:cs typeface="Times New Roman" panose="02020603050405020304" pitchFamily="18" charset="0"/>
              </a:rPr>
              <a:t>		DONE!</a:t>
            </a:r>
          </a:p>
          <a:p>
            <a:pPr marL="0" indent="104775">
              <a:buClrTx/>
              <a:buFontTx/>
              <a:buNone/>
              <a:tabLst>
                <a:tab pos="692150" algn="l"/>
                <a:tab pos="1416050" algn="l"/>
                <a:tab pos="2139950" algn="l"/>
                <a:tab pos="2863850" algn="l"/>
                <a:tab pos="3587750" algn="l"/>
                <a:tab pos="4311650" algn="l"/>
                <a:tab pos="5035550" algn="l"/>
                <a:tab pos="5759450" algn="l"/>
                <a:tab pos="6491288" algn="l"/>
                <a:tab pos="7207250" algn="l"/>
                <a:tab pos="7931150" algn="l"/>
                <a:tab pos="8655050" algn="l"/>
                <a:tab pos="8953500" algn="l"/>
                <a:tab pos="9402763" algn="l"/>
                <a:tab pos="9852025" algn="l"/>
                <a:tab pos="10301288" algn="l"/>
                <a:tab pos="10750550" algn="l"/>
              </a:tabLst>
            </a:pPr>
            <a:endParaRPr lang="en-US" altLang="en-US" sz="2200" dirty="0">
              <a:cs typeface="Times New Roman" panose="02020603050405020304" pitchFamily="18" charset="0"/>
            </a:endParaRPr>
          </a:p>
        </p:txBody>
      </p:sp>
      <p:cxnSp>
        <p:nvCxnSpPr>
          <p:cNvPr id="33796" name="AutoShape 4"/>
          <p:cNvCxnSpPr>
            <a:cxnSpLocks noChangeShapeType="1"/>
            <a:stCxn id="33797" idx="1"/>
            <a:endCxn id="9" idx="0"/>
          </p:cNvCxnSpPr>
          <p:nvPr/>
        </p:nvCxnSpPr>
        <p:spPr bwMode="auto">
          <a:xfrm rot="10800000" flipV="1">
            <a:off x="2598906" y="1831973"/>
            <a:ext cx="4636450" cy="619727"/>
          </a:xfrm>
          <a:prstGeom prst="bentConnector2">
            <a:avLst/>
          </a:prstGeom>
          <a:noFill/>
          <a:ln w="6480" cap="flat">
            <a:solidFill>
              <a:srgbClr val="5B9BD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7235356" y="1403349"/>
            <a:ext cx="2306638" cy="85725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>
                <a:latin typeface="Calibri" panose="020F0502020204030204" pitchFamily="34" charset="0"/>
              </a:rPr>
              <a:t>Using recursion</a:t>
            </a:r>
          </a:p>
        </p:txBody>
      </p:sp>
      <p:cxnSp>
        <p:nvCxnSpPr>
          <p:cNvPr id="33798" name="AutoShape 6"/>
          <p:cNvCxnSpPr>
            <a:cxnSpLocks noChangeShapeType="1"/>
            <a:stCxn id="33797" idx="2"/>
            <a:endCxn id="10" idx="3"/>
          </p:cNvCxnSpPr>
          <p:nvPr/>
        </p:nvCxnSpPr>
        <p:spPr bwMode="auto">
          <a:xfrm rot="5400000">
            <a:off x="5664915" y="340597"/>
            <a:ext cx="803758" cy="4643762"/>
          </a:xfrm>
          <a:prstGeom prst="bentConnector2">
            <a:avLst/>
          </a:prstGeom>
          <a:noFill/>
          <a:ln w="6480" cap="flat">
            <a:solidFill>
              <a:srgbClr val="5B9BD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" name="Rounded Rectangle 8"/>
          <p:cNvSpPr/>
          <p:nvPr/>
        </p:nvSpPr>
        <p:spPr bwMode="auto">
          <a:xfrm>
            <a:off x="1549736" y="2451701"/>
            <a:ext cx="2098339" cy="36416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549736" y="2882277"/>
            <a:ext cx="2195177" cy="36416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Running time of Merge sort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212725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de-DE" altLang="en-US" sz="2200" b="1" u="sng" dirty="0"/>
              <a:t>Merge sort</a:t>
            </a:r>
            <a:r>
              <a:rPr lang="de-DE" altLang="en-US" sz="2200" dirty="0"/>
              <a:t>: Given an array of length </a:t>
            </a:r>
            <a:r>
              <a:rPr lang="de-DE" altLang="en-US" sz="2200" i="1" dirty="0"/>
              <a:t>N</a:t>
            </a:r>
            <a:r>
              <a:rPr lang="de-DE" altLang="en-US" sz="2200" dirty="0"/>
              <a:t>.</a:t>
            </a:r>
          </a:p>
          <a:p>
            <a:pPr marL="1171575" lvl="1" indent="-496888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/>
              <a:t>Sort the first </a:t>
            </a:r>
            <a:r>
              <a:rPr lang="en-US" altLang="en-US" sz="2200" i="1" dirty="0">
                <a:solidFill>
                  <a:srgbClr val="002060"/>
                </a:solidFill>
              </a:rPr>
              <a:t>N/2</a:t>
            </a:r>
            <a:r>
              <a:rPr lang="en-US" altLang="en-US" sz="2200" dirty="0"/>
              <a:t> elements</a:t>
            </a:r>
          </a:p>
          <a:p>
            <a:pPr marL="1171575" lvl="1" indent="-496888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/>
              <a:t>Sort the last </a:t>
            </a:r>
            <a:r>
              <a:rPr lang="en-US" altLang="en-US" sz="2200" i="1" dirty="0">
                <a:solidFill>
                  <a:srgbClr val="002060"/>
                </a:solidFill>
              </a:rPr>
              <a:t>N/2</a:t>
            </a:r>
            <a:r>
              <a:rPr lang="en-US" altLang="en-US" sz="2200" dirty="0"/>
              <a:t> elements</a:t>
            </a:r>
          </a:p>
          <a:p>
            <a:pPr marL="1171575" lvl="1" indent="-496888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/>
              <a:t>Merge the two sorted halves</a:t>
            </a:r>
          </a:p>
          <a:p>
            <a:pPr marL="1171575" lvl="1" indent="-709613">
              <a:buClrTx/>
              <a:buFontTx/>
              <a:buNone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endParaRPr lang="en-US" altLang="en-US" sz="2200" dirty="0"/>
          </a:p>
          <a:p>
            <a:pPr marL="212725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de-DE" altLang="en-US" sz="2200" dirty="0"/>
              <a:t>Denote the run time by </a:t>
            </a:r>
            <a:r>
              <a:rPr lang="de-DE" altLang="en-US" sz="2200" i="1" dirty="0">
                <a:solidFill>
                  <a:srgbClr val="002060"/>
                </a:solidFill>
              </a:rPr>
              <a:t>T(N)</a:t>
            </a:r>
          </a:p>
          <a:p>
            <a:pPr marL="1171575" lvl="1" indent="-496888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/>
              <a:t>Then </a:t>
            </a:r>
            <a:r>
              <a:rPr lang="en-US" altLang="en-US" sz="2200" i="1" dirty="0">
                <a:solidFill>
                  <a:srgbClr val="002060"/>
                </a:solidFill>
              </a:rPr>
              <a:t>T(N) 	= 2*T(N/2) + Time(merge N elements)</a:t>
            </a:r>
          </a:p>
          <a:p>
            <a:pPr marL="1171575" lvl="1" indent="-496888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>
                <a:solidFill>
                  <a:schemeClr val="tx1"/>
                </a:solidFill>
              </a:rPr>
              <a:t>What is the running time </a:t>
            </a:r>
            <a:r>
              <a:rPr lang="en-US" altLang="en-US" sz="2200" i="1" dirty="0">
                <a:solidFill>
                  <a:schemeClr val="tx1"/>
                </a:solidFill>
              </a:rPr>
              <a:t>merging N elements</a:t>
            </a:r>
            <a:r>
              <a:rPr lang="en-US" altLang="en-US" sz="2200" dirty="0">
                <a:solidFill>
                  <a:schemeClr val="tx1"/>
                </a:solidFill>
              </a:rPr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Running time of Merge sort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771525" indent="-496888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>
                <a:solidFill>
                  <a:schemeClr val="tx1"/>
                </a:solidFill>
              </a:rPr>
              <a:t>What is the running time </a:t>
            </a:r>
            <a:r>
              <a:rPr lang="en-US" altLang="en-US" sz="2200" i="1" dirty="0">
                <a:solidFill>
                  <a:schemeClr val="tx1"/>
                </a:solidFill>
              </a:rPr>
              <a:t>merging N elements</a:t>
            </a:r>
            <a:r>
              <a:rPr lang="en-US" altLang="en-US" sz="2200" dirty="0">
                <a:solidFill>
                  <a:schemeClr val="tx1"/>
                </a:solidFill>
              </a:rPr>
              <a:t>?</a:t>
            </a:r>
          </a:p>
          <a:p>
            <a:pPr marL="104775" indent="0">
              <a:buSzPct val="45000"/>
              <a:tabLst>
                <a:tab pos="692150" algn="l"/>
                <a:tab pos="1416050" algn="l"/>
                <a:tab pos="2139950" algn="l"/>
                <a:tab pos="2863850" algn="l"/>
                <a:tab pos="3587750" algn="l"/>
                <a:tab pos="4311650" algn="l"/>
                <a:tab pos="5035550" algn="l"/>
                <a:tab pos="5759450" algn="l"/>
                <a:tab pos="6491288" algn="l"/>
                <a:tab pos="7207250" algn="l"/>
                <a:tab pos="7931150" algn="l"/>
                <a:tab pos="8655050" algn="l"/>
                <a:tab pos="8953500" algn="l"/>
                <a:tab pos="9402763" algn="l"/>
                <a:tab pos="9852025" algn="l"/>
                <a:tab pos="10301288" algn="l"/>
                <a:tab pos="10750550" algn="l"/>
              </a:tabLst>
            </a:pPr>
            <a:r>
              <a:rPr lang="en-US" altLang="en-US" sz="2200" dirty="0">
                <a:cs typeface="Times New Roman" panose="02020603050405020304" pitchFamily="18" charset="0"/>
              </a:rPr>
              <a:t>	- merge the two halves</a:t>
            </a:r>
          </a:p>
          <a:p>
            <a:pPr marL="104775" indent="0">
              <a:buSzPct val="45000"/>
              <a:tabLst>
                <a:tab pos="692150" algn="l"/>
                <a:tab pos="1416050" algn="l"/>
                <a:tab pos="2139950" algn="l"/>
                <a:tab pos="2863850" algn="l"/>
                <a:tab pos="3587750" algn="l"/>
                <a:tab pos="4311650" algn="l"/>
                <a:tab pos="5035550" algn="l"/>
                <a:tab pos="5759450" algn="l"/>
                <a:tab pos="6491288" algn="l"/>
                <a:tab pos="7207250" algn="l"/>
                <a:tab pos="7931150" algn="l"/>
                <a:tab pos="8655050" algn="l"/>
                <a:tab pos="8953500" algn="l"/>
                <a:tab pos="9402763" algn="l"/>
                <a:tab pos="9852025" algn="l"/>
                <a:tab pos="10301288" algn="l"/>
                <a:tab pos="10750550" algn="l"/>
              </a:tabLst>
            </a:pPr>
            <a:r>
              <a:rPr lang="en-US" altLang="en-US" sz="2200" dirty="0">
                <a:cs typeface="Times New Roman" panose="02020603050405020304" pitchFamily="18" charset="0"/>
              </a:rPr>
              <a:t>				[1, 4, 8, 3, 7, 10 ] </a:t>
            </a:r>
          </a:p>
          <a:p>
            <a:pPr marL="104775" indent="0">
              <a:buSzPct val="45000"/>
              <a:tabLst>
                <a:tab pos="692150" algn="l"/>
                <a:tab pos="1416050" algn="l"/>
                <a:tab pos="2139950" algn="l"/>
                <a:tab pos="2863850" algn="l"/>
                <a:tab pos="3587750" algn="l"/>
                <a:tab pos="4311650" algn="l"/>
                <a:tab pos="5035550" algn="l"/>
                <a:tab pos="5759450" algn="l"/>
                <a:tab pos="6491288" algn="l"/>
                <a:tab pos="7207250" algn="l"/>
                <a:tab pos="7931150" algn="l"/>
                <a:tab pos="8655050" algn="l"/>
                <a:tab pos="8953500" algn="l"/>
                <a:tab pos="9402763" algn="l"/>
                <a:tab pos="9852025" algn="l"/>
                <a:tab pos="10301288" algn="l"/>
                <a:tab pos="10750550" algn="l"/>
              </a:tabLst>
            </a:pPr>
            <a:r>
              <a:rPr lang="en-US" altLang="en-US" sz="2200" dirty="0">
                <a:cs typeface="Times New Roman" panose="02020603050405020304" pitchFamily="18" charset="0"/>
              </a:rPr>
              <a:t>		Merge 3:	[1, 4, </a:t>
            </a:r>
            <a:r>
              <a:rPr lang="en-US" alt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3</a:t>
            </a:r>
            <a:r>
              <a:rPr lang="en-US" altLang="en-US" sz="2200" dirty="0">
                <a:cs typeface="Times New Roman" panose="02020603050405020304" pitchFamily="18" charset="0"/>
              </a:rPr>
              <a:t>, </a:t>
            </a:r>
            <a:r>
              <a:rPr lang="en-US" alt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8</a:t>
            </a:r>
            <a:r>
              <a:rPr lang="en-US" altLang="en-US" sz="2200" dirty="0">
                <a:cs typeface="Times New Roman" panose="02020603050405020304" pitchFamily="18" charset="0"/>
              </a:rPr>
              <a:t>, 7, 10 ] </a:t>
            </a:r>
            <a:r>
              <a:rPr lang="en-US" altLang="en-US" sz="2200" dirty="0"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200" dirty="0">
                <a:cs typeface="Times New Roman" panose="02020603050405020304" pitchFamily="18" charset="0"/>
              </a:rPr>
              <a:t>[1, </a:t>
            </a:r>
            <a:r>
              <a:rPr lang="en-US" alt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3</a:t>
            </a:r>
            <a:r>
              <a:rPr lang="en-US" altLang="en-US" sz="2200" dirty="0">
                <a:cs typeface="Times New Roman" panose="02020603050405020304" pitchFamily="18" charset="0"/>
              </a:rPr>
              <a:t>, </a:t>
            </a:r>
            <a:r>
              <a:rPr lang="en-US" alt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4</a:t>
            </a:r>
            <a:r>
              <a:rPr lang="en-US" altLang="en-US" sz="2200" dirty="0">
                <a:cs typeface="Times New Roman" panose="02020603050405020304" pitchFamily="18" charset="0"/>
              </a:rPr>
              <a:t>, 8, 7, 10 ]</a:t>
            </a:r>
          </a:p>
          <a:p>
            <a:pPr marL="104775" indent="0">
              <a:buSzPct val="45000"/>
              <a:tabLst>
                <a:tab pos="692150" algn="l"/>
                <a:tab pos="1416050" algn="l"/>
                <a:tab pos="2139950" algn="l"/>
                <a:tab pos="2863850" algn="l"/>
                <a:tab pos="3587750" algn="l"/>
                <a:tab pos="4311650" algn="l"/>
                <a:tab pos="5035550" algn="l"/>
                <a:tab pos="5759450" algn="l"/>
                <a:tab pos="6491288" algn="l"/>
                <a:tab pos="7207250" algn="l"/>
                <a:tab pos="7931150" algn="l"/>
                <a:tab pos="8655050" algn="l"/>
                <a:tab pos="8953500" algn="l"/>
                <a:tab pos="9402763" algn="l"/>
                <a:tab pos="9852025" algn="l"/>
                <a:tab pos="10301288" algn="l"/>
                <a:tab pos="10750550" algn="l"/>
              </a:tabLst>
            </a:pPr>
            <a:r>
              <a:rPr lang="en-US" altLang="en-US" sz="2200" dirty="0">
                <a:cs typeface="Times New Roman" panose="02020603050405020304" pitchFamily="18" charset="0"/>
              </a:rPr>
              <a:t>		Merge 7: 	[1, 3, 4, </a:t>
            </a:r>
            <a:r>
              <a:rPr lang="en-US" alt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7</a:t>
            </a:r>
            <a:r>
              <a:rPr lang="en-US" altLang="en-US" sz="2200" dirty="0">
                <a:cs typeface="Times New Roman" panose="02020603050405020304" pitchFamily="18" charset="0"/>
              </a:rPr>
              <a:t>, </a:t>
            </a:r>
            <a:r>
              <a:rPr lang="en-US" altLang="en-US" sz="2200" dirty="0">
                <a:solidFill>
                  <a:srgbClr val="0000CC"/>
                </a:solidFill>
                <a:cs typeface="Times New Roman" panose="02020603050405020304" pitchFamily="18" charset="0"/>
              </a:rPr>
              <a:t>8</a:t>
            </a:r>
            <a:r>
              <a:rPr lang="en-US" altLang="en-US" sz="2200" dirty="0">
                <a:cs typeface="Times New Roman" panose="02020603050405020304" pitchFamily="18" charset="0"/>
              </a:rPr>
              <a:t>, 10 ]</a:t>
            </a:r>
          </a:p>
          <a:p>
            <a:pPr marL="104775" indent="0">
              <a:buSzPct val="45000"/>
              <a:tabLst>
                <a:tab pos="692150" algn="l"/>
                <a:tab pos="1416050" algn="l"/>
                <a:tab pos="2139950" algn="l"/>
                <a:tab pos="2863850" algn="l"/>
                <a:tab pos="3587750" algn="l"/>
                <a:tab pos="4311650" algn="l"/>
                <a:tab pos="5035550" algn="l"/>
                <a:tab pos="5759450" algn="l"/>
                <a:tab pos="6491288" algn="l"/>
                <a:tab pos="7207250" algn="l"/>
                <a:tab pos="7931150" algn="l"/>
                <a:tab pos="8655050" algn="l"/>
                <a:tab pos="8953500" algn="l"/>
                <a:tab pos="9402763" algn="l"/>
                <a:tab pos="9852025" algn="l"/>
                <a:tab pos="10301288" algn="l"/>
                <a:tab pos="10750550" algn="l"/>
              </a:tabLst>
            </a:pPr>
            <a:r>
              <a:rPr lang="en-US" altLang="en-US" sz="2200" dirty="0">
                <a:cs typeface="Times New Roman" panose="02020603050405020304" pitchFamily="18" charset="0"/>
              </a:rPr>
              <a:t>		Merge 10:	[1, 3, 4, 7, 8, 10 ]	</a:t>
            </a:r>
            <a:endParaRPr lang="en-US" altLang="en-US" sz="2200" dirty="0">
              <a:solidFill>
                <a:schemeClr val="tx1"/>
              </a:solidFill>
            </a:endParaRPr>
          </a:p>
          <a:p>
            <a:pPr marL="771525" indent="-496888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/>
              <a:t>Each element in the right half is pushed to the left</a:t>
            </a:r>
          </a:p>
          <a:p>
            <a:pPr marL="1171575" lvl="1" indent="-496888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>
                <a:solidFill>
                  <a:schemeClr val="tx1"/>
                </a:solidFill>
              </a:rPr>
              <a:t>In worst case:</a:t>
            </a:r>
            <a:r>
              <a:rPr lang="en-US" altLang="en-US" sz="2200" i="1" dirty="0">
                <a:solidFill>
                  <a:srgbClr val="002060"/>
                </a:solidFill>
              </a:rPr>
              <a:t> T(merge N elements) =N</a:t>
            </a:r>
            <a:r>
              <a:rPr lang="en-US" altLang="en-US" sz="2200" i="1" baseline="33000" dirty="0">
                <a:solidFill>
                  <a:srgbClr val="002060"/>
                </a:solidFill>
              </a:rPr>
              <a:t>2</a:t>
            </a:r>
            <a:r>
              <a:rPr lang="en-US" altLang="en-US" sz="2200" i="1" dirty="0">
                <a:solidFill>
                  <a:srgbClr val="002060"/>
                </a:solidFill>
              </a:rPr>
              <a:t>/4</a:t>
            </a:r>
          </a:p>
        </p:txBody>
      </p:sp>
    </p:spTree>
    <p:extLst>
      <p:ext uri="{BB962C8B-B14F-4D97-AF65-F5344CB8AC3E}">
        <p14:creationId xmlns:p14="http://schemas.microsoft.com/office/powerpoint/2010/main" val="7448210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Running time of Merge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212725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400" i="1" dirty="0">
                <a:solidFill>
                  <a:srgbClr val="002060"/>
                </a:solidFill>
              </a:rPr>
              <a:t>T(N) = 2*T(N/2) + N</a:t>
            </a:r>
            <a:r>
              <a:rPr lang="en-US" altLang="en-US" sz="2400" i="1" baseline="33000" dirty="0">
                <a:solidFill>
                  <a:srgbClr val="002060"/>
                </a:solidFill>
              </a:rPr>
              <a:t>2</a:t>
            </a:r>
            <a:r>
              <a:rPr lang="en-US" altLang="en-US" sz="2400" i="1" dirty="0">
                <a:solidFill>
                  <a:srgbClr val="002060"/>
                </a:solidFill>
              </a:rPr>
              <a:t>/4</a:t>
            </a:r>
          </a:p>
          <a:p>
            <a:pPr marL="212725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400" dirty="0"/>
              <a:t>What is the solution to this?</a:t>
            </a:r>
            <a:br>
              <a:rPr lang="en-US" altLang="en-US" sz="2400" dirty="0"/>
            </a:br>
            <a:r>
              <a:rPr lang="en-US" altLang="en-US" sz="2400" dirty="0"/>
              <a:t>				</a:t>
            </a:r>
            <a:r>
              <a:rPr lang="en-US" altLang="en-US" sz="2400" i="1" dirty="0">
                <a:solidFill>
                  <a:srgbClr val="002060"/>
                </a:solidFill>
              </a:rPr>
              <a:t>T(N) &gt;= N</a:t>
            </a:r>
            <a:r>
              <a:rPr lang="en-US" altLang="en-US" sz="2400" i="1" baseline="33000" dirty="0">
                <a:solidFill>
                  <a:srgbClr val="002060"/>
                </a:solidFill>
              </a:rPr>
              <a:t>2</a:t>
            </a:r>
            <a:r>
              <a:rPr lang="en-US" altLang="en-US" sz="2400" i="1" dirty="0">
                <a:solidFill>
                  <a:srgbClr val="002060"/>
                </a:solidFill>
              </a:rPr>
              <a:t>/4</a:t>
            </a:r>
          </a:p>
          <a:p>
            <a:pPr marL="212725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400" dirty="0"/>
              <a:t>The merge part is very inefficient.</a:t>
            </a:r>
          </a:p>
          <a:p>
            <a:pPr marL="212725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400" dirty="0"/>
              <a:t>Only the merge takes ~</a:t>
            </a:r>
            <a:r>
              <a:rPr lang="en-US" altLang="en-US" sz="2400" i="1" dirty="0">
                <a:solidFill>
                  <a:srgbClr val="002060"/>
                </a:solidFill>
              </a:rPr>
              <a:t>N</a:t>
            </a:r>
            <a:r>
              <a:rPr lang="en-US" altLang="en-US" sz="2400" i="1" baseline="30000" dirty="0">
                <a:solidFill>
                  <a:srgbClr val="002060"/>
                </a:solidFill>
              </a:rPr>
              <a:t>2</a:t>
            </a:r>
            <a:r>
              <a:rPr lang="en-US" altLang="en-US" sz="2400" dirty="0"/>
              <a:t> time.</a:t>
            </a:r>
          </a:p>
          <a:p>
            <a:pPr marL="212725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endParaRPr lang="en-US" altLang="en-US" sz="2400" dirty="0">
              <a:solidFill>
                <a:srgbClr val="002060"/>
              </a:solidFill>
            </a:endParaRPr>
          </a:p>
          <a:p>
            <a:pPr marL="1484313" lvl="1" indent="-566738">
              <a:buClrTx/>
              <a:buFontTx/>
              <a:buNone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endParaRPr lang="en-US" altLang="en-US" sz="24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Merge – better implementation 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212725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Input: [4, 1, 8, 7, 10, 3]</a:t>
            </a:r>
          </a:p>
          <a:p>
            <a:pPr marL="0" indent="0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		1. sort the left half: 		[1, 4, 8]</a:t>
            </a:r>
            <a:br>
              <a:rPr lang="en-US" altLang="en-US" sz="2200" dirty="0"/>
            </a:br>
            <a:r>
              <a:rPr lang="en-US" altLang="en-US" sz="2200" dirty="0"/>
              <a:t>		2. sort the right half			        [3, 7, 10 ]</a:t>
            </a:r>
          </a:p>
          <a:p>
            <a:pPr marL="0" indent="0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		3. merge the two halves into a </a:t>
            </a:r>
            <a:r>
              <a:rPr lang="en-US" altLang="en-US" sz="2200" u="sng" dirty="0"/>
              <a:t>new array</a:t>
            </a:r>
            <a:r>
              <a:rPr lang="en-US" altLang="en-US" sz="2200" dirty="0"/>
              <a:t>:</a:t>
            </a:r>
          </a:p>
          <a:p>
            <a:pPr marL="0" indent="0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			[</a:t>
            </a:r>
            <a:r>
              <a:rPr lang="en-US" altLang="en-US" sz="2200" dirty="0">
                <a:solidFill>
                  <a:srgbClr val="FF3333"/>
                </a:solidFill>
              </a:rPr>
              <a:t>1</a:t>
            </a:r>
            <a:r>
              <a:rPr lang="en-US" altLang="en-US" sz="2200" dirty="0"/>
              <a:t>,4,8] [</a:t>
            </a:r>
            <a:r>
              <a:rPr lang="en-US" altLang="en-US" sz="2200" dirty="0">
                <a:solidFill>
                  <a:srgbClr val="FF3333"/>
                </a:solidFill>
              </a:rPr>
              <a:t>3</a:t>
            </a:r>
            <a:r>
              <a:rPr lang="en-US" altLang="en-US" sz="2200" dirty="0"/>
              <a:t>,7,10] </a:t>
            </a:r>
            <a:r>
              <a:rPr lang="en-US" altLang="en-US" sz="2200" dirty="0">
                <a:sym typeface="Wingdings" panose="05000000000000000000" pitchFamily="2" charset="2"/>
              </a:rPr>
              <a:t></a:t>
            </a:r>
            <a:r>
              <a:rPr lang="en-US" altLang="en-US" sz="2200" dirty="0"/>
              <a:t> [1]</a:t>
            </a:r>
          </a:p>
          <a:p>
            <a:pPr marL="0" indent="0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			[1,</a:t>
            </a:r>
            <a:r>
              <a:rPr lang="en-US" altLang="en-US" sz="2200" dirty="0">
                <a:solidFill>
                  <a:srgbClr val="FF3333"/>
                </a:solidFill>
              </a:rPr>
              <a:t>4</a:t>
            </a:r>
            <a:r>
              <a:rPr lang="en-US" altLang="en-US" sz="2200" dirty="0"/>
              <a:t>,8] [</a:t>
            </a:r>
            <a:r>
              <a:rPr lang="en-US" altLang="en-US" sz="2200" dirty="0">
                <a:solidFill>
                  <a:srgbClr val="FF3333"/>
                </a:solidFill>
              </a:rPr>
              <a:t>3</a:t>
            </a:r>
            <a:r>
              <a:rPr lang="en-US" altLang="en-US" sz="2200" dirty="0"/>
              <a:t>,7,10] </a:t>
            </a:r>
            <a:r>
              <a:rPr lang="en-US" altLang="en-US" sz="2200" dirty="0">
                <a:sym typeface="Wingdings" panose="05000000000000000000" pitchFamily="2" charset="2"/>
              </a:rPr>
              <a:t></a:t>
            </a:r>
            <a:r>
              <a:rPr lang="en-US" altLang="en-US" sz="2200" dirty="0"/>
              <a:t> [1, 3]</a:t>
            </a:r>
          </a:p>
          <a:p>
            <a:pPr marL="0" indent="0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			[1,</a:t>
            </a:r>
            <a:r>
              <a:rPr lang="en-US" altLang="en-US" sz="2200" dirty="0">
                <a:solidFill>
                  <a:srgbClr val="FF3333"/>
                </a:solidFill>
              </a:rPr>
              <a:t>4</a:t>
            </a:r>
            <a:r>
              <a:rPr lang="en-US" altLang="en-US" sz="2200" dirty="0"/>
              <a:t>,8] [3,</a:t>
            </a:r>
            <a:r>
              <a:rPr lang="en-US" altLang="en-US" sz="2200" dirty="0">
                <a:solidFill>
                  <a:srgbClr val="FF3333"/>
                </a:solidFill>
              </a:rPr>
              <a:t>7</a:t>
            </a:r>
            <a:r>
              <a:rPr lang="en-US" altLang="en-US" sz="2200" dirty="0"/>
              <a:t>,10] </a:t>
            </a:r>
            <a:r>
              <a:rPr lang="en-US" altLang="en-US" sz="2200" dirty="0">
                <a:sym typeface="Wingdings" panose="05000000000000000000" pitchFamily="2" charset="2"/>
              </a:rPr>
              <a:t></a:t>
            </a:r>
            <a:r>
              <a:rPr lang="en-US" altLang="en-US" sz="2200" dirty="0"/>
              <a:t> [1, 3, 4]</a:t>
            </a:r>
          </a:p>
          <a:p>
            <a:pPr marL="0" indent="0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			[1,4,</a:t>
            </a:r>
            <a:r>
              <a:rPr lang="en-US" altLang="en-US" sz="2200" dirty="0">
                <a:solidFill>
                  <a:srgbClr val="FF3333"/>
                </a:solidFill>
              </a:rPr>
              <a:t>8</a:t>
            </a:r>
            <a:r>
              <a:rPr lang="en-US" altLang="en-US" sz="2200" dirty="0"/>
              <a:t>] [3,</a:t>
            </a:r>
            <a:r>
              <a:rPr lang="en-US" altLang="en-US" sz="2200" dirty="0">
                <a:solidFill>
                  <a:srgbClr val="FF3333"/>
                </a:solidFill>
              </a:rPr>
              <a:t>7</a:t>
            </a:r>
            <a:r>
              <a:rPr lang="en-US" altLang="en-US" sz="2200" dirty="0"/>
              <a:t>,10] </a:t>
            </a:r>
            <a:r>
              <a:rPr lang="en-US" altLang="en-US" sz="2200" dirty="0">
                <a:sym typeface="Wingdings" panose="05000000000000000000" pitchFamily="2" charset="2"/>
              </a:rPr>
              <a:t></a:t>
            </a:r>
            <a:r>
              <a:rPr lang="en-US" altLang="en-US" sz="2200" dirty="0"/>
              <a:t> [1, 3, 4, 7]</a:t>
            </a:r>
          </a:p>
          <a:p>
            <a:pPr marL="0" indent="0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			[1,4,</a:t>
            </a:r>
            <a:r>
              <a:rPr lang="en-US" altLang="en-US" sz="2200" dirty="0">
                <a:solidFill>
                  <a:srgbClr val="FF3333"/>
                </a:solidFill>
              </a:rPr>
              <a:t>8</a:t>
            </a:r>
            <a:r>
              <a:rPr lang="en-US" altLang="en-US" sz="2200" dirty="0"/>
              <a:t>] [3,7,</a:t>
            </a:r>
            <a:r>
              <a:rPr lang="en-US" altLang="en-US" sz="2200" dirty="0">
                <a:solidFill>
                  <a:srgbClr val="FF3333"/>
                </a:solidFill>
              </a:rPr>
              <a:t>10</a:t>
            </a:r>
            <a:r>
              <a:rPr lang="en-US" altLang="en-US" sz="2200" dirty="0"/>
              <a:t>] </a:t>
            </a:r>
            <a:r>
              <a:rPr lang="en-US" altLang="en-US" sz="2200" dirty="0">
                <a:sym typeface="Wingdings" panose="05000000000000000000" pitchFamily="2" charset="2"/>
              </a:rPr>
              <a:t></a:t>
            </a:r>
            <a:r>
              <a:rPr lang="en-US" altLang="en-US" sz="2200" dirty="0"/>
              <a:t> [1, 3, 4, 7, 8]</a:t>
            </a:r>
          </a:p>
          <a:p>
            <a:pPr marL="0" indent="0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			[1,4,8] [3,7,</a:t>
            </a:r>
            <a:r>
              <a:rPr lang="en-US" altLang="en-US" sz="2200" dirty="0">
                <a:solidFill>
                  <a:srgbClr val="FF3333"/>
                </a:solidFill>
              </a:rPr>
              <a:t>10</a:t>
            </a:r>
            <a:r>
              <a:rPr lang="en-US" altLang="en-US" sz="2200" dirty="0"/>
              <a:t>] </a:t>
            </a:r>
            <a:r>
              <a:rPr lang="en-US" altLang="en-US" sz="2200" dirty="0">
                <a:sym typeface="Wingdings" panose="05000000000000000000" pitchFamily="2" charset="2"/>
              </a:rPr>
              <a:t></a:t>
            </a:r>
            <a:r>
              <a:rPr lang="en-US" altLang="en-US" sz="2200" dirty="0"/>
              <a:t> [1, 3, 4, 7, 8, 10]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268912" y="4160837"/>
            <a:ext cx="3352800" cy="85725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	Now merge takes </a:t>
            </a:r>
            <a:r>
              <a:rPr lang="en-US" altLang="en-US" i="1" dirty="0">
                <a:solidFill>
                  <a:srgbClr val="002060"/>
                </a:solidFill>
              </a:rPr>
              <a:t>O(N) </a:t>
            </a:r>
            <a:r>
              <a:rPr lang="en-US" altLang="en-US" dirty="0"/>
              <a:t>time.</a:t>
            </a:r>
            <a:br>
              <a:rPr lang="en-US" altLang="en-US" dirty="0"/>
            </a:br>
            <a:r>
              <a:rPr lang="en-US" altLang="en-US" dirty="0"/>
              <a:t>That's better!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Binary search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u="sng" dirty="0"/>
              <a:t>Input: A sorted array, an element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u="sng" dirty="0"/>
              <a:t>Output: Index of the element in the array (or N/A)</a:t>
            </a:r>
            <a:endParaRPr lang="en-US" altLang="en-US" sz="2200" dirty="0"/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</a:rPr>
              <a:t>1. Compute the midpoint of the array</a:t>
            </a:r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</a:rPr>
              <a:t>2. If array[midpoint] == element</a:t>
            </a:r>
            <a:br>
              <a:rPr lang="en-US" altLang="en-US" sz="2200" i="1" dirty="0">
                <a:solidFill>
                  <a:srgbClr val="002060"/>
                </a:solidFill>
              </a:rPr>
            </a:br>
            <a:r>
              <a:rPr lang="en-US" altLang="en-US" sz="2200" i="1" dirty="0">
                <a:solidFill>
                  <a:srgbClr val="002060"/>
                </a:solidFill>
              </a:rPr>
              <a:t>			2.1 Return midpoint</a:t>
            </a:r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</a:rPr>
              <a:t>3. Else</a:t>
            </a:r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</a:rPr>
              <a:t>			3.1 If array[midpoint] &gt; element</a:t>
            </a:r>
            <a:br>
              <a:rPr lang="en-US" altLang="en-US" sz="2200" i="1" dirty="0">
                <a:solidFill>
                  <a:srgbClr val="002060"/>
                </a:solidFill>
              </a:rPr>
            </a:br>
            <a:r>
              <a:rPr lang="en-US" altLang="en-US" sz="2200" i="1" dirty="0">
                <a:solidFill>
                  <a:srgbClr val="002060"/>
                </a:solidFill>
              </a:rPr>
              <a:t>				3.1.1 Search in the left half of the array</a:t>
            </a:r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</a:rPr>
              <a:t>			3.2 Else </a:t>
            </a:r>
            <a:r>
              <a:rPr lang="en-US" altLang="en-US" sz="1800" i="1" dirty="0">
                <a:solidFill>
                  <a:schemeClr val="tx1"/>
                </a:solidFill>
              </a:rPr>
              <a:t>// array[midpoint] &lt; element</a:t>
            </a:r>
            <a:r>
              <a:rPr lang="en-US" altLang="en-US" sz="2200" i="1" dirty="0">
                <a:solidFill>
                  <a:schemeClr val="tx1"/>
                </a:solidFill>
              </a:rPr>
              <a:t/>
            </a:r>
            <a:br>
              <a:rPr lang="en-US" altLang="en-US" sz="2200" i="1" dirty="0">
                <a:solidFill>
                  <a:schemeClr val="tx1"/>
                </a:solidFill>
              </a:rPr>
            </a:br>
            <a:r>
              <a:rPr lang="en-US" altLang="en-US" sz="2200" i="1" dirty="0">
                <a:solidFill>
                  <a:srgbClr val="002060"/>
                </a:solidFill>
              </a:rPr>
              <a:t>				3.2.1 Search in the right half of the array</a:t>
            </a:r>
            <a:br>
              <a:rPr lang="en-US" altLang="en-US" sz="2200" i="1" dirty="0">
                <a:solidFill>
                  <a:srgbClr val="002060"/>
                </a:solidFill>
              </a:rPr>
            </a:br>
            <a:r>
              <a:rPr lang="en-US" altLang="en-US" sz="2200" i="1" dirty="0">
                <a:solidFill>
                  <a:srgbClr val="002060"/>
                </a:solidFill>
              </a:rPr>
              <a:t>		}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497512" y="960437"/>
            <a:ext cx="4495800" cy="104503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000" b="1" u="sng" dirty="0">
                <a:latin typeface="+mj-lt"/>
              </a:rPr>
              <a:t>Running time for array of length N</a:t>
            </a:r>
            <a:r>
              <a:rPr lang="en-US" altLang="en-US" sz="2000" dirty="0">
                <a:latin typeface="+mj-lt"/>
              </a:rPr>
              <a:t>: Denote the running time by T(N)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954712" y="3450851"/>
            <a:ext cx="3427579" cy="628532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latin typeface="+mj-lt"/>
              </a:rPr>
              <a:t>Checking if statements: O(1)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7275410" y="4297899"/>
            <a:ext cx="2560637" cy="46716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latin typeface="+mj-lt"/>
              </a:rPr>
              <a:t>Recursion:  T(N/2)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022750" y="6493129"/>
            <a:ext cx="3357980" cy="742549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2000" dirty="0">
                <a:latin typeface="+mj-lt"/>
              </a:rPr>
              <a:t>Total: T(N) = T(N/2) + O(1)</a:t>
            </a:r>
          </a:p>
        </p:txBody>
      </p:sp>
      <p:cxnSp>
        <p:nvCxnSpPr>
          <p:cNvPr id="8" name="AutoShape 4"/>
          <p:cNvCxnSpPr>
            <a:cxnSpLocks noChangeShapeType="1"/>
            <a:stCxn id="29701" idx="1"/>
            <a:endCxn id="9" idx="0"/>
          </p:cNvCxnSpPr>
          <p:nvPr/>
        </p:nvCxnSpPr>
        <p:spPr bwMode="auto">
          <a:xfrm rot="10800000" flipV="1">
            <a:off x="5170930" y="4531478"/>
            <a:ext cx="2104481" cy="404721"/>
          </a:xfrm>
          <a:prstGeom prst="bentConnector2">
            <a:avLst/>
          </a:prstGeom>
          <a:noFill/>
          <a:ln w="6480" cap="flat">
            <a:solidFill>
              <a:srgbClr val="5B9BD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" name="Rounded Rectangle 8"/>
          <p:cNvSpPr/>
          <p:nvPr/>
        </p:nvSpPr>
        <p:spPr bwMode="auto">
          <a:xfrm>
            <a:off x="3059112" y="4936200"/>
            <a:ext cx="4223634" cy="36416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" name="AutoShape 4"/>
          <p:cNvCxnSpPr>
            <a:cxnSpLocks noChangeShapeType="1"/>
            <a:stCxn id="29701" idx="2"/>
            <a:endCxn id="17" idx="3"/>
          </p:cNvCxnSpPr>
          <p:nvPr/>
        </p:nvCxnSpPr>
        <p:spPr bwMode="auto">
          <a:xfrm rot="5400000">
            <a:off x="7470274" y="4773498"/>
            <a:ext cx="1093894" cy="1077017"/>
          </a:xfrm>
          <a:prstGeom prst="bentConnector2">
            <a:avLst/>
          </a:prstGeom>
          <a:noFill/>
          <a:ln w="6480" cap="flat">
            <a:solidFill>
              <a:srgbClr val="5B9BD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Rounded Rectangle 16"/>
          <p:cNvSpPr/>
          <p:nvPr/>
        </p:nvSpPr>
        <p:spPr bwMode="auto">
          <a:xfrm>
            <a:off x="3059112" y="5676873"/>
            <a:ext cx="4419600" cy="36416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02343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nimBg="1"/>
      <p:bldP spid="29700" grpId="0" animBg="1"/>
      <p:bldP spid="29701" grpId="0" animBg="1"/>
      <p:bldP spid="29702" grpId="0" animBg="1"/>
      <p:bldP spid="9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Running time of Merge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212725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i="1" dirty="0">
                <a:solidFill>
                  <a:srgbClr val="002060"/>
                </a:solidFill>
              </a:rPr>
              <a:t>T(n) = 2*T(n/2) + 3n</a:t>
            </a:r>
            <a:endParaRPr lang="en-US" altLang="en-US" sz="2200" i="1" baseline="33000" dirty="0">
              <a:solidFill>
                <a:srgbClr val="002060"/>
              </a:solidFill>
            </a:endParaRPr>
          </a:p>
          <a:p>
            <a:pPr marL="212725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/>
              <a:t>What is the solution to this?</a:t>
            </a:r>
          </a:p>
          <a:p>
            <a:pPr marL="1484313" lvl="1" indent="-566738">
              <a:buClrTx/>
              <a:buFontTx/>
              <a:buNone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i="1" dirty="0">
                <a:solidFill>
                  <a:srgbClr val="002060"/>
                </a:solidFill>
              </a:rPr>
              <a:t>T(N) 	=	2*T(N/2) + 3N </a:t>
            </a:r>
          </a:p>
          <a:p>
            <a:pPr marL="1484313" lvl="1" indent="-566738">
              <a:buClrTx/>
              <a:buFontTx/>
              <a:buNone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i="1" dirty="0">
                <a:solidFill>
                  <a:srgbClr val="002060"/>
                </a:solidFill>
              </a:rPr>
              <a:t>			=	2*(2*T(N/4) + (3N/2)) + 3N</a:t>
            </a:r>
            <a:endParaRPr lang="en-US" altLang="en-US" sz="2200" i="1" baseline="33000" dirty="0">
              <a:solidFill>
                <a:srgbClr val="002060"/>
              </a:solidFill>
            </a:endParaRPr>
          </a:p>
          <a:p>
            <a:pPr marL="1484313" lvl="1" indent="-566738">
              <a:buClrTx/>
              <a:buFontTx/>
              <a:buNone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i="1" baseline="33000" dirty="0">
                <a:solidFill>
                  <a:srgbClr val="002060"/>
                </a:solidFill>
              </a:rPr>
              <a:t>			</a:t>
            </a:r>
            <a:r>
              <a:rPr lang="en-US" altLang="en-US" sz="2200" i="1" dirty="0">
                <a:solidFill>
                  <a:srgbClr val="002060"/>
                </a:solidFill>
              </a:rPr>
              <a:t>=	4*T(N/4) + 2*(3N/2) + 3N</a:t>
            </a:r>
            <a:endParaRPr lang="en-US" altLang="en-US" sz="2200" i="1" baseline="33000" dirty="0">
              <a:solidFill>
                <a:srgbClr val="002060"/>
              </a:solidFill>
            </a:endParaRPr>
          </a:p>
          <a:p>
            <a:pPr marL="1484313" lvl="1" indent="-566738">
              <a:buClrTx/>
              <a:buFontTx/>
              <a:buNone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i="1" baseline="33000" dirty="0">
                <a:solidFill>
                  <a:srgbClr val="002060"/>
                </a:solidFill>
              </a:rPr>
              <a:t>			</a:t>
            </a:r>
            <a:r>
              <a:rPr lang="en-US" altLang="en-US" sz="2200" i="1" dirty="0">
                <a:solidFill>
                  <a:srgbClr val="002060"/>
                </a:solidFill>
              </a:rPr>
              <a:t>=	4*T(N/4) + 3N + 3N</a:t>
            </a:r>
            <a:endParaRPr lang="en-US" altLang="en-US" sz="2200" i="1" baseline="33000" dirty="0">
              <a:solidFill>
                <a:srgbClr val="002060"/>
              </a:solidFill>
            </a:endParaRPr>
          </a:p>
          <a:p>
            <a:pPr marL="1484313" lvl="1" indent="-566738">
              <a:buClrTx/>
              <a:buFontTx/>
              <a:buNone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i="1" baseline="33000" dirty="0">
                <a:solidFill>
                  <a:srgbClr val="002060"/>
                </a:solidFill>
              </a:rPr>
              <a:t>			</a:t>
            </a:r>
            <a:r>
              <a:rPr lang="en-US" altLang="en-US" sz="2200" i="1" dirty="0">
                <a:solidFill>
                  <a:srgbClr val="002060"/>
                </a:solidFill>
              </a:rPr>
              <a:t>=	...	</a:t>
            </a:r>
          </a:p>
          <a:p>
            <a:pPr marL="1484313" lvl="1" indent="-566738">
              <a:buClrTx/>
              <a:buFontTx/>
              <a:buNone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i="1" dirty="0">
                <a:solidFill>
                  <a:srgbClr val="002060"/>
                </a:solidFill>
              </a:rPr>
              <a:t>			= 	8*T(N/8) + 3N + 3N + 3N</a:t>
            </a:r>
            <a:endParaRPr lang="en-US" altLang="en-US" sz="2200" i="1" baseline="33000" dirty="0">
              <a:solidFill>
                <a:srgbClr val="002060"/>
              </a:solidFill>
            </a:endParaRPr>
          </a:p>
          <a:p>
            <a:pPr marL="1484313" lvl="1" indent="-566738">
              <a:buClrTx/>
              <a:buFontTx/>
              <a:buNone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i="1" baseline="33000" dirty="0">
                <a:solidFill>
                  <a:srgbClr val="002060"/>
                </a:solidFill>
              </a:rPr>
              <a:t>	</a:t>
            </a:r>
            <a:r>
              <a:rPr lang="en-US" altLang="en-US" sz="2200" i="1" dirty="0">
                <a:solidFill>
                  <a:srgbClr val="002060"/>
                </a:solidFill>
              </a:rPr>
              <a:t>		= 	…	</a:t>
            </a:r>
          </a:p>
          <a:p>
            <a:pPr marL="1484313" lvl="1" indent="-566738">
              <a:buClrTx/>
              <a:buFontTx/>
              <a:buNone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i="1" dirty="0">
                <a:solidFill>
                  <a:srgbClr val="002060"/>
                </a:solidFill>
              </a:rPr>
              <a:t>			=	N*T(N/N) + (3N + … + 3N)</a:t>
            </a:r>
            <a:endParaRPr lang="en-US" altLang="en-US" sz="2200" i="1" baseline="33000" dirty="0">
              <a:solidFill>
                <a:srgbClr val="002060"/>
              </a:solidFill>
            </a:endParaRPr>
          </a:p>
          <a:p>
            <a:pPr marL="1484313" lvl="1" indent="-566738">
              <a:buClrTx/>
              <a:buFontTx/>
              <a:buNone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i="1" baseline="33000" dirty="0">
                <a:solidFill>
                  <a:srgbClr val="002060"/>
                </a:solidFill>
              </a:rPr>
              <a:t>			</a:t>
            </a:r>
            <a:r>
              <a:rPr lang="en-US" altLang="en-US" sz="2200" i="1" dirty="0">
                <a:solidFill>
                  <a:srgbClr val="002060"/>
                </a:solidFill>
              </a:rPr>
              <a:t>= 	N*T(1) + 3N*log</a:t>
            </a:r>
            <a:r>
              <a:rPr lang="en-US" altLang="en-US" sz="2200" i="1" baseline="-25000" dirty="0">
                <a:solidFill>
                  <a:srgbClr val="002060"/>
                </a:solidFill>
              </a:rPr>
              <a:t>2</a:t>
            </a:r>
            <a:r>
              <a:rPr lang="en-US" altLang="en-US" sz="2200" i="1" dirty="0">
                <a:solidFill>
                  <a:srgbClr val="002060"/>
                </a:solidFill>
              </a:rPr>
              <a:t>(N) = O(N log(N))</a:t>
            </a:r>
            <a:r>
              <a:rPr lang="en-US" altLang="en-US" sz="2200" i="1" baseline="33000" dirty="0">
                <a:solidFill>
                  <a:srgbClr val="002060"/>
                </a:solidFill>
              </a:rPr>
              <a:t/>
            </a:r>
            <a:br>
              <a:rPr lang="en-US" altLang="en-US" sz="2200" i="1" baseline="33000" dirty="0">
                <a:solidFill>
                  <a:srgbClr val="002060"/>
                </a:solidFill>
              </a:rPr>
            </a:br>
            <a:endParaRPr lang="en-US" altLang="en-US" sz="2200" i="1" dirty="0">
              <a:solidFill>
                <a:srgbClr val="00206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3135312" y="3398837"/>
            <a:ext cx="2286000" cy="336913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135312" y="2941637"/>
            <a:ext cx="838200" cy="30480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792412" y="4313237"/>
            <a:ext cx="1181100" cy="36416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830512" y="5151437"/>
            <a:ext cx="1905000" cy="36416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564312" y="5913437"/>
            <a:ext cx="2057400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How many terms?</a:t>
            </a:r>
          </a:p>
        </p:txBody>
      </p:sp>
    </p:spTree>
    <p:extLst>
      <p:ext uri="{BB962C8B-B14F-4D97-AF65-F5344CB8AC3E}">
        <p14:creationId xmlns:p14="http://schemas.microsoft.com/office/powerpoint/2010/main" val="17368241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Running time of Merge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212725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u="sng" dirty="0"/>
              <a:t>A different analysis:</a:t>
            </a:r>
          </a:p>
          <a:p>
            <a:pPr marL="212725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u="sng" dirty="0">
                <a:solidFill>
                  <a:schemeClr val="tx1"/>
                </a:solidFill>
              </a:rPr>
              <a:t>Observation</a:t>
            </a:r>
            <a:r>
              <a:rPr lang="en-US" altLang="en-US" sz="2200" dirty="0">
                <a:solidFill>
                  <a:schemeClr val="tx1"/>
                </a:solidFill>
              </a:rPr>
              <a:t>: The total runtime is O(# time elements are copied)</a:t>
            </a:r>
          </a:p>
          <a:p>
            <a:pPr marL="212725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/>
              <a:t>Let’s count # times each element is </a:t>
            </a:r>
            <a:r>
              <a:rPr lang="en-US" altLang="en-US" sz="2200" dirty="0">
                <a:solidFill>
                  <a:schemeClr val="tx1"/>
                </a:solidFill>
              </a:rPr>
              <a:t>copied in all merge parts in total</a:t>
            </a:r>
            <a:r>
              <a:rPr lang="en-US" altLang="en-US" sz="2200" dirty="0"/>
              <a:t>.</a:t>
            </a:r>
          </a:p>
          <a:p>
            <a:pPr marL="212725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u="sng" dirty="0">
                <a:solidFill>
                  <a:schemeClr val="tx1"/>
                </a:solidFill>
              </a:rPr>
              <a:t>Claim</a:t>
            </a:r>
            <a:r>
              <a:rPr lang="en-US" altLang="en-US" sz="2200" dirty="0">
                <a:solidFill>
                  <a:schemeClr val="tx1"/>
                </a:solidFill>
              </a:rPr>
              <a:t>: Each element is moved at most log</a:t>
            </a:r>
            <a:r>
              <a:rPr lang="en-US" altLang="en-US" sz="2200" baseline="-25000" dirty="0">
                <a:solidFill>
                  <a:schemeClr val="tx1"/>
                </a:solidFill>
              </a:rPr>
              <a:t>2</a:t>
            </a:r>
            <a:r>
              <a:rPr lang="en-US" altLang="en-US" sz="2200" dirty="0">
                <a:solidFill>
                  <a:schemeClr val="tx1"/>
                </a:solidFill>
              </a:rPr>
              <a:t>(N) times.</a:t>
            </a:r>
          </a:p>
          <a:p>
            <a:pPr marL="212725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u="sng" dirty="0">
                <a:solidFill>
                  <a:schemeClr val="tx1"/>
                </a:solidFill>
              </a:rPr>
              <a:t>Proof</a:t>
            </a:r>
            <a:r>
              <a:rPr lang="en-US" altLang="en-US" sz="2200" dirty="0">
                <a:solidFill>
                  <a:schemeClr val="tx1"/>
                </a:solidFill>
              </a:rPr>
              <a:t>:</a:t>
            </a:r>
          </a:p>
          <a:p>
            <a:pPr marL="612775" lvl="1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Each element is moved once in each merging procedure</a:t>
            </a:r>
          </a:p>
          <a:p>
            <a:pPr marL="612775" lvl="1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1800" u="sng" dirty="0">
                <a:solidFill>
                  <a:schemeClr val="tx1"/>
                </a:solidFill>
              </a:rPr>
              <a:t>Q</a:t>
            </a:r>
            <a:r>
              <a:rPr lang="en-US" altLang="en-US" sz="1800" dirty="0">
                <a:solidFill>
                  <a:schemeClr val="tx1"/>
                </a:solidFill>
              </a:rPr>
              <a:t>: How many times does element appear in a merging procedure?</a:t>
            </a:r>
          </a:p>
          <a:p>
            <a:pPr marL="612775" lvl="1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1800" u="sng" dirty="0">
                <a:solidFill>
                  <a:schemeClr val="tx1"/>
                </a:solidFill>
              </a:rPr>
              <a:t>A</a:t>
            </a:r>
            <a:r>
              <a:rPr lang="en-US" altLang="en-US" sz="1800" dirty="0">
                <a:solidFill>
                  <a:schemeClr val="tx1"/>
                </a:solidFill>
              </a:rPr>
              <a:t>: The size of the array containing this element is divided by two each time,</a:t>
            </a:r>
          </a:p>
          <a:p>
            <a:pPr marL="612775" lvl="1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So the number of times an element appears in a merging procedure is </a:t>
            </a:r>
            <a:r>
              <a:rPr lang="en-US" altLang="en-US" sz="1800" i="1" dirty="0">
                <a:solidFill>
                  <a:srgbClr val="002060"/>
                </a:solidFill>
              </a:rPr>
              <a:t>log</a:t>
            </a:r>
            <a:r>
              <a:rPr lang="en-US" altLang="en-US" sz="1800" i="1" baseline="-25000" dirty="0">
                <a:solidFill>
                  <a:srgbClr val="002060"/>
                </a:solidFill>
              </a:rPr>
              <a:t>2</a:t>
            </a:r>
            <a:r>
              <a:rPr lang="en-US" altLang="en-US" sz="1800" i="1" dirty="0">
                <a:solidFill>
                  <a:srgbClr val="002060"/>
                </a:solidFill>
              </a:rPr>
              <a:t>(N)</a:t>
            </a:r>
          </a:p>
          <a:p>
            <a:pPr marL="612775" lvl="1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Therefore, each element is swapped </a:t>
            </a:r>
            <a:r>
              <a:rPr lang="en-US" altLang="en-US" sz="1800" dirty="0">
                <a:solidFill>
                  <a:srgbClr val="002060"/>
                </a:solidFill>
              </a:rPr>
              <a:t>log</a:t>
            </a:r>
            <a:r>
              <a:rPr lang="en-US" altLang="en-US" sz="1800" baseline="-25000" dirty="0">
                <a:solidFill>
                  <a:srgbClr val="002060"/>
                </a:solidFill>
              </a:rPr>
              <a:t>2</a:t>
            </a:r>
            <a:r>
              <a:rPr lang="en-US" altLang="en-US" sz="1800" dirty="0">
                <a:solidFill>
                  <a:srgbClr val="002060"/>
                </a:solidFill>
              </a:rPr>
              <a:t>(N)</a:t>
            </a:r>
            <a:r>
              <a:rPr lang="en-US" altLang="en-US" sz="1800" dirty="0">
                <a:solidFill>
                  <a:schemeClr val="tx1"/>
                </a:solidFill>
              </a:rPr>
              <a:t> times.</a:t>
            </a:r>
          </a:p>
          <a:p>
            <a:pPr marL="212725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>
                <a:solidFill>
                  <a:schemeClr val="tx1"/>
                </a:solidFill>
              </a:rPr>
              <a:t>Therefore, the total running time is </a:t>
            </a:r>
            <a:r>
              <a:rPr lang="en-US" altLang="en-US" sz="2200" i="1" dirty="0">
                <a:solidFill>
                  <a:schemeClr val="tx1"/>
                </a:solidFill>
              </a:rPr>
              <a:t>O(N*log</a:t>
            </a:r>
            <a:r>
              <a:rPr lang="en-US" altLang="en-US" sz="2200" i="1" baseline="-25000" dirty="0">
                <a:solidFill>
                  <a:schemeClr val="tx1"/>
                </a:solidFill>
              </a:rPr>
              <a:t>2</a:t>
            </a:r>
            <a:r>
              <a:rPr lang="en-US" altLang="en-US" sz="2200" i="1" dirty="0">
                <a:solidFill>
                  <a:schemeClr val="tx1"/>
                </a:solidFill>
              </a:rPr>
              <a:t>(N))</a:t>
            </a:r>
          </a:p>
        </p:txBody>
      </p:sp>
    </p:spTree>
    <p:extLst>
      <p:ext uri="{BB962C8B-B14F-4D97-AF65-F5344CB8AC3E}">
        <p14:creationId xmlns:p14="http://schemas.microsoft.com/office/powerpoint/2010/main" val="37156592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Running time of Merge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de-DE" altLang="en-US" sz="2200" b="1" dirty="0"/>
              <a:t>	</a:t>
            </a:r>
            <a:r>
              <a:rPr lang="de-DE" altLang="en-US" sz="2200" b="1" u="sng" dirty="0"/>
              <a:t>Merge sort</a:t>
            </a:r>
            <a:r>
              <a:rPr lang="de-DE" altLang="en-US" sz="2200" dirty="0"/>
              <a:t>: Given an array of length </a:t>
            </a:r>
            <a:r>
              <a:rPr lang="de-DE" altLang="en-US" sz="2200" i="1" dirty="0"/>
              <a:t>N</a:t>
            </a:r>
            <a:r>
              <a:rPr lang="de-DE" altLang="en-US" sz="2200" dirty="0"/>
              <a:t>.</a:t>
            </a:r>
          </a:p>
          <a:p>
            <a:pPr marL="1171575" lvl="1" indent="-496888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/>
              <a:t>Sort the first </a:t>
            </a:r>
            <a:r>
              <a:rPr lang="en-US" altLang="en-US" sz="2200" i="1" dirty="0">
                <a:solidFill>
                  <a:srgbClr val="002060"/>
                </a:solidFill>
              </a:rPr>
              <a:t>N/2</a:t>
            </a:r>
            <a:r>
              <a:rPr lang="en-US" altLang="en-US" sz="2200" dirty="0"/>
              <a:t> elements</a:t>
            </a:r>
          </a:p>
          <a:p>
            <a:pPr marL="1171575" lvl="1" indent="-496888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/>
              <a:t>Sort the last </a:t>
            </a:r>
            <a:r>
              <a:rPr lang="en-US" altLang="en-US" sz="2200" i="1" dirty="0">
                <a:solidFill>
                  <a:srgbClr val="002060"/>
                </a:solidFill>
              </a:rPr>
              <a:t>N/2</a:t>
            </a:r>
            <a:r>
              <a:rPr lang="en-US" altLang="en-US" sz="2200" dirty="0"/>
              <a:t> elements</a:t>
            </a:r>
          </a:p>
          <a:p>
            <a:pPr marL="1171575" lvl="1" indent="-496888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/>
              <a:t>Merge the two sorted halves</a:t>
            </a:r>
          </a:p>
          <a:p>
            <a:pPr marL="274637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endParaRPr lang="en-US" altLang="en-US" sz="2200" dirty="0"/>
          </a:p>
          <a:p>
            <a:pPr marL="274637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b="1" u="sng"/>
              <a:t>Conclusion</a:t>
            </a:r>
            <a:r>
              <a:rPr lang="en-US" altLang="en-US" sz="2200"/>
              <a:t>:</a:t>
            </a:r>
          </a:p>
          <a:p>
            <a:pPr marL="274637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/>
              <a:t>		Can implement </a:t>
            </a:r>
            <a:r>
              <a:rPr lang="en-US" altLang="en-US" sz="2200" i="1" u="sng" dirty="0"/>
              <a:t>Merge sort </a:t>
            </a:r>
            <a:r>
              <a:rPr lang="en-US" altLang="en-US" sz="2200" dirty="0"/>
              <a:t>in time O(N log(N)).</a:t>
            </a:r>
          </a:p>
          <a:p>
            <a:pPr marL="274637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/>
              <a:t>		Need O(N) extra memory.</a:t>
            </a:r>
          </a:p>
        </p:txBody>
      </p:sp>
    </p:spTree>
    <p:extLst>
      <p:ext uri="{BB962C8B-B14F-4D97-AF65-F5344CB8AC3E}">
        <p14:creationId xmlns:p14="http://schemas.microsoft.com/office/powerpoint/2010/main" val="18785069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8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 dirty="0"/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42415697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Selection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/>
              <a:t>Find the smallest element and put it in the first 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/>
              <a:t>Then, find the second smallest, and put it in the second position.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/>
              <a:t>Then, find the third smallest, and put it in the third position.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/>
              <a:t>And so on…</a:t>
            </a:r>
            <a:endParaRPr lang="en-US" altLang="en-US" sz="2200" dirty="0"/>
          </a:p>
          <a:p>
            <a:pPr>
              <a:buSzPct val="45000"/>
              <a:buFont typeface="Arial" panose="020B0604020202020204" pitchFamily="34" charset="0"/>
              <a:buChar char="•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[4, 3, 7, 1, 10, 8 ]</a:t>
            </a:r>
          </a:p>
          <a:p>
            <a:pPr>
              <a:buSzPct val="45000"/>
              <a:buFont typeface="Arial" panose="020B0604020202020204" pitchFamily="34" charset="0"/>
              <a:buChar char="•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[</a:t>
            </a:r>
            <a:r>
              <a:rPr lang="en-US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, 3, 7, </a:t>
            </a:r>
            <a:r>
              <a:rPr lang="en-US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4</a:t>
            </a:r>
            <a:r>
              <a:rPr lang="en-US" altLang="en-US" sz="2000" dirty="0">
                <a:cs typeface="Times New Roman" panose="02020603050405020304" pitchFamily="18" charset="0"/>
              </a:rPr>
              <a:t>, 10, 8 ] </a:t>
            </a:r>
          </a:p>
          <a:p>
            <a:pPr>
              <a:buSzPct val="45000"/>
              <a:buFont typeface="Arial" panose="020B0604020202020204" pitchFamily="34" charset="0"/>
              <a:buChar char="•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[1, 3, 7, 4, 10, 8 ] </a:t>
            </a:r>
          </a:p>
          <a:p>
            <a:pPr>
              <a:buSzPct val="45000"/>
              <a:buFont typeface="Arial" panose="020B0604020202020204" pitchFamily="34" charset="0"/>
              <a:buChar char="•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[1, 3, </a:t>
            </a:r>
            <a:r>
              <a:rPr lang="en-US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4</a:t>
            </a:r>
            <a:r>
              <a:rPr lang="en-US" altLang="en-US" sz="2000" dirty="0">
                <a:cs typeface="Times New Roman" panose="02020603050405020304" pitchFamily="18" charset="0"/>
              </a:rPr>
              <a:t>, </a:t>
            </a:r>
            <a:r>
              <a:rPr lang="en-US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7</a:t>
            </a:r>
            <a:r>
              <a:rPr lang="en-US" altLang="en-US" sz="2000" dirty="0">
                <a:cs typeface="Times New Roman" panose="02020603050405020304" pitchFamily="18" charset="0"/>
              </a:rPr>
              <a:t>, 10, 8 ] </a:t>
            </a:r>
          </a:p>
          <a:p>
            <a:pPr>
              <a:buSzPct val="45000"/>
              <a:buFont typeface="Arial" panose="020B0604020202020204" pitchFamily="34" charset="0"/>
              <a:buChar char="•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[1, 3, 4, 7, 10, 8 ] </a:t>
            </a:r>
          </a:p>
          <a:p>
            <a:pPr>
              <a:buSzPct val="45000"/>
              <a:buFont typeface="Arial" panose="020B0604020202020204" pitchFamily="34" charset="0"/>
              <a:buChar char="•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[1, 3, 4, 7, </a:t>
            </a:r>
            <a:r>
              <a:rPr lang="en-US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8</a:t>
            </a:r>
            <a:r>
              <a:rPr lang="en-US" altLang="en-US" sz="2000" dirty="0">
                <a:cs typeface="Times New Roman" panose="02020603050405020304" pitchFamily="18" charset="0"/>
              </a:rPr>
              <a:t>, </a:t>
            </a:r>
            <a:r>
              <a:rPr lang="en-US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10</a:t>
            </a:r>
            <a:r>
              <a:rPr lang="en-US" altLang="en-US" sz="2000" dirty="0">
                <a:cs typeface="Times New Roman" panose="02020603050405020304" pitchFamily="18" charset="0"/>
              </a:rPr>
              <a:t> ] </a:t>
            </a:r>
            <a:endParaRPr lang="en-US" altLang="en-US" sz="22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363912" y="3915310"/>
            <a:ext cx="2057400" cy="28878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he-IL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min[0..5] = 1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63912" y="4397241"/>
            <a:ext cx="2057400" cy="296996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he-IL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min[1..5] = 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63912" y="4829847"/>
            <a:ext cx="2057400" cy="275682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he-IL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min[2..5] = 4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364597" y="5336649"/>
            <a:ext cx="2057400" cy="28878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he-IL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min[3..5] = 7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64597" y="5818580"/>
            <a:ext cx="2057400" cy="296996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he-IL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min[4..5] = 8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363912" y="6208378"/>
            <a:ext cx="2057400" cy="296996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he-IL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845965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Selection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Example:</a:t>
            </a:r>
          </a:p>
          <a:p>
            <a:pPr marL="0" indent="0"/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	array = [8, 3, 9, 1, 7]</a:t>
            </a:r>
          </a:p>
          <a:p>
            <a:pPr marL="0" indent="0"/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	min = 1</a:t>
            </a:r>
          </a:p>
          <a:p>
            <a:pPr marL="0" indent="0"/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	swap(1,8) 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he-IL" sz="2200" u="sng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, 3, 9, 8, 7]</a:t>
            </a:r>
          </a:p>
          <a:p>
            <a:pPr marL="0" indent="0"/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	min = 3</a:t>
            </a:r>
          </a:p>
          <a:p>
            <a:pPr marL="0" indent="0"/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	swap(3,3) 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he-IL" sz="2200" u="sng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1, 3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, 9, 8, 7]</a:t>
            </a:r>
          </a:p>
          <a:p>
            <a:pPr marL="0" indent="0"/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	min = 7</a:t>
            </a:r>
          </a:p>
          <a:p>
            <a:pPr marL="0" indent="0"/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	swap(7,9) 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he-IL" sz="2200" u="sng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1, 3, 7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, 8, 9]</a:t>
            </a:r>
          </a:p>
          <a:p>
            <a:pPr marL="0" indent="0"/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	min = 8</a:t>
            </a:r>
          </a:p>
          <a:p>
            <a:pPr marL="0" indent="0"/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	swap(8,8) 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he-IL" sz="2200" u="sng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1, 3, 7, 8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, 9]</a:t>
            </a:r>
            <a:b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endParaRPr lang="en-US" altLang="he-IL" sz="2200" dirty="0">
              <a:solidFill>
                <a:schemeClr val="tx1"/>
              </a:solidFill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6260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Selection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r>
              <a:rPr lang="en-US" altLang="he-IL" sz="2200" i="1" u="sng" dirty="0" err="1">
                <a:solidFill>
                  <a:srgbClr val="00206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SelectionSort</a:t>
            </a:r>
            <a:r>
              <a:rPr lang="en-US" altLang="he-IL" sz="2200" i="1" u="sng" dirty="0">
                <a:solidFill>
                  <a:srgbClr val="00206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(a)</a:t>
            </a:r>
            <a:endParaRPr lang="en-US" altLang="he-IL" sz="2200" i="1" dirty="0">
              <a:solidFill>
                <a:srgbClr val="00206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he-IL" sz="2200" i="1" dirty="0">
                <a:solidFill>
                  <a:srgbClr val="00206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for </a:t>
            </a:r>
            <a:r>
              <a:rPr lang="en-US" altLang="he-IL" sz="2200" i="1" dirty="0" err="1">
                <a:solidFill>
                  <a:srgbClr val="00206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he-IL" sz="2200" i="1" dirty="0">
                <a:solidFill>
                  <a:srgbClr val="00206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=0…n-1</a:t>
            </a:r>
          </a:p>
          <a:p>
            <a:pPr marL="457200" lvl="1" indent="0"/>
            <a:r>
              <a:rPr lang="en-US" altLang="he-IL" sz="2200" i="1" dirty="0">
                <a:solidFill>
                  <a:srgbClr val="00206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/* Assertion: at the beginning of the iteration </a:t>
            </a:r>
            <a:r>
              <a:rPr lang="en-US" altLang="he-IL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a[0..i-1]</a:t>
            </a:r>
            <a:br>
              <a:rPr lang="en-US" altLang="he-IL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contains the minimal </a:t>
            </a:r>
            <a:r>
              <a:rPr lang="en-US" altLang="he-IL" sz="22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elements */</a:t>
            </a:r>
            <a:endParaRPr lang="en-US" altLang="he-IL" sz="2200" i="1" dirty="0">
              <a:solidFill>
                <a:srgbClr val="00206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he-IL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find the min element in the unsorted a[i..n-1]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he-IL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he-IL" sz="22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altLang="he-IL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he-IL" sz="22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he-IL" sz="22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he-IL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j=i+1…n-1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he-IL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 (a[j]&lt;a[</a:t>
            </a:r>
            <a:r>
              <a:rPr lang="en-US" altLang="he-IL" sz="22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altLang="he-IL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he-IL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he-IL" sz="22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altLang="he-IL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j</a:t>
            </a:r>
          </a:p>
          <a:p>
            <a:pPr marL="457200" lvl="1" indent="0"/>
            <a:r>
              <a:rPr lang="en-US" altLang="he-IL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altLang="he-IL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move a[</a:t>
            </a:r>
            <a:r>
              <a:rPr lang="en-US" altLang="he-IL" sz="22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altLang="he-IL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to a[</a:t>
            </a:r>
            <a:r>
              <a:rPr lang="en-US" altLang="he-IL" sz="22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he-IL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swap( &amp;a[</a:t>
            </a:r>
            <a:r>
              <a:rPr lang="en-US" altLang="he-IL" sz="22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, &amp;a[</a:t>
            </a:r>
            <a:r>
              <a:rPr lang="en-US" altLang="he-IL" sz="22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min_index</a:t>
            </a:r>
            <a:r>
              <a:rPr lang="en-US" altLang="he-IL" sz="2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he-IL" sz="22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137025" y="868219"/>
            <a:ext cx="5943600" cy="1921162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he-IL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C:</a:t>
            </a:r>
            <a:br>
              <a:rPr lang="en-US" altLang="he-IL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assert(</a:t>
            </a:r>
            <a:r>
              <a:rPr lang="en-US" sz="22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expression)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evaluates the expression</a:t>
            </a:r>
            <a:b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terminates the program if expression == false.</a:t>
            </a:r>
            <a:b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expression can be a function</a:t>
            </a:r>
            <a:b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have no side effects</a:t>
            </a:r>
            <a:endParaRPr lang="en-US" altLang="he-IL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00675" y="4770437"/>
            <a:ext cx="4427538" cy="99552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en-US" altLang="he-IL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assert() can be used for debugging</a:t>
            </a:r>
          </a:p>
        </p:txBody>
      </p:sp>
    </p:spTree>
    <p:extLst>
      <p:ext uri="{BB962C8B-B14F-4D97-AF65-F5344CB8AC3E}">
        <p14:creationId xmlns:p14="http://schemas.microsoft.com/office/powerpoint/2010/main" val="164444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Selection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Running time – n+(n-1)+(n-2)+(n-3)+…+2+1=n(n+1)/2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Running time – O(n</a:t>
            </a:r>
            <a:r>
              <a:rPr lang="en-US" altLang="he-IL" sz="2200" baseline="300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The constant in O(n</a:t>
            </a:r>
            <a:r>
              <a:rPr lang="en-US" altLang="he-IL" sz="2200" baseline="300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) is small.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In-place comparison sort, i.e., requires O(1) additional memory.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Still, it is quite slow and hardly ever used in practice.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solidFill>
                <a:schemeClr val="tx1"/>
              </a:solidFill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458912" y="5005388"/>
            <a:ext cx="6781800" cy="1517649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he-IL" sz="2200" dirty="0">
                <a:solidFill>
                  <a:schemeClr val="tx1"/>
                </a:solidFill>
                <a:cs typeface="Times New Roman" panose="02020603050405020304" pitchFamily="18" charset="0"/>
              </a:rPr>
              <a:t>Q: 	What is the best case running time?</a:t>
            </a:r>
            <a:br>
              <a:rPr lang="en-US" altLang="he-IL" sz="2200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altLang="he-IL" sz="2200" dirty="0">
                <a:solidFill>
                  <a:schemeClr val="tx1"/>
                </a:solidFill>
                <a:cs typeface="Times New Roman" panose="02020603050405020304" pitchFamily="18" charset="0"/>
              </a:rPr>
              <a:t/>
            </a:r>
            <a:br>
              <a:rPr lang="en-US" altLang="he-IL" sz="2200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altLang="he-IL" sz="2200" dirty="0">
                <a:solidFill>
                  <a:schemeClr val="tx1"/>
                </a:solidFill>
                <a:cs typeface="Times New Roman" panose="02020603050405020304" pitchFamily="18" charset="0"/>
              </a:rPr>
              <a:t>Are there inputs on which it runs in less than n</a:t>
            </a:r>
            <a:r>
              <a:rPr lang="en-US" altLang="he-IL" sz="2200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he-IL" sz="2200" dirty="0">
                <a:solidFill>
                  <a:schemeClr val="tx1"/>
                </a:solidFill>
                <a:cs typeface="Times New Roman" panose="02020603050405020304" pitchFamily="18" charset="0"/>
              </a:rPr>
              <a:t> time?</a:t>
            </a:r>
          </a:p>
        </p:txBody>
      </p:sp>
    </p:spTree>
    <p:extLst>
      <p:ext uri="{BB962C8B-B14F-4D97-AF65-F5344CB8AC3E}">
        <p14:creationId xmlns:p14="http://schemas.microsoft.com/office/powerpoint/2010/main" val="19524255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8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 dirty="0"/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12703231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Insertion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/>
              <a:t>The algorithm builds the final sorted array one item at a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/>
              <a:t>It goes over the array, in the </a:t>
            </a:r>
            <a:r>
              <a:rPr lang="en-US" altLang="he-IL" sz="2200" dirty="0" err="1"/>
              <a:t>i‘th</a:t>
            </a:r>
            <a:r>
              <a:rPr lang="en-US" altLang="he-IL" sz="2200" dirty="0"/>
              <a:t> iteration the array a[0…i-1] is already sorted.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/>
              <a:t>The algorithm merges the element a[</a:t>
            </a:r>
            <a:r>
              <a:rPr lang="en-US" altLang="he-IL" sz="2200" dirty="0" err="1"/>
              <a:t>i</a:t>
            </a:r>
            <a:r>
              <a:rPr lang="en-US" altLang="he-IL" sz="2200" dirty="0"/>
              <a:t>] into the sorted part of the array.</a:t>
            </a:r>
          </a:p>
        </p:txBody>
      </p:sp>
    </p:spTree>
    <p:extLst>
      <p:ext uri="{BB962C8B-B14F-4D97-AF65-F5344CB8AC3E}">
        <p14:creationId xmlns:p14="http://schemas.microsoft.com/office/powerpoint/2010/main" val="1590937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/>
              <a:t>Binary search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u="sng" dirty="0">
                <a:latin typeface="+mj-lt"/>
              </a:rPr>
              <a:t>Analyzing the running time T(N)</a:t>
            </a:r>
            <a:r>
              <a:rPr lang="en-US" altLang="en-US" sz="2200" dirty="0">
                <a:latin typeface="+mj-lt"/>
              </a:rPr>
              <a:t>: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dirty="0">
                <a:latin typeface="+mj-lt"/>
              </a:rPr>
              <a:t>The recursion formula is </a:t>
            </a:r>
            <a:r>
              <a:rPr lang="en-US" altLang="en-US" sz="2200" i="1" dirty="0">
                <a:solidFill>
                  <a:srgbClr val="002060"/>
                </a:solidFill>
                <a:latin typeface="+mj-lt"/>
              </a:rPr>
              <a:t>T(N) = T(N/2) + O(1)</a:t>
            </a:r>
            <a:r>
              <a:rPr lang="en-US" altLang="en-US" sz="2200" dirty="0">
                <a:latin typeface="+mj-lt"/>
              </a:rPr>
              <a:t>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dirty="0">
                <a:latin typeface="+mj-lt"/>
              </a:rPr>
              <a:t>How do we solve it</a:t>
            </a:r>
            <a:r>
              <a:rPr lang="en-US" altLang="en-US" sz="2200" dirty="0" smtClean="0">
                <a:latin typeface="+mj-lt"/>
              </a:rPr>
              <a:t>? So </a:t>
            </a:r>
            <a:r>
              <a:rPr lang="en-US" altLang="en-US" sz="2200" i="1" dirty="0">
                <a:solidFill>
                  <a:srgbClr val="002060"/>
                </a:solidFill>
              </a:rPr>
              <a:t>O(1)</a:t>
            </a:r>
            <a:r>
              <a:rPr lang="en-US" altLang="en-US" sz="2200" dirty="0" smtClean="0">
                <a:latin typeface="+mj-lt"/>
              </a:rPr>
              <a:t> means some constant </a:t>
            </a:r>
            <a:r>
              <a:rPr lang="en-US" altLang="en-US" sz="2200" i="1" dirty="0" smtClean="0">
                <a:solidFill>
                  <a:srgbClr val="002060"/>
                </a:solidFill>
              </a:rPr>
              <a:t>C</a:t>
            </a:r>
            <a:r>
              <a:rPr lang="en-US" altLang="en-US" sz="2200" dirty="0" smtClean="0">
                <a:latin typeface="+mj-lt"/>
              </a:rPr>
              <a:t> (say </a:t>
            </a:r>
            <a:r>
              <a:rPr lang="en-US" altLang="en-US" sz="2200" i="1" dirty="0" smtClean="0">
                <a:solidFill>
                  <a:srgbClr val="002060"/>
                </a:solidFill>
              </a:rPr>
              <a:t>C=4</a:t>
            </a:r>
            <a:r>
              <a:rPr lang="en-US" altLang="en-US" sz="2200" dirty="0" smtClean="0">
                <a:latin typeface="+mj-lt"/>
              </a:rPr>
              <a:t>)</a:t>
            </a:r>
            <a:endParaRPr lang="en-US" altLang="en-US" sz="2200" dirty="0">
              <a:latin typeface="+mj-lt"/>
            </a:endParaRP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</a:rPr>
              <a:t>				</a:t>
            </a: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T(N) 	= T(N/2) + </a:t>
            </a:r>
            <a:r>
              <a:rPr lang="en-US" altLang="en-US" sz="2200" i="1" dirty="0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C</a:t>
            </a:r>
            <a:endParaRPr lang="en-US" altLang="en-US" sz="2200" i="1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				= T(N/4) + </a:t>
            </a:r>
            <a:r>
              <a:rPr lang="en-US" altLang="en-US" sz="2200" i="1" dirty="0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2*C</a:t>
            </a:r>
            <a:endParaRPr lang="en-US" altLang="en-US" sz="2200" i="1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				= T(N/8) + </a:t>
            </a:r>
            <a:r>
              <a:rPr lang="en-US" altLang="en-US" sz="2200" i="1" dirty="0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3*C)</a:t>
            </a:r>
            <a:endParaRPr lang="en-US" altLang="en-US" sz="2200" i="1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				= …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</a:t>
            </a:r>
            <a:r>
              <a:rPr lang="en-US" altLang="en-US" sz="22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[For </a:t>
            </a:r>
            <a:r>
              <a:rPr lang="en-US" altLang="en-US" sz="2200" dirty="0" err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&gt; 0]</a:t>
            </a: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= T(N/2</a:t>
            </a:r>
            <a:r>
              <a:rPr lang="en-US" altLang="en-US" sz="2200" i="1" baseline="330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) + </a:t>
            </a:r>
            <a:r>
              <a:rPr lang="en-US" altLang="en-US" sz="2200" i="1" dirty="0" err="1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200" i="1" dirty="0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*C</a:t>
            </a:r>
            <a:endParaRPr lang="en-US" altLang="en-US" sz="2200" i="1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[For </a:t>
            </a:r>
            <a:r>
              <a:rPr lang="en-US" altLang="en-US" sz="2200" dirty="0" err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= log</a:t>
            </a:r>
            <a:r>
              <a:rPr lang="en-US" altLang="en-US" sz="2200" baseline="-250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2</a:t>
            </a:r>
            <a:r>
              <a:rPr lang="en-US" altLang="en-US" sz="22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(N)]</a:t>
            </a: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= T(1) + log</a:t>
            </a:r>
            <a:r>
              <a:rPr lang="en-US" altLang="en-US" sz="2200" i="1" baseline="-250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2</a:t>
            </a: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(N</a:t>
            </a:r>
            <a:r>
              <a:rPr lang="en-US" altLang="en-US" sz="2200" i="1" dirty="0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)*C </a:t>
            </a:r>
            <a:endParaRPr lang="en-US" altLang="en-US" sz="2200" i="1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200" i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						= O(log(N))</a:t>
            </a:r>
            <a:r>
              <a:rPr lang="en-US" altLang="en-US" sz="2200" dirty="0">
                <a:latin typeface="+mj-lt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893298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Insertion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Example:</a:t>
            </a:r>
          </a:p>
          <a:p>
            <a:pPr marL="0" indent="0"/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array =   [8, 3, 9, 1, 7]</a:t>
            </a:r>
          </a:p>
          <a:p>
            <a:pPr marL="0" indent="0"/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insert 8: [</a:t>
            </a:r>
            <a:r>
              <a:rPr lang="en-US" altLang="he-IL" sz="2200" u="sng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8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, 3, 9, 1, 7]</a:t>
            </a:r>
          </a:p>
          <a:p>
            <a:pPr marL="0" indent="0"/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insert 3: [8, </a:t>
            </a:r>
            <a:r>
              <a:rPr lang="en-US" altLang="he-IL" sz="2200" u="sng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3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, 9, 1, 7] 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he-IL" sz="2200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3, 8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, 9, 1, 7]</a:t>
            </a:r>
          </a:p>
          <a:p>
            <a:pPr marL="0" indent="0"/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insert 9: [3, 8, </a:t>
            </a:r>
            <a:r>
              <a:rPr lang="en-US" altLang="he-IL" sz="2200" u="sng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9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, 1, 7]</a:t>
            </a:r>
          </a:p>
          <a:p>
            <a:pPr marL="0" indent="0"/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insert 1: [3, 8, 9, </a:t>
            </a:r>
            <a:r>
              <a:rPr lang="en-US" altLang="he-IL" sz="2200" u="sng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, 7] 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[3, 8, </a:t>
            </a:r>
            <a:r>
              <a:rPr lang="en-US" altLang="he-IL" sz="2200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1, 9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, 7] 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[3,</a:t>
            </a:r>
            <a:r>
              <a:rPr lang="en-US" altLang="he-IL" sz="2200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1, 8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, 9, 7] 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[</a:t>
            </a:r>
            <a:r>
              <a:rPr lang="en-US" altLang="he-IL" sz="2200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1, 3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, 8, 9, 7]</a:t>
            </a:r>
          </a:p>
          <a:p>
            <a:pPr marL="0" indent="0"/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insert 7: [1, 3, 8, 9, </a:t>
            </a:r>
            <a:r>
              <a:rPr lang="en-US" altLang="he-IL" sz="2200" u="sng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7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] 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[1, 3, 8, </a:t>
            </a:r>
            <a:r>
              <a:rPr lang="en-US" altLang="he-IL" sz="2200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7, 9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] 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[1, 3,</a:t>
            </a:r>
            <a:r>
              <a:rPr lang="en-US" altLang="he-IL" sz="2200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7, 8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, 9]</a:t>
            </a:r>
          </a:p>
          <a:p>
            <a:pPr marL="0" indent="0"/>
            <a:endParaRPr lang="en-US" altLang="he-IL" sz="2200" dirty="0">
              <a:solidFill>
                <a:schemeClr val="tx1"/>
              </a:solidFill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/>
            <a:endParaRPr lang="en-US" altLang="he-IL" sz="2200" dirty="0">
              <a:solidFill>
                <a:schemeClr val="tx1"/>
              </a:solidFill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/>
            <a:endParaRPr lang="en-US" altLang="he-IL" sz="2200" dirty="0">
              <a:solidFill>
                <a:schemeClr val="tx1"/>
              </a:solidFill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36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Insertion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r>
              <a:rPr lang="en-US" altLang="he-IL" sz="2400" i="1" u="sng" dirty="0" err="1">
                <a:solidFill>
                  <a:srgbClr val="00206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InsertionSort</a:t>
            </a:r>
            <a:r>
              <a:rPr lang="en-US" altLang="he-IL" sz="2400" i="1" u="sng" dirty="0">
                <a:solidFill>
                  <a:srgbClr val="00206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(a)</a:t>
            </a:r>
            <a:endParaRPr lang="en-US" altLang="he-IL" sz="2400" i="1" dirty="0">
              <a:solidFill>
                <a:srgbClr val="00206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he-IL" sz="2400" i="1" dirty="0">
                <a:solidFill>
                  <a:srgbClr val="00206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for </a:t>
            </a:r>
            <a:r>
              <a:rPr lang="en-US" altLang="he-IL" sz="2400" i="1" dirty="0" err="1">
                <a:solidFill>
                  <a:srgbClr val="00206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he-IL" sz="2400" i="1" dirty="0">
                <a:solidFill>
                  <a:srgbClr val="00206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=0…n-1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he-IL" sz="2400" i="1" dirty="0">
                <a:solidFill>
                  <a:srgbClr val="00206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/* Assertion: at the beginning of the iteration </a:t>
            </a:r>
            <a:r>
              <a:rPr lang="en-US" altLang="he-IL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a[0..i-1] is sorted */</a:t>
            </a:r>
            <a:endParaRPr lang="en-US" altLang="he-IL" sz="2400" i="1" dirty="0">
              <a:solidFill>
                <a:srgbClr val="00206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he-IL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find the position of a[</a:t>
            </a:r>
            <a:r>
              <a:rPr lang="en-US" altLang="he-IL" sz="24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in a[0..i-1]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he-IL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j = </a:t>
            </a:r>
            <a:r>
              <a:rPr lang="en-US" altLang="he-IL" sz="24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he-IL" sz="24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he-IL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while (j&gt;0  and  a[j-1]&gt;a[j])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he-IL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swap( &amp;a[j-1] , &amp;a[j] 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he-IL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j = j-1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he-IL" sz="24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he-IL" sz="24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602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Insertion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Running time – 1+2+3+4+5+…(n-1) = n*(n-1)/2 = O(n</a:t>
            </a:r>
            <a:r>
              <a:rPr lang="en-US" altLang="he-IL" sz="2200" baseline="30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Runtime O(n</a:t>
            </a:r>
            <a:r>
              <a:rPr lang="en-US" altLang="he-IL" sz="2200" baseline="30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) worst case.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More efficient in practice than other simple quadratic sorts(selection sort, bubble sort).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If the array is sorted, then there are no swaps =&gt; runtime is O(n).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If the array is sorted in reverse, then runtime is 1+2+…(n-1)=O(n</a:t>
            </a:r>
            <a:r>
              <a:rPr lang="en-US" altLang="he-IL" sz="2200" baseline="30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It is efficient for arrays sets that are already substantially sorted.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In-place comparison sort, i.e., requires O(1) additional memory.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he-IL" sz="1800" i="1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457200" lvl="1" indent="0"/>
            <a:endParaRPr lang="en-US" altLang="he-IL" sz="2200" i="1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866741" y="5684837"/>
            <a:ext cx="6167755" cy="1530351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lvl="1"/>
            <a:r>
              <a:rPr lang="en-US" altLang="he-IL" sz="2200" dirty="0"/>
              <a:t>Q: Why is it efficient for sorted arrays?</a:t>
            </a:r>
          </a:p>
          <a:p>
            <a:pPr lvl="1"/>
            <a:endParaRPr lang="en-US" altLang="he-IL" sz="2200" dirty="0">
              <a:cs typeface="Times New Roman" panose="02020603050405020304" pitchFamily="18" charset="0"/>
            </a:endParaRPr>
          </a:p>
          <a:p>
            <a:pPr lvl="1"/>
            <a:r>
              <a:rPr lang="en-US" altLang="he-IL" sz="2200" dirty="0">
                <a:cs typeface="Times New Roman" panose="02020603050405020304" pitchFamily="18" charset="0"/>
              </a:rPr>
              <a:t>Give an example of an array where in each</a:t>
            </a:r>
            <a:br>
              <a:rPr lang="en-US" altLang="he-IL" sz="2200" dirty="0">
                <a:cs typeface="Times New Roman" panose="02020603050405020304" pitchFamily="18" charset="0"/>
              </a:rPr>
            </a:br>
            <a:r>
              <a:rPr lang="en-US" altLang="he-IL" sz="2200" dirty="0">
                <a:cs typeface="Times New Roman" panose="02020603050405020304" pitchFamily="18" charset="0"/>
              </a:rPr>
              <a:t>outer iteration we make exactly 1 swap.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455244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Insertion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Example:</a:t>
            </a:r>
          </a:p>
          <a:p>
            <a:pPr marL="0" indent="0"/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array =  [9,8,7,6,5,4]</a:t>
            </a:r>
          </a:p>
          <a:p>
            <a:pPr marL="0" indent="0"/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insert 9: [9,8,7,6,5,4]</a:t>
            </a:r>
          </a:p>
          <a:p>
            <a:pPr marL="0" indent="0"/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insert 8: [9,8,7,6,5,4]-&gt;[</a:t>
            </a:r>
            <a:r>
              <a:rPr lang="en-US" altLang="he-IL" sz="2200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8,9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,7,6,5,4]</a:t>
            </a:r>
          </a:p>
          <a:p>
            <a:pPr marL="0" indent="0"/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insert 7: [8,9,7,6,5,4]-&gt;[8,</a:t>
            </a:r>
            <a:r>
              <a:rPr lang="en-US" altLang="he-IL" sz="2200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7,9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,6,5,4]-&gt; [</a:t>
            </a:r>
            <a:r>
              <a:rPr lang="en-US" altLang="he-IL" sz="2200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7,8</a:t>
            </a:r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,9,6,5,4]</a:t>
            </a:r>
          </a:p>
          <a:p>
            <a:pPr marL="0" indent="0"/>
            <a:r>
              <a:rPr lang="en-US" altLang="he-IL" sz="2200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…</a:t>
            </a:r>
          </a:p>
          <a:p>
            <a:pPr marL="0" indent="0"/>
            <a:endParaRPr lang="en-US" altLang="he-IL" sz="2200" dirty="0">
              <a:solidFill>
                <a:schemeClr val="tx1"/>
              </a:solidFill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357524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8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541551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Quick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Given an array,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Choose an element in the array, call it the </a:t>
            </a:r>
            <a:r>
              <a:rPr lang="en-US" altLang="he-IL" sz="2200" b="1" i="1" dirty="0">
                <a:ea typeface="Arial Unicode MS" pitchFamily="34" charset="-128"/>
                <a:cs typeface="Times New Roman" pitchFamily="18" charset="0"/>
              </a:rPr>
              <a:t>pivot</a:t>
            </a: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u="sng" dirty="0">
                <a:ea typeface="Arial Unicode MS" pitchFamily="34" charset="-128"/>
                <a:cs typeface="Times New Roman" pitchFamily="18" charset="0"/>
              </a:rPr>
              <a:t>Rearrange</a:t>
            </a: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 the elements in the array so that: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All elements &lt; pivot are to the left of pivot.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All elements &gt;= pivot are to the right of pivot.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i="1" dirty="0">
                <a:ea typeface="Arial Unicode MS" pitchFamily="34" charset="-128"/>
                <a:cs typeface="Times New Roman" pitchFamily="18" charset="0"/>
              </a:rPr>
              <a:t>Recursively</a:t>
            </a: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 sort to the left of the pivot.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i="1" dirty="0">
                <a:ea typeface="Arial Unicode MS" pitchFamily="34" charset="-128"/>
                <a:cs typeface="Times New Roman" pitchFamily="18" charset="0"/>
              </a:rPr>
              <a:t>Recursively</a:t>
            </a: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 sort to the right of the pivot.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he-IL" sz="2200" dirty="0">
              <a:ea typeface="Arial Unicode MS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86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Quick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Q1: how </a:t>
            </a:r>
            <a:r>
              <a:rPr lang="en-US" altLang="he-IL" sz="2200">
                <a:ea typeface="Arial Unicode MS" pitchFamily="34" charset="-128"/>
                <a:cs typeface="Times New Roman" pitchFamily="18" charset="0"/>
              </a:rPr>
              <a:t>should we choose </a:t>
            </a: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the pivot?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At random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Let pivot = a[mid point]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Maybe we know something about the array…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he-IL" sz="2200" dirty="0">
              <a:ea typeface="Arial Unicode MS" pitchFamily="34" charset="-128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he-IL" sz="2200" dirty="0">
              <a:ea typeface="Arial Unicode MS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402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Quick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he-IL" sz="2200" u="sng" dirty="0">
                <a:ea typeface="Arial Unicode MS" pitchFamily="34" charset="-128"/>
                <a:cs typeface="Times New Roman" pitchFamily="18" charset="0"/>
              </a:rPr>
              <a:t>Q2</a:t>
            </a: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: </a:t>
            </a:r>
            <a:r>
              <a:rPr lang="en-US" altLang="he-IL" sz="2200">
                <a:ea typeface="Arial Unicode MS" pitchFamily="34" charset="-128"/>
                <a:cs typeface="Times New Roman" pitchFamily="18" charset="0"/>
              </a:rPr>
              <a:t>how do we </a:t>
            </a: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rearrange the elements?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he-IL" sz="2200" u="sng" dirty="0">
                <a:ea typeface="Arial Unicode MS" pitchFamily="34" charset="-128"/>
                <a:cs typeface="Times New Roman" pitchFamily="18" charset="0"/>
              </a:rPr>
              <a:t>Example</a:t>
            </a: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: Input = [4,1,8,</a:t>
            </a:r>
            <a:r>
              <a:rPr lang="en-US" altLang="he-IL" sz="2200" b="1" i="1" dirty="0">
                <a:solidFill>
                  <a:srgbClr val="FF0000"/>
                </a:solidFill>
                <a:ea typeface="Arial Unicode MS" pitchFamily="34" charset="-128"/>
                <a:cs typeface="Times New Roman" pitchFamily="18" charset="0"/>
              </a:rPr>
              <a:t>7</a:t>
            </a: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,10,6,12,3]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Set pivot = </a:t>
            </a:r>
            <a:r>
              <a:rPr lang="en-US" altLang="he-IL" sz="2200" b="1" i="1" dirty="0">
                <a:solidFill>
                  <a:srgbClr val="FF0000"/>
                </a:solidFill>
                <a:ea typeface="Arial Unicode MS" pitchFamily="34" charset="-128"/>
                <a:cs typeface="Times New Roman" pitchFamily="18" charset="0"/>
              </a:rPr>
              <a:t>7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Swap pivot with the a[start] 	-   [</a:t>
            </a:r>
            <a:r>
              <a:rPr lang="en-US" altLang="he-IL" sz="2200" b="1" dirty="0">
                <a:solidFill>
                  <a:srgbClr val="FF0000"/>
                </a:solidFill>
                <a:ea typeface="Arial Unicode MS" pitchFamily="34" charset="-128"/>
                <a:cs typeface="Times New Roman" pitchFamily="18" charset="0"/>
              </a:rPr>
              <a:t>7</a:t>
            </a: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,1,8,</a:t>
            </a:r>
            <a:r>
              <a:rPr lang="en-US" altLang="he-IL" sz="2200" dirty="0">
                <a:solidFill>
                  <a:srgbClr val="0000CC"/>
                </a:solidFill>
                <a:ea typeface="Arial Unicode MS" pitchFamily="34" charset="-128"/>
                <a:cs typeface="Times New Roman" pitchFamily="18" charset="0"/>
              </a:rPr>
              <a:t>4</a:t>
            </a: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,10,6,12,3]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Have two pointers 		-   [</a:t>
            </a:r>
            <a:r>
              <a:rPr lang="en-US" altLang="he-IL" sz="2200" b="1" dirty="0">
                <a:solidFill>
                  <a:srgbClr val="FF0000"/>
                </a:solidFill>
                <a:ea typeface="Arial Unicode MS" pitchFamily="34" charset="-128"/>
                <a:cs typeface="Times New Roman" pitchFamily="18" charset="0"/>
              </a:rPr>
              <a:t>7</a:t>
            </a: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,</a:t>
            </a:r>
            <a:r>
              <a:rPr lang="en-US" altLang="he-IL" sz="2200" b="1" i="1" u="sng" dirty="0">
                <a:ea typeface="Arial Unicode MS" pitchFamily="34" charset="-128"/>
                <a:cs typeface="Times New Roman" pitchFamily="18" charset="0"/>
              </a:rPr>
              <a:t>1</a:t>
            </a: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,8,4,10,6,12,</a:t>
            </a:r>
            <a:r>
              <a:rPr lang="en-US" altLang="he-IL" sz="2200" b="1" i="1" u="sng" dirty="0">
                <a:ea typeface="Arial Unicode MS" pitchFamily="34" charset="-128"/>
                <a:cs typeface="Times New Roman" pitchFamily="18" charset="0"/>
              </a:rPr>
              <a:t>3</a:t>
            </a: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]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We are going to move the left pointer to the right,</a:t>
            </a:r>
          </a:p>
          <a:p>
            <a:pPr marL="0" lvl="1" indent="0">
              <a:defRPr/>
            </a:pP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	making all elements to its left to be smaller than pivot.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Similarly, we move the right pointer to the left,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making all elements to its right to be larger than pivot. 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endParaRPr lang="en-US" altLang="he-IL" sz="2200" dirty="0">
              <a:ea typeface="Arial Unicode MS" pitchFamily="34" charset="-128"/>
              <a:cs typeface="Times New Roman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he-IL" sz="2200" dirty="0">
              <a:ea typeface="Arial Unicode MS" pitchFamily="34" charset="-128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he-IL" sz="2200" dirty="0">
              <a:ea typeface="Arial Unicode MS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9113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Quick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Input = [</a:t>
            </a:r>
            <a:r>
              <a:rPr lang="en-US" altLang="he-IL" sz="2000" b="1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7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,1,8,4,10,6,12,3], pivot = </a:t>
            </a:r>
            <a:r>
              <a:rPr lang="en-US" altLang="he-IL" sz="2000" b="1" i="1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7</a:t>
            </a:r>
          </a:p>
          <a:p>
            <a:pPr lvl="1"/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We’ll have two pointers 	-   [</a:t>
            </a:r>
            <a:r>
              <a:rPr lang="en-US" altLang="he-IL" sz="2000" b="1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7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he-IL" sz="2000" b="1" i="1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,8,4,10,6,12,</a:t>
            </a:r>
            <a:r>
              <a:rPr lang="en-US" altLang="he-IL" sz="2000" b="1" i="1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3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]</a:t>
            </a:r>
          </a:p>
          <a:p>
            <a:pPr lvl="1"/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Move left pointer	 	-   [</a:t>
            </a:r>
            <a:r>
              <a:rPr lang="en-US" altLang="he-IL" sz="2000" b="1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7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,1,</a:t>
            </a:r>
            <a:r>
              <a:rPr lang="en-US" altLang="he-IL" sz="2000" b="1" i="1" u="sng" dirty="0">
                <a:solidFill>
                  <a:srgbClr val="0000CC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8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,4,10,6,12,</a:t>
            </a:r>
            <a:r>
              <a:rPr lang="en-US" altLang="he-IL" sz="2000" b="1" i="1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3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]</a:t>
            </a:r>
          </a:p>
          <a:p>
            <a:pPr marL="1828800" lvl="4" indent="0">
              <a:buFont typeface="Arial" panose="020B0604020202020204" pitchFamily="34" charset="0"/>
              <a:buNone/>
            </a:pPr>
            <a:r>
              <a:rPr lang="en-US" altLang="he-IL" sz="16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8&gt;pivot -- stop</a:t>
            </a:r>
          </a:p>
          <a:p>
            <a:pPr lvl="1"/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Move the right pointer	 	-   [</a:t>
            </a:r>
            <a:r>
              <a:rPr lang="en-US" altLang="he-IL" sz="2000" b="1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7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,1,</a:t>
            </a:r>
            <a:r>
              <a:rPr lang="en-US" altLang="he-IL" sz="2000" b="1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8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,4,10,6,12,</a:t>
            </a:r>
            <a:r>
              <a:rPr lang="en-US" altLang="he-IL" sz="2000" b="1" i="1" u="sng" dirty="0">
                <a:solidFill>
                  <a:srgbClr val="0000CC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3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]</a:t>
            </a:r>
          </a:p>
          <a:p>
            <a:pPr marL="1828800" lvl="4" indent="0">
              <a:buFont typeface="Arial" panose="020B0604020202020204" pitchFamily="34" charset="0"/>
              <a:buNone/>
            </a:pPr>
            <a:r>
              <a:rPr lang="en-US" altLang="he-IL" sz="16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3&lt;pivot -- stop</a:t>
            </a:r>
          </a:p>
          <a:p>
            <a:pPr lvl="1"/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Swap 3 and 8 			-   [</a:t>
            </a:r>
            <a:r>
              <a:rPr lang="en-US" altLang="he-IL" sz="2000" b="1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7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,1,</a:t>
            </a:r>
            <a:r>
              <a:rPr lang="en-US" altLang="he-IL" sz="2000" b="1" i="1" u="sng" dirty="0">
                <a:solidFill>
                  <a:srgbClr val="0000CC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3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,4,10,6,12,</a:t>
            </a:r>
            <a:r>
              <a:rPr lang="en-US" altLang="he-IL" sz="2000" b="1" i="1" u="sng" dirty="0">
                <a:solidFill>
                  <a:srgbClr val="0000CC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8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]</a:t>
            </a:r>
          </a:p>
          <a:p>
            <a:pPr lvl="1"/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Move left pointer 3-&gt;4-&gt;10	-   [</a:t>
            </a:r>
            <a:r>
              <a:rPr lang="en-US" altLang="he-IL" sz="2000" b="1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7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,1,3,4,</a:t>
            </a:r>
            <a:r>
              <a:rPr lang="en-US" altLang="he-IL" sz="2000" b="1" i="1" u="sng" dirty="0">
                <a:solidFill>
                  <a:srgbClr val="0000CC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10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,6,12,</a:t>
            </a:r>
            <a:r>
              <a:rPr lang="en-US" altLang="he-IL" sz="2000" b="1" i="1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8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]</a:t>
            </a:r>
          </a:p>
          <a:p>
            <a:pPr marL="1828800" lvl="4" indent="0">
              <a:buFont typeface="Arial" panose="020B0604020202020204" pitchFamily="34" charset="0"/>
              <a:buNone/>
            </a:pPr>
            <a:r>
              <a:rPr lang="en-US" altLang="he-IL" sz="16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10&gt;pivot -- stop</a:t>
            </a:r>
          </a:p>
          <a:p>
            <a:pPr lvl="1"/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Move right pointer 8-&gt;12-&gt;6	-   [</a:t>
            </a:r>
            <a:r>
              <a:rPr lang="en-US" altLang="he-IL" sz="2000" b="1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7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,1,3,4,</a:t>
            </a:r>
            <a:r>
              <a:rPr lang="en-US" altLang="he-IL" sz="2000" b="1" i="1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10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he-IL" sz="2000" b="1" i="1" u="sng" dirty="0">
                <a:solidFill>
                  <a:srgbClr val="0000CC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6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,12,8]</a:t>
            </a:r>
          </a:p>
          <a:p>
            <a:pPr marL="1828800" lvl="4" indent="0">
              <a:buFont typeface="Arial" panose="020B0604020202020204" pitchFamily="34" charset="0"/>
              <a:buNone/>
            </a:pPr>
            <a:r>
              <a:rPr lang="en-US" altLang="he-IL" sz="16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6&lt;pivot -- stop</a:t>
            </a:r>
          </a:p>
          <a:p>
            <a:pPr lvl="1"/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Swap 10 and 6 			-   [</a:t>
            </a:r>
            <a:r>
              <a:rPr lang="en-US" altLang="he-IL" sz="2000" b="1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7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,1,3,4,</a:t>
            </a:r>
            <a:r>
              <a:rPr lang="en-US" altLang="he-IL" sz="2000" b="1" i="1" u="sng" dirty="0">
                <a:solidFill>
                  <a:srgbClr val="0000CC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6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he-IL" sz="2000" b="1" i="1" u="sng" dirty="0">
                <a:solidFill>
                  <a:srgbClr val="0000CC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10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,12,8]</a:t>
            </a:r>
          </a:p>
          <a:p>
            <a:pPr lvl="1"/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Swap </a:t>
            </a:r>
            <a:r>
              <a:rPr lang="en-US" altLang="he-IL" sz="2000" b="1" i="1" u="sng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pivot 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with </a:t>
            </a:r>
            <a:r>
              <a:rPr lang="en-US" altLang="he-IL" sz="2000" b="1" dirty="0">
                <a:solidFill>
                  <a:srgbClr val="0000CC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6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 			 -   [</a:t>
            </a:r>
            <a:r>
              <a:rPr lang="en-US" altLang="he-IL" sz="2000" b="1" dirty="0">
                <a:solidFill>
                  <a:srgbClr val="0000CC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6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,1,3,4,</a:t>
            </a:r>
            <a:r>
              <a:rPr lang="en-US" altLang="he-IL" sz="2000" b="1" i="1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7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,10,12,8]</a:t>
            </a:r>
          </a:p>
          <a:p>
            <a:pPr lvl="1"/>
            <a:endParaRPr lang="en-US" altLang="he-IL" sz="20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he-IL" sz="2200" dirty="0">
              <a:ea typeface="Arial Unicode MS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346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Quick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Running time – </a:t>
            </a:r>
            <a:r>
              <a:rPr lang="en-US" altLang="he-IL" sz="2200" i="1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O(n log(n))</a:t>
            </a:r>
            <a:r>
              <a:rPr lang="en-US" altLang="he-IL" sz="2200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for good pivots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Q: What is a good pivot?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A:The one that splits the array into equal halves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Indeed: </a:t>
            </a:r>
            <a:r>
              <a:rPr lang="en-US" altLang="he-IL" sz="2200" i="1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T(n) = O(1) + O(n) + 2*T(n/2)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he-IL" sz="2200" i="1" dirty="0">
              <a:solidFill>
                <a:srgbClr val="002060"/>
              </a:solidFill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he-IL" sz="2200" i="1" dirty="0">
              <a:solidFill>
                <a:srgbClr val="002060"/>
              </a:solidFill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he-IL" sz="2200" i="1" dirty="0">
              <a:solidFill>
                <a:srgbClr val="002060"/>
              </a:solidFill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u="sng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Fact:</a:t>
            </a:r>
            <a:r>
              <a:rPr lang="en-US" altLang="he-IL" sz="2200" i="1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T(n) = O(n log(n))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Saw in the analysis on Merge sort</a:t>
            </a:r>
          </a:p>
          <a:p>
            <a:pPr marL="0" indent="0"/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287712" y="3398837"/>
            <a:ext cx="609601" cy="36416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86669" y="4241939"/>
            <a:ext cx="1808285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Choose a pivot</a:t>
            </a:r>
          </a:p>
        </p:txBody>
      </p:sp>
      <p:cxnSp>
        <p:nvCxnSpPr>
          <p:cNvPr id="3" name="Straight Arrow Connector 2"/>
          <p:cNvCxnSpPr>
            <a:stCxn id="7" idx="0"/>
            <a:endCxn id="6" idx="2"/>
          </p:cNvCxnSpPr>
          <p:nvPr/>
        </p:nvCxnSpPr>
        <p:spPr bwMode="auto">
          <a:xfrm flipV="1">
            <a:off x="2190812" y="3762997"/>
            <a:ext cx="1401701" cy="47894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4176287" y="3398837"/>
            <a:ext cx="609601" cy="36416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953871" y="4241939"/>
            <a:ext cx="1440778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Rearranging</a:t>
            </a:r>
          </a:p>
        </p:txBody>
      </p:sp>
      <p:cxnSp>
        <p:nvCxnSpPr>
          <p:cNvPr id="13" name="Straight Arrow Connector 12"/>
          <p:cNvCxnSpPr>
            <a:stCxn id="12" idx="0"/>
            <a:endCxn id="11" idx="2"/>
          </p:cNvCxnSpPr>
          <p:nvPr/>
        </p:nvCxnSpPr>
        <p:spPr bwMode="auto">
          <a:xfrm flipH="1" flipV="1">
            <a:off x="4481088" y="3762997"/>
            <a:ext cx="193172" cy="47894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ounded Rectangle 20"/>
          <p:cNvSpPr/>
          <p:nvPr/>
        </p:nvSpPr>
        <p:spPr bwMode="auto">
          <a:xfrm>
            <a:off x="5064862" y="3381997"/>
            <a:ext cx="1022176" cy="36416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6335713" y="4241939"/>
            <a:ext cx="1256506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Recursion</a:t>
            </a:r>
          </a:p>
        </p:txBody>
      </p:sp>
      <p:cxnSp>
        <p:nvCxnSpPr>
          <p:cNvPr id="23" name="Straight Arrow Connector 22"/>
          <p:cNvCxnSpPr>
            <a:stCxn id="22" idx="0"/>
            <a:endCxn id="21" idx="2"/>
          </p:cNvCxnSpPr>
          <p:nvPr/>
        </p:nvCxnSpPr>
        <p:spPr bwMode="auto">
          <a:xfrm flipH="1" flipV="1">
            <a:off x="5575950" y="3746157"/>
            <a:ext cx="1388016" cy="49578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066391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21" grpId="1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400" dirty="0"/>
              <a:t>Advantages: really fast!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400" dirty="0"/>
              <a:t>Requirements: the array must be sorted</a:t>
            </a:r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000" dirty="0"/>
              <a:t>If the array is dynamic, this can be expensive.</a:t>
            </a:r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000" dirty="0"/>
              <a:t>For example, if we need to insert new values into the array	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en-US" altLang="en-US" sz="2400" dirty="0"/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400" u="sng" dirty="0" smtClean="0"/>
              <a:t>Homework</a:t>
            </a:r>
            <a:r>
              <a:rPr lang="en-US" altLang="en-US" sz="2400" dirty="0" smtClean="0"/>
              <a:t>: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400" dirty="0" smtClean="0"/>
              <a:t>1) write a recursive version of binary search.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r>
              <a:rPr lang="en-US" altLang="en-US" sz="2400" dirty="0" smtClean="0"/>
              <a:t>2) write </a:t>
            </a:r>
            <a:r>
              <a:rPr lang="en-US" altLang="en-US" sz="2400" dirty="0"/>
              <a:t>a recursive version of </a:t>
            </a:r>
            <a:r>
              <a:rPr lang="en-US" altLang="en-US" sz="2400" dirty="0" smtClean="0"/>
              <a:t>linear search</a:t>
            </a:r>
            <a:r>
              <a:rPr lang="en-US" altLang="en-US" sz="2400" dirty="0"/>
              <a:t>.</a:t>
            </a:r>
          </a:p>
          <a:p>
            <a:pPr marL="104775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en-US" altLang="en-US" sz="2400" dirty="0" smtClean="0"/>
          </a:p>
          <a:p>
            <a:pPr marL="504825" lvl="1" indent="0">
              <a:lnSpc>
                <a:spcPct val="95000"/>
              </a:lnSpc>
              <a:buSzPct val="45000"/>
              <a:tabLst>
                <a:tab pos="633413" algn="l"/>
                <a:tab pos="746125" algn="l"/>
                <a:tab pos="1203325" algn="l"/>
                <a:tab pos="1660525" algn="l"/>
                <a:tab pos="2117725" algn="l"/>
                <a:tab pos="2574925" algn="l"/>
                <a:tab pos="3032125" algn="l"/>
                <a:tab pos="3489325" algn="l"/>
                <a:tab pos="3946525" algn="l"/>
                <a:tab pos="4403725" algn="l"/>
                <a:tab pos="4860925" algn="l"/>
                <a:tab pos="5318125" algn="l"/>
                <a:tab pos="5775325" algn="l"/>
                <a:tab pos="6232525" algn="l"/>
                <a:tab pos="6689725" algn="l"/>
                <a:tab pos="7146925" algn="l"/>
                <a:tab pos="7604125" algn="l"/>
                <a:tab pos="8061325" algn="l"/>
                <a:tab pos="8518525" algn="l"/>
                <a:tab pos="8975725" algn="l"/>
                <a:tab pos="9432925" algn="l"/>
              </a:tabLst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1661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Quick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212725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u="sng" dirty="0"/>
              <a:t>A different analysis for good pivot:</a:t>
            </a:r>
          </a:p>
          <a:p>
            <a:pPr marL="212725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/>
              <a:t>Let’s count how many times each element it touched.</a:t>
            </a:r>
          </a:p>
          <a:p>
            <a:pPr marL="0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/>
              <a:t>	1. Each element can be a pivot at most once.</a:t>
            </a:r>
          </a:p>
          <a:p>
            <a:pPr marL="0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/>
              <a:t>	2. Each element is swapped </a:t>
            </a:r>
            <a:r>
              <a:rPr lang="en-US" altLang="en-US" sz="2200" dirty="0">
                <a:solidFill>
                  <a:schemeClr val="tx1"/>
                </a:solidFill>
              </a:rPr>
              <a:t>at most log</a:t>
            </a:r>
            <a:r>
              <a:rPr lang="en-US" altLang="en-US" sz="2200" baseline="-25000" dirty="0">
                <a:solidFill>
                  <a:schemeClr val="tx1"/>
                </a:solidFill>
              </a:rPr>
              <a:t>2</a:t>
            </a:r>
            <a:r>
              <a:rPr lang="en-US" altLang="en-US" sz="2200" dirty="0">
                <a:solidFill>
                  <a:schemeClr val="tx1"/>
                </a:solidFill>
              </a:rPr>
              <a:t>(n) times.</a:t>
            </a:r>
          </a:p>
          <a:p>
            <a:pPr marL="212725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u="sng" dirty="0">
                <a:solidFill>
                  <a:schemeClr val="tx1"/>
                </a:solidFill>
              </a:rPr>
              <a:t>Proof</a:t>
            </a:r>
            <a:r>
              <a:rPr lang="en-US" altLang="en-US" sz="2200" dirty="0">
                <a:solidFill>
                  <a:schemeClr val="tx1"/>
                </a:solidFill>
              </a:rPr>
              <a:t>:</a:t>
            </a:r>
          </a:p>
          <a:p>
            <a:pPr marL="612775" lvl="1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Each element is swapped </a:t>
            </a:r>
            <a:r>
              <a:rPr lang="en-US" altLang="en-US" sz="1800" i="1" u="sng" dirty="0">
                <a:solidFill>
                  <a:srgbClr val="002060"/>
                </a:solidFill>
              </a:rPr>
              <a:t>at most once</a:t>
            </a:r>
            <a:r>
              <a:rPr lang="en-US" altLang="en-US" sz="1800" i="1" dirty="0">
                <a:solidFill>
                  <a:srgbClr val="002060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in each rearrangement procedure.</a:t>
            </a:r>
          </a:p>
          <a:p>
            <a:pPr marL="612775" lvl="1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1800" u="sng" dirty="0">
                <a:solidFill>
                  <a:schemeClr val="tx1"/>
                </a:solidFill>
              </a:rPr>
              <a:t>Q</a:t>
            </a:r>
            <a:r>
              <a:rPr lang="en-US" altLang="en-US" sz="1800" dirty="0">
                <a:solidFill>
                  <a:schemeClr val="tx1"/>
                </a:solidFill>
              </a:rPr>
              <a:t>: How many times does an element appear in a rearrangement procedure?</a:t>
            </a:r>
          </a:p>
          <a:p>
            <a:pPr marL="612775" lvl="1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1800" u="sng" dirty="0">
                <a:solidFill>
                  <a:schemeClr val="tx1"/>
                </a:solidFill>
              </a:rPr>
              <a:t>A</a:t>
            </a:r>
            <a:r>
              <a:rPr lang="en-US" altLang="en-US" sz="1800" dirty="0">
                <a:solidFill>
                  <a:schemeClr val="tx1"/>
                </a:solidFill>
              </a:rPr>
              <a:t>: The size of the array containing the element is divided by two each time.</a:t>
            </a:r>
          </a:p>
          <a:p>
            <a:pPr marL="612775" lvl="1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So each element appears in at most </a:t>
            </a:r>
            <a:r>
              <a:rPr lang="en-US" altLang="en-US" sz="1800" i="1" dirty="0">
                <a:solidFill>
                  <a:srgbClr val="002060"/>
                </a:solidFill>
              </a:rPr>
              <a:t>log</a:t>
            </a:r>
            <a:r>
              <a:rPr lang="en-US" altLang="en-US" sz="1800" i="1" baseline="-25000" dirty="0">
                <a:solidFill>
                  <a:srgbClr val="002060"/>
                </a:solidFill>
              </a:rPr>
              <a:t>2</a:t>
            </a:r>
            <a:r>
              <a:rPr lang="en-US" altLang="en-US" sz="1800" i="1" dirty="0">
                <a:solidFill>
                  <a:srgbClr val="002060"/>
                </a:solidFill>
              </a:rPr>
              <a:t>(n)</a:t>
            </a:r>
            <a:r>
              <a:rPr lang="en-US" altLang="en-US" sz="1800" dirty="0">
                <a:solidFill>
                  <a:schemeClr val="tx1"/>
                </a:solidFill>
              </a:rPr>
              <a:t> rearrangement procedure.</a:t>
            </a:r>
          </a:p>
          <a:p>
            <a:pPr marL="612775" lvl="1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Therefore, each element is touched/swapped at most </a:t>
            </a:r>
            <a:r>
              <a:rPr lang="en-US" altLang="en-US" sz="1800" i="1" dirty="0">
                <a:solidFill>
                  <a:srgbClr val="002060"/>
                </a:solidFill>
              </a:rPr>
              <a:t>log</a:t>
            </a:r>
            <a:r>
              <a:rPr lang="en-US" altLang="en-US" sz="1800" i="1" baseline="-25000" dirty="0">
                <a:solidFill>
                  <a:srgbClr val="002060"/>
                </a:solidFill>
              </a:rPr>
              <a:t>2</a:t>
            </a:r>
            <a:r>
              <a:rPr lang="en-US" altLang="en-US" sz="1800" i="1" dirty="0">
                <a:solidFill>
                  <a:srgbClr val="002060"/>
                </a:solidFill>
              </a:rPr>
              <a:t>(n)</a:t>
            </a:r>
            <a:r>
              <a:rPr lang="en-US" altLang="en-US" sz="1800" dirty="0">
                <a:solidFill>
                  <a:schemeClr val="tx1"/>
                </a:solidFill>
              </a:rPr>
              <a:t> times.</a:t>
            </a:r>
          </a:p>
          <a:p>
            <a:pPr marL="212725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>
                <a:solidFill>
                  <a:schemeClr val="tx1"/>
                </a:solidFill>
              </a:rPr>
              <a:t>Therefore, the total running time is </a:t>
            </a:r>
            <a:r>
              <a:rPr lang="en-US" altLang="en-US" sz="2200" i="1" dirty="0">
                <a:solidFill>
                  <a:srgbClr val="002060"/>
                </a:solidFill>
              </a:rPr>
              <a:t>O(n*log(n))</a:t>
            </a:r>
            <a:r>
              <a:rPr lang="en-US" altLang="en-US" sz="2200" i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979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Quick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Homework: What if the array is not split evenly, but say n/3 – 2n/3?</a:t>
            </a:r>
            <a:b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		</a:t>
            </a:r>
            <a:r>
              <a:rPr lang="en-US" altLang="he-IL" sz="2200" i="1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T(n) = O(n) + T(n/3) + T(2n/3)</a:t>
            </a: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/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	</a:t>
            </a:r>
            <a:b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	Prove that	</a:t>
            </a:r>
            <a:r>
              <a:rPr lang="en-US" altLang="he-IL" sz="2200" i="1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T(n) = O(n log(n))</a:t>
            </a:r>
          </a:p>
          <a:p>
            <a:pPr marL="0" indent="0"/>
            <a:endParaRPr lang="en-US" altLang="he-IL" sz="2200" i="1" dirty="0">
              <a:solidFill>
                <a:srgbClr val="002060"/>
              </a:solidFill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Homework: What if pivot is the maximal element?</a:t>
            </a:r>
            <a:b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		</a:t>
            </a:r>
            <a:r>
              <a:rPr lang="en-US" altLang="he-IL" sz="2200" i="1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T(n) = O(n) +O(1) + T(n-2)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i="1" dirty="0">
              <a:solidFill>
                <a:srgbClr val="002060"/>
              </a:solidFill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/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	Then </a:t>
            </a:r>
            <a:r>
              <a:rPr lang="en-US" altLang="he-IL" sz="2200" i="1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T(n) = n+(n-2) + (n-4) + (n-6) + … + 2 = O(n</a:t>
            </a:r>
            <a:r>
              <a:rPr lang="en-US" altLang="he-IL" sz="2200" i="1" baseline="30000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he-IL" sz="2200" i="1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/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	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286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Quick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How can we choose a good pivot?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Heuristics: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Choose a random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Choose 3 random elements and pick the median of the three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Compute the median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sz="18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How?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sz="18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There is a linear time algorithm for computing the median… But!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sz="18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The running time is O(n), but the constant is quite large.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sz="18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Not used in practice.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69135-6747-42E1-91D7-2A975837A34F}"/>
              </a:ext>
            </a:extLst>
          </p:cNvPr>
          <p:cNvSpPr txBox="1"/>
          <p:nvPr/>
        </p:nvSpPr>
        <p:spPr>
          <a:xfrm>
            <a:off x="2589212" y="4846637"/>
            <a:ext cx="419100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he-IL" dirty="0">
                <a:solidFill>
                  <a:schemeClr val="tx1"/>
                </a:solidFill>
                <a:cs typeface="Times New Roman" panose="02020603050405020304" pitchFamily="18" charset="0"/>
              </a:rPr>
              <a:t>Sort the array, and take the median.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DEF31-8BDA-4028-84D4-B6D4451E4DED}"/>
              </a:ext>
            </a:extLst>
          </p:cNvPr>
          <p:cNvSpPr txBox="1"/>
          <p:nvPr/>
        </p:nvSpPr>
        <p:spPr>
          <a:xfrm>
            <a:off x="6640512" y="4800470"/>
            <a:ext cx="246380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NO, WAIT, WHAT?</a:t>
            </a:r>
            <a:endParaRPr lang="en-CA" dirty="0">
              <a:solidFill>
                <a:srgbClr val="FF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192477-D9CF-43B7-BC06-96A4E3BBA669}"/>
              </a:ext>
            </a:extLst>
          </p:cNvPr>
          <p:cNvGrpSpPr/>
          <p:nvPr/>
        </p:nvGrpSpPr>
        <p:grpSpPr>
          <a:xfrm>
            <a:off x="2373312" y="5007498"/>
            <a:ext cx="4127500" cy="98784"/>
            <a:chOff x="2589212" y="3223559"/>
            <a:chExt cx="4127500" cy="9878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686E354-6389-4AD5-8EBE-721745031C9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89212" y="3223559"/>
              <a:ext cx="4127500" cy="9878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91275E0-BB49-49FF-AD93-225EE3B02A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89212" y="3223559"/>
              <a:ext cx="4051300" cy="9878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303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Quick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Running time – </a:t>
            </a:r>
            <a:r>
              <a:rPr lang="en-US" altLang="he-IL" sz="2200" i="1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O(n log(n))</a:t>
            </a:r>
            <a:r>
              <a:rPr lang="en-US" altLang="he-IL" sz="2200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for good pivots.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More efficient than quadratic sorts (selection sort, insertion sort).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It is very efficient for arrays sets that are already substantially sorted.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In-place comparison sort, i.e., requires O(1) additional memory.</a:t>
            </a:r>
            <a:endParaRPr lang="en-US" altLang="he-IL" sz="2200" i="1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he-IL" sz="1800" dirty="0">
              <a:ea typeface="Arial Unicode MS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2775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sz="4200" dirty="0"/>
              <a:t>Comparing to MergeSort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Running time – O(n log(n)) </a:t>
            </a:r>
            <a:r>
              <a:rPr lang="en-US" altLang="he-IL" sz="2200" b="1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worst case</a:t>
            </a:r>
            <a:r>
              <a:rPr lang="en-US" altLang="he-IL" sz="2200" b="1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It is very efficient for arrays sets that are already substantially sorted.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b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Requires O(n) additional memory.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he-IL" sz="2200" i="1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he-IL" sz="2200" i="1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678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Homework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Implement each of the algorithms in C.</a:t>
            </a:r>
            <a:endParaRPr lang="en-US" altLang="he-IL" sz="2200" i="1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4182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de-DE" altLang="en-US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 algn="ctr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endParaRPr lang="de-DE" altLang="en-US" sz="6000" dirty="0"/>
          </a:p>
          <a:p>
            <a:pPr marL="0" indent="0" algn="ctr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de-DE" altLang="en-US" sz="6000" dirty="0"/>
              <a:t>qsort()</a:t>
            </a:r>
            <a:endParaRPr lang="en-US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6525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qsort() in C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/>
            <a: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#include &lt;</a:t>
            </a:r>
            <a:r>
              <a:rPr lang="en-US" altLang="he-IL" sz="1800" i="1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stdlib.h</a:t>
            </a:r>
            <a: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&gt;</a:t>
            </a:r>
          </a:p>
          <a:p>
            <a:pPr marL="0" indent="0"/>
            <a:r>
              <a:rPr lang="en-US" altLang="he-IL" sz="1800" i="1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void </a:t>
            </a:r>
            <a:r>
              <a:rPr lang="en-US" altLang="he-IL" sz="1800" i="1" dirty="0" err="1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qsort</a:t>
            </a:r>
            <a:r>
              <a:rPr lang="en-US" altLang="he-IL" sz="1800" i="1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he-IL" sz="1800" i="1" dirty="0">
                <a:solidFill>
                  <a:schemeClr val="accent2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void *array</a:t>
            </a:r>
            <a: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he-IL" sz="1800" i="1" dirty="0" err="1">
                <a:solidFill>
                  <a:srgbClr val="0070C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he-IL" sz="1800" i="1" dirty="0">
                <a:solidFill>
                  <a:srgbClr val="0070C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n</a:t>
            </a:r>
            <a: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he-IL" sz="1800" i="1" dirty="0" err="1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size_t</a:t>
            </a:r>
            <a:r>
              <a:rPr lang="en-US" altLang="he-IL" sz="1800" i="1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size</a:t>
            </a:r>
            <a: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he-IL" sz="1800" i="1" dirty="0" err="1">
                <a:solidFill>
                  <a:schemeClr val="accent1">
                    <a:lumMod val="75000"/>
                  </a:schemeClr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he-IL" sz="1800" i="1" dirty="0">
                <a:solidFill>
                  <a:schemeClr val="accent1">
                    <a:lumMod val="75000"/>
                  </a:schemeClr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(*</a:t>
            </a:r>
            <a:r>
              <a:rPr lang="en-US" altLang="he-IL" sz="1800" i="1" dirty="0" err="1">
                <a:solidFill>
                  <a:schemeClr val="accent1">
                    <a:lumMod val="75000"/>
                  </a:schemeClr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compar</a:t>
            </a:r>
            <a:r>
              <a:rPr lang="en-US" altLang="he-IL" sz="1800" i="1" dirty="0">
                <a:solidFill>
                  <a:schemeClr val="accent1">
                    <a:lumMod val="75000"/>
                  </a:schemeClr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)(</a:t>
            </a:r>
            <a:r>
              <a:rPr lang="en-US" altLang="he-IL" sz="1800" i="1" dirty="0" err="1">
                <a:solidFill>
                  <a:schemeClr val="accent1">
                    <a:lumMod val="75000"/>
                  </a:schemeClr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const</a:t>
            </a:r>
            <a:r>
              <a:rPr lang="en-US" altLang="he-IL" sz="1800" i="1" dirty="0">
                <a:solidFill>
                  <a:schemeClr val="accent1">
                    <a:lumMod val="75000"/>
                  </a:schemeClr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void *, </a:t>
            </a:r>
            <a:r>
              <a:rPr lang="en-US" altLang="he-IL" sz="1800" i="1" dirty="0" err="1">
                <a:solidFill>
                  <a:schemeClr val="accent1">
                    <a:lumMod val="75000"/>
                  </a:schemeClr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const</a:t>
            </a:r>
            <a:r>
              <a:rPr lang="en-US" altLang="he-IL" sz="1800" i="1" dirty="0">
                <a:solidFill>
                  <a:schemeClr val="accent1">
                    <a:lumMod val="75000"/>
                  </a:schemeClr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void*)</a:t>
            </a:r>
            <a: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)</a:t>
            </a:r>
          </a:p>
          <a:p>
            <a:pPr marL="0" indent="0"/>
            <a:endParaRPr lang="en-US" altLang="he-IL" sz="1800" i="1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The function gets an array size n of any type, and sorts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size specifies the size of the elements of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i="1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compar</a:t>
            </a:r>
            <a: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() is a </a:t>
            </a:r>
            <a:r>
              <a:rPr lang="en-US" altLang="he-IL" sz="1800" i="1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function</a:t>
            </a:r>
            <a: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 used to compare two elements.</a:t>
            </a:r>
            <a:b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	Returns &lt;0 if the first argument is smaller</a:t>
            </a:r>
            <a:b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	Returns 0 if the arguments are equal </a:t>
            </a:r>
            <a:b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	Returns &gt;0 if the first argument is greater</a:t>
            </a:r>
            <a:b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/>
            </a:r>
            <a:b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endParaRPr lang="en-US" altLang="he-IL" sz="1800" i="1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he-IL" sz="1800" i="1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8088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qsort() in C - example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/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#include &lt;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stdio.h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&gt;</a:t>
            </a:r>
            <a:b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#include &lt;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stdlib.h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&gt;</a:t>
            </a:r>
          </a:p>
          <a:p>
            <a:pPr marL="0" indent="0"/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// returns </a:t>
            </a:r>
            <a:r>
              <a:rPr lang="en-US" altLang="he-IL" sz="1800" i="1" dirty="0">
                <a:solidFill>
                  <a:srgbClr val="00206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 positive number 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if </a:t>
            </a: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*a &gt; *b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returns </a:t>
            </a:r>
            <a:r>
              <a:rPr lang="en-US" altLang="he-IL" sz="1800" i="1" dirty="0">
                <a:solidFill>
                  <a:srgbClr val="00206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negative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if </a:t>
            </a: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*a &lt; *b</a:t>
            </a:r>
            <a:b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cmpfunc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const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void * a, 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const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void * b)</a:t>
            </a:r>
            <a:b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{</a:t>
            </a:r>
            <a:b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return ( *(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*)a - *(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*)b );</a:t>
            </a:r>
            <a:b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}</a:t>
            </a:r>
          </a:p>
          <a:p>
            <a:pPr marL="0" indent="0"/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main () {</a:t>
            </a:r>
            <a:b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fr-FR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</a:t>
            </a:r>
            <a:r>
              <a:rPr lang="fr-FR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int</a:t>
            </a:r>
            <a:r>
              <a:rPr lang="fr-FR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values[] = { 88, 56, 100, 2, 25 };</a:t>
            </a:r>
          </a:p>
          <a:p>
            <a:pPr marL="0" indent="0"/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/>
            </a:r>
            <a:b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qsort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(values, 5, 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sizeof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), 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cmpfunc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);</a:t>
            </a:r>
          </a:p>
          <a:p>
            <a:pPr marL="0" indent="0"/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for( 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= 0 ; 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&lt; 5; 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++ ) </a:t>
            </a:r>
            <a:b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	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printf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("%d  ", values[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]);     </a:t>
            </a:r>
          </a:p>
          <a:p>
            <a:pPr marL="0" indent="0"/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return 0;</a:t>
            </a:r>
            <a:b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74316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qsort() in C - example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/>
            <a:r>
              <a:rPr lang="de-DE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de-DE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struct student_info </a:t>
            </a:r>
            <a:r>
              <a:rPr lang="de-DE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de-DE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char* first_name;</a:t>
            </a:r>
            <a:br>
              <a:rPr lang="de-DE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char* last_name;</a:t>
            </a:r>
            <a:br>
              <a:rPr lang="de-DE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ID;</a:t>
            </a:r>
            <a:br>
              <a:rPr lang="de-DE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grades[5];</a:t>
            </a:r>
            <a:br>
              <a:rPr lang="de-DE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de-DE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de-DE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/>
            <a:endParaRPr lang="de-DE" altLang="he-IL" sz="1800" i="1" dirty="0">
              <a:solidFill>
                <a:srgbClr val="00206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/>
            <a:r>
              <a:rPr lang="de-DE" altLang="he-IL" sz="1800" i="1" dirty="0">
                <a:solidFill>
                  <a:srgbClr val="00206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// compares students by ID</a:t>
            </a:r>
            <a:br>
              <a:rPr lang="de-DE" altLang="he-IL" sz="1800" i="1" dirty="0">
                <a:solidFill>
                  <a:srgbClr val="00206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cmp_students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const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void * a, 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const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void * b)</a:t>
            </a:r>
            <a:b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{</a:t>
            </a:r>
            <a:b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return  ( (</a:t>
            </a:r>
            <a:r>
              <a:rPr lang="de-DE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student*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)a)-&gt;ID – ((</a:t>
            </a:r>
            <a:r>
              <a:rPr lang="de-DE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student*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)b)-&gt;ID;</a:t>
            </a:r>
            <a:b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}</a:t>
            </a:r>
          </a:p>
          <a:p>
            <a:pPr marL="0" indent="0"/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int main () {</a:t>
            </a:r>
            <a:b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fr-FR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</a:t>
            </a:r>
            <a:r>
              <a:rPr lang="fr-FR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student</a:t>
            </a:r>
            <a:r>
              <a:rPr lang="fr-FR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fr-FR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arr</a:t>
            </a:r>
            <a:r>
              <a:rPr lang="fr-FR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[] = …;</a:t>
            </a:r>
          </a:p>
          <a:p>
            <a:pPr marL="0" indent="0"/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qsort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arr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180, 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sizeof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(student), 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cmp_students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);</a:t>
            </a:r>
            <a:b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}</a:t>
            </a:r>
          </a:p>
          <a:p>
            <a:pPr marL="0" indent="0"/>
            <a:endParaRPr lang="en-US" altLang="he-IL" sz="1800" i="1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/>
            <a:endParaRPr lang="en-US" altLang="he-IL" sz="1800" i="1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4123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/>
              <a:t>More </a:t>
            </a:r>
            <a:r>
              <a:rPr lang="de-DE" altLang="en-US" sz="8000" dirty="0"/>
              <a:t>on</a:t>
            </a:r>
            <a:br>
              <a:rPr lang="de-DE" altLang="en-US" sz="8000" dirty="0"/>
            </a:br>
            <a:r>
              <a:rPr lang="de-DE" altLang="en-US" sz="8000" dirty="0"/>
              <a:t>Big-O notation</a:t>
            </a:r>
          </a:p>
        </p:txBody>
      </p:sp>
    </p:spTree>
    <p:extLst>
      <p:ext uri="{BB962C8B-B14F-4D97-AF65-F5344CB8AC3E}">
        <p14:creationId xmlns:p14="http://schemas.microsoft.com/office/powerpoint/2010/main" val="3671613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de-DE" altLang="en-US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 algn="ctr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de-DE" altLang="en-US" sz="6000"/>
              <a:t/>
            </a:r>
            <a:br>
              <a:rPr lang="de-DE" altLang="en-US" sz="6000"/>
            </a:br>
            <a:r>
              <a:rPr lang="de-DE" altLang="en-US" sz="6000"/>
              <a:t>Lower bounds</a:t>
            </a:r>
            <a:endParaRPr lang="en-US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23810978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sz="4000" dirty="0"/>
              <a:t>Can we do better than n log(n)?</a:t>
            </a:r>
            <a:endParaRPr lang="de-DE" altLang="en-US" sz="4200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/>
            <a:r>
              <a:rPr lang="en-US" altLang="he-IL" sz="2200" b="1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Theorem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: In the </a:t>
            </a:r>
            <a:r>
              <a:rPr lang="en-US" altLang="he-IL" sz="2200" i="1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comparison model 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any sorting algorithm</a:t>
            </a:r>
            <a:b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		   runs in time at least </a:t>
            </a:r>
            <a:r>
              <a:rPr lang="en-US" altLang="he-IL" sz="2200" i="1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N log(N)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.</a:t>
            </a:r>
          </a:p>
          <a:p>
            <a:pPr marL="0" indent="0"/>
            <a:r>
              <a:rPr lang="en-US" altLang="he-IL" sz="2200" b="1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(not a) Proof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: There are n! different permutations, in each comparison we get only “one bit of information”, and log</a:t>
            </a:r>
            <a:r>
              <a:rPr lang="en-US" altLang="he-IL" sz="2200" baseline="-25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(n!)&gt;</a:t>
            </a:r>
            <a:r>
              <a:rPr lang="en-US" altLang="he-IL" sz="22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nlog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(n)/2.</a:t>
            </a:r>
            <a:endParaRPr lang="en-US" altLang="he-IL" sz="2200" i="1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/>
            <a:r>
              <a:rPr lang="en-US" altLang="he-IL" sz="2200" i="1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Comparison model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no prior information on the data.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Can only compare elements: which one of the two is smaller?</a:t>
            </a:r>
          </a:p>
          <a:p>
            <a:pPr marL="0" indent="0"/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Examples that are </a:t>
            </a:r>
            <a:r>
              <a:rPr lang="en-US" altLang="he-IL" sz="2200" i="1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*not*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 in the comparison model: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Array of length N containing each of the number </a:t>
            </a:r>
            <a:r>
              <a:rPr lang="en-US" altLang="he-IL" sz="2200" i="1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1…N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 once.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Array contains only number </a:t>
            </a:r>
            <a:r>
              <a:rPr lang="en-US" altLang="he-IL" sz="2200" i="1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1…100</a:t>
            </a:r>
          </a:p>
        </p:txBody>
      </p:sp>
    </p:spTree>
    <p:extLst>
      <p:ext uri="{BB962C8B-B14F-4D97-AF65-F5344CB8AC3E}">
        <p14:creationId xmlns:p14="http://schemas.microsoft.com/office/powerpoint/2010/main" val="30943610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949450"/>
            <a:ext cx="8855075" cy="4808538"/>
          </a:xfrm>
          <a:ln/>
        </p:spPr>
        <p:txBody>
          <a:bodyPr tIns="52920" anchor="t"/>
          <a:lstStyle/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Questions?</a:t>
            </a:r>
          </a:p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Comments?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notation - Examples</a:t>
            </a:r>
            <a:endParaRPr lang="de-DE" alt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/>
              <a:t>How many iterations are performed in the following for </a:t>
            </a:r>
            <a:r>
              <a:rPr lang="en-US" altLang="en-US" sz="2200" dirty="0" smtClean="0"/>
              <a:t>loop?</a:t>
            </a:r>
          </a:p>
          <a:p>
            <a:r>
              <a:rPr lang="en-US" sz="2200" u="sng" dirty="0" smtClean="0">
                <a:solidFill>
                  <a:srgbClr val="002060"/>
                </a:solidFill>
              </a:rPr>
              <a:t>f</a:t>
            </a:r>
            <a:r>
              <a:rPr lang="en-US" sz="2200" u="sng" dirty="0" smtClean="0">
                <a:solidFill>
                  <a:srgbClr val="002060"/>
                </a:solidFill>
              </a:rPr>
              <a:t>oo(N</a:t>
            </a:r>
            <a:r>
              <a:rPr lang="en-US" sz="2200" u="sng" dirty="0" smtClean="0">
                <a:solidFill>
                  <a:srgbClr val="002060"/>
                </a:solidFill>
              </a:rPr>
              <a:t>)</a:t>
            </a:r>
            <a:r>
              <a:rPr lang="en-US" sz="2200" dirty="0" smtClean="0">
                <a:solidFill>
                  <a:srgbClr val="002060"/>
                </a:solidFill>
              </a:rPr>
              <a:t>:</a:t>
            </a:r>
            <a:r>
              <a:rPr lang="en-US" sz="2200" dirty="0">
                <a:solidFill>
                  <a:srgbClr val="002060"/>
                </a:solidFill>
              </a:rPr>
              <a:t/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 		for (</a:t>
            </a:r>
            <a:r>
              <a:rPr lang="en-US" sz="2200" dirty="0" err="1">
                <a:solidFill>
                  <a:srgbClr val="002060"/>
                </a:solidFill>
              </a:rPr>
              <a:t>int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i</a:t>
            </a:r>
            <a:r>
              <a:rPr lang="en-US" sz="2200" dirty="0">
                <a:solidFill>
                  <a:srgbClr val="002060"/>
                </a:solidFill>
              </a:rPr>
              <a:t> = </a:t>
            </a:r>
            <a:r>
              <a:rPr lang="en-US" sz="2200" dirty="0" smtClean="0">
                <a:solidFill>
                  <a:srgbClr val="002060"/>
                </a:solidFill>
              </a:rPr>
              <a:t>0 </a:t>
            </a:r>
            <a:r>
              <a:rPr lang="en-US" sz="2200" dirty="0">
                <a:solidFill>
                  <a:srgbClr val="002060"/>
                </a:solidFill>
              </a:rPr>
              <a:t>; </a:t>
            </a:r>
            <a:r>
              <a:rPr lang="en-US" sz="2200" dirty="0" err="1">
                <a:solidFill>
                  <a:srgbClr val="002060"/>
                </a:solidFill>
              </a:rPr>
              <a:t>i</a:t>
            </a:r>
            <a:r>
              <a:rPr lang="en-US" sz="2200" dirty="0">
                <a:solidFill>
                  <a:srgbClr val="002060"/>
                </a:solidFill>
              </a:rPr>
              <a:t> &lt; N ; </a:t>
            </a:r>
            <a:r>
              <a:rPr lang="en-US" sz="2200" dirty="0" err="1">
                <a:solidFill>
                  <a:srgbClr val="002060"/>
                </a:solidFill>
              </a:rPr>
              <a:t>i</a:t>
            </a:r>
            <a:r>
              <a:rPr lang="en-US" sz="2200" dirty="0">
                <a:solidFill>
                  <a:srgbClr val="002060"/>
                </a:solidFill>
              </a:rPr>
              <a:t> = </a:t>
            </a:r>
            <a:r>
              <a:rPr lang="en-US" sz="2200" dirty="0" smtClean="0">
                <a:solidFill>
                  <a:srgbClr val="002060"/>
                </a:solidFill>
              </a:rPr>
              <a:t>i+1) </a:t>
            </a:r>
            <a:r>
              <a:rPr lang="en-US" sz="2200" dirty="0" smtClean="0">
                <a:solidFill>
                  <a:srgbClr val="002060"/>
                </a:solidFill>
              </a:rPr>
              <a:t>{</a:t>
            </a:r>
            <a:endParaRPr lang="en-US" sz="22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				sum = </a:t>
            </a:r>
            <a:r>
              <a:rPr lang="en-US" sz="2200" dirty="0" err="1">
                <a:solidFill>
                  <a:srgbClr val="002060"/>
                </a:solidFill>
              </a:rPr>
              <a:t>sum+i</a:t>
            </a:r>
            <a:r>
              <a:rPr lang="en-US" sz="2200" dirty="0">
                <a:solidFill>
                  <a:srgbClr val="002060"/>
                </a:solidFill>
              </a:rPr>
              <a:t>;</a:t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		</a:t>
            </a:r>
            <a:r>
              <a:rPr lang="en-US" sz="2200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	</a:t>
            </a:r>
            <a:r>
              <a:rPr lang="en-US" sz="2200" dirty="0" smtClean="0">
                <a:solidFill>
                  <a:srgbClr val="002060"/>
                </a:solidFill>
              </a:rPr>
              <a:t>		return sum;</a:t>
            </a:r>
          </a:p>
          <a:p>
            <a:r>
              <a:rPr lang="en-US" altLang="en-US" sz="2200" dirty="0" smtClean="0"/>
              <a:t>Use </a:t>
            </a:r>
            <a:r>
              <a:rPr lang="en-US" altLang="en-US" sz="2200" dirty="0"/>
              <a:t>O() </a:t>
            </a:r>
            <a:r>
              <a:rPr lang="en-US" altLang="en-US" sz="2200" dirty="0" smtClean="0"/>
              <a:t>notation to express the running time.</a:t>
            </a:r>
            <a:endParaRPr lang="en-US" altLang="en-US" sz="2200" dirty="0"/>
          </a:p>
          <a:p>
            <a:endParaRPr lang="en-US" altLang="en-US" sz="2200" dirty="0" smtClean="0"/>
          </a:p>
          <a:p>
            <a:r>
              <a:rPr lang="en-US" altLang="en-US" sz="2200" dirty="0" smtClean="0"/>
              <a:t>Rewrite </a:t>
            </a:r>
            <a:r>
              <a:rPr lang="en-US" altLang="en-US" sz="2200" dirty="0" smtClean="0"/>
              <a:t>the function so that the running time is O(1)</a:t>
            </a:r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41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notation - Examples</a:t>
            </a:r>
            <a:endParaRPr lang="de-DE" alt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/>
              <a:t>How many iterations are performed in the following for loop?</a:t>
            </a:r>
          </a:p>
          <a:p>
            <a:r>
              <a:rPr lang="en-US" sz="2200" u="sng" dirty="0">
                <a:solidFill>
                  <a:srgbClr val="002060"/>
                </a:solidFill>
              </a:rPr>
              <a:t>f</a:t>
            </a:r>
            <a:r>
              <a:rPr lang="en-US" sz="2200" u="sng" dirty="0" smtClean="0">
                <a:solidFill>
                  <a:srgbClr val="002060"/>
                </a:solidFill>
              </a:rPr>
              <a:t>oo(N</a:t>
            </a:r>
            <a:r>
              <a:rPr lang="en-US" sz="2200" u="sng" dirty="0" smtClean="0">
                <a:solidFill>
                  <a:srgbClr val="002060"/>
                </a:solidFill>
              </a:rPr>
              <a:t>)</a:t>
            </a:r>
            <a:r>
              <a:rPr lang="en-US" sz="2200" dirty="0" smtClean="0">
                <a:solidFill>
                  <a:srgbClr val="002060"/>
                </a:solidFill>
              </a:rPr>
              <a:t>:</a:t>
            </a:r>
            <a:r>
              <a:rPr lang="en-US" sz="2200" dirty="0">
                <a:solidFill>
                  <a:srgbClr val="002060"/>
                </a:solidFill>
              </a:rPr>
              <a:t/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 		for (</a:t>
            </a:r>
            <a:r>
              <a:rPr lang="en-US" sz="2200" dirty="0" err="1">
                <a:solidFill>
                  <a:srgbClr val="002060"/>
                </a:solidFill>
              </a:rPr>
              <a:t>int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i</a:t>
            </a:r>
            <a:r>
              <a:rPr lang="en-US" sz="2200" dirty="0">
                <a:solidFill>
                  <a:srgbClr val="002060"/>
                </a:solidFill>
              </a:rPr>
              <a:t> = 1 ; </a:t>
            </a:r>
            <a:r>
              <a:rPr lang="en-US" sz="2200" dirty="0" err="1">
                <a:solidFill>
                  <a:srgbClr val="002060"/>
                </a:solidFill>
              </a:rPr>
              <a:t>i</a:t>
            </a:r>
            <a:r>
              <a:rPr lang="en-US" sz="2200" dirty="0">
                <a:solidFill>
                  <a:srgbClr val="002060"/>
                </a:solidFill>
              </a:rPr>
              <a:t> &lt; N ; </a:t>
            </a:r>
            <a:r>
              <a:rPr lang="en-US" sz="2200" dirty="0" err="1">
                <a:solidFill>
                  <a:srgbClr val="002060"/>
                </a:solidFill>
              </a:rPr>
              <a:t>i</a:t>
            </a:r>
            <a:r>
              <a:rPr lang="en-US" sz="2200" dirty="0">
                <a:solidFill>
                  <a:srgbClr val="002060"/>
                </a:solidFill>
              </a:rPr>
              <a:t> = </a:t>
            </a:r>
            <a:r>
              <a:rPr lang="en-US" sz="2200" dirty="0" err="1">
                <a:solidFill>
                  <a:srgbClr val="002060"/>
                </a:solidFill>
              </a:rPr>
              <a:t>i</a:t>
            </a:r>
            <a:r>
              <a:rPr lang="en-US" sz="2200" dirty="0">
                <a:solidFill>
                  <a:srgbClr val="002060"/>
                </a:solidFill>
              </a:rPr>
              <a:t>*2</a:t>
            </a:r>
            <a:r>
              <a:rPr lang="en-US" sz="2200" dirty="0" smtClean="0">
                <a:solidFill>
                  <a:srgbClr val="002060"/>
                </a:solidFill>
              </a:rPr>
              <a:t>) {</a:t>
            </a:r>
            <a:endParaRPr lang="en-US" sz="22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				sum = </a:t>
            </a:r>
            <a:r>
              <a:rPr lang="en-US" sz="2200" dirty="0" err="1">
                <a:solidFill>
                  <a:srgbClr val="002060"/>
                </a:solidFill>
              </a:rPr>
              <a:t>sum+i</a:t>
            </a:r>
            <a:r>
              <a:rPr lang="en-US" sz="2200" dirty="0">
                <a:solidFill>
                  <a:srgbClr val="002060"/>
                </a:solidFill>
              </a:rPr>
              <a:t>;</a:t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		</a:t>
            </a:r>
            <a:r>
              <a:rPr lang="en-US" sz="2200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	</a:t>
            </a:r>
            <a:r>
              <a:rPr lang="en-US" sz="2200" dirty="0" smtClean="0">
                <a:solidFill>
                  <a:srgbClr val="002060"/>
                </a:solidFill>
              </a:rPr>
              <a:t>		return sum;</a:t>
            </a:r>
          </a:p>
          <a:p>
            <a:r>
              <a:rPr lang="en-US" altLang="en-US" sz="2200" dirty="0"/>
              <a:t>Use O() notation to express the running time.</a:t>
            </a:r>
          </a:p>
          <a:p>
            <a:endParaRPr lang="en-US" altLang="en-US" sz="2200" dirty="0"/>
          </a:p>
          <a:p>
            <a:r>
              <a:rPr lang="en-US" altLang="en-US" sz="2200" dirty="0" smtClean="0"/>
              <a:t>Rewrite </a:t>
            </a:r>
            <a:r>
              <a:rPr lang="en-US" altLang="en-US" sz="2200" dirty="0" smtClean="0"/>
              <a:t>the function so that the running time is O(1)</a:t>
            </a:r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511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Big-O notation - Examples</a:t>
            </a:r>
            <a:endParaRPr lang="de-DE" alt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/>
              <a:t>How many iterations are performed in the following for loop?</a:t>
            </a:r>
          </a:p>
          <a:p>
            <a:r>
              <a:rPr lang="en-US" sz="2200" u="sng" dirty="0">
                <a:solidFill>
                  <a:srgbClr val="002060"/>
                </a:solidFill>
              </a:rPr>
              <a:t>f</a:t>
            </a:r>
            <a:r>
              <a:rPr lang="en-US" sz="2200" u="sng" dirty="0" smtClean="0">
                <a:solidFill>
                  <a:srgbClr val="002060"/>
                </a:solidFill>
              </a:rPr>
              <a:t>oo(N</a:t>
            </a:r>
            <a:r>
              <a:rPr lang="en-US" sz="2200" u="sng" dirty="0" smtClean="0">
                <a:solidFill>
                  <a:srgbClr val="002060"/>
                </a:solidFill>
              </a:rPr>
              <a:t>)</a:t>
            </a:r>
            <a:r>
              <a:rPr lang="en-US" sz="2200" dirty="0" smtClean="0">
                <a:solidFill>
                  <a:srgbClr val="002060"/>
                </a:solidFill>
              </a:rPr>
              <a:t>:</a:t>
            </a:r>
            <a:r>
              <a:rPr lang="en-US" sz="2200" dirty="0">
                <a:solidFill>
                  <a:srgbClr val="002060"/>
                </a:solidFill>
              </a:rPr>
              <a:t/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 		for (</a:t>
            </a:r>
            <a:r>
              <a:rPr lang="en-US" sz="2200" dirty="0" err="1">
                <a:solidFill>
                  <a:srgbClr val="002060"/>
                </a:solidFill>
              </a:rPr>
              <a:t>int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err="1">
                <a:solidFill>
                  <a:srgbClr val="002060"/>
                </a:solidFill>
              </a:rPr>
              <a:t>i</a:t>
            </a:r>
            <a:r>
              <a:rPr lang="en-US" sz="2200" dirty="0">
                <a:solidFill>
                  <a:srgbClr val="002060"/>
                </a:solidFill>
              </a:rPr>
              <a:t> = 1 ; </a:t>
            </a:r>
            <a:r>
              <a:rPr lang="en-US" sz="2200" dirty="0" err="1">
                <a:solidFill>
                  <a:srgbClr val="002060"/>
                </a:solidFill>
              </a:rPr>
              <a:t>i</a:t>
            </a:r>
            <a:r>
              <a:rPr lang="en-US" sz="2200" dirty="0">
                <a:solidFill>
                  <a:srgbClr val="002060"/>
                </a:solidFill>
              </a:rPr>
              <a:t> &lt; N ; </a:t>
            </a:r>
            <a:r>
              <a:rPr lang="en-US" sz="2200" dirty="0" err="1" smtClean="0">
                <a:solidFill>
                  <a:srgbClr val="002060"/>
                </a:solidFill>
              </a:rPr>
              <a:t>i</a:t>
            </a:r>
            <a:r>
              <a:rPr lang="en-US" sz="2200" dirty="0" smtClean="0">
                <a:solidFill>
                  <a:srgbClr val="002060"/>
                </a:solidFill>
              </a:rPr>
              <a:t>++) </a:t>
            </a:r>
            <a:r>
              <a:rPr lang="en-US" sz="2200" dirty="0">
                <a:solidFill>
                  <a:srgbClr val="002060"/>
                </a:solidFill>
              </a:rPr>
              <a:t>{</a:t>
            </a:r>
          </a:p>
          <a:p>
            <a:r>
              <a:rPr lang="en-US" sz="2200" dirty="0">
                <a:solidFill>
                  <a:srgbClr val="002060"/>
                </a:solidFill>
              </a:rPr>
              <a:t>	</a:t>
            </a:r>
            <a:r>
              <a:rPr lang="en-US" sz="2200" dirty="0" smtClean="0">
                <a:solidFill>
                  <a:srgbClr val="002060"/>
                </a:solidFill>
              </a:rPr>
              <a:t>	 </a:t>
            </a:r>
            <a:r>
              <a:rPr lang="en-US" sz="2200" dirty="0">
                <a:solidFill>
                  <a:srgbClr val="002060"/>
                </a:solidFill>
              </a:rPr>
              <a:t>		for (</a:t>
            </a:r>
            <a:r>
              <a:rPr lang="en-US" sz="2200" dirty="0" err="1">
                <a:solidFill>
                  <a:srgbClr val="002060"/>
                </a:solidFill>
              </a:rPr>
              <a:t>int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r>
              <a:rPr lang="en-US" sz="2200" dirty="0" smtClean="0">
                <a:solidFill>
                  <a:srgbClr val="002060"/>
                </a:solidFill>
              </a:rPr>
              <a:t>j </a:t>
            </a:r>
            <a:r>
              <a:rPr lang="en-US" sz="2200" dirty="0">
                <a:solidFill>
                  <a:srgbClr val="002060"/>
                </a:solidFill>
              </a:rPr>
              <a:t>= 1 ; </a:t>
            </a:r>
            <a:r>
              <a:rPr lang="en-US" sz="2200" dirty="0" smtClean="0">
                <a:solidFill>
                  <a:srgbClr val="002060"/>
                </a:solidFill>
              </a:rPr>
              <a:t>j </a:t>
            </a:r>
            <a:r>
              <a:rPr lang="en-US" sz="2200" dirty="0">
                <a:solidFill>
                  <a:srgbClr val="002060"/>
                </a:solidFill>
              </a:rPr>
              <a:t>&lt; </a:t>
            </a:r>
            <a:r>
              <a:rPr lang="en-US" sz="2200" dirty="0" err="1" smtClean="0">
                <a:solidFill>
                  <a:srgbClr val="002060"/>
                </a:solidFill>
              </a:rPr>
              <a:t>i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; </a:t>
            </a:r>
            <a:r>
              <a:rPr lang="en-US" sz="2200" dirty="0" err="1" smtClean="0">
                <a:solidFill>
                  <a:srgbClr val="002060"/>
                </a:solidFill>
              </a:rPr>
              <a:t>j++</a:t>
            </a:r>
            <a:r>
              <a:rPr lang="en-US" sz="2200" dirty="0" smtClean="0">
                <a:solidFill>
                  <a:srgbClr val="002060"/>
                </a:solidFill>
              </a:rPr>
              <a:t>) </a:t>
            </a:r>
            <a:r>
              <a:rPr lang="en-US" sz="2200" dirty="0">
                <a:solidFill>
                  <a:srgbClr val="002060"/>
                </a:solidFill>
              </a:rPr>
              <a:t>{</a:t>
            </a:r>
          </a:p>
          <a:p>
            <a:r>
              <a:rPr lang="en-US" sz="2200" dirty="0" smtClean="0">
                <a:solidFill>
                  <a:srgbClr val="002060"/>
                </a:solidFill>
              </a:rPr>
              <a:t>	</a:t>
            </a:r>
            <a:r>
              <a:rPr lang="en-US" sz="2200" dirty="0">
                <a:solidFill>
                  <a:srgbClr val="002060"/>
                </a:solidFill>
              </a:rPr>
              <a:t>	</a:t>
            </a:r>
            <a:r>
              <a:rPr lang="en-US" sz="2200" dirty="0">
                <a:solidFill>
                  <a:srgbClr val="002060"/>
                </a:solidFill>
              </a:rPr>
              <a:t>			sum = </a:t>
            </a:r>
            <a:r>
              <a:rPr lang="en-US" sz="2200" dirty="0" smtClean="0">
                <a:solidFill>
                  <a:srgbClr val="002060"/>
                </a:solidFill>
              </a:rPr>
              <a:t>sum+1;</a:t>
            </a:r>
            <a:r>
              <a:rPr lang="en-US" sz="2200" dirty="0">
                <a:solidFill>
                  <a:srgbClr val="002060"/>
                </a:solidFill>
              </a:rPr>
              <a:t/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		</a:t>
            </a:r>
            <a:r>
              <a:rPr lang="en-US" sz="2200" dirty="0" smtClean="0">
                <a:solidFill>
                  <a:srgbClr val="002060"/>
                </a:solidFill>
              </a:rPr>
              <a:t>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	</a:t>
            </a:r>
            <a:r>
              <a:rPr lang="en-US" sz="2200" dirty="0" smtClean="0">
                <a:solidFill>
                  <a:srgbClr val="002060"/>
                </a:solidFill>
              </a:rPr>
              <a:t>		return sum;</a:t>
            </a:r>
          </a:p>
          <a:p>
            <a:r>
              <a:rPr lang="en-US" altLang="en-US" sz="2200" dirty="0" smtClean="0"/>
              <a:t>Use </a:t>
            </a:r>
            <a:r>
              <a:rPr lang="en-US" altLang="en-US" sz="2200" dirty="0"/>
              <a:t>O() notation to express the running time</a:t>
            </a:r>
            <a:r>
              <a:rPr lang="en-US" altLang="en-US" sz="2200" dirty="0" smtClean="0"/>
              <a:t>.</a:t>
            </a:r>
          </a:p>
          <a:p>
            <a:endParaRPr lang="en-US" altLang="en-US" sz="2200" dirty="0" smtClean="0"/>
          </a:p>
          <a:p>
            <a:r>
              <a:rPr lang="en-US" altLang="en-US" sz="2200" dirty="0" smtClean="0"/>
              <a:t>Rewrite the function so that the running time is O(1)</a:t>
            </a:r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654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</TotalTime>
  <Words>4369</Words>
  <Application>Microsoft Office PowerPoint</Application>
  <PresentationFormat>Custom</PresentationFormat>
  <Paragraphs>436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 Unicode MS</vt:lpstr>
      <vt:lpstr>Arial</vt:lpstr>
      <vt:lpstr>Calibri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Binary search</vt:lpstr>
      <vt:lpstr>Binary search</vt:lpstr>
      <vt:lpstr>Binary search</vt:lpstr>
      <vt:lpstr>PowerPoint Presentation</vt:lpstr>
      <vt:lpstr>Big-O notation - Examples</vt:lpstr>
      <vt:lpstr>Big-O notation - Examples</vt:lpstr>
      <vt:lpstr>Big-O notation - Examples</vt:lpstr>
      <vt:lpstr>Big-O notation - Examples</vt:lpstr>
      <vt:lpstr>Big-O notation - Examples</vt:lpstr>
      <vt:lpstr>Big-O notation - Examples</vt:lpstr>
      <vt:lpstr>Big-O notation - Examples</vt:lpstr>
      <vt:lpstr>Big-O notation - Examples</vt:lpstr>
      <vt:lpstr>Big-O notation - Examples</vt:lpstr>
      <vt:lpstr>Big-O notation - Examples</vt:lpstr>
      <vt:lpstr>Big-O notation - Examples</vt:lpstr>
      <vt:lpstr>Big-O notation - Examples</vt:lpstr>
      <vt:lpstr>Big-O notation - Examples</vt:lpstr>
      <vt:lpstr>Big-O notation - Examples</vt:lpstr>
      <vt:lpstr>Running time of Fib</vt:lpstr>
      <vt:lpstr>Running time of Fib</vt:lpstr>
      <vt:lpstr>PowerPoint Presentation</vt:lpstr>
      <vt:lpstr>Merge sort</vt:lpstr>
      <vt:lpstr>Merge sort</vt:lpstr>
      <vt:lpstr>Running time of Merge sort</vt:lpstr>
      <vt:lpstr>Running time of Merge sort</vt:lpstr>
      <vt:lpstr>Running time of Merge sort</vt:lpstr>
      <vt:lpstr>Merge – better implementation </vt:lpstr>
      <vt:lpstr>Running time of Merge sort</vt:lpstr>
      <vt:lpstr>Running time of Merge sort</vt:lpstr>
      <vt:lpstr>Running time of Merge sort</vt:lpstr>
      <vt:lpstr>PowerPoint Presentation</vt:lpstr>
      <vt:lpstr>Selection sort</vt:lpstr>
      <vt:lpstr>Selection sort</vt:lpstr>
      <vt:lpstr>Selection sort</vt:lpstr>
      <vt:lpstr>Selection sort</vt:lpstr>
      <vt:lpstr>PowerPoint Presentation</vt:lpstr>
      <vt:lpstr>Insertion sort</vt:lpstr>
      <vt:lpstr>Insertion sort</vt:lpstr>
      <vt:lpstr>Insertion sort</vt:lpstr>
      <vt:lpstr>Insertion sort</vt:lpstr>
      <vt:lpstr>Insertion sort</vt:lpstr>
      <vt:lpstr>PowerPoint Presentation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Comparing to MergeSort</vt:lpstr>
      <vt:lpstr>Homework</vt:lpstr>
      <vt:lpstr>PowerPoint Presentation</vt:lpstr>
      <vt:lpstr>qsort() in C</vt:lpstr>
      <vt:lpstr>qsort() in C - example</vt:lpstr>
      <vt:lpstr>qsort() in C - example</vt:lpstr>
      <vt:lpstr>PowerPoint Presentation</vt:lpstr>
      <vt:lpstr>Can we do better than n log(n)?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718</cp:revision>
  <cp:lastPrinted>1601-01-01T00:00:00Z</cp:lastPrinted>
  <dcterms:created xsi:type="dcterms:W3CDTF">2017-07-19T19:15:02Z</dcterms:created>
  <dcterms:modified xsi:type="dcterms:W3CDTF">2021-10-15T20:30:58Z</dcterms:modified>
</cp:coreProperties>
</file>