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985000" cy="9271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36B513-B3B0-4D79-801B-03608592B7B2}">
  <a:tblStyle styleId="{5A36B513-B3B0-4D79-801B-03608592B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58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058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1be72c8d1_0_120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1be72c8d1_0_120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be72c8d1_0_129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1be72c8d1_0_129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be72c8d1_0_147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1be72c8d1_0_147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1be72c8d1_0_156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1be72c8d1_0_156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be72c8d1_0_166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f1be72c8d1_0_166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be72c8d1_0_173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f1be72c8d1_0_173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1be72c8d1_0_0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1be72c8d1_0_0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be72c8d1_0_32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1be72c8d1_0_32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be72c8d1_0_39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f1be72c8d1_0_39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e72c8d1_0_46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1be72c8d1_0_46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be72c8d1_0_82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1be72c8d1_0_82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be72c8d1_0_74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1be72c8d1_0_74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1be72c8d1_0_94:notes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1be72c8d1_0_94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290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136286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371600" y="267969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5748139" y="1087240"/>
            <a:ext cx="38199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1557139" y="-893960"/>
            <a:ext cx="38199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3121025" y="-1463675"/>
            <a:ext cx="29019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792288" y="3422643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1792288" y="281774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792288" y="384769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575050" y="204788"/>
            <a:ext cx="5111750" cy="3821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1" y="1076326"/>
            <a:ext cx="3008313" cy="294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631156"/>
            <a:ext cx="4040188" cy="2401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45026" y="1631156"/>
            <a:ext cx="4041775" cy="2401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1200150"/>
            <a:ext cx="4038600" cy="285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648200" y="1200150"/>
            <a:ext cx="4038600" cy="285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722313" y="277175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22313" y="164661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290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179887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179887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70075" y="1358050"/>
            <a:ext cx="78549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FFFFFF"/>
                </a:solidFill>
                <a:highlight>
                  <a:srgbClr val="444444"/>
                </a:highlight>
              </a:rPr>
              <a:t>CMPT 125 - Introduction to Computing Science and Programming II - Fall 2021</a:t>
            </a:r>
            <a:endParaRPr sz="2250">
              <a:solidFill>
                <a:srgbClr val="FFFFFF"/>
              </a:solidFill>
              <a:highlight>
                <a:srgbClr val="444444"/>
              </a:highlight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4. Binary Encoding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6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\ais-fs1.sfu.ca\home\users\we\documents\3MT\FINAL Heat Organizers Package\SFU_AlignedSimon.jpg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250825"/>
            <a:ext cx="4532312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point encoding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67" name="Google Shape;167;p22"/>
          <p:cNvSpPr txBox="1"/>
          <p:nvPr/>
        </p:nvSpPr>
        <p:spPr>
          <a:xfrm>
            <a:off x="264600" y="815275"/>
            <a:ext cx="8614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float is composed of 32 bits: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bit for sign ( 0 – positive, 1 – negative)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bits for the significand (significant digits of the number)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1.b22b21…b0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b22 represents the digit of ½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b21 represents the digit of ¼  …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bits for the exponent – ranges from -127 to 128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of the representation:   1.b22b21…b0 x 2(exp-127)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≈ 2128 ≈ 3.40 x 1038 and  ≈ 2-127 ≈ 1.17 x 10-38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25" y="2275425"/>
            <a:ext cx="4816474" cy="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point encoding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6" name="Google Shape;176;p23"/>
          <p:cNvSpPr txBox="1"/>
          <p:nvPr/>
        </p:nvSpPr>
        <p:spPr>
          <a:xfrm>
            <a:off x="264600" y="815275"/>
            <a:ext cx="86148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is (-1)sign x (1+ fraction) x 2exp-127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 x (1 + 1/4) x 2124-127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= 1.25 x 2-3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= 1.25/8 = 0.15625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0" y="901700"/>
            <a:ext cx="78009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operations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graphicFrame>
        <p:nvGraphicFramePr>
          <p:cNvPr id="185" name="Google Shape;185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{5A36B513-B3B0-4D79-801B-03608592B7B2}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Symbol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&amp;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bitwise 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bitwise inclusive 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^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bitwise XOR (exclusive OR)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&lt;&lt;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left shift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&gt;&gt;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right shift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~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bitwise NOT (one's complement) (unary)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operations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3" name="Google Shape;193;p25"/>
          <p:cNvSpPr txBox="1"/>
          <p:nvPr/>
        </p:nvSpPr>
        <p:spPr>
          <a:xfrm>
            <a:off x="116400" y="751400"/>
            <a:ext cx="8837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Exercises</a:t>
            </a: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Font typeface="Times New Roman"/>
              <a:buAutoNum type="arabicPeriod"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Assign the maximum and the minimum int to a variable using bitwise operations.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Font typeface="Times New Roman"/>
              <a:buAutoNum type="arabicPeriod"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case of int type, </a:t>
            </a: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output of following equations?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a. (1&lt;&lt;31)-1	b. </a:t>
            </a: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(-1&lt;&lt;3)		c. (-1&gt;&gt;3)		d. ~(-1)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	Considering the tradeoff between memory and speed, what is the best way to keep a binary flag for an array with the minimum memory?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operations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201" name="Google Shape;201;p26"/>
          <p:cNvSpPr txBox="1"/>
          <p:nvPr/>
        </p:nvSpPr>
        <p:spPr>
          <a:xfrm>
            <a:off x="116400" y="751400"/>
            <a:ext cx="8837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Exercises</a:t>
            </a: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Font typeface="Times New Roman"/>
              <a:buAutoNum type="arabicPeriod"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Assign the maximum and the minimum int to a variable using bitwise operations.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Font typeface="Times New Roman"/>
              <a:buAutoNum type="arabicPeriod"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case of int type, what is the output of following equations?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a. (1&lt;&lt;31)-1	b. (-1&lt;&lt;3)		c. (-1&gt;&gt;3)		d. ~(-1)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	Considering the tradeoff between memory and speed, what is the best way to keep a binary flag for an array with the minimum memory?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operations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209" name="Google Shape;209;p27"/>
          <p:cNvSpPr txBox="1"/>
          <p:nvPr/>
        </p:nvSpPr>
        <p:spPr>
          <a:xfrm>
            <a:off x="116400" y="751400"/>
            <a:ext cx="8837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Programming e</a:t>
            </a:r>
            <a:r>
              <a:rPr b="1"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xercises</a:t>
            </a: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Please run the provided codes (bug, enc, large_int, unsigned_int_wraparound) and try to run and understand the outputs of each one.</a:t>
            </a:r>
            <a:endParaRPr sz="225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69502" t="0"/>
          <a:stretch/>
        </p:blipFill>
        <p:spPr>
          <a:xfrm>
            <a:off x="7772400" y="-9525"/>
            <a:ext cx="1382712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84675" y="162462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notes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97" name="Google Shape;97;p14"/>
          <p:cNvSpPr txBox="1"/>
          <p:nvPr/>
        </p:nvSpPr>
        <p:spPr>
          <a:xfrm>
            <a:off x="0" y="688975"/>
            <a:ext cx="58788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 hours: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Sepid: Tuesdays 10:00AM-11:00AM in ASB 9810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Kaumil: Wednesdays 11:30AM-12:30PM in ASB 9810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Tutorials / Labs: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Wednesdays 9:30AM - 10:20AM, ASB 9838, Burnaby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Wednesdays 10:30AM - 11:20AM, ASB 9838, Burnaby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Wednesdays 3:30PM - 4:20PM, ASB 9838, Burnaby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Wednesdays 4:30PM - 5:20PM, ASB 9838, Burnaby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grading: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to follow instructions carefully, even a single character can result compile error and a zero for your grade.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Honesty: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use something that you can’t cite!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5" name="Google Shape;105;p15"/>
          <p:cNvSpPr txBox="1"/>
          <p:nvPr/>
        </p:nvSpPr>
        <p:spPr>
          <a:xfrm>
            <a:off x="365250" y="1143675"/>
            <a:ext cx="56175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0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 encodings of integers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50"/>
              <a:buFont typeface="Times New Roman"/>
              <a:buChar char="○"/>
            </a:pPr>
            <a:r>
              <a:rPr lang="en-US" sz="20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Fixed width encoding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0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 integer arithmetic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50"/>
              <a:buFont typeface="Times New Roman"/>
              <a:buChar char="○"/>
            </a:pPr>
            <a:r>
              <a:rPr lang="en-US" sz="20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Scientific Notation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50"/>
              <a:buFont typeface="Times New Roman"/>
              <a:buChar char="○"/>
            </a:pPr>
            <a:r>
              <a:rPr lang="en-US" sz="20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Floating point encoding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50"/>
              <a:buFont typeface="Times New Roman"/>
              <a:buChar char="●"/>
            </a:pPr>
            <a:r>
              <a:rPr lang="en-US" sz="20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Bitwise operations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encoding of integers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3" name="Google Shape;113;p16"/>
          <p:cNvSpPr txBox="1"/>
          <p:nvPr/>
        </p:nvSpPr>
        <p:spPr>
          <a:xfrm>
            <a:off x="264600" y="815275"/>
            <a:ext cx="8614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values of digits in a number are positional: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Decimal numbers: 582 = 500 + 80 + 2  = 5*102 + 8*101 + 2*100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 numbers: 10110 = 1*24 + 0*23 + 1*22 + 1*21 + 0*20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encoding of integers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1" name="Google Shape;121;p17"/>
          <p:cNvSpPr txBox="1"/>
          <p:nvPr/>
        </p:nvSpPr>
        <p:spPr>
          <a:xfrm>
            <a:off x="264600" y="815275"/>
            <a:ext cx="8614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values of digits in a number are positional: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Decimal numbers: 582 = 500 + 80 + 2  = 5*102 + 8*101 + 2*100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 numbers: 10110 = 1*24 + 0*23 + 1*22 + 1*21 + 0*20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Exercises</a:t>
            </a: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50"/>
              <a:buFont typeface="Times New Roman"/>
              <a:buAutoNum type="arabicPeriod"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Convert 10011011 from binary to decimal.</a:t>
            </a:r>
            <a:endParaRPr sz="21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50"/>
              <a:buFont typeface="Times New Roman"/>
              <a:buAutoNum type="arabicPeriod"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Convert 29 from decimal to binary.</a:t>
            </a:r>
            <a:endParaRPr sz="21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50"/>
              <a:buFont typeface="Times New Roman"/>
              <a:buAutoNum type="arabicPeriod"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Write a program that get an integer in decimal and print its binary form.</a:t>
            </a:r>
            <a:endParaRPr sz="21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width encoding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9" name="Google Shape;129;p18"/>
          <p:cNvSpPr txBox="1"/>
          <p:nvPr/>
        </p:nvSpPr>
        <p:spPr>
          <a:xfrm>
            <a:off x="264600" y="815275"/>
            <a:ext cx="86148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types are usually fixed in width:</a:t>
            </a:r>
            <a:endParaRPr sz="2200">
              <a:solidFill>
                <a:srgbClr val="0F0FC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191175" y="16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{5A36B513-B3B0-4D79-801B-03608592B7B2}</a:tableStyleId>
              </a:tblPr>
              <a:tblGrid>
                <a:gridCol w="2930550"/>
                <a:gridCol w="2930550"/>
                <a:gridCol w="2930550"/>
              </a:tblGrid>
              <a:tr h="5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-2,147,483,648 to 2,147,483,647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long long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-(2^63) to (2^63)-1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-128 to 127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long 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8"/>
          <p:cNvSpPr txBox="1"/>
          <p:nvPr/>
        </p:nvSpPr>
        <p:spPr>
          <a:xfrm>
            <a:off x="4188750" y="1213725"/>
            <a:ext cx="7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width encoding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9" name="Google Shape;139;p19"/>
          <p:cNvSpPr txBox="1"/>
          <p:nvPr/>
        </p:nvSpPr>
        <p:spPr>
          <a:xfrm>
            <a:off x="264600" y="815275"/>
            <a:ext cx="86148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types are usually fixed in width:</a:t>
            </a:r>
            <a:endParaRPr sz="2200">
              <a:solidFill>
                <a:srgbClr val="0F0FC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191175" y="16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{5A36B513-B3B0-4D79-801B-03608592B7B2}</a:tableStyleId>
              </a:tblPr>
              <a:tblGrid>
                <a:gridCol w="2930550"/>
                <a:gridCol w="2930550"/>
                <a:gridCol w="2930550"/>
              </a:tblGrid>
              <a:tr h="5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-2,147,483,648 to 2,147,483,647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long long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-(2^63) to (2^63)-1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-128 to 127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long 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1" name="Google Shape;141;p19"/>
          <p:cNvCxnSpPr/>
          <p:nvPr/>
        </p:nvCxnSpPr>
        <p:spPr>
          <a:xfrm flipH="1" rot="10800000">
            <a:off x="4496075" y="2721700"/>
            <a:ext cx="1570500" cy="161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 txBox="1"/>
          <p:nvPr/>
        </p:nvSpPr>
        <p:spPr>
          <a:xfrm>
            <a:off x="847625" y="4153800"/>
            <a:ext cx="3816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digits is for the sign</a:t>
            </a:r>
            <a:endParaRPr sz="2200">
              <a:solidFill>
                <a:srgbClr val="0F0FC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188750" y="1213725"/>
            <a:ext cx="7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integer arithmetic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1" name="Google Shape;151;p20"/>
          <p:cNvSpPr txBox="1"/>
          <p:nvPr/>
        </p:nvSpPr>
        <p:spPr>
          <a:xfrm>
            <a:off x="264600" y="815275"/>
            <a:ext cx="86148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common decimal numbers: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⅓ = 0.33333333333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⅔ = 0.6666666666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write the decimal with finite number of digits.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round them.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ais-fs1.sfu.ca\home\users\we\documents\3MT\FINAL Heat Organizers Package\SFU_AlignedSimon.jpg"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69501" t="0"/>
          <a:stretch/>
        </p:blipFill>
        <p:spPr>
          <a:xfrm>
            <a:off x="7772400" y="-9525"/>
            <a:ext cx="1382713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0" y="77787"/>
            <a:ext cx="5049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11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Notation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>
            <a:off x="0" y="688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9" name="Google Shape;159;p21"/>
          <p:cNvSpPr txBox="1"/>
          <p:nvPr/>
        </p:nvSpPr>
        <p:spPr>
          <a:xfrm>
            <a:off x="264600" y="815275"/>
            <a:ext cx="86148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convention to express numbers by their magnitude: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light = 2.99792458 x 108 m/s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gigabyte =  1.073741824 x 109 bytes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⅓ = 3.33333333333 x 10-1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conventions are used for binary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BC_FoGS_forPPT">
  <a:themeElements>
    <a:clrScheme name="FoGS">
      <a:dk1>
        <a:srgbClr val="000000"/>
      </a:dk1>
      <a:lt1>
        <a:srgbClr val="FFFFFF"/>
      </a:lt1>
      <a:dk2>
        <a:srgbClr val="202D73"/>
      </a:dk2>
      <a:lt2>
        <a:srgbClr val="F2E0BD"/>
      </a:lt2>
      <a:accent1>
        <a:srgbClr val="591829"/>
      </a:accent1>
      <a:accent2>
        <a:srgbClr val="202D73"/>
      </a:accent2>
      <a:accent3>
        <a:srgbClr val="330D14"/>
      </a:accent3>
      <a:accent4>
        <a:srgbClr val="303DA6"/>
      </a:accent4>
      <a:accent5>
        <a:srgbClr val="BFAF8F"/>
      </a:accent5>
      <a:accent6>
        <a:srgbClr val="F2E0BD"/>
      </a:accent6>
      <a:hlink>
        <a:srgbClr val="591829"/>
      </a:hlink>
      <a:folHlink>
        <a:srgbClr val="5918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