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6" r:id="rId4"/>
    <p:sldId id="275" r:id="rId5"/>
    <p:sldId id="269" r:id="rId6"/>
    <p:sldId id="270" r:id="rId7"/>
    <p:sldId id="271" r:id="rId8"/>
    <p:sldId id="276" r:id="rId9"/>
    <p:sldId id="278" r:id="rId10"/>
    <p:sldId id="277" r:id="rId11"/>
    <p:sldId id="279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0660" autoAdjust="0"/>
  </p:normalViewPr>
  <p:slideViewPr>
    <p:cSldViewPr snapToGrid="0">
      <p:cViewPr varScale="1">
        <p:scale>
          <a:sx n="85" d="100"/>
          <a:sy n="85" d="100"/>
        </p:scale>
        <p:origin x="9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D5979-56F5-42B9-877C-C46450D13411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347A-C58A-49D9-B129-7C47140A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7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97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5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9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9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5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9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6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2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2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7347A-C58A-49D9-B129-7C47140AD9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3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4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4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5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8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CFCB-DB86-4EEE-84A9-C420AABF5CE5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EB5A-608B-445C-A51D-BE0B34FF8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0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ctivewizards.com/blog/comparison-of-the-most-useful-text-processing-apis/#H6" TargetMode="External"/><Relationship Id="rId3" Type="http://schemas.openxmlformats.org/officeDocument/2006/relationships/hyperlink" Target="https://activewizards.com/blog/comparison-of-the-most-useful-text-processing-apis/#H1" TargetMode="External"/><Relationship Id="rId7" Type="http://schemas.openxmlformats.org/officeDocument/2006/relationships/hyperlink" Target="https://activewizards.com/blog/comparison-of-the-most-useful-text-processing-apis/#H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tivewizards.com/blog/comparison-of-the-most-useful-text-processing-apis/#H4" TargetMode="External"/><Relationship Id="rId11" Type="http://schemas.openxmlformats.org/officeDocument/2006/relationships/hyperlink" Target="https://activewizards.com/blog/comparison-of-the-most-useful-text-processing-apis/#H9" TargetMode="External"/><Relationship Id="rId5" Type="http://schemas.openxmlformats.org/officeDocument/2006/relationships/hyperlink" Target="https://activewizards.com/blog/comparison-of-the-most-useful-text-processing-apis/#H3" TargetMode="External"/><Relationship Id="rId10" Type="http://schemas.openxmlformats.org/officeDocument/2006/relationships/hyperlink" Target="https://activewizards.com/blog/comparison-of-the-most-useful-text-processing-apis/#H8" TargetMode="External"/><Relationship Id="rId4" Type="http://schemas.openxmlformats.org/officeDocument/2006/relationships/hyperlink" Target="https://activewizards.com/blog/comparison-of-the-most-useful-text-processing-apis/#H2" TargetMode="External"/><Relationship Id="rId9" Type="http://schemas.openxmlformats.org/officeDocument/2006/relationships/hyperlink" Target="https://activewizards.com/blog/comparison-of-the-most-useful-text-processing-apis/#H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us-east-2.console.aws.amazon.com/comprehend/v2/home?region=us-east-2#home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s-east-2.console.aws.amazon.com/comprehend/v2/home?region=us-east-2#home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51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Sentimental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6" name="Picture 2" descr="Word Clouds: An Introduction with Code (in Python) and Examples |  CommonLounge">
            <a:extLst>
              <a:ext uri="{FF2B5EF4-FFF2-40B4-BE49-F238E27FC236}">
                <a16:creationId xmlns:a16="http://schemas.microsoft.com/office/drawing/2014/main" id="{DB8F9DBF-1370-4190-A422-F340A972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34" y="1030738"/>
            <a:ext cx="7162749" cy="417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E78575-ABE8-4DA4-8175-3DB0F4EC412D}"/>
              </a:ext>
            </a:extLst>
          </p:cNvPr>
          <p:cNvSpPr txBox="1"/>
          <p:nvPr/>
        </p:nvSpPr>
        <p:spPr>
          <a:xfrm>
            <a:off x="1607905" y="5384084"/>
            <a:ext cx="649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was more then I expected, but the price was so </a:t>
            </a:r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83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23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91CD-C8EE-476C-9E8C-2A2238965513}"/>
              </a:ext>
            </a:extLst>
          </p:cNvPr>
          <p:cNvSpPr txBox="1"/>
          <p:nvPr/>
        </p:nvSpPr>
        <p:spPr>
          <a:xfrm>
            <a:off x="158455" y="1068717"/>
            <a:ext cx="24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EE6A9-3BC9-41E4-93BF-FA20E50B5E88}"/>
              </a:ext>
            </a:extLst>
          </p:cNvPr>
          <p:cNvSpPr txBox="1"/>
          <p:nvPr/>
        </p:nvSpPr>
        <p:spPr>
          <a:xfrm>
            <a:off x="449925" y="2078622"/>
            <a:ext cx="408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</a:t>
            </a:r>
          </a:p>
          <a:p>
            <a:r>
              <a:rPr lang="en-US" dirty="0"/>
              <a:t>(ex. Amazon shopping review, Tweeter)</a:t>
            </a:r>
          </a:p>
        </p:txBody>
      </p:sp>
      <p:pic>
        <p:nvPicPr>
          <p:cNvPr id="1026" name="Picture 2" descr="이론/실무]# 인공지능 # 딥러닝 # A.I 모델을 만들어보자! | 탈잉">
            <a:extLst>
              <a:ext uri="{FF2B5EF4-FFF2-40B4-BE49-F238E27FC236}">
                <a16:creationId xmlns:a16="http://schemas.microsoft.com/office/drawing/2014/main" id="{FE559F80-AC16-4D63-A9F5-90D9A0C52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09" y="1725115"/>
            <a:ext cx="2405230" cy="13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6BA4D-DD02-4C3A-B221-27E4B9854620}"/>
              </a:ext>
            </a:extLst>
          </p:cNvPr>
          <p:cNvSpPr txBox="1"/>
          <p:nvPr/>
        </p:nvSpPr>
        <p:spPr>
          <a:xfrm>
            <a:off x="303499" y="3277803"/>
            <a:ext cx="853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flexible,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make our own machine learning program similar with amazon, or google </a:t>
            </a:r>
            <a:r>
              <a:rPr lang="en-US" dirty="0" err="1"/>
              <a:t>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modify the program to return more then just positivity or negativity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depend on the quality of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a lot of data to put in, and although there are many API came out related to sentiment analysis, it is still difficult to make our own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79AE4F-8EE5-4747-BA5D-01DA0644DAC4}"/>
              </a:ext>
            </a:extLst>
          </p:cNvPr>
          <p:cNvCxnSpPr>
            <a:stCxn id="2" idx="3"/>
            <a:endCxn id="1026" idx="1"/>
          </p:cNvCxnSpPr>
          <p:nvPr/>
        </p:nvCxnSpPr>
        <p:spPr>
          <a:xfrm flipV="1">
            <a:off x="4532733" y="2401787"/>
            <a:ext cx="1248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23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BDF38-C053-45E2-BC84-DC4570F10227}"/>
              </a:ext>
            </a:extLst>
          </p:cNvPr>
          <p:cNvSpPr txBox="1"/>
          <p:nvPr/>
        </p:nvSpPr>
        <p:spPr>
          <a:xfrm>
            <a:off x="426346" y="2305615"/>
            <a:ext cx="82913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Members?</a:t>
            </a:r>
          </a:p>
          <a:p>
            <a:endParaRPr lang="en-US" sz="2800" dirty="0"/>
          </a:p>
          <a:p>
            <a:r>
              <a:rPr lang="en-US" sz="2800" dirty="0"/>
              <a:t>Leading members?</a:t>
            </a:r>
          </a:p>
          <a:p>
            <a:endParaRPr lang="en-US" sz="2800" dirty="0"/>
          </a:p>
          <a:p>
            <a:r>
              <a:rPr lang="en-US" sz="2800" dirty="0"/>
              <a:t>In-person vs online meeting?</a:t>
            </a:r>
          </a:p>
        </p:txBody>
      </p:sp>
    </p:spTree>
    <p:extLst>
      <p:ext uri="{BB962C8B-B14F-4D97-AF65-F5344CB8AC3E}">
        <p14:creationId xmlns:p14="http://schemas.microsoft.com/office/powerpoint/2010/main" val="84190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51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Sentimental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Best Python IDEs (Interactive Development Environment) - DataCamp">
            <a:extLst>
              <a:ext uri="{FF2B5EF4-FFF2-40B4-BE49-F238E27FC236}">
                <a16:creationId xmlns:a16="http://schemas.microsoft.com/office/drawing/2014/main" id="{2700C2A5-84DE-46D6-81FF-96F7752D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0" y="2127875"/>
            <a:ext cx="7844319" cy="27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8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4963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Natural Language Processing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4098" name="Picture 2" descr="https://blog.kakaocdn.net/dn/djfH14/btqNQ3iWNpt/pRt00ltdXUsClS3KcKJOvK/img.jpg">
            <a:extLst>
              <a:ext uri="{FF2B5EF4-FFF2-40B4-BE49-F238E27FC236}">
                <a16:creationId xmlns:a16="http://schemas.microsoft.com/office/drawing/2014/main" id="{B3B11241-2941-44DE-BA51-F43145F8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953998"/>
            <a:ext cx="867727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51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Sentimental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A8071-346F-4C49-8B2B-AEE3AA1D3A50}"/>
              </a:ext>
            </a:extLst>
          </p:cNvPr>
          <p:cNvSpPr txBox="1"/>
          <p:nvPr/>
        </p:nvSpPr>
        <p:spPr>
          <a:xfrm>
            <a:off x="5119546" y="2234885"/>
            <a:ext cx="24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was so happy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404CF-785D-4827-84C4-CB30A71B64F1}"/>
              </a:ext>
            </a:extLst>
          </p:cNvPr>
          <p:cNvSpPr txBox="1"/>
          <p:nvPr/>
        </p:nvSpPr>
        <p:spPr>
          <a:xfrm>
            <a:off x="4374706" y="3440690"/>
            <a:ext cx="25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E0899-19F9-4D1D-A98B-A46D9CAF8B94}"/>
              </a:ext>
            </a:extLst>
          </p:cNvPr>
          <p:cNvSpPr txBox="1"/>
          <p:nvPr/>
        </p:nvSpPr>
        <p:spPr>
          <a:xfrm>
            <a:off x="5185449" y="3440690"/>
            <a:ext cx="25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99288E-33C3-48F4-8D24-0AA084D2A9A6}"/>
              </a:ext>
            </a:extLst>
          </p:cNvPr>
          <p:cNvSpPr txBox="1"/>
          <p:nvPr/>
        </p:nvSpPr>
        <p:spPr>
          <a:xfrm>
            <a:off x="6350869" y="3416496"/>
            <a:ext cx="25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818FC-77EC-4073-8B7A-C7D056E45F31}"/>
              </a:ext>
            </a:extLst>
          </p:cNvPr>
          <p:cNvSpPr txBox="1"/>
          <p:nvPr/>
        </p:nvSpPr>
        <p:spPr>
          <a:xfrm>
            <a:off x="7516289" y="3392302"/>
            <a:ext cx="135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happy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576BCAF-DF2C-449D-B578-652C1AEE3F80}"/>
              </a:ext>
            </a:extLst>
          </p:cNvPr>
          <p:cNvSpPr/>
          <p:nvPr/>
        </p:nvSpPr>
        <p:spPr>
          <a:xfrm>
            <a:off x="5583614" y="2884528"/>
            <a:ext cx="1082565" cy="41515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46945-981F-41E2-8C34-9BF9936B5BB3}"/>
              </a:ext>
            </a:extLst>
          </p:cNvPr>
          <p:cNvSpPr txBox="1"/>
          <p:nvPr/>
        </p:nvSpPr>
        <p:spPr>
          <a:xfrm>
            <a:off x="3720436" y="2766560"/>
            <a:ext cx="193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expression</a:t>
            </a:r>
          </a:p>
          <a:p>
            <a:r>
              <a:rPr lang="en-US" dirty="0"/>
              <a:t>Import re</a:t>
            </a:r>
          </a:p>
        </p:txBody>
      </p:sp>
      <p:pic>
        <p:nvPicPr>
          <p:cNvPr id="3074" name="Picture 2" descr="Python Sentiment Analysis Tutorial - DataCamp">
            <a:extLst>
              <a:ext uri="{FF2B5EF4-FFF2-40B4-BE49-F238E27FC236}">
                <a16:creationId xmlns:a16="http://schemas.microsoft.com/office/drawing/2014/main" id="{E434C8F1-4A13-4C13-A237-95B4B780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8" y="1988400"/>
            <a:ext cx="2779147" cy="277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2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51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Sentimental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E16DC-6F63-4550-8470-98683923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623"/>
            <a:ext cx="9144000" cy="44992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994AC4-6CE2-46AE-9BFB-E60733C06747}"/>
              </a:ext>
            </a:extLst>
          </p:cNvPr>
          <p:cNvSpPr/>
          <p:nvPr/>
        </p:nvSpPr>
        <p:spPr>
          <a:xfrm>
            <a:off x="0" y="3429000"/>
            <a:ext cx="9144000" cy="10139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FEB678-96AF-4162-9D2F-B372B88897EE}"/>
              </a:ext>
            </a:extLst>
          </p:cNvPr>
          <p:cNvSpPr/>
          <p:nvPr/>
        </p:nvSpPr>
        <p:spPr>
          <a:xfrm>
            <a:off x="325369" y="4442974"/>
            <a:ext cx="2120511" cy="280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23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D1C0DD-602A-4C67-9D2F-FEAEF1256A25}"/>
              </a:ext>
            </a:extLst>
          </p:cNvPr>
          <p:cNvSpPr/>
          <p:nvPr/>
        </p:nvSpPr>
        <p:spPr>
          <a:xfrm>
            <a:off x="304800" y="1056097"/>
            <a:ext cx="7367752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Comprehend</a:t>
            </a:r>
            <a:endParaRPr lang="en-US" sz="2400" dirty="0">
              <a:latin typeface="char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Watson Natural Language Understanding</a:t>
            </a:r>
            <a:r>
              <a:rPr lang="en-US" sz="2400" dirty="0">
                <a:latin typeface="charter"/>
              </a:rPr>
              <a:t>: </a:t>
            </a:r>
            <a:r>
              <a:rPr lang="en-US" sz="2400" dirty="0">
                <a:latin typeface="char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Azure (Text analytics API)</a:t>
            </a:r>
            <a:endParaRPr lang="en-US" sz="2400" dirty="0">
              <a:latin typeface="char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 Natural Language</a:t>
            </a:r>
            <a:endParaRPr lang="en-US" sz="2400" dirty="0">
              <a:latin typeface="char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Azure (Linguistic Analysis API) — beta</a:t>
            </a:r>
            <a:endParaRPr lang="en-US" sz="2400" dirty="0">
              <a:latin typeface="char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Translate API</a:t>
            </a:r>
            <a:endParaRPr lang="en-US" sz="2400" dirty="0">
              <a:latin typeface="char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Watson Translator</a:t>
            </a:r>
            <a:endParaRPr lang="ko-KR" altLang="en-US" sz="2400" dirty="0">
              <a:latin typeface="char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Translate</a:t>
            </a:r>
            <a:endParaRPr lang="ko-KR" altLang="en-US" sz="2400" dirty="0">
              <a:latin typeface="charte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harter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Azure Translator Text API</a:t>
            </a:r>
            <a:endParaRPr lang="en-US" sz="2400" i="0" dirty="0"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4507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23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146" name="Picture 2" descr="Images and videos | Amazon.com, Inc. - Press Room">
            <a:extLst>
              <a:ext uri="{FF2B5EF4-FFF2-40B4-BE49-F238E27FC236}">
                <a16:creationId xmlns:a16="http://schemas.microsoft.com/office/drawing/2014/main" id="{AD96ADA3-237A-4370-B34D-0245AA9F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20" y="1402634"/>
            <a:ext cx="2379608" cy="100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oogle has a new logo - The Verge">
            <a:extLst>
              <a:ext uri="{FF2B5EF4-FFF2-40B4-BE49-F238E27FC236}">
                <a16:creationId xmlns:a16="http://schemas.microsoft.com/office/drawing/2014/main" id="{2ABDD83E-3ABB-4898-8E4E-ED0E55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84" y="93043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25C881-E53B-4E58-B46F-DF5EC4597A6A}"/>
              </a:ext>
            </a:extLst>
          </p:cNvPr>
          <p:cNvSpPr/>
          <p:nvPr/>
        </p:nvSpPr>
        <p:spPr>
          <a:xfrm>
            <a:off x="102741" y="6199956"/>
            <a:ext cx="9102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https://us-east-2.console.aws.amazon.com/comprehend/v2/home?region=us-east-2#home</a:t>
            </a:r>
            <a:endParaRPr lang="en-US" dirty="0"/>
          </a:p>
        </p:txBody>
      </p:sp>
      <p:pic>
        <p:nvPicPr>
          <p:cNvPr id="6152" name="Picture 8" descr="5 Sentiment Anlysis Examples in Business">
            <a:extLst>
              <a:ext uri="{FF2B5EF4-FFF2-40B4-BE49-F238E27FC236}">
                <a16:creationId xmlns:a16="http://schemas.microsoft.com/office/drawing/2014/main" id="{6842AD75-C699-4C26-85DC-5D5C68ED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61" y="2949784"/>
            <a:ext cx="5606540" cy="255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23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146" name="Picture 2" descr="Images and videos | Amazon.com, Inc. - Press Room">
            <a:extLst>
              <a:ext uri="{FF2B5EF4-FFF2-40B4-BE49-F238E27FC236}">
                <a16:creationId xmlns:a16="http://schemas.microsoft.com/office/drawing/2014/main" id="{AD96ADA3-237A-4370-B34D-0245AA9F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20" y="1402634"/>
            <a:ext cx="2379608" cy="100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oogle has a new logo - The Verge">
            <a:extLst>
              <a:ext uri="{FF2B5EF4-FFF2-40B4-BE49-F238E27FC236}">
                <a16:creationId xmlns:a16="http://schemas.microsoft.com/office/drawing/2014/main" id="{2ABDD83E-3ABB-4898-8E4E-ED0E55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84" y="93043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5 Things You Need to Know about Sentiment Analysis and Classification -  KDnuggets">
            <a:extLst>
              <a:ext uri="{FF2B5EF4-FFF2-40B4-BE49-F238E27FC236}">
                <a16:creationId xmlns:a16="http://schemas.microsoft.com/office/drawing/2014/main" id="{5BBD8395-1288-44FE-A799-9713E494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92" y="2637661"/>
            <a:ext cx="4384416" cy="32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25C881-E53B-4E58-B46F-DF5EC4597A6A}"/>
              </a:ext>
            </a:extLst>
          </p:cNvPr>
          <p:cNvSpPr/>
          <p:nvPr/>
        </p:nvSpPr>
        <p:spPr>
          <a:xfrm>
            <a:off x="102741" y="6199956"/>
            <a:ext cx="9102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https://us-east-2.console.aws.amazon.com/comprehend/v2/home?region=us-east-2#home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0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F2A009-BBB5-43F1-90D6-03428FE8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1" y="1720715"/>
            <a:ext cx="7965938" cy="117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23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146" name="Picture 2" descr="Images and videos | Amazon.com, Inc. - Press Room">
            <a:extLst>
              <a:ext uri="{FF2B5EF4-FFF2-40B4-BE49-F238E27FC236}">
                <a16:creationId xmlns:a16="http://schemas.microsoft.com/office/drawing/2014/main" id="{AD96ADA3-237A-4370-B34D-0245AA9F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45" y="951678"/>
            <a:ext cx="1901887" cy="7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oogle has a new logo - The Verge">
            <a:extLst>
              <a:ext uri="{FF2B5EF4-FFF2-40B4-BE49-F238E27FC236}">
                <a16:creationId xmlns:a16="http://schemas.microsoft.com/office/drawing/2014/main" id="{2ABDD83E-3ABB-4898-8E4E-ED0E55B5F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8" b="28784"/>
          <a:stretch/>
        </p:blipFill>
        <p:spPr bwMode="auto">
          <a:xfrm>
            <a:off x="3627128" y="967438"/>
            <a:ext cx="1766846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0E2CB7-CF5F-48B7-9B04-70BF6039CF2E}"/>
              </a:ext>
            </a:extLst>
          </p:cNvPr>
          <p:cNvSpPr txBox="1"/>
          <p:nvPr/>
        </p:nvSpPr>
        <p:spPr>
          <a:xfrm>
            <a:off x="152846" y="1040664"/>
            <a:ext cx="24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11816-87AD-447D-B3A0-DEEA9BB2523C}"/>
              </a:ext>
            </a:extLst>
          </p:cNvPr>
          <p:cNvSpPr txBox="1"/>
          <p:nvPr/>
        </p:nvSpPr>
        <p:spPr>
          <a:xfrm>
            <a:off x="112197" y="3216014"/>
            <a:ext cx="476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the result, and predict the sentiment</a:t>
            </a:r>
          </a:p>
        </p:txBody>
      </p:sp>
      <p:pic>
        <p:nvPicPr>
          <p:cNvPr id="1028" name="Picture 4" descr="Twitter Sentiment Analysis Based on News Topics during COVID-19 | by Nora  Luo | Towards Data Science">
            <a:extLst>
              <a:ext uri="{FF2B5EF4-FFF2-40B4-BE49-F238E27FC236}">
                <a16:creationId xmlns:a16="http://schemas.microsoft.com/office/drawing/2014/main" id="{EB18F3DC-D0CB-42E9-B0C1-5C3FA593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6" y="3932402"/>
            <a:ext cx="4106584" cy="21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이론/실무]# 인공지능 # 딥러닝 # A.I 모델을 만들어보자! | 탈잉">
            <a:extLst>
              <a:ext uri="{FF2B5EF4-FFF2-40B4-BE49-F238E27FC236}">
                <a16:creationId xmlns:a16="http://schemas.microsoft.com/office/drawing/2014/main" id="{5D468DDA-8684-4291-9D1F-9A1FBF82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551" y="4310065"/>
            <a:ext cx="2405230" cy="13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8AC56B-49E8-4D32-9922-CE02614D1F1C}"/>
              </a:ext>
            </a:extLst>
          </p:cNvPr>
          <p:cNvCxnSpPr>
            <a:cxnSpLocks/>
            <a:stCxn id="1028" idx="3"/>
            <a:endCxn id="24" idx="1"/>
          </p:cNvCxnSpPr>
          <p:nvPr/>
        </p:nvCxnSpPr>
        <p:spPr>
          <a:xfrm>
            <a:off x="4259430" y="4985071"/>
            <a:ext cx="251121" cy="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FE6E15-CB2C-4F0B-810F-9C5A0024AB2B}"/>
              </a:ext>
            </a:extLst>
          </p:cNvPr>
          <p:cNvSpPr/>
          <p:nvPr/>
        </p:nvSpPr>
        <p:spPr>
          <a:xfrm>
            <a:off x="7287348" y="4352420"/>
            <a:ext cx="17652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50% negativity &amp;</a:t>
            </a:r>
          </a:p>
          <a:p>
            <a:r>
              <a:rPr lang="en-US" dirty="0"/>
              <a:t>10% positivity</a:t>
            </a:r>
          </a:p>
          <a:p>
            <a:endParaRPr lang="en-US" dirty="0"/>
          </a:p>
          <a:p>
            <a:r>
              <a:rPr lang="en-US" dirty="0"/>
              <a:t>=&gt; sad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1BFA09-A463-4891-8DB4-A81F1DC21D19}"/>
              </a:ext>
            </a:extLst>
          </p:cNvPr>
          <p:cNvCxnSpPr>
            <a:cxnSpLocks/>
          </p:cNvCxnSpPr>
          <p:nvPr/>
        </p:nvCxnSpPr>
        <p:spPr>
          <a:xfrm>
            <a:off x="6850443" y="4988623"/>
            <a:ext cx="251121" cy="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7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9F1E5-17BC-427E-B776-C25A09A1078D}"/>
              </a:ext>
            </a:extLst>
          </p:cNvPr>
          <p:cNvSpPr txBox="1"/>
          <p:nvPr/>
        </p:nvSpPr>
        <p:spPr>
          <a:xfrm>
            <a:off x="0" y="233877"/>
            <a:ext cx="5230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Text-based Sentiment Analysis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6BFC10-7AA8-4193-953F-CA2F90F62F7E}"/>
              </a:ext>
            </a:extLst>
          </p:cNvPr>
          <p:cNvSpPr/>
          <p:nvPr/>
        </p:nvSpPr>
        <p:spPr>
          <a:xfrm>
            <a:off x="1" y="780848"/>
            <a:ext cx="9144000" cy="74815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73DE50-AAA7-426D-A17E-AF8E79805671}"/>
              </a:ext>
            </a:extLst>
          </p:cNvPr>
          <p:cNvSpPr/>
          <p:nvPr/>
        </p:nvSpPr>
        <p:spPr>
          <a:xfrm>
            <a:off x="0" y="6642419"/>
            <a:ext cx="9144000" cy="215581"/>
          </a:xfrm>
          <a:prstGeom prst="rect">
            <a:avLst/>
          </a:prstGeom>
          <a:gradFill flip="none" rotWithShape="1">
            <a:gsLst>
              <a:gs pos="0">
                <a:srgbClr val="FE878A"/>
              </a:gs>
              <a:gs pos="50000">
                <a:srgbClr val="FFD29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47B00A3E-9DE1-4083-A316-664FE63BA163}"/>
              </a:ext>
            </a:extLst>
          </p:cNvPr>
          <p:cNvSpPr/>
          <p:nvPr/>
        </p:nvSpPr>
        <p:spPr>
          <a:xfrm>
            <a:off x="8063348" y="6642419"/>
            <a:ext cx="1430867" cy="216131"/>
          </a:xfrm>
          <a:prstGeom prst="flowChartInputOutput">
            <a:avLst/>
          </a:prstGeom>
          <a:solidFill>
            <a:srgbClr val="EF6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17">
            <a:extLst>
              <a:ext uri="{FF2B5EF4-FFF2-40B4-BE49-F238E27FC236}">
                <a16:creationId xmlns:a16="http://schemas.microsoft.com/office/drawing/2014/main" id="{C0087051-2544-434E-825F-366F39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647" y="6567646"/>
            <a:ext cx="20574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6146" name="Picture 2" descr="Images and videos | Amazon.com, Inc. - Press Room">
            <a:extLst>
              <a:ext uri="{FF2B5EF4-FFF2-40B4-BE49-F238E27FC236}">
                <a16:creationId xmlns:a16="http://schemas.microsoft.com/office/drawing/2014/main" id="{AD96ADA3-237A-4370-B34D-0245AA9F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58" y="1466699"/>
            <a:ext cx="1901887" cy="7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oogle has a new logo - The Verge">
            <a:extLst>
              <a:ext uri="{FF2B5EF4-FFF2-40B4-BE49-F238E27FC236}">
                <a16:creationId xmlns:a16="http://schemas.microsoft.com/office/drawing/2014/main" id="{2ABDD83E-3ABB-4898-8E4E-ED0E55B5F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8" b="28784"/>
          <a:stretch/>
        </p:blipFill>
        <p:spPr bwMode="auto">
          <a:xfrm>
            <a:off x="3760941" y="1482459"/>
            <a:ext cx="1766846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0E2CB7-CF5F-48B7-9B04-70BF6039CF2E}"/>
              </a:ext>
            </a:extLst>
          </p:cNvPr>
          <p:cNvSpPr txBox="1"/>
          <p:nvPr/>
        </p:nvSpPr>
        <p:spPr>
          <a:xfrm>
            <a:off x="286659" y="1555685"/>
            <a:ext cx="24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03902-4FC9-4A34-A393-E9C96952FD11}"/>
              </a:ext>
            </a:extLst>
          </p:cNvPr>
          <p:cNvSpPr txBox="1"/>
          <p:nvPr/>
        </p:nvSpPr>
        <p:spPr>
          <a:xfrm>
            <a:off x="286659" y="2951145"/>
            <a:ext cx="8660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Google and Amazon comprehend sentiment analysis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about using the machine learning to interpret the result of existing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worry about the quality of the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with the start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possibility that no correlations between the range of the result and each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case, we need to consider other topic, or the way to predict people’s sentiment.</a:t>
            </a:r>
          </a:p>
        </p:txBody>
      </p:sp>
    </p:spTree>
    <p:extLst>
      <p:ext uri="{BB962C8B-B14F-4D97-AF65-F5344CB8AC3E}">
        <p14:creationId xmlns:p14="http://schemas.microsoft.com/office/powerpoint/2010/main" val="153064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355</Words>
  <Application>Microsoft Office PowerPoint</Application>
  <PresentationFormat>화면 슬라이드 쇼(4:3)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charter</vt:lpstr>
      <vt:lpstr>맑은 고딕</vt:lpstr>
      <vt:lpstr>-윤고딕340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현욱</dc:creator>
  <cp:lastModifiedBy>Hanra Jeong</cp:lastModifiedBy>
  <cp:revision>31</cp:revision>
  <dcterms:created xsi:type="dcterms:W3CDTF">2019-09-04T10:04:12Z</dcterms:created>
  <dcterms:modified xsi:type="dcterms:W3CDTF">2021-11-09T04:45:43Z</dcterms:modified>
</cp:coreProperties>
</file>