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9" r:id="rId2"/>
    <p:sldId id="790" r:id="rId3"/>
    <p:sldId id="791" r:id="rId4"/>
    <p:sldId id="257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F83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107" d="100"/>
          <a:sy n="107" d="100"/>
        </p:scale>
        <p:origin x="74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44-16A1-4728-A2CF-B26D33779F8C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53C-5C78-42BB-9D57-55A78CEB2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44-16A1-4728-A2CF-B26D33779F8C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53C-5C78-42BB-9D57-55A78CEB2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44-16A1-4728-A2CF-B26D33779F8C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53C-5C78-42BB-9D57-55A78CEB2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8" b="7920"/>
          <a:stretch/>
        </p:blipFill>
        <p:spPr>
          <a:xfrm>
            <a:off x="3804" y="1"/>
            <a:ext cx="12184392" cy="6858000"/>
          </a:xfrm>
          <a:prstGeom prst="rect">
            <a:avLst/>
          </a:prstGeom>
        </p:spPr>
      </p:pic>
      <p:sp>
        <p:nvSpPr>
          <p:cNvPr id="21507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719665" y="2324855"/>
            <a:ext cx="9313336" cy="216058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 bearbeiten</a:t>
            </a:r>
          </a:p>
        </p:txBody>
      </p:sp>
      <p:sp>
        <p:nvSpPr>
          <p:cNvPr id="21511" name="Titelplatzhalter 6"/>
          <p:cNvSpPr>
            <a:spLocks noGrp="1"/>
          </p:cNvSpPr>
          <p:nvPr>
            <p:ph type="ctrTitle" hasCustomPrompt="1"/>
          </p:nvPr>
        </p:nvSpPr>
        <p:spPr>
          <a:xfrm>
            <a:off x="719668" y="1013186"/>
            <a:ext cx="9793817" cy="1025921"/>
          </a:xfrm>
          <a:prstGeom prst="rect">
            <a:avLst/>
          </a:prstGeom>
        </p:spPr>
        <p:txBody>
          <a:bodyPr lIns="0"/>
          <a:lstStyle>
            <a:lvl1pPr>
              <a:defRPr sz="4400"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719667" y="5445748"/>
            <a:ext cx="9889067" cy="115182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615016" y="4861195"/>
            <a:ext cx="37443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chemeClr val="bg1"/>
                </a:solidFill>
                <a:latin typeface="Times New Roman" pitchFamily="18" charset="0"/>
              </a:rPr>
              <a:t>Albert-Ludwigs-Universität Freiburg</a:t>
            </a:r>
          </a:p>
        </p:txBody>
      </p:sp>
    </p:spTree>
    <p:extLst>
      <p:ext uri="{BB962C8B-B14F-4D97-AF65-F5344CB8AC3E}">
        <p14:creationId xmlns:p14="http://schemas.microsoft.com/office/powerpoint/2010/main" val="78987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44-16A1-4728-A2CF-B26D33779F8C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53C-5C78-42BB-9D57-55A78CEB2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44-16A1-4728-A2CF-B26D33779F8C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53C-5C78-42BB-9D57-55A78CEB2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44-16A1-4728-A2CF-B26D33779F8C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53C-5C78-42BB-9D57-55A78CEB2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44-16A1-4728-A2CF-B26D33779F8C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53C-5C78-42BB-9D57-55A78CEB2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44-16A1-4728-A2CF-B26D33779F8C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53C-5C78-42BB-9D57-55A78CEB2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44-16A1-4728-A2CF-B26D33779F8C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53C-5C78-42BB-9D57-55A78CEB2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44-16A1-4728-A2CF-B26D33779F8C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53C-5C78-42BB-9D57-55A78CEB2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44-16A1-4728-A2CF-B26D33779F8C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53C-5C78-42BB-9D57-55A78CEB2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B244-16A1-4728-A2CF-B26D33779F8C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E53C-5C78-42BB-9D57-55A78CEB2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 txBox="1">
            <a:spLocks/>
          </p:cNvSpPr>
          <p:nvPr/>
        </p:nvSpPr>
        <p:spPr bwMode="auto">
          <a:xfrm>
            <a:off x="551384" y="1412776"/>
            <a:ext cx="8545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Verdana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Verdana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Verdana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800" b="0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Embedded Systems Laboratory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2BCAF-6265-425A-88FE-F248C0630725}"/>
              </a:ext>
            </a:extLst>
          </p:cNvPr>
          <p:cNvSpPr txBox="1"/>
          <p:nvPr/>
        </p:nvSpPr>
        <p:spPr>
          <a:xfrm>
            <a:off x="479376" y="2060848"/>
            <a:ext cx="573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Escape Room Puzzle #2 – Lights will guide you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13B47-E8A0-487A-88FA-1C9958910035}"/>
              </a:ext>
            </a:extLst>
          </p:cNvPr>
          <p:cNvSpPr txBox="1"/>
          <p:nvPr/>
        </p:nvSpPr>
        <p:spPr>
          <a:xfrm>
            <a:off x="479376" y="3068960"/>
            <a:ext cx="60944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 :</a:t>
            </a:r>
          </a:p>
          <a:p>
            <a:r>
              <a:rPr lang="en-I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Shatakshi Sharma</a:t>
            </a:r>
          </a:p>
          <a:p>
            <a:r>
              <a:rPr lang="en-I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Sougata Hanra</a:t>
            </a:r>
          </a:p>
          <a:p>
            <a:r>
              <a:rPr lang="en-I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Santosh Kumar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9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D3D1-EF13-4C17-9FA1-9E2EB17A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525963"/>
          </a:xfrm>
        </p:spPr>
        <p:txBody>
          <a:bodyPr>
            <a:normAutofit/>
          </a:bodyPr>
          <a:lstStyle/>
          <a:p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SOLAR STORM has occurred!</a:t>
            </a:r>
          </a:p>
          <a:p>
            <a:pPr lvl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Hard Shutdown</a:t>
            </a:r>
          </a:p>
          <a:p>
            <a:pPr lvl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Emergency system turns on</a:t>
            </a:r>
          </a:p>
          <a:p>
            <a:pPr lvl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Control Systems malfunctioning</a:t>
            </a:r>
          </a:p>
          <a:p>
            <a:pPr marL="457188" lvl="1" indent="0"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Main goal</a:t>
            </a:r>
          </a:p>
          <a:p>
            <a:pPr lvl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To get access to the MCB distribution</a:t>
            </a:r>
          </a:p>
          <a:p>
            <a:pPr lvl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Upload the control software in the server</a:t>
            </a:r>
          </a:p>
          <a:p>
            <a:pPr marL="0" indent="0">
              <a:buNone/>
            </a:pP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ADD925-C01F-43F8-A192-2EAA5657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  <a:solidFill>
            <a:srgbClr val="336699"/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Story Line!</a:t>
            </a:r>
          </a:p>
        </p:txBody>
      </p:sp>
    </p:spTree>
    <p:extLst>
      <p:ext uri="{BB962C8B-B14F-4D97-AF65-F5344CB8AC3E}">
        <p14:creationId xmlns:p14="http://schemas.microsoft.com/office/powerpoint/2010/main" val="313417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D3D1-EF13-4C17-9FA1-9E2EB17A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536503"/>
          </a:xfrm>
        </p:spPr>
        <p:txBody>
          <a:bodyPr>
            <a:normAutofit/>
          </a:bodyPr>
          <a:lstStyle/>
          <a:p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Get access to the server room </a:t>
            </a:r>
          </a:p>
          <a:p>
            <a:pPr lvl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Server room is password protected</a:t>
            </a:r>
          </a:p>
          <a:p>
            <a:pPr lvl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server room emergency power systems have limited resources and can power up only the system. One wrong switch will drain your power system</a:t>
            </a:r>
          </a:p>
          <a:p>
            <a:pPr lvl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power system switch boards are protected by a Tap-Tap pattern</a:t>
            </a:r>
          </a:p>
          <a:p>
            <a:pPr lvl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Once you get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access to the MCB distribution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400" dirty="0">
                <a:solidFill>
                  <a:srgbClr val="3366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“Lights will guide you”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ADD925-C01F-43F8-A192-2EAA5657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  <a:solidFill>
            <a:srgbClr val="336699"/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The Puzzle</a:t>
            </a:r>
          </a:p>
        </p:txBody>
      </p:sp>
    </p:spTree>
    <p:extLst>
      <p:ext uri="{BB962C8B-B14F-4D97-AF65-F5344CB8AC3E}">
        <p14:creationId xmlns:p14="http://schemas.microsoft.com/office/powerpoint/2010/main" val="85565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70707" y="1844824"/>
            <a:ext cx="5085393" cy="36724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SERVER ROOM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45971" y="4211199"/>
            <a:ext cx="1143008" cy="1071571"/>
          </a:xfrm>
          <a:prstGeom prst="rect">
            <a:avLst/>
          </a:prstGeom>
          <a:solidFill>
            <a:srgbClr val="F8332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7085038" y="2016065"/>
            <a:ext cx="170620" cy="785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36034" y="2214364"/>
            <a:ext cx="828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ENTRY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9" name="Picture 5" descr="C:\Users\User\Desktop\Embedded lab ppt\Capture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030398">
            <a:off x="8334049" y="1648075"/>
            <a:ext cx="944541" cy="1038995"/>
          </a:xfrm>
          <a:prstGeom prst="rect">
            <a:avLst/>
          </a:prstGeom>
          <a:noFill/>
        </p:spPr>
      </p:pic>
      <p:pic>
        <p:nvPicPr>
          <p:cNvPr id="1030" name="Picture 6" descr="C:\Users\User\Desktop\Embedded lab ppt\Capture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7455706" y="2011461"/>
            <a:ext cx="1071571" cy="894261"/>
          </a:xfrm>
          <a:prstGeom prst="rect">
            <a:avLst/>
          </a:prstGeom>
          <a:noFill/>
        </p:spPr>
      </p:pic>
      <p:pic>
        <p:nvPicPr>
          <p:cNvPr id="1031" name="Picture 7" descr="C:\Users\User\Desktop\Embedded lab ppt\Capture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7514677">
            <a:off x="8162271" y="2719806"/>
            <a:ext cx="1288096" cy="925520"/>
          </a:xfrm>
          <a:prstGeom prst="rect">
            <a:avLst/>
          </a:prstGeom>
          <a:noFill/>
        </p:spPr>
      </p:pic>
      <p:sp>
        <p:nvSpPr>
          <p:cNvPr id="60" name="Rectangle 59"/>
          <p:cNvSpPr/>
          <p:nvPr/>
        </p:nvSpPr>
        <p:spPr>
          <a:xfrm>
            <a:off x="5845971" y="4211970"/>
            <a:ext cx="1143008" cy="107157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Tap Pattern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131459" y="4211970"/>
            <a:ext cx="1143008" cy="1071571"/>
          </a:xfrm>
          <a:prstGeom prst="rect">
            <a:avLst/>
          </a:prstGeom>
          <a:solidFill>
            <a:srgbClr val="F8332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488386" y="4211970"/>
            <a:ext cx="1143008" cy="1071571"/>
          </a:xfrm>
          <a:prstGeom prst="rect">
            <a:avLst/>
          </a:prstGeom>
          <a:solidFill>
            <a:srgbClr val="F8332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31459" y="4211970"/>
            <a:ext cx="1143008" cy="1071571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Lights will guide you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488386" y="4211970"/>
            <a:ext cx="1143008" cy="1071571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22B1774-D6A4-459A-98D8-F26B6A56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  <a:solidFill>
            <a:srgbClr val="336699"/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Use case scenario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21877-F08B-42E6-8CEE-45AB6186206F}"/>
              </a:ext>
            </a:extLst>
          </p:cNvPr>
          <p:cNvSpPr/>
          <p:nvPr/>
        </p:nvSpPr>
        <p:spPr>
          <a:xfrm>
            <a:off x="2345510" y="4065289"/>
            <a:ext cx="3071833" cy="1363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94C387-EF49-4193-B41A-048381FEB6EE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5417341" y="4746983"/>
            <a:ext cx="428630" cy="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EBBCFF6-EE21-4ED8-AE39-05066003D67E}"/>
              </a:ext>
            </a:extLst>
          </p:cNvPr>
          <p:cNvGrpSpPr/>
          <p:nvPr/>
        </p:nvGrpSpPr>
        <p:grpSpPr>
          <a:xfrm>
            <a:off x="2582606" y="4626854"/>
            <a:ext cx="455056" cy="191441"/>
            <a:chOff x="3304425" y="2045109"/>
            <a:chExt cx="4747407" cy="2231923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48836FC-A873-4FF8-ACA5-CFD567A24936}"/>
                </a:ext>
              </a:extLst>
            </p:cNvPr>
            <p:cNvSpPr/>
            <p:nvPr/>
          </p:nvSpPr>
          <p:spPr>
            <a:xfrm>
              <a:off x="3304425" y="2045109"/>
              <a:ext cx="4747407" cy="223192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7CD0953-681D-4823-BDCE-50322DFE2E57}"/>
                </a:ext>
              </a:extLst>
            </p:cNvPr>
            <p:cNvSpPr/>
            <p:nvPr/>
          </p:nvSpPr>
          <p:spPr>
            <a:xfrm>
              <a:off x="3588775" y="2330245"/>
              <a:ext cx="4178709" cy="166165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endParaRPr lang="en-US" sz="6000" b="1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B958CA3-F389-43B2-AE66-FB237267AA1E}"/>
                </a:ext>
              </a:extLst>
            </p:cNvPr>
            <p:cNvSpPr/>
            <p:nvPr/>
          </p:nvSpPr>
          <p:spPr>
            <a:xfrm>
              <a:off x="6105833" y="2330245"/>
              <a:ext cx="1661651" cy="166165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20E1E3D-EA8A-41C4-9FA2-A2AAB6AE21D0}"/>
                </a:ext>
              </a:extLst>
            </p:cNvPr>
            <p:cNvSpPr/>
            <p:nvPr/>
          </p:nvSpPr>
          <p:spPr>
            <a:xfrm>
              <a:off x="6105833" y="2330493"/>
              <a:ext cx="825909" cy="1661156"/>
            </a:xfrm>
            <a:custGeom>
              <a:avLst/>
              <a:gdLst>
                <a:gd name="connsiteX0" fmla="*/ 825909 w 825909"/>
                <a:gd name="connsiteY0" fmla="*/ 0 h 1661156"/>
                <a:gd name="connsiteX1" fmla="*/ 825909 w 825909"/>
                <a:gd name="connsiteY1" fmla="*/ 1661156 h 1661156"/>
                <a:gd name="connsiteX2" fmla="*/ 745879 w 825909"/>
                <a:gd name="connsiteY2" fmla="*/ 1657115 h 1661156"/>
                <a:gd name="connsiteX3" fmla="*/ 0 w 825909"/>
                <a:gd name="connsiteY3" fmla="*/ 830578 h 1661156"/>
                <a:gd name="connsiteX4" fmla="*/ 745879 w 825909"/>
                <a:gd name="connsiteY4" fmla="*/ 4042 h 16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09" h="1661156">
                  <a:moveTo>
                    <a:pt x="825909" y="0"/>
                  </a:moveTo>
                  <a:lnTo>
                    <a:pt x="825909" y="1661156"/>
                  </a:lnTo>
                  <a:lnTo>
                    <a:pt x="745879" y="1657115"/>
                  </a:lnTo>
                  <a:cubicBezTo>
                    <a:pt x="326930" y="1614568"/>
                    <a:pt x="0" y="1260753"/>
                    <a:pt x="0" y="830578"/>
                  </a:cubicBezTo>
                  <a:cubicBezTo>
                    <a:pt x="0" y="400403"/>
                    <a:pt x="326930" y="46588"/>
                    <a:pt x="745879" y="404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342A31-2325-4926-ADDC-364FD100BA41}"/>
              </a:ext>
            </a:extLst>
          </p:cNvPr>
          <p:cNvGrpSpPr/>
          <p:nvPr/>
        </p:nvGrpSpPr>
        <p:grpSpPr>
          <a:xfrm>
            <a:off x="2587344" y="4954386"/>
            <a:ext cx="455056" cy="191441"/>
            <a:chOff x="3304425" y="2045109"/>
            <a:chExt cx="4747407" cy="223192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D37DB7F-01D4-422B-A77F-9A850E0D6FFA}"/>
                </a:ext>
              </a:extLst>
            </p:cNvPr>
            <p:cNvSpPr/>
            <p:nvPr/>
          </p:nvSpPr>
          <p:spPr>
            <a:xfrm>
              <a:off x="3304425" y="2045109"/>
              <a:ext cx="4747407" cy="223192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6326FD9-803A-424A-944E-950E1DFADE79}"/>
                </a:ext>
              </a:extLst>
            </p:cNvPr>
            <p:cNvSpPr/>
            <p:nvPr/>
          </p:nvSpPr>
          <p:spPr>
            <a:xfrm>
              <a:off x="3588775" y="2330245"/>
              <a:ext cx="4178709" cy="166165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endParaRPr lang="en-US" sz="6000" b="1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3EDDE44-AFFA-4A4B-AA7F-41AC100E9FF5}"/>
                </a:ext>
              </a:extLst>
            </p:cNvPr>
            <p:cNvSpPr/>
            <p:nvPr/>
          </p:nvSpPr>
          <p:spPr>
            <a:xfrm>
              <a:off x="6105833" y="2330245"/>
              <a:ext cx="1661651" cy="166165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4C67D-6FB6-407D-A959-CC44BE5200A2}"/>
                </a:ext>
              </a:extLst>
            </p:cNvPr>
            <p:cNvSpPr/>
            <p:nvPr/>
          </p:nvSpPr>
          <p:spPr>
            <a:xfrm>
              <a:off x="6105833" y="2330493"/>
              <a:ext cx="825909" cy="1661156"/>
            </a:xfrm>
            <a:custGeom>
              <a:avLst/>
              <a:gdLst>
                <a:gd name="connsiteX0" fmla="*/ 825909 w 825909"/>
                <a:gd name="connsiteY0" fmla="*/ 0 h 1661156"/>
                <a:gd name="connsiteX1" fmla="*/ 825909 w 825909"/>
                <a:gd name="connsiteY1" fmla="*/ 1661156 h 1661156"/>
                <a:gd name="connsiteX2" fmla="*/ 745879 w 825909"/>
                <a:gd name="connsiteY2" fmla="*/ 1657115 h 1661156"/>
                <a:gd name="connsiteX3" fmla="*/ 0 w 825909"/>
                <a:gd name="connsiteY3" fmla="*/ 830578 h 1661156"/>
                <a:gd name="connsiteX4" fmla="*/ 745879 w 825909"/>
                <a:gd name="connsiteY4" fmla="*/ 4042 h 16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09" h="1661156">
                  <a:moveTo>
                    <a:pt x="825909" y="0"/>
                  </a:moveTo>
                  <a:lnTo>
                    <a:pt x="825909" y="1661156"/>
                  </a:lnTo>
                  <a:lnTo>
                    <a:pt x="745879" y="1657115"/>
                  </a:lnTo>
                  <a:cubicBezTo>
                    <a:pt x="326930" y="1614568"/>
                    <a:pt x="0" y="1260753"/>
                    <a:pt x="0" y="830578"/>
                  </a:cubicBezTo>
                  <a:cubicBezTo>
                    <a:pt x="0" y="400403"/>
                    <a:pt x="326930" y="46588"/>
                    <a:pt x="745879" y="404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85CD32-40AE-404B-8370-BAAB4E894133}"/>
              </a:ext>
            </a:extLst>
          </p:cNvPr>
          <p:cNvGrpSpPr/>
          <p:nvPr/>
        </p:nvGrpSpPr>
        <p:grpSpPr>
          <a:xfrm>
            <a:off x="2582606" y="4307357"/>
            <a:ext cx="455056" cy="191441"/>
            <a:chOff x="3304425" y="2045109"/>
            <a:chExt cx="4747407" cy="223192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569E7B4-1361-4D50-91A6-6F15E8B81740}"/>
                </a:ext>
              </a:extLst>
            </p:cNvPr>
            <p:cNvSpPr/>
            <p:nvPr/>
          </p:nvSpPr>
          <p:spPr>
            <a:xfrm>
              <a:off x="3304425" y="2045109"/>
              <a:ext cx="4747407" cy="223192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774FEA1-4569-457F-8EB2-B46D7301CE44}"/>
                </a:ext>
              </a:extLst>
            </p:cNvPr>
            <p:cNvSpPr/>
            <p:nvPr/>
          </p:nvSpPr>
          <p:spPr>
            <a:xfrm>
              <a:off x="3588775" y="2330245"/>
              <a:ext cx="4178709" cy="166165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endParaRPr lang="en-US" sz="6000" b="1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5B5D1E5-43A9-49C8-9EDA-4D9D7F2BEF17}"/>
                </a:ext>
              </a:extLst>
            </p:cNvPr>
            <p:cNvSpPr/>
            <p:nvPr/>
          </p:nvSpPr>
          <p:spPr>
            <a:xfrm>
              <a:off x="6105833" y="2330245"/>
              <a:ext cx="1661651" cy="166165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C7AAABA-A883-4E2A-B452-1D646CBDCFCB}"/>
                </a:ext>
              </a:extLst>
            </p:cNvPr>
            <p:cNvSpPr/>
            <p:nvPr/>
          </p:nvSpPr>
          <p:spPr>
            <a:xfrm>
              <a:off x="6105833" y="2330493"/>
              <a:ext cx="825909" cy="1661156"/>
            </a:xfrm>
            <a:custGeom>
              <a:avLst/>
              <a:gdLst>
                <a:gd name="connsiteX0" fmla="*/ 825909 w 825909"/>
                <a:gd name="connsiteY0" fmla="*/ 0 h 1661156"/>
                <a:gd name="connsiteX1" fmla="*/ 825909 w 825909"/>
                <a:gd name="connsiteY1" fmla="*/ 1661156 h 1661156"/>
                <a:gd name="connsiteX2" fmla="*/ 745879 w 825909"/>
                <a:gd name="connsiteY2" fmla="*/ 1657115 h 1661156"/>
                <a:gd name="connsiteX3" fmla="*/ 0 w 825909"/>
                <a:gd name="connsiteY3" fmla="*/ 830578 h 1661156"/>
                <a:gd name="connsiteX4" fmla="*/ 745879 w 825909"/>
                <a:gd name="connsiteY4" fmla="*/ 4042 h 16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09" h="1661156">
                  <a:moveTo>
                    <a:pt x="825909" y="0"/>
                  </a:moveTo>
                  <a:lnTo>
                    <a:pt x="825909" y="1661156"/>
                  </a:lnTo>
                  <a:lnTo>
                    <a:pt x="745879" y="1657115"/>
                  </a:lnTo>
                  <a:cubicBezTo>
                    <a:pt x="326930" y="1614568"/>
                    <a:pt x="0" y="1260753"/>
                    <a:pt x="0" y="830578"/>
                  </a:cubicBezTo>
                  <a:cubicBezTo>
                    <a:pt x="0" y="400403"/>
                    <a:pt x="326930" y="46588"/>
                    <a:pt x="745879" y="404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1345C1-19C9-4B4C-96CA-EA7A982D1C75}"/>
              </a:ext>
            </a:extLst>
          </p:cNvPr>
          <p:cNvCxnSpPr>
            <a:cxnSpLocks/>
            <a:stCxn id="64" idx="2"/>
            <a:endCxn id="17" idx="0"/>
          </p:cNvCxnSpPr>
          <p:nvPr/>
        </p:nvCxnSpPr>
        <p:spPr>
          <a:xfrm flipH="1">
            <a:off x="2202366" y="5283541"/>
            <a:ext cx="857524" cy="59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CB2FD4-75BA-4579-9B69-A2108EDCBD75}"/>
              </a:ext>
            </a:extLst>
          </p:cNvPr>
          <p:cNvSpPr txBox="1"/>
          <p:nvPr/>
        </p:nvSpPr>
        <p:spPr>
          <a:xfrm>
            <a:off x="1053845" y="5877271"/>
            <a:ext cx="229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Switch board to power on the server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696FDF-4D17-4744-BB1E-77D26818D100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>
            <a:off x="4702963" y="5283541"/>
            <a:ext cx="655955" cy="593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E8468CE-DB7E-4603-99BA-F74E0B4A4169}"/>
              </a:ext>
            </a:extLst>
          </p:cNvPr>
          <p:cNvSpPr txBox="1"/>
          <p:nvPr/>
        </p:nvSpPr>
        <p:spPr>
          <a:xfrm>
            <a:off x="4333803" y="5877272"/>
            <a:ext cx="205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Lights guiding the order of switches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8" dur="150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50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551384" y="1380334"/>
            <a:ext cx="11017224" cy="5145010"/>
          </a:xfrm>
        </p:spPr>
        <p:txBody>
          <a:bodyPr>
            <a:normAutofit/>
          </a:bodyPr>
          <a:lstStyle/>
          <a:p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Get access to the MCB distribution board</a:t>
            </a:r>
          </a:p>
          <a:p>
            <a:pPr lvl="1"/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Solve a riddle to get the Tap-Tap pattern</a:t>
            </a:r>
          </a:p>
          <a:p>
            <a:pPr lvl="1"/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Tap-Tap to get to the switch board</a:t>
            </a:r>
          </a:p>
          <a:p>
            <a:pPr marL="457188" lvl="1" indent="0">
              <a:buNone/>
            </a:pP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Turn on the switches in right sequence</a:t>
            </a:r>
          </a:p>
          <a:p>
            <a:pPr lvl="1"/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Lights will guide you</a:t>
            </a:r>
          </a:p>
          <a:p>
            <a:pPr lvl="1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Hint: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The lights will give you the order of the switches that has to be turned on to power up the server</a:t>
            </a:r>
          </a:p>
          <a:p>
            <a:pPr lvl="1"/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49CFCE-94EC-4ECF-ACA8-B9AA5EB7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  <a:solidFill>
            <a:srgbClr val="336699"/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How to solve the puzzle ??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5720" y="3140968"/>
            <a:ext cx="1500199" cy="12858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3752" y="3356992"/>
            <a:ext cx="1204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Piezo</a:t>
            </a:r>
          </a:p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Electric sensor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97520" y="3135837"/>
            <a:ext cx="1500199" cy="1285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7519" y="3362941"/>
            <a:ext cx="1500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Servo Motor to open the switch board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" name="Straight Arrow Connector 10"/>
          <p:cNvCxnSpPr>
            <a:cxnSpLocks/>
            <a:endCxn id="8" idx="1"/>
          </p:cNvCxnSpPr>
          <p:nvPr/>
        </p:nvCxnSpPr>
        <p:spPr>
          <a:xfrm flipV="1">
            <a:off x="5075917" y="3778779"/>
            <a:ext cx="1321603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C:\Users\User\AppData\Local\Microsoft\Windows\INetCache\IE\NLO40QU7\wifi-1290667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1832" y="2850531"/>
            <a:ext cx="1285884" cy="92824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353375" y="4006222"/>
            <a:ext cx="1785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Connected to other Modules Via MQTT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C113DC-0C72-4976-B800-3056BC97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  <a:solidFill>
            <a:srgbClr val="336699"/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Tap Pattern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B78FCC-8354-4D59-A3B5-6A9DEA88A0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9536" y="3453240"/>
            <a:ext cx="1301801" cy="10196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422D4F-3658-4184-8D73-40FF383E2DB9}"/>
              </a:ext>
            </a:extLst>
          </p:cNvPr>
          <p:cNvSpPr/>
          <p:nvPr/>
        </p:nvSpPr>
        <p:spPr>
          <a:xfrm>
            <a:off x="3359696" y="2780928"/>
            <a:ext cx="475252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E175C1-4ECF-4F96-A119-EB28829B34F4}"/>
              </a:ext>
            </a:extLst>
          </p:cNvPr>
          <p:cNvSpPr txBox="1"/>
          <p:nvPr/>
        </p:nvSpPr>
        <p:spPr>
          <a:xfrm>
            <a:off x="5159472" y="3167390"/>
            <a:ext cx="11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66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Pattern Matched 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9977" y="3931865"/>
            <a:ext cx="1143008" cy="10715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Switch Board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7447" y="3931865"/>
            <a:ext cx="1143008" cy="10715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Tap-Tap</a:t>
            </a:r>
          </a:p>
        </p:txBody>
      </p:sp>
      <p:sp>
        <p:nvSpPr>
          <p:cNvPr id="6" name="Rectangle 5"/>
          <p:cNvSpPr/>
          <p:nvPr/>
        </p:nvSpPr>
        <p:spPr>
          <a:xfrm>
            <a:off x="983432" y="2289301"/>
            <a:ext cx="4773255" cy="7242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MQTT</a:t>
            </a:r>
          </a:p>
        </p:txBody>
      </p:sp>
      <p:cxnSp>
        <p:nvCxnSpPr>
          <p:cNvPr id="20" name="Straight Arrow Connector 19"/>
          <p:cNvCxnSpPr>
            <a:cxnSpLocks/>
            <a:endCxn id="42" idx="0"/>
          </p:cNvCxnSpPr>
          <p:nvPr/>
        </p:nvCxnSpPr>
        <p:spPr>
          <a:xfrm>
            <a:off x="2459595" y="3013501"/>
            <a:ext cx="1" cy="7632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65783" y="5461361"/>
            <a:ext cx="2424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Order of switches to power on the server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27447" y="5461360"/>
            <a:ext cx="2384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Tap-Tap pattern to access switch board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49022" y="5584472"/>
            <a:ext cx="2162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Server switches on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AA6306-A476-4E80-94B3-E2176E1A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  <a:solidFill>
            <a:srgbClr val="336699"/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System Overview</a:t>
            </a:r>
          </a:p>
        </p:txBody>
      </p:sp>
      <p:pic>
        <p:nvPicPr>
          <p:cNvPr id="39" name="Picture 2" descr="C:\Users\User\AppData\Local\Microsoft\Windows\INetCache\IE\NLO40QU7\wifi-1290667_960_720[1].png">
            <a:extLst>
              <a:ext uri="{FF2B5EF4-FFF2-40B4-BE49-F238E27FC236}">
                <a16:creationId xmlns:a16="http://schemas.microsoft.com/office/drawing/2014/main" id="{5BE04099-0868-400E-9856-FBAA996A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571" y="3233149"/>
            <a:ext cx="337459" cy="243603"/>
          </a:xfrm>
          <a:prstGeom prst="rect">
            <a:avLst/>
          </a:prstGeom>
          <a:noFill/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F7E39A2-7308-4FE0-B80C-A651D62FD909}"/>
              </a:ext>
            </a:extLst>
          </p:cNvPr>
          <p:cNvSpPr/>
          <p:nvPr/>
        </p:nvSpPr>
        <p:spPr>
          <a:xfrm>
            <a:off x="983432" y="3776729"/>
            <a:ext cx="2952328" cy="1423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28B00E-23B1-43EF-AAC3-E36FE0B91A41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270455" y="4467651"/>
            <a:ext cx="3795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2845446-F1DF-42E7-9EB8-705D36741E4F}"/>
              </a:ext>
            </a:extLst>
          </p:cNvPr>
          <p:cNvSpPr/>
          <p:nvPr/>
        </p:nvSpPr>
        <p:spPr>
          <a:xfrm>
            <a:off x="4568928" y="3932157"/>
            <a:ext cx="1187759" cy="111890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Lights will guide you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EA858A-F603-4E15-B7EB-06EE3D4CA78B}"/>
              </a:ext>
            </a:extLst>
          </p:cNvPr>
          <p:cNvSpPr/>
          <p:nvPr/>
        </p:nvSpPr>
        <p:spPr>
          <a:xfrm>
            <a:off x="8724989" y="4266228"/>
            <a:ext cx="414293" cy="44027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41F857-D2A4-4BC5-B254-843426FEDF96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5162808" y="3013501"/>
            <a:ext cx="0" cy="918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8" name="Picture 2" descr="C:\Users\User\AppData\Local\Microsoft\Windows\INetCache\IE\NLO40QU7\wifi-1290667_960_720[1].png">
            <a:extLst>
              <a:ext uri="{FF2B5EF4-FFF2-40B4-BE49-F238E27FC236}">
                <a16:creationId xmlns:a16="http://schemas.microsoft.com/office/drawing/2014/main" id="{0C40DFFB-6A53-431A-B5DC-7ADF59587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5783" y="3334818"/>
            <a:ext cx="337459" cy="243603"/>
          </a:xfrm>
          <a:prstGeom prst="rect">
            <a:avLst/>
          </a:prstGeom>
          <a:noFill/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0320B634-09BC-48A2-9569-7409B7351B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99" y="2300570"/>
            <a:ext cx="2162012" cy="3095377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92A672-8707-418D-A008-2870F4ED554A}"/>
              </a:ext>
            </a:extLst>
          </p:cNvPr>
          <p:cNvCxnSpPr>
            <a:cxnSpLocks/>
          </p:cNvCxnSpPr>
          <p:nvPr/>
        </p:nvCxnSpPr>
        <p:spPr>
          <a:xfrm>
            <a:off x="7680176" y="4483222"/>
            <a:ext cx="929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1D7FE07-A37E-4696-8F67-1E37D2AE57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30" y="2344308"/>
            <a:ext cx="640417" cy="640417"/>
          </a:xfrm>
          <a:prstGeom prst="rect">
            <a:avLst/>
          </a:prstGeom>
        </p:spPr>
      </p:pic>
      <p:pic>
        <p:nvPicPr>
          <p:cNvPr id="1026" name="Picture 2" descr="Mild Steel (MS) And Plastic Electrical MCB Distribution Board, Rs 1000  /piece | ID: 18033378188">
            <a:extLst>
              <a:ext uri="{FF2B5EF4-FFF2-40B4-BE49-F238E27FC236}">
                <a16:creationId xmlns:a16="http://schemas.microsoft.com/office/drawing/2014/main" id="{02B48BE1-0BAE-44C5-AA32-4EC41C793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90" y="3363868"/>
            <a:ext cx="1876768" cy="187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8" dur="150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50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EA2F1D-0017-4E9B-B1CD-BEACE386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336699"/>
          </a:solidFill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Thank You 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264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Wingdings</vt:lpstr>
      <vt:lpstr>Office Theme</vt:lpstr>
      <vt:lpstr>PowerPoint Presentation</vt:lpstr>
      <vt:lpstr>    Story Line!</vt:lpstr>
      <vt:lpstr>    The Puzzle</vt:lpstr>
      <vt:lpstr>    Use case scenario</vt:lpstr>
      <vt:lpstr>    How to solve the puzzle ??</vt:lpstr>
      <vt:lpstr>    Tap Pattern</vt:lpstr>
      <vt:lpstr>    System Overview</vt:lpstr>
      <vt:lpstr>    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For It</dc:title>
  <dc:creator>Windows User</dc:creator>
  <cp:lastModifiedBy>Sougata Hanra</cp:lastModifiedBy>
  <cp:revision>21</cp:revision>
  <dcterms:created xsi:type="dcterms:W3CDTF">2021-10-25T14:27:29Z</dcterms:created>
  <dcterms:modified xsi:type="dcterms:W3CDTF">2021-11-25T21:17:28Z</dcterms:modified>
</cp:coreProperties>
</file>