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2" r:id="rId2"/>
    <p:sldId id="256" r:id="rId3"/>
    <p:sldId id="257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6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1" r:id="rId26"/>
    <p:sldId id="292" r:id="rId27"/>
    <p:sldId id="26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AF7"/>
    <a:srgbClr val="3ECAE6"/>
    <a:srgbClr val="3ECACB"/>
    <a:srgbClr val="27ABC4"/>
    <a:srgbClr val="029BB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B84A7-24DA-485B-BD9C-6F67901CD54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09810-9F5B-4BAE-B69B-A5EED71DD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78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28B85-ADA5-45EB-9F8D-A96D7962E09F}" type="datetimeFigureOut">
              <a:rPr lang="ko-KR" altLang="en-US" smtClean="0"/>
              <a:pPr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E9E1-9CFA-4A17-9AF5-CE729C9255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8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12.png"/><Relationship Id="rId4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00298" y="2143116"/>
            <a:ext cx="4058571" cy="2443818"/>
            <a:chOff x="2428860" y="2431323"/>
            <a:chExt cx="4058571" cy="1452160"/>
          </a:xfrm>
        </p:grpSpPr>
        <p:sp>
          <p:nvSpPr>
            <p:cNvPr id="8" name="직사각형 7"/>
            <p:cNvSpPr/>
            <p:nvPr/>
          </p:nvSpPr>
          <p:spPr>
            <a:xfrm>
              <a:off x="2428860" y="2811912"/>
              <a:ext cx="4058571" cy="1071571"/>
            </a:xfrm>
            <a:prstGeom prst="rect">
              <a:avLst/>
            </a:prstGeom>
            <a:solidFill>
              <a:srgbClr val="3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Untitled-3 cop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28860" y="2431323"/>
              <a:ext cx="4053600" cy="854800"/>
            </a:xfrm>
            <a:prstGeom prst="rect">
              <a:avLst/>
            </a:prstGeom>
          </p:spPr>
        </p:pic>
      </p:grpSp>
      <p:pic>
        <p:nvPicPr>
          <p:cNvPr id="5" name="그림 4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6" name="그림 5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71736" y="2214554"/>
            <a:ext cx="3857652" cy="221457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21769" y="293531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배달의민족 도현"/>
                <a:ea typeface="배달의민족 도현" panose="020B0600000101010101" pitchFamily="50" charset="-127"/>
              </a:rPr>
              <a:t>요구사항명세서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4725144"/>
            <a:ext cx="4041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세종대학교 </a:t>
            </a:r>
            <a:r>
              <a:rPr lang="ko-KR" altLang="en-US" b="1" dirty="0" err="1"/>
              <a:t>디지털컨텐츠학과</a:t>
            </a:r>
            <a:r>
              <a:rPr lang="ko-KR" altLang="en-US" b="1" dirty="0"/>
              <a:t> </a:t>
            </a:r>
            <a:r>
              <a:rPr lang="ko-KR" altLang="en-US" b="1" dirty="0" err="1"/>
              <a:t>유종안</a:t>
            </a:r>
            <a:endParaRPr lang="en-US" altLang="ko-KR" b="1" dirty="0"/>
          </a:p>
          <a:p>
            <a:pPr algn="r"/>
            <a:r>
              <a:rPr lang="ko-KR" altLang="en-US" b="1" dirty="0"/>
              <a:t>신정호</a:t>
            </a:r>
            <a:endParaRPr lang="en-US" altLang="ko-KR" b="1" dirty="0"/>
          </a:p>
          <a:p>
            <a:pPr algn="r"/>
            <a:r>
              <a:rPr lang="ko-KR" altLang="en-US" b="1" dirty="0"/>
              <a:t>김성훈</a:t>
            </a:r>
            <a:endParaRPr lang="en-US" altLang="ko-KR" b="1" dirty="0"/>
          </a:p>
          <a:p>
            <a:pPr algn="r"/>
            <a:r>
              <a:rPr lang="ko-KR" altLang="en-US" b="1" dirty="0"/>
              <a:t>박진영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4755104" y="4716347"/>
            <a:ext cx="417544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[PPT템플릿] 본명조 X 카탈로그 테마 PPT 템플릿 잘어울려서 깜놀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06" l="0" r="96719">
                        <a14:foregroundMark x1="51563" y1="15278" x2="51563" y2="15278"/>
                        <a14:foregroundMark x1="51563" y1="15278" x2="51563" y2="15278"/>
                        <a14:foregroundMark x1="51563" y1="15278" x2="47188" y2="22917"/>
                        <a14:foregroundMark x1="55937" y1="7500" x2="39922" y2="35972"/>
                        <a14:foregroundMark x1="57813" y1="8056" x2="81172" y2="49583"/>
                        <a14:foregroundMark x1="39922" y1="36250" x2="31797" y2="49583"/>
                        <a14:foregroundMark x1="80859" y1="51111" x2="56563" y2="94028"/>
                        <a14:foregroundMark x1="56719" y1="694" x2="84375" y2="49722"/>
                        <a14:foregroundMark x1="469" y1="50000" x2="28281" y2="50000"/>
                        <a14:foregroundMark x1="46094" y1="81250" x2="56250" y2="99444"/>
                        <a14:foregroundMark x1="87734" y1="50278" x2="88047" y2="50139"/>
                        <a14:foregroundMark x1="91484" y1="50417" x2="91484" y2="50417"/>
                        <a14:foregroundMark x1="96719" y1="50417" x2="96719" y2="50417"/>
                        <a14:backgroundMark x1="2031" y1="9722" x2="15859" y2="11389"/>
                        <a14:backgroundMark x1="15469" y1="95000" x2="2734" y2="81111"/>
                        <a14:backgroundMark x1="11797" y1="79722" x2="2969" y2="95556"/>
                        <a14:backgroundMark x1="3203" y1="93889" x2="17578" y2="91389"/>
                        <a14:backgroundMark x1="12344" y1="88056" x2="2188" y2="87639"/>
                        <a14:backgroundMark x1="2109" y1="83333" x2="10938" y2="82778"/>
                        <a14:backgroundMark x1="50156" y1="43750" x2="64688" y2="43472"/>
                        <a14:backgroundMark x1="51250" y1="46944" x2="63438" y2="46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382"/>
            <a:ext cx="9144000" cy="51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11560" y="496076"/>
            <a:ext cx="1636906" cy="1204732"/>
            <a:chOff x="5572132" y="2214554"/>
            <a:chExt cx="2717820" cy="2000264"/>
          </a:xfrm>
        </p:grpSpPr>
        <p:sp>
          <p:nvSpPr>
            <p:cNvPr id="4" name="타원 3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2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 descr="Untitled-3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22" name="그림 21" descr="Untitled-3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11959" y="2954113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항</a:t>
            </a:r>
          </a:p>
        </p:txBody>
      </p:sp>
    </p:spTree>
    <p:extLst>
      <p:ext uri="{BB962C8B-B14F-4D97-AF65-F5344CB8AC3E}">
        <p14:creationId xmlns:p14="http://schemas.microsoft.com/office/powerpoint/2010/main" val="28358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85045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인터페이스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1)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유종안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닉네임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비밀번호를 각각 입력할 수 있는 입력란이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회원가입 버튼이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닉네임과 비밀번호를 입력하고 회원가입버튼을 누르면 회원가입이 된다</a:t>
                      </a:r>
                      <a:endParaRPr lang="en-US" altLang="ko-KR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" name="그림 9"/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43" b="96154" l="3783" r="93381">
                        <a14:foregroundMark x1="60520" y1="49666" x2="69504" y2="49666"/>
                        <a14:foregroundMark x1="62648" y1="55853" x2="73050" y2="57358"/>
                        <a14:foregroundMark x1="64066" y1="65552" x2="75177" y2="655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84" y="2132856"/>
            <a:ext cx="23496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04414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초기페이지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인터페이스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2)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유종안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초기페이지는 글 읽기 부분과 글 쓰기 게시판 부분으로 나눠져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화면의 위쪽 반은 글 읽기 부분으로 이루어져 있다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글 읽기 부분을 클릭하면 장르선택 페이지로 넘어간다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화면의 아래쪽 반은 글 쓰기 게시판 페이지로 이루어져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글 쓰기 부분을 클릭하면 글쓰기 게시판 초기화면으로 넘어간다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79" b="96488" l="9693" r="898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499" y="2132856"/>
            <a:ext cx="2325062" cy="32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200046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장르선택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유종안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시</a:t>
                      </a:r>
                      <a:r>
                        <a:rPr lang="en-US" altLang="ko-KR" sz="1200" baseline="0" dirty="0"/>
                        <a:t>,</a:t>
                      </a:r>
                      <a:r>
                        <a:rPr lang="ko-KR" altLang="en-US" sz="1200" baseline="0" dirty="0"/>
                        <a:t>소설</a:t>
                      </a:r>
                      <a:r>
                        <a:rPr lang="en-US" altLang="ko-KR" sz="1200" baseline="0" dirty="0"/>
                        <a:t>,</a:t>
                      </a:r>
                      <a:r>
                        <a:rPr lang="ko-KR" altLang="en-US" sz="1200" baseline="0" dirty="0"/>
                        <a:t>기타</a:t>
                      </a:r>
                      <a:r>
                        <a:rPr lang="en-US" altLang="ko-KR" sz="1200" baseline="0" dirty="0"/>
                        <a:t>,</a:t>
                      </a:r>
                      <a:r>
                        <a:rPr lang="ko-KR" altLang="en-US" sz="1200" baseline="0" dirty="0"/>
                        <a:t>전체 </a:t>
                      </a:r>
                      <a:r>
                        <a:rPr lang="ko-KR" altLang="en-US" sz="1200" baseline="0" dirty="0" err="1"/>
                        <a:t>네개의</a:t>
                      </a:r>
                      <a:r>
                        <a:rPr lang="ko-KR" altLang="en-US" sz="1200" baseline="0" dirty="0"/>
                        <a:t> 버튼이 있다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각 버튼을 누르면 장르에 맞게 </a:t>
                      </a:r>
                      <a:r>
                        <a:rPr lang="ko-KR" altLang="en-US" sz="1200" baseline="0" dirty="0" err="1"/>
                        <a:t>랜덤큐레이션이</a:t>
                      </a:r>
                      <a:r>
                        <a:rPr lang="ko-KR" altLang="en-US" sz="1200" baseline="0" dirty="0"/>
                        <a:t> 되어 글 읽기 화면으로 넘어간다</a:t>
                      </a:r>
                      <a:endParaRPr lang="en-US" altLang="ko-KR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3" name="Picture 2" descr="C:\Users\박흥순(BryanKeiferPark)\Documents\진영박\3-2학기\캡스톤\use case diagram\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1" b="9639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246" y="2144016"/>
            <a:ext cx="2284178" cy="3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0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83162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smtClean="0"/>
                        <a:t>화면</a:t>
                      </a:r>
                      <a:r>
                        <a:rPr lang="en-US" altLang="ko-KR" sz="1200" dirty="0" smtClean="0"/>
                        <a:t>4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유종안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화면 상단에는 작품의 평점 평균이 나타난다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화면 상단에는 다음 작품으로 넘어갈 수 있는 버튼이 있다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장르별 랜덤 </a:t>
                      </a:r>
                      <a:r>
                        <a:rPr lang="ko-KR" altLang="en-US" sz="1200" baseline="0" dirty="0" err="1"/>
                        <a:t>큐레이션을</a:t>
                      </a:r>
                      <a:r>
                        <a:rPr lang="ko-KR" altLang="en-US" sz="1200" baseline="0" dirty="0"/>
                        <a:t> 통해 나타난 작품을 화면에 보여준다 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화면 하단에는 작품에 대한 평점을 줄 수 있는 부분이 있다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화면 하단에 다음 작품으로 넘어갈 수 있는 버튼이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작품을 읽다가 각색 버튼을 누르면 글쓰기 게시판으로 넘어가 읽던 작품을 각색할 수 있다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0" b="9708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92896"/>
            <a:ext cx="3240940" cy="25449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16" b="96949" l="10000" r="90000">
                        <a14:foregroundMark x1="45490" y1="8877" x2="51961" y2="8877"/>
                        <a14:foregroundMark x1="48039" y1="8877" x2="48039" y2="8877"/>
                        <a14:foregroundMark x1="49608" y1="9709" x2="53333" y2="9709"/>
                        <a14:foregroundMark x1="52941" y1="8877" x2="55882" y2="8877"/>
                        <a14:foregroundMark x1="40784" y1="8877" x2="56667" y2="8738"/>
                        <a14:foregroundMark x1="35098" y1="8460" x2="57647" y2="8460"/>
                        <a14:foregroundMark x1="36667" y1="9431" x2="58627" y2="8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492896"/>
            <a:ext cx="1800200" cy="25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64992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300" dirty="0"/>
                        <a:t>글 게시판 카테고리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인터페이스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5)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김성훈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로그인 후 나타나는 글 작성 선택버튼을 누른다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글 게시판에 대한 카테고리 버튼이 화면 상단에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각 카테고리는 시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소설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기타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전체로 나뉘어져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각 카테고리 클릭 시 그에 맞는 게시판이 나타난다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22" b="9681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95533"/>
            <a:ext cx="2284177" cy="3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66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45435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I-5.1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/>
                        <a:t>게시판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5-1)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김성훈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글 게시판 카테고리를 선택한다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카테고리에 맞는 유저들의 작성된 글들이 화면 중앙에 나열된다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각 글에 대한 번호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제목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좋아요 수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작성일이 나타난다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게시판 리스트 하단에 글쓰기 버튼을 배치한다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글쓰기 버튼을 누르면 글쓰기 창으로 넘어간다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80" b="9667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04864"/>
            <a:ext cx="2267105" cy="32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0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55061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/>
                        <a:t>글 쓰기 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인터페이스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6)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김성훈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게시판 리스트 하단에 글쓰기 버튼을 클릭한다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제목을 작성할 수 있는 제목 칸이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각색인 경우 각색 버튼을 누르면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게시판 리스트에서 각색 표시가 나타난다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내용을 작성할 수 있는 제목 칸이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내용 칸 하단에 글 쓴 것을 올릴 수 있도록 하는 올리기 버튼이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올리기 버튼을 클릭하면 게시판 리스트에 업로드 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1" b="9681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86202"/>
            <a:ext cx="2284177" cy="3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9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51798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0" dirty="0"/>
                        <a:t>게시글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인터페이스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7)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김성훈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글 게시판 카테고리를 선택한다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게시판 리스트에 원하는 글을 선택한다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그 글에 맞는 내용이 화면에 출력되며 스크롤 식으로 읽을 수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처음 상단에 제목이 나타난다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제목 옆에는 해당 글의 평균 평점이 나타난다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0" b="9708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94292"/>
            <a:ext cx="3243344" cy="25468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" b="9694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99" y="2394292"/>
            <a:ext cx="3248045" cy="25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</a:t>
            </a:r>
            <a:r>
              <a:rPr lang="ko-KR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331780"/>
              </p:ext>
            </p:extLst>
          </p:nvPr>
        </p:nvGraphicFramePr>
        <p:xfrm>
          <a:off x="665565" y="1340768"/>
          <a:ext cx="7812870" cy="4551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I-7.1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/>
                        <a:t>게시글</a:t>
                      </a:r>
                      <a:r>
                        <a:rPr lang="ko-KR" altLang="en-US" sz="1200" spc="-150" dirty="0"/>
                        <a:t> 평가시스템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7-1)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김성훈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게시 글 가장 하단에 별 </a:t>
                      </a:r>
                      <a:r>
                        <a:rPr lang="en-US" altLang="ko-KR" sz="1200" baseline="0" dirty="0"/>
                        <a:t>3</a:t>
                      </a:r>
                      <a:r>
                        <a:rPr lang="ko-KR" altLang="en-US" sz="1200" baseline="0" dirty="0"/>
                        <a:t>개짜리 버튼이 있다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각 별은 </a:t>
                      </a:r>
                      <a:r>
                        <a:rPr lang="en-US" altLang="ko-KR" sz="1200" baseline="0" dirty="0"/>
                        <a:t>1</a:t>
                      </a:r>
                      <a:r>
                        <a:rPr lang="ko-KR" altLang="en-US" sz="1200" baseline="0" dirty="0"/>
                        <a:t>점씩 이며 반 개의 별은 </a:t>
                      </a:r>
                      <a:r>
                        <a:rPr lang="en-US" altLang="ko-KR" sz="1200" baseline="0" dirty="0"/>
                        <a:t>0.5</a:t>
                      </a:r>
                      <a:r>
                        <a:rPr lang="ko-KR" altLang="en-US" sz="1200" baseline="0" dirty="0"/>
                        <a:t>점이다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별은 왼쪽에서 오른쪽으로 채워진다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/>
                        <a:t>3</a:t>
                      </a:r>
                      <a:r>
                        <a:rPr lang="ko-KR" altLang="en-US" sz="1200" baseline="0" dirty="0"/>
                        <a:t>번째 별 오른쪽 끝을 클릭하면 </a:t>
                      </a:r>
                      <a:r>
                        <a:rPr lang="en-US" altLang="ko-KR" sz="1200" baseline="0" dirty="0"/>
                        <a:t>3</a:t>
                      </a:r>
                      <a:r>
                        <a:rPr lang="ko-KR" altLang="en-US" sz="1200" baseline="0" dirty="0"/>
                        <a:t>점이 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/>
                        <a:t>1</a:t>
                      </a:r>
                      <a:r>
                        <a:rPr lang="ko-KR" altLang="en-US" sz="1200" baseline="0" dirty="0"/>
                        <a:t>번째 별 왼쪽 끝을 클릭하면 </a:t>
                      </a:r>
                      <a:r>
                        <a:rPr lang="en-US" altLang="ko-KR" sz="1200" baseline="0" dirty="0"/>
                        <a:t>0</a:t>
                      </a:r>
                      <a:r>
                        <a:rPr lang="ko-KR" altLang="en-US" sz="1200" baseline="0" dirty="0"/>
                        <a:t>점이 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그림 11"/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6944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747" y="2204864"/>
            <a:ext cx="4305600" cy="3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246614" y="2216834"/>
            <a:ext cx="357190" cy="357190"/>
          </a:xfrm>
          <a:prstGeom prst="ellipse">
            <a:avLst/>
          </a:prstGeom>
          <a:solidFill>
            <a:srgbClr val="3EC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46614" y="3027338"/>
            <a:ext cx="357190" cy="357190"/>
          </a:xfrm>
          <a:prstGeom prst="ellipse">
            <a:avLst/>
          </a:prstGeom>
          <a:solidFill>
            <a:srgbClr val="3EC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246614" y="3861048"/>
            <a:ext cx="357190" cy="357190"/>
          </a:xfrm>
          <a:prstGeom prst="ellipse">
            <a:avLst/>
          </a:prstGeom>
          <a:solidFill>
            <a:srgbClr val="3EC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246614" y="4705018"/>
            <a:ext cx="357190" cy="357190"/>
          </a:xfrm>
          <a:prstGeom prst="ellipse">
            <a:avLst/>
          </a:prstGeom>
          <a:solidFill>
            <a:srgbClr val="3EC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20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0961" y="2213445"/>
            <a:ext cx="274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0961" y="3059668"/>
            <a:ext cx="274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0961" y="3861048"/>
            <a:ext cx="2749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유지보수 요구사항</a:t>
            </a:r>
          </a:p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0961" y="4665910"/>
            <a:ext cx="2749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Usecase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Diagram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Class Diagram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04340" y="364559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image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6" name="그림 25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92080" y="1360571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8" name="그림 27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24" name="Picture 2" descr="PPT템플릿모음/책모양템플릿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548"/>
          <a:stretch/>
        </p:blipFill>
        <p:spPr bwMode="auto">
          <a:xfrm>
            <a:off x="323528" y="2369649"/>
            <a:ext cx="4630488" cy="26925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[PPT템플릿] 본명조 X 카탈로그 테마 PPT 템플릿 잘어울려서 깜놀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06" l="0" r="96719">
                        <a14:foregroundMark x1="51563" y1="15278" x2="51563" y2="15278"/>
                        <a14:foregroundMark x1="51563" y1="15278" x2="51563" y2="15278"/>
                        <a14:foregroundMark x1="51563" y1="15278" x2="47188" y2="22917"/>
                        <a14:foregroundMark x1="55937" y1="7500" x2="39922" y2="35972"/>
                        <a14:foregroundMark x1="57813" y1="8056" x2="81172" y2="49583"/>
                        <a14:foregroundMark x1="39922" y1="36250" x2="31797" y2="49583"/>
                        <a14:foregroundMark x1="80859" y1="51111" x2="56563" y2="94028"/>
                        <a14:foregroundMark x1="56719" y1="694" x2="84375" y2="49722"/>
                        <a14:foregroundMark x1="469" y1="50000" x2="28281" y2="50000"/>
                        <a14:foregroundMark x1="46094" y1="81250" x2="56250" y2="99444"/>
                        <a14:foregroundMark x1="87734" y1="50278" x2="88047" y2="50139"/>
                        <a14:foregroundMark x1="91484" y1="50417" x2="91484" y2="50417"/>
                        <a14:foregroundMark x1="96719" y1="50417" x2="96719" y2="50417"/>
                        <a14:backgroundMark x1="2031" y1="9722" x2="15859" y2="11389"/>
                        <a14:backgroundMark x1="15469" y1="95000" x2="2734" y2="81111"/>
                        <a14:backgroundMark x1="11797" y1="79722" x2="2969" y2="95556"/>
                        <a14:backgroundMark x1="3203" y1="93889" x2="17578" y2="91389"/>
                        <a14:backgroundMark x1="12344" y1="88056" x2="2188" y2="87639"/>
                        <a14:backgroundMark x1="2109" y1="83333" x2="10938" y2="82778"/>
                        <a14:backgroundMark x1="50156" y1="43750" x2="64688" y2="43472"/>
                        <a14:backgroundMark x1="51250" y1="46944" x2="63438" y2="46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382"/>
            <a:ext cx="9144000" cy="51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11560" y="496076"/>
            <a:ext cx="1636906" cy="1204732"/>
            <a:chOff x="5572132" y="2214554"/>
            <a:chExt cx="2717820" cy="2000264"/>
          </a:xfrm>
        </p:grpSpPr>
        <p:sp>
          <p:nvSpPr>
            <p:cNvPr id="4" name="타원 3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3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 descr="Untitled-3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22" name="그림 21" descr="Untitled-3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47864" y="3000766"/>
            <a:ext cx="36567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유지보수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</p:spTree>
    <p:extLst>
      <p:ext uri="{BB962C8B-B14F-4D97-AF65-F5344CB8AC3E}">
        <p14:creationId xmlns:p14="http://schemas.microsoft.com/office/powerpoint/2010/main" val="18028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2708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유지보수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349119"/>
              </p:ext>
            </p:extLst>
          </p:nvPr>
        </p:nvGraphicFramePr>
        <p:xfrm>
          <a:off x="665565" y="1340768"/>
          <a:ext cx="7812870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환경요구사항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환경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신정호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아이스크림 샌드위치 </a:t>
                      </a:r>
                      <a:r>
                        <a:rPr lang="en-US" altLang="ko-KR" sz="1200" dirty="0"/>
                        <a:t>( </a:t>
                      </a:r>
                      <a:r>
                        <a:rPr lang="ko-KR" altLang="en-US" sz="1200" dirty="0"/>
                        <a:t>안드로이드 버전 </a:t>
                      </a:r>
                      <a:r>
                        <a:rPr lang="en-US" altLang="ko-KR" sz="1200" dirty="0"/>
                        <a:t>4.1 </a:t>
                      </a:r>
                      <a:r>
                        <a:rPr lang="ko-KR" altLang="en-US" sz="1200" dirty="0"/>
                        <a:t>이상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부터 지원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와이파이나 데이터 스트리밍</a:t>
                      </a:r>
                      <a:r>
                        <a:rPr lang="ko-KR" altLang="en-US" sz="1200" baseline="0" dirty="0"/>
                        <a:t> 필요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데이터베이스 구매 필요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게시판 관리자 인건비용 필요</a:t>
                      </a:r>
                      <a:endParaRPr lang="en-US" altLang="ko-KR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6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2708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유지보수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0360"/>
              </p:ext>
            </p:extLst>
          </p:nvPr>
        </p:nvGraphicFramePr>
        <p:xfrm>
          <a:off x="665565" y="1340768"/>
          <a:ext cx="7812870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150" dirty="0"/>
                        <a:t>테스트 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랜덤 </a:t>
                      </a:r>
                      <a:r>
                        <a:rPr lang="ko-KR" altLang="en-US" sz="1200" dirty="0" err="1"/>
                        <a:t>큐레이션의</a:t>
                      </a:r>
                      <a:r>
                        <a:rPr lang="ko-KR" altLang="en-US" sz="1200" dirty="0"/>
                        <a:t> 랜덤이 제대로 작동하는가</a:t>
                      </a:r>
                      <a:r>
                        <a:rPr lang="en-US" altLang="ko-KR" sz="1200" dirty="0"/>
                        <a:t>?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같은 작품이 반복해서 나오는 주기가 어느 정도인가</a:t>
                      </a:r>
                      <a:r>
                        <a:rPr lang="en-US" altLang="ko-KR" sz="1200" dirty="0"/>
                        <a:t>?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평점의 평균과 출력이 제대로 작동하는가</a:t>
                      </a:r>
                      <a:r>
                        <a:rPr lang="en-US" altLang="ko-KR" sz="1200" dirty="0"/>
                        <a:t>?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카테고리 별로 작품이 제대로 출력되는가</a:t>
                      </a:r>
                      <a:r>
                        <a:rPr lang="en-US" altLang="ko-KR" sz="1200" dirty="0"/>
                        <a:t>?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글쓰기 게시판의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등 작품이 데이터베이스에 등재되는가</a:t>
                      </a:r>
                      <a:r>
                        <a:rPr lang="en-US" altLang="ko-KR" sz="1200" dirty="0"/>
                        <a:t>?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회원가입 시 아이디 중복 검사가 되는가</a:t>
                      </a:r>
                      <a:r>
                        <a:rPr lang="en-US" altLang="ko-KR" sz="1200" dirty="0"/>
                        <a:t>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2708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환경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유지보수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81272"/>
              </p:ext>
            </p:extLst>
          </p:nvPr>
        </p:nvGraphicFramePr>
        <p:xfrm>
          <a:off x="665565" y="1340768"/>
          <a:ext cx="7812870" cy="4518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150" dirty="0"/>
                        <a:t>유지보수요구사항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유지보수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2017-09-20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한 달 마다 데이터베이스에 작품의 업데이트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 err="1"/>
                        <a:t>게시글</a:t>
                      </a:r>
                      <a:r>
                        <a:rPr lang="ko-KR" altLang="en-US" sz="1200" dirty="0"/>
                        <a:t> 중 작품활동과 관련 없는 </a:t>
                      </a:r>
                      <a:r>
                        <a:rPr lang="ko-KR" altLang="en-US" sz="1200" dirty="0" err="1"/>
                        <a:t>게시글</a:t>
                      </a:r>
                      <a:r>
                        <a:rPr lang="ko-KR" altLang="en-US" sz="1200" dirty="0"/>
                        <a:t> 삭제</a:t>
                      </a:r>
                      <a:endParaRPr lang="en-US" altLang="ko-KR" sz="12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한 고객에게 많이 보여진 작품을 오랜 기간 후에 다시 보여지게 하는 기술 개발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dirty="0"/>
                        <a:t>게시판의 </a:t>
                      </a:r>
                      <a:r>
                        <a:rPr lang="ko-KR" altLang="en-US" sz="1200" dirty="0" err="1"/>
                        <a:t>게시글들을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최신순</a:t>
                      </a:r>
                      <a:r>
                        <a:rPr lang="ko-KR" altLang="en-US" sz="1200" dirty="0"/>
                        <a:t> 정렬을 할 수 있게 해주는 기술 개발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시스템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9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00298" y="2143116"/>
            <a:ext cx="4058571" cy="2443818"/>
            <a:chOff x="2428860" y="2431323"/>
            <a:chExt cx="4058571" cy="1452160"/>
          </a:xfrm>
        </p:grpSpPr>
        <p:sp>
          <p:nvSpPr>
            <p:cNvPr id="8" name="직사각형 7"/>
            <p:cNvSpPr/>
            <p:nvPr/>
          </p:nvSpPr>
          <p:spPr>
            <a:xfrm>
              <a:off x="2428860" y="2811912"/>
              <a:ext cx="4058571" cy="1071571"/>
            </a:xfrm>
            <a:prstGeom prst="rect">
              <a:avLst/>
            </a:prstGeom>
            <a:solidFill>
              <a:srgbClr val="3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Untitled-3 cop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28860" y="2431323"/>
              <a:ext cx="4053600" cy="854800"/>
            </a:xfrm>
            <a:prstGeom prst="rect">
              <a:avLst/>
            </a:prstGeom>
          </p:spPr>
        </p:pic>
      </p:grpSp>
      <p:pic>
        <p:nvPicPr>
          <p:cNvPr id="5" name="그림 4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6" name="그림 5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71736" y="2214554"/>
            <a:ext cx="3857652" cy="221457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71800" y="2670352"/>
            <a:ext cx="3657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Usecase</a:t>
            </a:r>
            <a:r>
              <a:rPr lang="en-US" altLang="ko-KR" sz="4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Diagram</a:t>
            </a:r>
          </a:p>
          <a:p>
            <a:r>
              <a:rPr lang="en-US" altLang="ko-KR" sz="4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Class Diagram</a:t>
            </a:r>
            <a:endParaRPr lang="ko-KR" altLang="en-US" sz="4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4725144"/>
            <a:ext cx="4041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/>
              <a:t>세종대학교 </a:t>
            </a:r>
            <a:r>
              <a:rPr lang="ko-KR" altLang="en-US" b="1" dirty="0" err="1"/>
              <a:t>디지털컨텐츠학과</a:t>
            </a:r>
            <a:r>
              <a:rPr lang="ko-KR" altLang="en-US" b="1" dirty="0"/>
              <a:t> </a:t>
            </a:r>
            <a:r>
              <a:rPr lang="ko-KR" altLang="en-US" b="1" dirty="0" err="1"/>
              <a:t>유종안</a:t>
            </a:r>
            <a:endParaRPr lang="en-US" altLang="ko-KR" b="1" dirty="0"/>
          </a:p>
          <a:p>
            <a:pPr algn="r"/>
            <a:r>
              <a:rPr lang="ko-KR" altLang="en-US" b="1" dirty="0"/>
              <a:t>신정호</a:t>
            </a:r>
            <a:endParaRPr lang="en-US" altLang="ko-KR" b="1" dirty="0"/>
          </a:p>
          <a:p>
            <a:pPr algn="r"/>
            <a:r>
              <a:rPr lang="ko-KR" altLang="en-US" b="1" dirty="0"/>
              <a:t>김성훈</a:t>
            </a:r>
            <a:endParaRPr lang="en-US" altLang="ko-KR" b="1" dirty="0"/>
          </a:p>
          <a:p>
            <a:pPr algn="r"/>
            <a:r>
              <a:rPr lang="ko-KR" altLang="en-US" b="1" dirty="0"/>
              <a:t>박진영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4755104" y="4716347"/>
            <a:ext cx="4175448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2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Usecase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79512" y="1196752"/>
            <a:ext cx="8820472" cy="5320249"/>
            <a:chOff x="0" y="702227"/>
            <a:chExt cx="9148780" cy="5518275"/>
          </a:xfrm>
        </p:grpSpPr>
        <p:sp>
          <p:nvSpPr>
            <p:cNvPr id="12" name="직사각형 11"/>
            <p:cNvSpPr/>
            <p:nvPr/>
          </p:nvSpPr>
          <p:spPr>
            <a:xfrm>
              <a:off x="1659764" y="943083"/>
              <a:ext cx="1139775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회원가입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07504" y="4934426"/>
              <a:ext cx="840348" cy="5795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회원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79644" y="2764660"/>
              <a:ext cx="1419896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글읽기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79646" y="3438657"/>
              <a:ext cx="1419896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글읽기평점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79645" y="4112654"/>
              <a:ext cx="1419896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글쓰기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79645" y="4786651"/>
              <a:ext cx="1419896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글쓴이 게시판읽기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387696" y="5460648"/>
              <a:ext cx="1419896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게시판 글 추천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80890" y="3071608"/>
              <a:ext cx="814592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글읽기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80890" y="4786650"/>
              <a:ext cx="814592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글쓰기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24745" y="3940932"/>
              <a:ext cx="932112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카테고리</a:t>
              </a:r>
              <a:endParaRPr lang="en-US" altLang="ko-KR" sz="11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995111" y="3039413"/>
              <a:ext cx="1419896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글데이터베이스</a:t>
              </a:r>
              <a:endParaRPr lang="en-US" altLang="ko-KR" sz="12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1200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관리</a:t>
              </a:r>
              <a:endPara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995111" y="4756594"/>
              <a:ext cx="1419896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게시판관리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022478" y="5640953"/>
              <a:ext cx="1419896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회원관리</a:t>
              </a:r>
              <a:endParaRPr lang="en-US" altLang="ko-KR" sz="1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137112" y="2014781"/>
              <a:ext cx="1099184" cy="579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작품제출</a:t>
              </a:r>
            </a:p>
          </p:txBody>
        </p:sp>
        <p:cxnSp>
          <p:nvCxnSpPr>
            <p:cNvPr id="26" name="직선 화살표 연결선 25"/>
            <p:cNvCxnSpPr>
              <a:stCxn id="57" idx="3"/>
              <a:endCxn id="12" idx="1"/>
            </p:cNvCxnSpPr>
            <p:nvPr/>
          </p:nvCxnSpPr>
          <p:spPr>
            <a:xfrm flipV="1">
              <a:off x="1029503" y="1232858"/>
              <a:ext cx="630261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56" idx="2"/>
              <a:endCxn id="54" idx="0"/>
            </p:cNvCxnSpPr>
            <p:nvPr/>
          </p:nvCxnSpPr>
          <p:spPr>
            <a:xfrm>
              <a:off x="514752" y="2350390"/>
              <a:ext cx="15059" cy="152695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54" idx="3"/>
              <a:endCxn id="14" idx="1"/>
            </p:cNvCxnSpPr>
            <p:nvPr/>
          </p:nvCxnSpPr>
          <p:spPr>
            <a:xfrm flipV="1">
              <a:off x="1005226" y="3054435"/>
              <a:ext cx="374418" cy="135354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4" idx="3"/>
              <a:endCxn id="15" idx="1"/>
            </p:cNvCxnSpPr>
            <p:nvPr/>
          </p:nvCxnSpPr>
          <p:spPr>
            <a:xfrm flipV="1">
              <a:off x="1005226" y="3728432"/>
              <a:ext cx="374420" cy="679545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54" idx="3"/>
              <a:endCxn id="16" idx="1"/>
            </p:cNvCxnSpPr>
            <p:nvPr/>
          </p:nvCxnSpPr>
          <p:spPr>
            <a:xfrm flipV="1">
              <a:off x="1005226" y="4402429"/>
              <a:ext cx="374419" cy="5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54" idx="3"/>
              <a:endCxn id="17" idx="1"/>
            </p:cNvCxnSpPr>
            <p:nvPr/>
          </p:nvCxnSpPr>
          <p:spPr>
            <a:xfrm>
              <a:off x="1005226" y="4407977"/>
              <a:ext cx="374419" cy="66844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4" idx="3"/>
              <a:endCxn id="18" idx="1"/>
            </p:cNvCxnSpPr>
            <p:nvPr/>
          </p:nvCxnSpPr>
          <p:spPr>
            <a:xfrm>
              <a:off x="1005226" y="4407977"/>
              <a:ext cx="382470" cy="134244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4" idx="3"/>
              <a:endCxn id="19" idx="1"/>
            </p:cNvCxnSpPr>
            <p:nvPr/>
          </p:nvCxnSpPr>
          <p:spPr>
            <a:xfrm>
              <a:off x="2799541" y="3054434"/>
              <a:ext cx="481349" cy="30694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15" idx="3"/>
              <a:endCxn id="19" idx="1"/>
            </p:cNvCxnSpPr>
            <p:nvPr/>
          </p:nvCxnSpPr>
          <p:spPr>
            <a:xfrm flipV="1">
              <a:off x="2799542" y="3361383"/>
              <a:ext cx="481348" cy="36704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6" idx="3"/>
              <a:endCxn id="20" idx="1"/>
            </p:cNvCxnSpPr>
            <p:nvPr/>
          </p:nvCxnSpPr>
          <p:spPr>
            <a:xfrm>
              <a:off x="2799541" y="4402428"/>
              <a:ext cx="481349" cy="673996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7" idx="3"/>
              <a:endCxn id="20" idx="1"/>
            </p:cNvCxnSpPr>
            <p:nvPr/>
          </p:nvCxnSpPr>
          <p:spPr>
            <a:xfrm flipV="1">
              <a:off x="2799541" y="5076425"/>
              <a:ext cx="481349" cy="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8" idx="3"/>
              <a:endCxn id="20" idx="1"/>
            </p:cNvCxnSpPr>
            <p:nvPr/>
          </p:nvCxnSpPr>
          <p:spPr>
            <a:xfrm flipV="1">
              <a:off x="2807591" y="5076424"/>
              <a:ext cx="473298" cy="67399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9" idx="3"/>
              <a:endCxn id="21" idx="1"/>
            </p:cNvCxnSpPr>
            <p:nvPr/>
          </p:nvCxnSpPr>
          <p:spPr>
            <a:xfrm>
              <a:off x="4095482" y="3361382"/>
              <a:ext cx="729263" cy="869324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20" idx="3"/>
              <a:endCxn id="21" idx="1"/>
            </p:cNvCxnSpPr>
            <p:nvPr/>
          </p:nvCxnSpPr>
          <p:spPr>
            <a:xfrm flipV="1">
              <a:off x="4095482" y="4230706"/>
              <a:ext cx="729263" cy="845718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21" idx="3"/>
              <a:endCxn id="22" idx="1"/>
            </p:cNvCxnSpPr>
            <p:nvPr/>
          </p:nvCxnSpPr>
          <p:spPr>
            <a:xfrm flipV="1">
              <a:off x="5756857" y="3329187"/>
              <a:ext cx="238254" cy="90151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21" idx="3"/>
              <a:endCxn id="23" idx="1"/>
            </p:cNvCxnSpPr>
            <p:nvPr/>
          </p:nvCxnSpPr>
          <p:spPr>
            <a:xfrm>
              <a:off x="5756857" y="4230706"/>
              <a:ext cx="238254" cy="81566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60" idx="1"/>
              <a:endCxn id="22" idx="3"/>
            </p:cNvCxnSpPr>
            <p:nvPr/>
          </p:nvCxnSpPr>
          <p:spPr>
            <a:xfrm flipH="1" flipV="1">
              <a:off x="7415007" y="3329188"/>
              <a:ext cx="735507" cy="1116789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60" idx="1"/>
              <a:endCxn id="23" idx="3"/>
            </p:cNvCxnSpPr>
            <p:nvPr/>
          </p:nvCxnSpPr>
          <p:spPr>
            <a:xfrm flipH="1">
              <a:off x="7415007" y="4445977"/>
              <a:ext cx="735507" cy="600392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60" idx="1"/>
              <a:endCxn id="24" idx="3"/>
            </p:cNvCxnSpPr>
            <p:nvPr/>
          </p:nvCxnSpPr>
          <p:spPr>
            <a:xfrm flipH="1">
              <a:off x="7442374" y="4445977"/>
              <a:ext cx="708140" cy="1484751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7243356" y="2300119"/>
              <a:ext cx="107306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25" idx="2"/>
              <a:endCxn id="22" idx="0"/>
            </p:cNvCxnSpPr>
            <p:nvPr/>
          </p:nvCxnSpPr>
          <p:spPr>
            <a:xfrm>
              <a:off x="6686704" y="2594330"/>
              <a:ext cx="18355" cy="445083"/>
            </a:xfrm>
            <a:prstGeom prst="straightConnector1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95" y="3877345"/>
              <a:ext cx="950831" cy="1061263"/>
            </a:xfrm>
            <a:prstGeom prst="rect">
              <a:avLst/>
            </a:prstGeom>
          </p:spPr>
        </p:pic>
        <p:grpSp>
          <p:nvGrpSpPr>
            <p:cNvPr id="55" name="그룹 54"/>
            <p:cNvGrpSpPr/>
            <p:nvPr/>
          </p:nvGrpSpPr>
          <p:grpSpPr>
            <a:xfrm>
              <a:off x="0" y="702227"/>
              <a:ext cx="1029503" cy="1648163"/>
              <a:chOff x="315520" y="620080"/>
              <a:chExt cx="1120464" cy="164816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15520" y="1688694"/>
                <a:ext cx="1120464" cy="5795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비회원</a:t>
                </a: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721" y="620080"/>
                <a:ext cx="1061263" cy="1061263"/>
              </a:xfrm>
              <a:prstGeom prst="rect">
                <a:avLst/>
              </a:prstGeom>
            </p:spPr>
          </p:pic>
        </p:grpSp>
        <p:grpSp>
          <p:nvGrpSpPr>
            <p:cNvPr id="58" name="그룹 57"/>
            <p:cNvGrpSpPr/>
            <p:nvPr/>
          </p:nvGrpSpPr>
          <p:grpSpPr>
            <a:xfrm>
              <a:off x="8128385" y="3915345"/>
              <a:ext cx="948627" cy="1533364"/>
              <a:chOff x="348583" y="620080"/>
              <a:chExt cx="1120464" cy="153336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348583" y="1573895"/>
                <a:ext cx="1120464" cy="5795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관리자</a:t>
                </a:r>
              </a:p>
            </p:txBody>
          </p: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721" y="620080"/>
                <a:ext cx="1061263" cy="1061263"/>
              </a:xfrm>
              <a:prstGeom prst="rect">
                <a:avLst/>
              </a:prstGeom>
            </p:spPr>
          </p:pic>
        </p:grpSp>
        <p:grpSp>
          <p:nvGrpSpPr>
            <p:cNvPr id="61" name="그룹 60"/>
            <p:cNvGrpSpPr/>
            <p:nvPr/>
          </p:nvGrpSpPr>
          <p:grpSpPr>
            <a:xfrm>
              <a:off x="8153005" y="1752072"/>
              <a:ext cx="995775" cy="1536397"/>
              <a:chOff x="374721" y="620080"/>
              <a:chExt cx="1120464" cy="1536397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374721" y="1576928"/>
                <a:ext cx="1120464" cy="5795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작가</a:t>
                </a:r>
              </a:p>
            </p:txBody>
          </p:sp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721" y="620080"/>
                <a:ext cx="1061263" cy="10612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3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Class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Diagram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683568" y="1110928"/>
            <a:ext cx="7632848" cy="5478504"/>
            <a:chOff x="1403648" y="653613"/>
            <a:chExt cx="6282541" cy="5935819"/>
          </a:xfrm>
        </p:grpSpPr>
        <p:sp>
          <p:nvSpPr>
            <p:cNvPr id="64" name="순서도: 처리 63"/>
            <p:cNvSpPr/>
            <p:nvPr/>
          </p:nvSpPr>
          <p:spPr>
            <a:xfrm>
              <a:off x="1636630" y="1887081"/>
              <a:ext cx="970028" cy="360040"/>
            </a:xfrm>
            <a:prstGeom prst="flowChartProcess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회원</a:t>
              </a:r>
            </a:p>
          </p:txBody>
        </p:sp>
        <p:sp>
          <p:nvSpPr>
            <p:cNvPr id="65" name="순서도: 처리 64"/>
            <p:cNvSpPr/>
            <p:nvPr/>
          </p:nvSpPr>
          <p:spPr>
            <a:xfrm>
              <a:off x="4116060" y="653613"/>
              <a:ext cx="970028" cy="360040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평점</a:t>
              </a:r>
            </a:p>
          </p:txBody>
        </p:sp>
        <p:sp>
          <p:nvSpPr>
            <p:cNvPr id="66" name="순서도: 처리 65"/>
            <p:cNvSpPr/>
            <p:nvPr/>
          </p:nvSpPr>
          <p:spPr>
            <a:xfrm>
              <a:off x="6485202" y="1887081"/>
              <a:ext cx="1200987" cy="36004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HY울릉도B" panose="02030600000101010101" pitchFamily="18" charset="-127"/>
                  <a:ea typeface="HY울릉도B" panose="02030600000101010101" pitchFamily="18" charset="-127"/>
                </a:rPr>
                <a:t>글</a:t>
              </a:r>
              <a:endParaRPr lang="en-US" altLang="ko-KR" sz="1200" dirty="0" smtClean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algn="ctr"/>
              <a:r>
                <a:rPr lang="ko-KR" altLang="en-US" sz="1200" dirty="0" smtClean="0">
                  <a:latin typeface="HY울릉도B" panose="02030600000101010101" pitchFamily="18" charset="-127"/>
                  <a:ea typeface="HY울릉도B" panose="02030600000101010101" pitchFamily="18" charset="-127"/>
                </a:rPr>
                <a:t>데이터베이스</a:t>
              </a:r>
              <a:endPara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67" name="순서도: 처리 66"/>
            <p:cNvSpPr/>
            <p:nvPr/>
          </p:nvSpPr>
          <p:spPr>
            <a:xfrm>
              <a:off x="3190836" y="4375211"/>
              <a:ext cx="1080120" cy="36004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atin typeface="HY울릉도B" panose="02030600000101010101" pitchFamily="18" charset="-127"/>
                  <a:ea typeface="HY울릉도B" panose="02030600000101010101" pitchFamily="18" charset="-127"/>
                </a:rPr>
                <a:t>게시판</a:t>
              </a:r>
              <a:endParaRPr lang="en-US" altLang="ko-KR" sz="1100" dirty="0" smtClean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algn="ctr"/>
              <a:r>
                <a:rPr lang="ko-KR" altLang="en-US" sz="1100" dirty="0" smtClean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카테고리</a:t>
              </a:r>
              <a:endParaRPr lang="ko-KR" altLang="en-US" sz="110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68" name="순서도: 처리 67"/>
            <p:cNvSpPr/>
            <p:nvPr/>
          </p:nvSpPr>
          <p:spPr>
            <a:xfrm>
              <a:off x="1501140" y="4377911"/>
              <a:ext cx="1241009" cy="360040"/>
            </a:xfrm>
            <a:prstGeom prst="flowChartProcess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게시판</a:t>
              </a: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36630" y="2279124"/>
              <a:ext cx="970028" cy="11407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이름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닉네임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비밀번호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114672" y="1052736"/>
              <a:ext cx="970028" cy="6984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닉네임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HY울릉도B" panose="02030600000101010101" pitchFamily="18" charset="-127"/>
                  <a:ea typeface="HY울릉도B" panose="02030600000101010101" pitchFamily="18" charset="-127"/>
                </a:rPr>
                <a:t>글번호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평점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85202" y="2279618"/>
              <a:ext cx="1200987" cy="166770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HY울릉도B" panose="02030600000101010101" pitchFamily="18" charset="-127"/>
                  <a:ea typeface="HY울릉도B" panose="02030600000101010101" pitchFamily="18" charset="-127"/>
                </a:rPr>
                <a:t>글번호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HY울릉도B" panose="02030600000101010101" pitchFamily="18" charset="-127"/>
                  <a:ea typeface="HY울릉도B" panose="02030600000101010101" pitchFamily="18" charset="-127"/>
                </a:rPr>
                <a:t>글제목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글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평점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작가이름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카테고리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190836" y="4767627"/>
              <a:ext cx="1080120" cy="63992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카테고리 명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501140" y="4770028"/>
              <a:ext cx="1241009" cy="181940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게시번호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게시제목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err="1">
                  <a:latin typeface="HY울릉도B" panose="02030600000101010101" pitchFamily="18" charset="-127"/>
                  <a:ea typeface="HY울릉도B" panose="02030600000101010101" pitchFamily="18" charset="-127"/>
                </a:rPr>
                <a:t>게시글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작성자닉네임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작성일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추천수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카테고리</a:t>
              </a:r>
            </a:p>
          </p:txBody>
        </p:sp>
        <p:cxnSp>
          <p:nvCxnSpPr>
            <p:cNvPr id="74" name="직선 연결선 73"/>
            <p:cNvCxnSpPr>
              <a:stCxn id="64" idx="3"/>
              <a:endCxn id="66" idx="1"/>
            </p:cNvCxnSpPr>
            <p:nvPr/>
          </p:nvCxnSpPr>
          <p:spPr>
            <a:xfrm>
              <a:off x="2606658" y="2067101"/>
              <a:ext cx="3878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endCxn id="70" idx="2"/>
            </p:cNvCxnSpPr>
            <p:nvPr/>
          </p:nvCxnSpPr>
          <p:spPr>
            <a:xfrm flipV="1">
              <a:off x="4599687" y="1751185"/>
              <a:ext cx="0" cy="315919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9" idx="2"/>
              <a:endCxn id="68" idx="0"/>
            </p:cNvCxnSpPr>
            <p:nvPr/>
          </p:nvCxnSpPr>
          <p:spPr>
            <a:xfrm>
              <a:off x="2121644" y="3419844"/>
              <a:ext cx="1" cy="9580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652820" y="1767213"/>
              <a:ext cx="178658" cy="36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*</a:t>
              </a:r>
              <a:endParaRPr lang="ko-KR" altLang="en-US" sz="1600" b="1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215172" y="1751185"/>
              <a:ext cx="178658" cy="36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*</a:t>
              </a:r>
              <a:endParaRPr lang="ko-KR" altLang="en-US" sz="1600" b="1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83912" y="3425882"/>
              <a:ext cx="178658" cy="30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1</a:t>
              </a:r>
              <a:endParaRPr lang="ko-KR" altLang="en-US" sz="1200" b="1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83912" y="4098558"/>
              <a:ext cx="178658" cy="36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*</a:t>
              </a:r>
              <a:endParaRPr lang="ko-KR" altLang="en-US" sz="1600" b="1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81" name="순서도: 처리 80"/>
            <p:cNvSpPr/>
            <p:nvPr/>
          </p:nvSpPr>
          <p:spPr>
            <a:xfrm>
              <a:off x="6546206" y="4437112"/>
              <a:ext cx="1080120" cy="36004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latin typeface="HY울릉도B" panose="02030600000101010101" pitchFamily="18" charset="-127"/>
                  <a:ea typeface="HY울릉도B" panose="02030600000101010101" pitchFamily="18" charset="-127"/>
                </a:rPr>
                <a:t>글</a:t>
              </a:r>
              <a:endParaRPr lang="en-US" altLang="ko-KR" sz="1200" dirty="0" smtClean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  <a:p>
              <a:pPr algn="ctr"/>
              <a:r>
                <a:rPr lang="ko-KR" altLang="en-US" sz="1200" dirty="0" smtClean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카테고리</a:t>
              </a:r>
              <a:endParaRPr lang="ko-KR" altLang="en-US" sz="120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546206" y="4829528"/>
              <a:ext cx="1080120" cy="6366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카테고리 명</a:t>
              </a:r>
              <a:endParaRPr lang="en-US" altLang="ko-KR" sz="1050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cxnSp>
          <p:nvCxnSpPr>
            <p:cNvPr id="83" name="직선 연결선 82"/>
            <p:cNvCxnSpPr>
              <a:stCxn id="71" idx="2"/>
              <a:endCxn id="81" idx="0"/>
            </p:cNvCxnSpPr>
            <p:nvPr/>
          </p:nvCxnSpPr>
          <p:spPr>
            <a:xfrm>
              <a:off x="7085696" y="3947320"/>
              <a:ext cx="570" cy="48979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68" idx="3"/>
              <a:endCxn id="67" idx="1"/>
            </p:cNvCxnSpPr>
            <p:nvPr/>
          </p:nvCxnSpPr>
          <p:spPr>
            <a:xfrm flipV="1">
              <a:off x="2742148" y="4555231"/>
              <a:ext cx="448688" cy="27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012178" y="4255713"/>
              <a:ext cx="178658" cy="30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1</a:t>
              </a:r>
              <a:endParaRPr lang="ko-KR" altLang="en-US" sz="1200" b="1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742148" y="4264795"/>
              <a:ext cx="178658" cy="36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*</a:t>
              </a:r>
              <a:endParaRPr lang="ko-KR" altLang="en-US" sz="1600" b="1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907038" y="4191339"/>
              <a:ext cx="178658" cy="30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1</a:t>
              </a:r>
              <a:endParaRPr lang="ko-KR" altLang="en-US" sz="1200" b="1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907609" y="3925308"/>
              <a:ext cx="178658" cy="36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*</a:t>
              </a:r>
              <a:endParaRPr lang="ko-KR" altLang="en-US" sz="1600" b="1" dirty="0">
                <a:latin typeface="HY울릉도B" panose="02030600000101010101" pitchFamily="18" charset="-127"/>
                <a:ea typeface="HY울릉도B" panose="02030600000101010101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403648" y="3789040"/>
              <a:ext cx="658654" cy="250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>
                  <a:latin typeface="HY울릉도B" panose="02030600000101010101" pitchFamily="18" charset="-127"/>
                  <a:ea typeface="HY울릉도B" panose="02030600000101010101" pitchFamily="18" charset="-127"/>
                </a:rPr>
                <a:t>게시글</a:t>
              </a:r>
              <a:r>
                <a:rPr lang="ko-KR" altLang="en-US" sz="90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 작성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315579" y="2173920"/>
              <a:ext cx="468658" cy="250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HY울릉도B" panose="02030600000101010101" pitchFamily="18" charset="-127"/>
                  <a:ea typeface="HY울릉도B" panose="02030600000101010101" pitchFamily="18" charset="-127"/>
                </a:rPr>
                <a:t>글 읽기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14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97264" y="2348880"/>
            <a:ext cx="2749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Q/A</a:t>
            </a:r>
            <a:endParaRPr lang="ko-KR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7" name="그림 6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[PPT템플릿] 본명조 X 카탈로그 테마 PPT 템플릿 잘어울려서 깜놀!!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306" l="0" r="96719">
                        <a14:foregroundMark x1="51563" y1="15278" x2="51563" y2="15278"/>
                        <a14:foregroundMark x1="51563" y1="15278" x2="51563" y2="15278"/>
                        <a14:foregroundMark x1="51563" y1="15278" x2="47188" y2="22917"/>
                        <a14:foregroundMark x1="55937" y1="7500" x2="39922" y2="35972"/>
                        <a14:foregroundMark x1="57813" y1="8056" x2="81172" y2="49583"/>
                        <a14:foregroundMark x1="39922" y1="36250" x2="31797" y2="49583"/>
                        <a14:foregroundMark x1="80859" y1="51111" x2="56563" y2="94028"/>
                        <a14:foregroundMark x1="56719" y1="694" x2="84375" y2="49722"/>
                        <a14:foregroundMark x1="469" y1="50000" x2="28281" y2="50000"/>
                        <a14:foregroundMark x1="46094" y1="81250" x2="56250" y2="99444"/>
                        <a14:foregroundMark x1="87734" y1="50278" x2="88047" y2="50139"/>
                        <a14:foregroundMark x1="91484" y1="50417" x2="91484" y2="50417"/>
                        <a14:foregroundMark x1="96719" y1="50417" x2="96719" y2="50417"/>
                        <a14:backgroundMark x1="2031" y1="9722" x2="15859" y2="11389"/>
                        <a14:backgroundMark x1="15469" y1="95000" x2="2734" y2="81111"/>
                        <a14:backgroundMark x1="11797" y1="79722" x2="2969" y2="95556"/>
                        <a14:backgroundMark x1="3203" y1="93889" x2="17578" y2="91389"/>
                        <a14:backgroundMark x1="12344" y1="88056" x2="2188" y2="87639"/>
                        <a14:backgroundMark x1="2109" y1="83333" x2="10938" y2="82778"/>
                        <a14:backgroundMark x1="50156" y1="43750" x2="64688" y2="43472"/>
                        <a14:backgroundMark x1="51250" y1="46944" x2="63438" y2="46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382"/>
            <a:ext cx="9144000" cy="51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11560" y="496076"/>
            <a:ext cx="1636906" cy="1204732"/>
            <a:chOff x="5572132" y="2214554"/>
            <a:chExt cx="2717820" cy="2000264"/>
          </a:xfrm>
        </p:grpSpPr>
        <p:sp>
          <p:nvSpPr>
            <p:cNvPr id="4" name="타원 3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bg1"/>
                  </a:solidFill>
                </a:rPr>
                <a:t>1</a:t>
              </a:r>
              <a:endParaRPr lang="ko-KR" altLang="en-US" sz="480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 descr="Untitled-3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22" name="그림 21" descr="Untitled-3 cop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34976" y="3140968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요구사항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55012"/>
              </p:ext>
            </p:extLst>
          </p:nvPr>
        </p:nvGraphicFramePr>
        <p:xfrm>
          <a:off x="665565" y="1340768"/>
          <a:ext cx="7812870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F-1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가입시스템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회원가입 버튼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인터페이스</a:t>
                      </a:r>
                      <a:r>
                        <a:rPr lang="en-US" altLang="ko-KR" sz="1200" baseline="0" dirty="0"/>
                        <a:t>)</a:t>
                      </a:r>
                      <a:r>
                        <a:rPr lang="ko-KR" altLang="en-US" sz="1200" baseline="0" dirty="0"/>
                        <a:t>를 누른다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닉네임 및 비밀번호를 입력한다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회원 데이터베이스에 회원 정보를 저장한다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40816"/>
              </p:ext>
            </p:extLst>
          </p:nvPr>
        </p:nvGraphicFramePr>
        <p:xfrm>
          <a:off x="665565" y="1340768"/>
          <a:ext cx="7812870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F-2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평점시스템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신정호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작품 처음에 작품에 대한 평균 평점을 출력한다</a:t>
                      </a:r>
                      <a:r>
                        <a:rPr lang="en-US" altLang="ko-KR" sz="1200" baseline="0" dirty="0"/>
                        <a:t>. 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baseline="0" dirty="0"/>
                        <a:t>고객이 작품을 완독한다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작품 하단에 평점으로 평가 할 수 있도록 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200" baseline="0" dirty="0"/>
                        <a:t>1 ~ 3</a:t>
                      </a:r>
                      <a:r>
                        <a:rPr lang="ko-KR" altLang="en-US" sz="1200" baseline="0" dirty="0"/>
                        <a:t>점의 평점을 부여한다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평점을 부여 후 평균을 계산한다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6495"/>
              </p:ext>
            </p:extLst>
          </p:nvPr>
        </p:nvGraphicFramePr>
        <p:xfrm>
          <a:off x="665565" y="1340768"/>
          <a:ext cx="7812870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F-3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글짓기 공모전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김성훈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유저가 자신이 쓴 작품을 게시판에 게시한다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다른 고객들이 작품을 보고 추천 버튼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인터페이스</a:t>
                      </a:r>
                      <a:r>
                        <a:rPr lang="en-US" altLang="ko-KR" sz="1200" baseline="0" dirty="0"/>
                        <a:t>)</a:t>
                      </a:r>
                      <a:r>
                        <a:rPr lang="ko-KR" altLang="en-US" sz="1200" baseline="0" dirty="0"/>
                        <a:t>를 누른다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추천을 많이 받은 순으로 장르별 </a:t>
                      </a:r>
                      <a:r>
                        <a:rPr lang="en-US" altLang="ko-KR" sz="1200" baseline="0" dirty="0"/>
                        <a:t>1</a:t>
                      </a:r>
                      <a:r>
                        <a:rPr lang="ko-KR" altLang="en-US" sz="1200" baseline="0" dirty="0"/>
                        <a:t>등은 랜덤 </a:t>
                      </a:r>
                      <a:r>
                        <a:rPr lang="ko-KR" altLang="en-US" sz="1200" baseline="0" dirty="0" err="1"/>
                        <a:t>큐레이션</a:t>
                      </a:r>
                      <a:r>
                        <a:rPr lang="ko-KR" altLang="en-US" sz="1200" baseline="0" dirty="0"/>
                        <a:t> 데이터베이스에 등재된다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7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831283"/>
              </p:ext>
            </p:extLst>
          </p:nvPr>
        </p:nvGraphicFramePr>
        <p:xfrm>
          <a:off x="665565" y="1340768"/>
          <a:ext cx="7812870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F-4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랜덤 </a:t>
                      </a:r>
                      <a:r>
                        <a:rPr lang="ko-KR" altLang="en-US" sz="1200" dirty="0" err="1"/>
                        <a:t>큐레이션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유종안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글읽기 카테고리에 들어간다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장르 및 전체에 대한 버튼을 클릭한다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그에 맞는 작품을 데이터베이스에서 랜덤으로 불러온다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작품을 고객의 화면에 보여준다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5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75983"/>
              </p:ext>
            </p:extLst>
          </p:nvPr>
        </p:nvGraphicFramePr>
        <p:xfrm>
          <a:off x="665565" y="1340768"/>
          <a:ext cx="7812870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F-5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 넘기기</a:t>
                      </a:r>
                      <a:r>
                        <a:rPr lang="en-US" altLang="ko-KR" sz="1200" dirty="0"/>
                        <a:t>(Skip)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신정호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카테고리를 선택한다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작품과 평점이 화면에 출력된다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작품 상단과 하단에 글 넘기기 버튼을 누른다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다음 작품이 현재 카테고리 중 무작위 선택된다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2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616" y="3935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요구사항</a:t>
            </a:r>
          </a:p>
        </p:txBody>
      </p:sp>
      <p:pic>
        <p:nvPicPr>
          <p:cNvPr id="40" name="그림 39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900"/>
            <a:ext cx="9144000" cy="329972"/>
          </a:xfrm>
          <a:prstGeom prst="rect">
            <a:avLst/>
          </a:prstGeom>
        </p:spPr>
      </p:pic>
      <p:pic>
        <p:nvPicPr>
          <p:cNvPr id="41" name="그림 40" descr="Untitled-3 co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6693014"/>
            <a:ext cx="9144000" cy="329972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7504" y="270800"/>
            <a:ext cx="813944" cy="599047"/>
            <a:chOff x="5572132" y="2214554"/>
            <a:chExt cx="2717820" cy="2000264"/>
          </a:xfrm>
        </p:grpSpPr>
        <p:sp>
          <p:nvSpPr>
            <p:cNvPr id="36" name="타원 35"/>
            <p:cNvSpPr/>
            <p:nvPr/>
          </p:nvSpPr>
          <p:spPr>
            <a:xfrm>
              <a:off x="5930910" y="2214554"/>
              <a:ext cx="2000264" cy="2000264"/>
            </a:xfrm>
            <a:prstGeom prst="ellipse">
              <a:avLst/>
            </a:prstGeom>
            <a:solidFill>
              <a:srgbClr val="27AB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4929984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7646216" y="3213892"/>
              <a:ext cx="1285884" cy="1588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19658"/>
              </p:ext>
            </p:extLst>
          </p:nvPr>
        </p:nvGraphicFramePr>
        <p:xfrm>
          <a:off x="665565" y="1340768"/>
          <a:ext cx="7812870" cy="4464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21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0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 번호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F-6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요구사항이름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각색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요구사항유형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9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박진영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작성일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변경일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2017-09-18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릴리즈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버전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V0.1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13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작품하단의 각색버튼을 클릭한다</a:t>
                      </a:r>
                      <a:endParaRPr lang="en-US" altLang="ko-KR" sz="1200" baseline="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200" baseline="0" dirty="0"/>
                        <a:t>글쓰기 게시판의 글쓰기 기능에서 각색 표시가 활성화된  상태로 글을 쓸 수 있게 된다</a:t>
                      </a:r>
                      <a:r>
                        <a:rPr lang="en-US" altLang="ko-KR" sz="1200" baseline="0" dirty="0"/>
                        <a:t>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우선순위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변경가능성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관련요구사항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인터페이스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2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1283</Words>
  <Application>Microsoft Office PowerPoint</Application>
  <PresentationFormat>화면 슬라이드 쇼(4:3)</PresentationFormat>
  <Paragraphs>558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SH</cp:lastModifiedBy>
  <cp:revision>23</cp:revision>
  <dcterms:created xsi:type="dcterms:W3CDTF">2016-04-19T14:29:34Z</dcterms:created>
  <dcterms:modified xsi:type="dcterms:W3CDTF">2017-09-28T10:40:16Z</dcterms:modified>
</cp:coreProperties>
</file>