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84" r:id="rId2"/>
    <p:sldId id="285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81" r:id="rId24"/>
    <p:sldId id="283" r:id="rId25"/>
    <p:sldId id="287" r:id="rId26"/>
  </p:sldIdLst>
  <p:sldSz cx="9144000" cy="5143500" type="screen16x9"/>
  <p:notesSz cx="6858000" cy="9144000"/>
  <p:embeddedFontLst>
    <p:embeddedFont>
      <p:font typeface="나눔스퀘어 ExtraBold" panose="020B0600000101010101" pitchFamily="50" charset="-127"/>
      <p:bold r:id="rId28"/>
    </p:embeddedFont>
    <p:embeddedFont>
      <p:font typeface="나눔바른고딕" panose="020B0603020101020101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53" autoAdjust="0"/>
  </p:normalViewPr>
  <p:slideViewPr>
    <p:cSldViewPr>
      <p:cViewPr varScale="1">
        <p:scale>
          <a:sx n="100" d="100"/>
          <a:sy n="100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3CB6B34-DF21-422D-A1D2-0ECD054DEC4C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08324A8D-E95D-48B3-BC40-00A49CBB82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97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ko-KR" altLang="en-US" dirty="0" err="1"/>
              <a:t>파이썬</a:t>
            </a:r>
            <a:r>
              <a:rPr lang="ko-KR" altLang="en-US" dirty="0"/>
              <a:t> 언어를 사용했고 웨이브 </a:t>
            </a:r>
            <a:r>
              <a:rPr lang="ko-KR" altLang="en-US" dirty="0" err="1"/>
              <a:t>넘파이</a:t>
            </a:r>
            <a:r>
              <a:rPr lang="ko-KR" altLang="en-US" dirty="0"/>
              <a:t> 그리고 </a:t>
            </a:r>
            <a:r>
              <a:rPr lang="ko-KR" altLang="en-US" dirty="0" err="1"/>
              <a:t>맷플롯라이브러리를</a:t>
            </a:r>
            <a:r>
              <a:rPr lang="ko-KR" altLang="en-US" dirty="0"/>
              <a:t>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4A8D-E95D-48B3-BC40-00A49CBB82D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972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영일육과</a:t>
            </a:r>
            <a:r>
              <a:rPr lang="ko-KR" altLang="en-US" dirty="0"/>
              <a:t> </a:t>
            </a:r>
            <a:r>
              <a:rPr lang="ko-KR" altLang="en-US" dirty="0" err="1"/>
              <a:t>이오는</a:t>
            </a:r>
            <a:r>
              <a:rPr lang="ko-KR" altLang="en-US" dirty="0"/>
              <a:t> 종성의 유무로 구분을 했습니다</a:t>
            </a:r>
            <a:r>
              <a:rPr lang="en-US" altLang="ko-KR" dirty="0"/>
              <a:t>. </a:t>
            </a:r>
            <a:r>
              <a:rPr lang="ko-KR" altLang="en-US" dirty="0"/>
              <a:t>종성이 있다는 것은 없는 이와 오에 비해 상대적으로 자음의 영향을 많이 받을 것이고</a:t>
            </a:r>
            <a:r>
              <a:rPr lang="en-US" altLang="ko-KR" dirty="0"/>
              <a:t>, </a:t>
            </a:r>
            <a:r>
              <a:rPr lang="ko-KR" altLang="en-US" dirty="0"/>
              <a:t>이는 자음의 영역인 </a:t>
            </a:r>
            <a:r>
              <a:rPr lang="en-US" altLang="ko-KR" dirty="0"/>
              <a:t>1000~4000hz</a:t>
            </a:r>
            <a:r>
              <a:rPr lang="ko-KR" altLang="en-US" dirty="0"/>
              <a:t>에 존재하는 주파수가 상대적으로 많을 것이라 판단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05318-E88D-4EE4-A142-BA0678F34F2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31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실제로는 이 와 오에 뒷부분에 잡음이 심해서 구분이 불가능 했습니다</a:t>
            </a:r>
            <a:r>
              <a:rPr lang="en-US" altLang="ko-KR" dirty="0"/>
              <a:t>. </a:t>
            </a:r>
            <a:r>
              <a:rPr lang="ko-KR" altLang="en-US" dirty="0"/>
              <a:t>처음에는 종성이니까 음의 </a:t>
            </a:r>
            <a:r>
              <a:rPr lang="en-US" altLang="ko-KR" dirty="0"/>
              <a:t>2/3 </a:t>
            </a:r>
            <a:r>
              <a:rPr lang="ko-KR" altLang="en-US" dirty="0"/>
              <a:t>이후의 구간을 판단 범위로 생각했었는데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음성파일의 주파수 변화가 있는 곳을 들어보니 상당히 일찍부터 종성의 영향을 받음을 알 수 있었습니다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05318-E88D-4EE4-A142-BA0678F34F2B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36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그래서 저희는 잡음이 심한 뒷부분의 방해를 덜 받기 위해 처음 부터 </a:t>
            </a:r>
            <a:r>
              <a:rPr lang="en-US" altLang="ko-KR" baseline="0" dirty="0"/>
              <a:t>0~2/3 </a:t>
            </a:r>
            <a:r>
              <a:rPr lang="ko-KR" altLang="en-US" baseline="0" dirty="0"/>
              <a:t>까지를 범위로 잡았고 </a:t>
            </a:r>
            <a:r>
              <a:rPr lang="ko-KR" altLang="en-US" baseline="0" dirty="0" err="1"/>
              <a:t>이부분에서</a:t>
            </a:r>
            <a:r>
              <a:rPr lang="ko-KR" altLang="en-US" baseline="0" dirty="0"/>
              <a:t> </a:t>
            </a:r>
            <a:r>
              <a:rPr lang="en-US" altLang="ko-KR" baseline="0" dirty="0"/>
              <a:t>1000hz</a:t>
            </a:r>
            <a:r>
              <a:rPr lang="ko-KR" altLang="en-US" baseline="0" dirty="0"/>
              <a:t>를 기준으로 위 아래의 주파수 비율을 보았습니다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육안으로도 이와 오는 </a:t>
            </a:r>
            <a:r>
              <a:rPr lang="ko-KR" altLang="en-US" baseline="0" dirty="0" err="1"/>
              <a:t>윗</a:t>
            </a:r>
            <a:r>
              <a:rPr lang="ko-KR" altLang="en-US" baseline="0" dirty="0"/>
              <a:t> 부분이 연한 것을 볼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05318-E88D-4EE4-A142-BA0678F34F2B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36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퓨리에</a:t>
            </a:r>
            <a:r>
              <a:rPr lang="ko-KR" altLang="en-US" dirty="0"/>
              <a:t> 변환을 하여 비율이 </a:t>
            </a:r>
            <a:r>
              <a:rPr lang="en-US" altLang="ko-KR" dirty="0"/>
              <a:t>29%</a:t>
            </a:r>
            <a:r>
              <a:rPr lang="ko-KR" altLang="en-US" dirty="0"/>
              <a:t>보다 작으면 </a:t>
            </a:r>
            <a:r>
              <a:rPr lang="en-US" altLang="ko-KR" dirty="0"/>
              <a:t>0 1 6 </a:t>
            </a:r>
            <a:r>
              <a:rPr lang="ko-KR" altLang="en-US" dirty="0"/>
              <a:t>크면 </a:t>
            </a:r>
            <a:r>
              <a:rPr lang="en-US" altLang="ko-KR" dirty="0"/>
              <a:t>2 </a:t>
            </a:r>
            <a:r>
              <a:rPr lang="ko-KR" altLang="en-US" dirty="0"/>
              <a:t>와 </a:t>
            </a:r>
            <a:r>
              <a:rPr lang="en-US" altLang="ko-KR" dirty="0"/>
              <a:t>5</a:t>
            </a:r>
            <a:r>
              <a:rPr lang="ko-KR" altLang="en-US" dirty="0"/>
              <a:t>로 구분하였습니다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05318-E88D-4EE4-A142-BA0678F34F2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511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구분된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5</a:t>
            </a:r>
            <a:r>
              <a:rPr lang="ko-KR" altLang="en-US" dirty="0"/>
              <a:t>는 유일한 차이인 모음으로 구분하였습니다</a:t>
            </a:r>
            <a:r>
              <a:rPr lang="en-US" altLang="ko-KR" dirty="0"/>
              <a:t>. </a:t>
            </a:r>
            <a:r>
              <a:rPr lang="ko-KR" altLang="en-US" dirty="0"/>
              <a:t>모음</a:t>
            </a:r>
            <a:r>
              <a:rPr lang="ko-KR" altLang="en-US" baseline="0" dirty="0"/>
              <a:t> 범위인 </a:t>
            </a:r>
            <a:r>
              <a:rPr lang="en-US" altLang="ko-KR" baseline="0" dirty="0"/>
              <a:t>0~1000hz</a:t>
            </a:r>
            <a:r>
              <a:rPr lang="ko-KR" altLang="en-US" baseline="0" dirty="0"/>
              <a:t>에서 오는 </a:t>
            </a:r>
            <a:r>
              <a:rPr lang="en-US" altLang="ko-KR" baseline="0" dirty="0"/>
              <a:t>500~1000hz</a:t>
            </a:r>
            <a:r>
              <a:rPr lang="ko-KR" altLang="en-US" baseline="0" dirty="0"/>
              <a:t>에 분포하는 주파수가 이보다 많았고 이 차이로 구분을 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05318-E88D-4EE4-A142-BA0678F34F2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726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종성에서 영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육을 다시 </a:t>
            </a:r>
            <a:r>
              <a:rPr lang="en-US" altLang="ko-KR" dirty="0"/>
              <a:t>‘</a:t>
            </a:r>
            <a:r>
              <a:rPr lang="ko-KR" altLang="en-US" dirty="0"/>
              <a:t>ㄹ＇받침이 있는것과 없는 것으로 나누게 됩니다</a:t>
            </a:r>
            <a:r>
              <a:rPr lang="en-US" altLang="ko-KR" dirty="0"/>
              <a:t>. </a:t>
            </a:r>
            <a:r>
              <a:rPr lang="ko-KR" altLang="en-US" dirty="0"/>
              <a:t>먼저 이론부분을 설명 드리자면</a:t>
            </a:r>
            <a:r>
              <a:rPr lang="en-US" altLang="ko-KR" dirty="0"/>
              <a:t>, </a:t>
            </a:r>
            <a:r>
              <a:rPr lang="ko-KR" altLang="en-US" dirty="0"/>
              <a:t>일의 </a:t>
            </a:r>
            <a:r>
              <a:rPr lang="en-US" altLang="ko-KR" dirty="0"/>
              <a:t>‘</a:t>
            </a:r>
            <a:r>
              <a:rPr lang="ko-KR" altLang="en-US" dirty="0"/>
              <a:t>ㄹ＇받침은 유음에 해당합니다</a:t>
            </a:r>
            <a:r>
              <a:rPr lang="en-US" altLang="ko-KR" dirty="0"/>
              <a:t>. </a:t>
            </a:r>
            <a:r>
              <a:rPr lang="ko-KR" altLang="en-US" dirty="0"/>
              <a:t>유음은 입안의 공기의 흐름을 막아 소리가 낮아지는데 </a:t>
            </a:r>
            <a:r>
              <a:rPr lang="en-US" altLang="ko-KR" dirty="0"/>
              <a:t>,</a:t>
            </a:r>
            <a:r>
              <a:rPr lang="ko-KR" altLang="en-US" dirty="0"/>
              <a:t> 즉 그래프에서 </a:t>
            </a:r>
            <a:r>
              <a:rPr lang="ko-KR" altLang="en-US" dirty="0" err="1"/>
              <a:t>포먼트가</a:t>
            </a:r>
            <a:r>
              <a:rPr lang="ko-KR" altLang="en-US" dirty="0"/>
              <a:t> 낮은 주파수에 형성되어야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영과 육은 받침이 각각 </a:t>
            </a:r>
            <a:r>
              <a:rPr lang="en-US" altLang="ko-KR" dirty="0"/>
              <a:t>‘</a:t>
            </a:r>
            <a:r>
              <a:rPr lang="ko-KR" altLang="en-US" dirty="0" err="1"/>
              <a:t>ㅇ</a:t>
            </a:r>
            <a:r>
              <a:rPr lang="en-US" altLang="ko-KR" dirty="0"/>
              <a:t>’ 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 err="1"/>
              <a:t>ㄱ＇으로</a:t>
            </a:r>
            <a:r>
              <a:rPr lang="ko-KR" altLang="en-US" dirty="0"/>
              <a:t> 이것의 소리는 입안을 통과할 때 소리가 높아지게 되는데 이것은 </a:t>
            </a:r>
            <a:r>
              <a:rPr lang="ko-KR" altLang="en-US" dirty="0" err="1"/>
              <a:t>포먼트가</a:t>
            </a:r>
            <a:r>
              <a:rPr lang="ko-KR" altLang="en-US" dirty="0"/>
              <a:t> 낮은 주파수에 형성되어야 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B9D1-D5D5-4017-A759-600FF60F0BB0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2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 드렸듯이</a:t>
            </a:r>
            <a:r>
              <a:rPr lang="en-US" altLang="ko-KR" dirty="0"/>
              <a:t>, </a:t>
            </a:r>
            <a:r>
              <a:rPr lang="ko-KR" altLang="en-US" dirty="0"/>
              <a:t>일은 이론적으로 낮은 주파수</a:t>
            </a:r>
            <a:r>
              <a:rPr lang="en-US" altLang="ko-KR" dirty="0"/>
              <a:t>, </a:t>
            </a:r>
            <a:r>
              <a:rPr lang="ko-KR" altLang="en-US" dirty="0"/>
              <a:t>영과 육은 높은 주파수영역에 해당 되는데 저희가 분석한 결과 그래프를 보시면</a:t>
            </a:r>
            <a:r>
              <a:rPr lang="en-US" altLang="ko-KR" dirty="0"/>
              <a:t>, </a:t>
            </a:r>
            <a:r>
              <a:rPr lang="ko-KR" altLang="en-US" dirty="0"/>
              <a:t>일은 그래프가 올라가는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여기 동그라미 부분이 높은 주파수를 형성 하고 있습니다</a:t>
            </a:r>
            <a:r>
              <a:rPr lang="en-US" altLang="ko-KR" dirty="0"/>
              <a:t>. </a:t>
            </a:r>
            <a:r>
              <a:rPr lang="ko-KR" altLang="en-US" dirty="0"/>
              <a:t>좀 더 자세히 </a:t>
            </a:r>
            <a:r>
              <a:rPr lang="en-US" altLang="ko-KR" dirty="0"/>
              <a:t>3</a:t>
            </a:r>
            <a:r>
              <a:rPr lang="ko-KR" altLang="en-US" dirty="0"/>
              <a:t>등분으로 그래프를 나눠 봤는데 일과 영</a:t>
            </a:r>
            <a:r>
              <a:rPr lang="en-US" altLang="ko-KR" dirty="0"/>
              <a:t>,</a:t>
            </a:r>
            <a:r>
              <a:rPr lang="ko-KR" altLang="en-US" dirty="0"/>
              <a:t>육을 비교해보니 비율적으로 첫번째 구간에서 </a:t>
            </a:r>
            <a:r>
              <a:rPr lang="en-US" altLang="ko-KR" dirty="0"/>
              <a:t>37% </a:t>
            </a:r>
            <a:r>
              <a:rPr lang="ko-KR" altLang="en-US" dirty="0"/>
              <a:t>이하는 일</a:t>
            </a:r>
            <a:r>
              <a:rPr lang="en-US" altLang="ko-KR" dirty="0"/>
              <a:t>, 37% </a:t>
            </a:r>
            <a:r>
              <a:rPr lang="ko-KR" altLang="en-US" dirty="0"/>
              <a:t>이상은 영과 육으로 판별 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B9D1-D5D5-4017-A759-600FF60F0BB0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523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다시 영과 육을 모음으로 판별을 하게 되는데</a:t>
            </a:r>
            <a:r>
              <a:rPr lang="en-US" altLang="ko-KR" dirty="0"/>
              <a:t>, </a:t>
            </a:r>
            <a:r>
              <a:rPr lang="ko-KR" altLang="en-US" dirty="0"/>
              <a:t>이부분도 먼저 이론부분 부터 설명 드리자면</a:t>
            </a:r>
            <a:r>
              <a:rPr lang="en-US" altLang="ko-KR" dirty="0"/>
              <a:t>, </a:t>
            </a:r>
            <a:r>
              <a:rPr lang="ko-KR" altLang="en-US" dirty="0"/>
              <a:t>이론에서 모음 </a:t>
            </a:r>
            <a:r>
              <a:rPr lang="en-US" altLang="ko-KR" dirty="0"/>
              <a:t>‘</a:t>
            </a:r>
            <a:r>
              <a:rPr lang="ko-KR" altLang="en-US" dirty="0" err="1"/>
              <a:t>ㅕ</a:t>
            </a:r>
            <a:r>
              <a:rPr lang="en-US" altLang="ko-KR" dirty="0"/>
              <a:t>’</a:t>
            </a:r>
            <a:r>
              <a:rPr lang="ko-KR" altLang="en-US" dirty="0"/>
              <a:t> 는 </a:t>
            </a:r>
            <a:r>
              <a:rPr lang="en-US" altLang="ko-KR" dirty="0"/>
              <a:t>‘</a:t>
            </a:r>
            <a:r>
              <a:rPr lang="ko-KR" altLang="en-US" dirty="0" err="1"/>
              <a:t>ㅠ</a:t>
            </a:r>
            <a:r>
              <a:rPr lang="en-US" altLang="ko-KR" dirty="0"/>
              <a:t>’ </a:t>
            </a:r>
            <a:r>
              <a:rPr lang="ko-KR" altLang="en-US" dirty="0"/>
              <a:t>보다 높은 음에 속하게 됩니다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‘</a:t>
            </a:r>
            <a:r>
              <a:rPr lang="ko-KR" altLang="en-US" dirty="0" err="1"/>
              <a:t>ㅕ</a:t>
            </a:r>
            <a:r>
              <a:rPr lang="en-US" altLang="ko-KR" dirty="0"/>
              <a:t>’</a:t>
            </a:r>
            <a:r>
              <a:rPr lang="ko-KR" altLang="en-US" dirty="0"/>
              <a:t> 높은 소리가 나고 </a:t>
            </a:r>
            <a:r>
              <a:rPr lang="en-US" altLang="ko-KR" dirty="0"/>
              <a:t>‘</a:t>
            </a:r>
            <a:r>
              <a:rPr lang="ko-KR" altLang="en-US" dirty="0" err="1"/>
              <a:t>ㅠ＇는</a:t>
            </a:r>
            <a:r>
              <a:rPr lang="ko-KR" altLang="en-US" dirty="0"/>
              <a:t> 낮은 소리가 나게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B9D1-D5D5-4017-A759-600FF60F0BB0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978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영과 육을 분석한 결과</a:t>
            </a:r>
            <a:r>
              <a:rPr lang="en-US" altLang="ko-KR" dirty="0"/>
              <a:t>, </a:t>
            </a:r>
            <a:r>
              <a:rPr lang="ko-KR" altLang="en-US" dirty="0"/>
              <a:t>숫자 영은 낮은 주파수를 형성하고</a:t>
            </a:r>
            <a:r>
              <a:rPr lang="en-US" altLang="ko-KR" dirty="0"/>
              <a:t>, </a:t>
            </a:r>
            <a:r>
              <a:rPr lang="ko-KR" altLang="en-US" dirty="0"/>
              <a:t>육은 높은 주파수를 형성 하고 있었습니다</a:t>
            </a:r>
            <a:r>
              <a:rPr lang="en-US" altLang="ko-KR" dirty="0"/>
              <a:t>. </a:t>
            </a:r>
            <a:r>
              <a:rPr lang="ko-KR" altLang="en-US" dirty="0"/>
              <a:t>그래프로만 보셨을 때 모양이 확실히 다르게 나타났습니다</a:t>
            </a:r>
            <a:r>
              <a:rPr lang="en-US" altLang="ko-KR" dirty="0"/>
              <a:t>. </a:t>
            </a:r>
            <a:r>
              <a:rPr lang="ko-KR" altLang="en-US" dirty="0"/>
              <a:t>더 자세히 그래프를 </a:t>
            </a:r>
            <a:r>
              <a:rPr lang="en-US" altLang="ko-KR" dirty="0"/>
              <a:t>2</a:t>
            </a:r>
            <a:r>
              <a:rPr lang="ko-KR" altLang="en-US" dirty="0"/>
              <a:t>등분으로 구간을 나눠 비교를 해보니 비율적으로 두번째 구간의 그래프의 </a:t>
            </a:r>
            <a:r>
              <a:rPr lang="en-US" altLang="ko-KR" dirty="0"/>
              <a:t>40%</a:t>
            </a:r>
            <a:r>
              <a:rPr lang="ko-KR" altLang="en-US" dirty="0"/>
              <a:t>이하는 영</a:t>
            </a:r>
            <a:r>
              <a:rPr lang="en-US" altLang="ko-KR" dirty="0"/>
              <a:t>, 40%</a:t>
            </a:r>
            <a:r>
              <a:rPr lang="ko-KR" altLang="en-US" dirty="0"/>
              <a:t>이상은 육으로 판별할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B9D1-D5D5-4017-A759-600FF60F0BB0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041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초성이 </a:t>
            </a:r>
            <a:r>
              <a:rPr lang="ko-KR" altLang="en-US" dirty="0" err="1"/>
              <a:t>ㅇ</a:t>
            </a:r>
            <a:r>
              <a:rPr lang="ko-KR" altLang="en-US" dirty="0"/>
              <a:t> 이 아닌 다른 자음으로 오는 삼</a:t>
            </a:r>
            <a:r>
              <a:rPr lang="en-US" altLang="ko-KR" dirty="0"/>
              <a:t>,</a:t>
            </a:r>
            <a:r>
              <a:rPr lang="ko-KR" altLang="en-US" dirty="0"/>
              <a:t>사</a:t>
            </a:r>
            <a:r>
              <a:rPr lang="en-US" altLang="ko-KR" dirty="0"/>
              <a:t>,</a:t>
            </a:r>
            <a:r>
              <a:rPr lang="ko-KR" altLang="en-US" dirty="0"/>
              <a:t>칠</a:t>
            </a:r>
            <a:r>
              <a:rPr lang="en-US" altLang="ko-KR" dirty="0"/>
              <a:t>,</a:t>
            </a:r>
            <a:r>
              <a:rPr lang="ko-KR" altLang="en-US" dirty="0"/>
              <a:t>팔</a:t>
            </a:r>
            <a:r>
              <a:rPr lang="en-US" altLang="ko-KR" dirty="0"/>
              <a:t>,</a:t>
            </a:r>
            <a:r>
              <a:rPr lang="ko-KR" altLang="en-US" dirty="0"/>
              <a:t>구 부분에 대한 </a:t>
            </a:r>
            <a:r>
              <a:rPr lang="ko-KR" altLang="en-US" dirty="0" err="1"/>
              <a:t>트리입니다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삼 사 칠 팔 구 의 경우에도 종성부의 유무에 따라 구별해 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종성부가 발음된다고 판단한 </a:t>
            </a:r>
            <a:r>
              <a:rPr lang="en-US" altLang="ko-KR" dirty="0"/>
              <a:t>4/5</a:t>
            </a:r>
            <a:r>
              <a:rPr lang="ko-KR" altLang="en-US" dirty="0"/>
              <a:t>구간의 </a:t>
            </a:r>
            <a:r>
              <a:rPr lang="ko-KR" altLang="en-US" dirty="0" err="1"/>
              <a:t>퓨리에변환</a:t>
            </a:r>
            <a:r>
              <a:rPr lang="ko-KR" altLang="en-US" baseline="0" dirty="0"/>
              <a:t> 그래프를 보고 특징을 잡았습니다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종성부가 있는 부분은 </a:t>
            </a:r>
            <a:r>
              <a:rPr lang="ko-KR" altLang="en-US" baseline="0" dirty="0" err="1"/>
              <a:t>모음부</a:t>
            </a:r>
            <a:r>
              <a:rPr lang="ko-KR" altLang="en-US" baseline="0" dirty="0"/>
              <a:t> 뿐만 아니라 자음부도 함께 발음되기 때문에 모음부가 발음되는 저주파의 비율이 낮을 것이라 판단해 전체를 </a:t>
            </a:r>
            <a:r>
              <a:rPr lang="en-US" altLang="ko-KR" baseline="0" dirty="0"/>
              <a:t>4</a:t>
            </a:r>
            <a:r>
              <a:rPr lang="ko-KR" altLang="en-US" baseline="0" dirty="0"/>
              <a:t>등분 한 뒤 각 부분이 차지하는 비율에 따라 음성을 구별했습니다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83ABB-705B-420D-89E7-B7053879286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63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먼저 분석하기 전에 그래프를 일반화 시키기 위한 기술을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큰 제목으로는 위와 같습니다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차례대로 </a:t>
            </a:r>
            <a:r>
              <a:rPr lang="ko-KR" altLang="en-US" baseline="0" dirty="0" err="1"/>
              <a:t>설명드리겠습니다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4A8D-E95D-48B3-BC40-00A49CBB82D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8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삼은 사와 비교해 뒷부분에 </a:t>
            </a:r>
            <a:r>
              <a:rPr lang="ko-KR" altLang="en-US" dirty="0" err="1"/>
              <a:t>ㅁ</a:t>
            </a:r>
            <a:r>
              <a:rPr lang="ko-KR" altLang="en-US" dirty="0"/>
              <a:t> 받침이 있으므로 저주파의 비율이 자음부가 없는 사에 비해 적다</a:t>
            </a:r>
            <a:r>
              <a:rPr lang="en-US" altLang="ko-KR" dirty="0"/>
              <a:t>, </a:t>
            </a:r>
            <a:r>
              <a:rPr lang="ko-KR" altLang="en-US" dirty="0"/>
              <a:t>따라서 삼과 사는 </a:t>
            </a:r>
            <a:r>
              <a:rPr lang="en-US" altLang="ko-KR" dirty="0"/>
              <a:t>4</a:t>
            </a:r>
            <a:r>
              <a:rPr lang="ko-KR" altLang="en-US" dirty="0"/>
              <a:t>등분 중 두 번째 구간의 비율차이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26%</a:t>
            </a:r>
            <a:r>
              <a:rPr lang="ko-KR" altLang="en-US" dirty="0"/>
              <a:t>를 기준으로 두</a:t>
            </a:r>
            <a:r>
              <a:rPr lang="ko-KR" altLang="en-US" baseline="0" dirty="0"/>
              <a:t> 번째 구간 비율이 </a:t>
            </a:r>
            <a:r>
              <a:rPr lang="en-US" altLang="ko-KR" baseline="0" dirty="0"/>
              <a:t>26% </a:t>
            </a:r>
            <a:r>
              <a:rPr lang="ko-KR" altLang="en-US" baseline="0" dirty="0"/>
              <a:t>이상인 경우 사</a:t>
            </a:r>
            <a:r>
              <a:rPr lang="en-US" altLang="ko-KR" baseline="0" dirty="0"/>
              <a:t>, 26% </a:t>
            </a:r>
            <a:r>
              <a:rPr lang="ko-KR" altLang="en-US" baseline="0" dirty="0"/>
              <a:t>이하인 경우 삼으로 구별할 수 있고</a:t>
            </a:r>
            <a:r>
              <a:rPr lang="en-US" altLang="ko-KR" dirty="0"/>
              <a:t>,(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83ABB-705B-420D-89E7-B7053879286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402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구와 칠</a:t>
            </a:r>
            <a:r>
              <a:rPr lang="en-US" altLang="ko-KR" dirty="0"/>
              <a:t>,</a:t>
            </a:r>
            <a:r>
              <a:rPr lang="ko-KR" altLang="en-US" dirty="0"/>
              <a:t>팔도 같은 원리로 칠</a:t>
            </a:r>
            <a:r>
              <a:rPr lang="en-US" altLang="ko-KR" dirty="0"/>
              <a:t>,</a:t>
            </a:r>
            <a:r>
              <a:rPr lang="ko-KR" altLang="en-US" dirty="0"/>
              <a:t>팔은 ㄹ 받침이 있어 구에 비해 저주파 부분의 비율이 적다</a:t>
            </a:r>
            <a:r>
              <a:rPr lang="en-US" altLang="ko-KR" dirty="0"/>
              <a:t>.</a:t>
            </a:r>
            <a:r>
              <a:rPr lang="ko-KR" altLang="en-US" dirty="0"/>
              <a:t> 첫</a:t>
            </a:r>
            <a:r>
              <a:rPr lang="ko-KR" altLang="en-US" baseline="0" dirty="0"/>
              <a:t> 번째 구간 </a:t>
            </a:r>
            <a:r>
              <a:rPr lang="en-US" altLang="ko-KR" baseline="0" dirty="0"/>
              <a:t>31%</a:t>
            </a:r>
            <a:r>
              <a:rPr lang="ko-KR" altLang="en-US" baseline="0" dirty="0"/>
              <a:t>를 기준으로 첫 번째 구간이 </a:t>
            </a:r>
            <a:r>
              <a:rPr lang="en-US" altLang="ko-KR" baseline="0" dirty="0"/>
              <a:t>31% </a:t>
            </a:r>
            <a:r>
              <a:rPr lang="ko-KR" altLang="en-US" baseline="0" dirty="0"/>
              <a:t>이상인 경우 구</a:t>
            </a:r>
            <a:r>
              <a:rPr lang="en-US" altLang="ko-KR" baseline="0" dirty="0"/>
              <a:t>, 31% </a:t>
            </a:r>
            <a:r>
              <a:rPr lang="ko-KR" altLang="en-US" baseline="0" dirty="0"/>
              <a:t>이하인 경우 칠</a:t>
            </a:r>
            <a:r>
              <a:rPr lang="en-US" altLang="ko-KR" baseline="0" dirty="0"/>
              <a:t>,</a:t>
            </a:r>
            <a:r>
              <a:rPr lang="ko-KR" altLang="en-US" baseline="0" dirty="0"/>
              <a:t>팔로 구분할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첫 번째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두 번째 구간으로 나누어 구별 할 경우 </a:t>
            </a:r>
            <a:r>
              <a:rPr lang="en-US" altLang="ko-KR" baseline="0" dirty="0"/>
              <a:t>4</a:t>
            </a:r>
            <a:r>
              <a:rPr lang="ko-KR" altLang="en-US" baseline="0" dirty="0"/>
              <a:t>등분 비율을 구분하는 방법으로 삼 사 칠 팔 구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가지 수를 </a:t>
            </a:r>
            <a:r>
              <a:rPr lang="en-US" altLang="ko-KR" baseline="0" dirty="0"/>
              <a:t>3</a:t>
            </a:r>
            <a:r>
              <a:rPr lang="ko-KR" altLang="en-US" baseline="0" dirty="0"/>
              <a:t>그룹으로 나눌 수 있어 효과적입니다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83ABB-705B-420D-89E7-B7053879286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008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 사 칠 팔 구 에서 한 그룹으로 모여진 칠과 팔은 서로의 모음이 다릅니다</a:t>
            </a:r>
            <a:r>
              <a:rPr lang="en-US" altLang="ko-KR" dirty="0"/>
              <a:t>. </a:t>
            </a:r>
            <a:r>
              <a:rPr lang="ko-KR" altLang="en-US" dirty="0"/>
              <a:t>따라서 모음부의 종류차이를 특징으로 잡아 모음부가 발음된다고 생각되는 </a:t>
            </a:r>
            <a:r>
              <a:rPr lang="en-US" altLang="ko-KR" dirty="0"/>
              <a:t>1/5</a:t>
            </a:r>
            <a:r>
              <a:rPr lang="en-US" altLang="ko-KR" baseline="0" dirty="0"/>
              <a:t> </a:t>
            </a:r>
            <a:r>
              <a:rPr lang="ko-KR" altLang="en-US" baseline="0" dirty="0"/>
              <a:t>구간의 </a:t>
            </a:r>
            <a:r>
              <a:rPr lang="ko-KR" altLang="en-US" baseline="0" dirty="0" err="1"/>
              <a:t>퓨리에변환</a:t>
            </a:r>
            <a:r>
              <a:rPr lang="ko-KR" altLang="en-US" baseline="0" dirty="0"/>
              <a:t> 그래프를 살펴보았습니다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r>
              <a:rPr lang="en-US" altLang="ko-KR" baseline="0" dirty="0"/>
              <a:t>l </a:t>
            </a:r>
            <a:r>
              <a:rPr lang="ko-KR" altLang="en-US" baseline="0" dirty="0"/>
              <a:t>와 </a:t>
            </a:r>
            <a:r>
              <a:rPr lang="ko-KR" altLang="en-US" baseline="0" dirty="0" err="1"/>
              <a:t>ㅏ</a:t>
            </a:r>
            <a:r>
              <a:rPr lang="ko-KR" altLang="en-US" baseline="0" dirty="0"/>
              <a:t> 의 차이로 나타난 </a:t>
            </a:r>
            <a:r>
              <a:rPr lang="en-US" altLang="ko-KR" b="1" baseline="0" dirty="0"/>
              <a:t>??</a:t>
            </a:r>
            <a:r>
              <a:rPr lang="ko-KR" altLang="en-US" b="1" baseline="0" dirty="0"/>
              <a:t>저주파 부분을 특징으로 </a:t>
            </a:r>
            <a:r>
              <a:rPr lang="en-US" altLang="ko-KR" b="1" baseline="0" dirty="0"/>
              <a:t>??</a:t>
            </a:r>
            <a:r>
              <a:rPr lang="ko-KR" altLang="en-US" baseline="0" dirty="0"/>
              <a:t>구별했습니다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83ABB-705B-420D-89E7-B7053879286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음성의 크기 </a:t>
            </a:r>
            <a:r>
              <a:rPr lang="en-US" altLang="ko-KR" dirty="0"/>
              <a:t>, </a:t>
            </a:r>
            <a:r>
              <a:rPr lang="ko-KR" altLang="en-US" dirty="0"/>
              <a:t>즉 진폭에 상관 없이 분석을 하기</a:t>
            </a:r>
            <a:r>
              <a:rPr lang="ko-KR" altLang="en-US" baseline="0" dirty="0"/>
              <a:t> 위해 저희는 파동그래프의 가장 큰 값을 각각의 </a:t>
            </a:r>
            <a:r>
              <a:rPr lang="ko-KR" altLang="en-US" baseline="0" dirty="0" err="1"/>
              <a:t>전체값에</a:t>
            </a:r>
            <a:r>
              <a:rPr lang="ko-KR" altLang="en-US" baseline="0" dirty="0"/>
              <a:t> 나누었습니다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4A8D-E95D-48B3-BC40-00A49CBB82D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70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후 저희는 불필요한 잡음을 </a:t>
            </a:r>
            <a:r>
              <a:rPr lang="ko-KR" altLang="en-US" dirty="0" err="1"/>
              <a:t>제거하기위해</a:t>
            </a:r>
            <a:r>
              <a:rPr lang="ko-KR" altLang="en-US" dirty="0"/>
              <a:t> 정규화된 그래프를 절대값을 취해주었습니다</a:t>
            </a:r>
            <a:r>
              <a:rPr lang="en-US" altLang="ko-KR" dirty="0"/>
              <a:t>. </a:t>
            </a:r>
            <a:r>
              <a:rPr lang="ko-KR" altLang="en-US" dirty="0"/>
              <a:t>그래프는 </a:t>
            </a:r>
            <a:r>
              <a:rPr lang="ko-KR" altLang="en-US" dirty="0" err="1"/>
              <a:t>위와같이</a:t>
            </a:r>
            <a:r>
              <a:rPr lang="ko-KR" altLang="en-US" dirty="0"/>
              <a:t> 내려앉는 그래프가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4A8D-E95D-48B3-BC40-00A49CBB82D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7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그다음</a:t>
            </a:r>
            <a:r>
              <a:rPr lang="ko-KR" altLang="en-US" dirty="0"/>
              <a:t> 잡음이라고 판단되는 파동의 진폭크기를 </a:t>
            </a:r>
            <a:r>
              <a:rPr lang="ko-KR" altLang="en-US" dirty="0" err="1"/>
              <a:t>임계점으로</a:t>
            </a:r>
            <a:r>
              <a:rPr lang="ko-KR" altLang="en-US" dirty="0"/>
              <a:t> 잡은 후 </a:t>
            </a:r>
            <a:r>
              <a:rPr lang="ko-KR" altLang="en-US" dirty="0" err="1"/>
              <a:t>양옆에서</a:t>
            </a:r>
            <a:r>
              <a:rPr lang="ko-KR" altLang="en-US" dirty="0"/>
              <a:t> </a:t>
            </a:r>
            <a:r>
              <a:rPr lang="ko-KR" altLang="en-US" dirty="0" err="1"/>
              <a:t>임계점과</a:t>
            </a:r>
            <a:r>
              <a:rPr lang="ko-KR" altLang="en-US" dirty="0"/>
              <a:t> 그래프가 도달하는 부분의 시간을 알아내어 저장합니다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그 </a:t>
            </a:r>
            <a:r>
              <a:rPr lang="ko-KR" altLang="en-US" dirty="0" err="1"/>
              <a:t>두개의</a:t>
            </a:r>
            <a:r>
              <a:rPr lang="ko-KR" altLang="en-US" dirty="0"/>
              <a:t> 시간을 기준으로</a:t>
            </a:r>
            <a:r>
              <a:rPr lang="ko-KR" altLang="en-US" baseline="0" dirty="0"/>
              <a:t> 시작하는 곳과 끝나는 곳으로 지정하여 정규화했던 그래프를 다시 그립니다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4A8D-E95D-48B3-BC40-00A49CBB82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52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잡음이 사라진 </a:t>
            </a:r>
            <a:r>
              <a:rPr lang="ko-KR" altLang="en-US" dirty="0" err="1"/>
              <a:t>정규화그래프가</a:t>
            </a:r>
            <a:r>
              <a:rPr lang="ko-KR" altLang="en-US" dirty="0"/>
              <a:t> 완성되면 </a:t>
            </a:r>
            <a:r>
              <a:rPr lang="en-US" altLang="ko-KR" dirty="0"/>
              <a:t>5</a:t>
            </a:r>
            <a:r>
              <a:rPr lang="ko-KR" altLang="en-US" dirty="0"/>
              <a:t>등분을 하여 각각의 구간에 대해 </a:t>
            </a:r>
            <a:r>
              <a:rPr lang="ko-KR" altLang="en-US" dirty="0" err="1"/>
              <a:t>푸리에</a:t>
            </a:r>
            <a:r>
              <a:rPr lang="ko-KR" altLang="en-US" dirty="0"/>
              <a:t> 변환을 하고 전체에 대한 </a:t>
            </a:r>
            <a:r>
              <a:rPr lang="ko-KR" altLang="en-US" dirty="0" err="1"/>
              <a:t>푸리에</a:t>
            </a:r>
            <a:r>
              <a:rPr lang="ko-KR" altLang="en-US" dirty="0"/>
              <a:t> 변환을 각 숫자에 대해 적용해보았습니다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4A8D-E95D-48B3-BC40-00A49CBB82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88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/>
              <a:t>0-9</a:t>
            </a:r>
            <a:r>
              <a:rPr lang="ko-KR" altLang="en-US" sz="800" dirty="0"/>
              <a:t>까지의 숫자를 </a:t>
            </a:r>
            <a:r>
              <a:rPr lang="ko-KR" altLang="en-US" sz="800" dirty="0" err="1"/>
              <a:t>디시전</a:t>
            </a:r>
            <a:r>
              <a:rPr lang="ko-KR" altLang="en-US" sz="800" dirty="0"/>
              <a:t> </a:t>
            </a:r>
            <a:r>
              <a:rPr lang="ko-KR" altLang="en-US" sz="800" dirty="0" err="1"/>
              <a:t>트리를</a:t>
            </a:r>
            <a:r>
              <a:rPr lang="ko-KR" altLang="en-US" sz="800" dirty="0"/>
              <a:t> 사용하여 구별하였습니다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B9D1-D5D5-4017-A759-600FF60F0BB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849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050" dirty="0" err="1"/>
              <a:t>디시전트리의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첫번째</a:t>
            </a:r>
            <a:r>
              <a:rPr lang="ko-KR" altLang="en-US" sz="1050" dirty="0"/>
              <a:t> 구분은 숫자 초성에 자음의 유무로 구분하였습니다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이론적으로 </a:t>
            </a:r>
            <a:r>
              <a:rPr lang="en-US" altLang="ko-KR" sz="1050" dirty="0"/>
              <a:t>01256</a:t>
            </a:r>
            <a:r>
              <a:rPr lang="ko-KR" altLang="en-US" sz="1050" dirty="0"/>
              <a:t>은</a:t>
            </a:r>
            <a:r>
              <a:rPr lang="ko-KR" altLang="en-US" sz="1050" baseline="0" dirty="0"/>
              <a:t> </a:t>
            </a:r>
            <a:r>
              <a:rPr lang="ko-KR" altLang="en-US" sz="1050" baseline="0" dirty="0" err="1"/>
              <a:t>ㅇ</a:t>
            </a:r>
            <a:r>
              <a:rPr lang="ko-KR" altLang="en-US" sz="1050" baseline="0" dirty="0"/>
              <a:t> 즉 모음의 사실상의 시작</a:t>
            </a:r>
            <a:r>
              <a:rPr lang="en-US" altLang="ko-KR" sz="1050" baseline="0" dirty="0"/>
              <a:t>, 34789</a:t>
            </a:r>
            <a:r>
              <a:rPr lang="ko-KR" altLang="en-US" sz="1050" baseline="0" dirty="0"/>
              <a:t>는 자음이 </a:t>
            </a:r>
            <a:r>
              <a:rPr lang="ko-KR" altLang="en-US" sz="1050" baseline="0" dirty="0" err="1"/>
              <a:t>들어갔기때문에</a:t>
            </a:r>
            <a:r>
              <a:rPr lang="en-US" altLang="ko-KR" sz="1050" baseline="0" dirty="0"/>
              <a:t>, </a:t>
            </a:r>
            <a:r>
              <a:rPr lang="ko-KR" altLang="en-US" sz="1050" baseline="0" dirty="0"/>
              <a:t>두 갈래로 </a:t>
            </a:r>
            <a:r>
              <a:rPr lang="ko-KR" altLang="en-US" sz="1050" baseline="0" dirty="0" err="1"/>
              <a:t>나눌수</a:t>
            </a:r>
            <a:r>
              <a:rPr lang="ko-KR" altLang="en-US" sz="1050" baseline="0" dirty="0"/>
              <a:t> 있다고 생각했습니다</a:t>
            </a:r>
            <a:r>
              <a:rPr lang="en-US" altLang="ko-KR" sz="1050" baseline="0" dirty="0"/>
              <a:t>.</a:t>
            </a:r>
            <a:r>
              <a:rPr lang="ko-KR" altLang="en-US" sz="1050" baseline="0" dirty="0"/>
              <a:t> </a:t>
            </a:r>
            <a:endParaRPr lang="en-US" altLang="ko-KR" sz="1050" baseline="0" dirty="0"/>
          </a:p>
          <a:p>
            <a:pPr algn="l"/>
            <a:r>
              <a:rPr lang="ko-KR" altLang="en-US" sz="1050" dirty="0"/>
              <a:t>숫자의 초성</a:t>
            </a:r>
            <a:r>
              <a:rPr lang="ko-KR" altLang="en-US" sz="1050" baseline="0" dirty="0"/>
              <a:t>의 특징에 따라서 구분을 한 것 이므로</a:t>
            </a:r>
            <a:r>
              <a:rPr lang="en-US" altLang="ko-KR" sz="1050" baseline="0" dirty="0"/>
              <a:t>, </a:t>
            </a:r>
            <a:r>
              <a:rPr lang="ko-KR" altLang="en-US" sz="1050" baseline="0" dirty="0"/>
              <a:t>음성 그래프의 초성부분 </a:t>
            </a:r>
            <a:r>
              <a:rPr lang="en-US" altLang="ko-KR" sz="1050" baseline="0" dirty="0"/>
              <a:t>0/5~1/5</a:t>
            </a:r>
            <a:r>
              <a:rPr lang="ko-KR" altLang="en-US" sz="1050" baseline="0" dirty="0"/>
              <a:t>을 분석하였습니다</a:t>
            </a:r>
            <a:r>
              <a:rPr lang="en-US" altLang="ko-KR" sz="1050" baseline="0" dirty="0"/>
              <a:t>.</a:t>
            </a: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B9D1-D5D5-4017-A759-600FF60F0BB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87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음성파일 </a:t>
            </a:r>
            <a:r>
              <a:rPr lang="en-US" altLang="ko-KR" dirty="0"/>
              <a:t>0/5~1/5 </a:t>
            </a:r>
            <a:r>
              <a:rPr lang="ko-KR" altLang="en-US" dirty="0"/>
              <a:t>부분을 </a:t>
            </a:r>
            <a:r>
              <a:rPr lang="ko-KR" altLang="en-US" dirty="0" err="1"/>
              <a:t>퓨리에</a:t>
            </a:r>
            <a:r>
              <a:rPr lang="ko-KR" altLang="en-US" dirty="0"/>
              <a:t> 변환 한 그래프입니다</a:t>
            </a:r>
            <a:r>
              <a:rPr lang="en-US" altLang="ko-KR" dirty="0"/>
              <a:t>. </a:t>
            </a:r>
            <a:r>
              <a:rPr lang="ko-KR" altLang="en-US" dirty="0"/>
              <a:t>왼쪽은 </a:t>
            </a:r>
            <a:r>
              <a:rPr lang="en-US" altLang="ko-KR" dirty="0"/>
              <a:t>01256, </a:t>
            </a:r>
            <a:r>
              <a:rPr lang="ko-KR" altLang="en-US" dirty="0"/>
              <a:t>오른쪽은 </a:t>
            </a:r>
            <a:r>
              <a:rPr lang="en-US" altLang="ko-KR" dirty="0"/>
              <a:t>34789</a:t>
            </a:r>
            <a:r>
              <a:rPr lang="ko-KR" altLang="en-US" dirty="0"/>
              <a:t>의 </a:t>
            </a:r>
            <a:r>
              <a:rPr lang="ko-KR" altLang="en-US" dirty="0" err="1"/>
              <a:t>퓨리에변환</a:t>
            </a:r>
            <a:r>
              <a:rPr lang="ko-KR" altLang="en-US" dirty="0"/>
              <a:t> 그래프입니다</a:t>
            </a:r>
            <a:r>
              <a:rPr lang="en-US" altLang="ko-KR" dirty="0"/>
              <a:t>. </a:t>
            </a:r>
            <a:r>
              <a:rPr lang="ko-KR" altLang="en-US" dirty="0" err="1"/>
              <a:t>이그래프에서</a:t>
            </a:r>
            <a:r>
              <a:rPr lang="ko-KR" altLang="en-US" dirty="0"/>
              <a:t> 저희는 특징을 </a:t>
            </a:r>
            <a:r>
              <a:rPr lang="ko-KR" altLang="en-US" dirty="0" err="1"/>
              <a:t>찾을수있었는데요</a:t>
            </a:r>
            <a:r>
              <a:rPr lang="en-US" altLang="ko-KR" dirty="0"/>
              <a:t>.  </a:t>
            </a:r>
            <a:r>
              <a:rPr lang="ko-KR" altLang="en-US" dirty="0"/>
              <a:t>각 그래프의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y</a:t>
            </a:r>
            <a:r>
              <a:rPr lang="ko-KR" altLang="en-US" baseline="0" dirty="0"/>
              <a:t>축의 최고점이 </a:t>
            </a:r>
            <a:r>
              <a:rPr lang="en-US" altLang="ko-KR" baseline="0" dirty="0"/>
              <a:t>01256</a:t>
            </a:r>
            <a:r>
              <a:rPr lang="ko-KR" altLang="en-US" baseline="0" dirty="0"/>
              <a:t>은 모두 </a:t>
            </a:r>
            <a:r>
              <a:rPr lang="en-US" altLang="ko-KR" baseline="0" dirty="0"/>
              <a:t>4.5</a:t>
            </a:r>
            <a:r>
              <a:rPr lang="ko-KR" altLang="en-US" baseline="0" dirty="0"/>
              <a:t>라는 숫자를 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나머지 초성에 자음이 들어간 숫자그룹은 최고점이 </a:t>
            </a:r>
            <a:r>
              <a:rPr lang="en-US" altLang="ko-KR" baseline="0" dirty="0"/>
              <a:t>4.5</a:t>
            </a:r>
            <a:r>
              <a:rPr lang="ko-KR" altLang="en-US" baseline="0" dirty="0"/>
              <a:t>를 미치지 못하는 것입니다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B9D1-D5D5-4017-A759-600FF60F0BB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43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7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49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5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4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4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2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35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3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6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54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5771595-EE25-4038-A549-AB83CEF9C8CE}" type="datetimeFigureOut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DA3A315-DDFD-43D0-920C-EB831E43E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40" y="1707654"/>
            <a:ext cx="8229600" cy="857250"/>
          </a:xfrm>
        </p:spPr>
        <p:txBody>
          <a:bodyPr>
            <a:noAutofit/>
          </a:bodyPr>
          <a:lstStyle/>
          <a:p>
            <a:r>
              <a:rPr lang="ko-KR" altLang="en-US" sz="5400" b="1" dirty="0"/>
              <a:t>음성인식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9001" y="3219822"/>
            <a:ext cx="1643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122253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유태우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13011195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김성훈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13011183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이예림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14012851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양소연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14011188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김찬호 </a:t>
            </a:r>
          </a:p>
        </p:txBody>
      </p:sp>
      <p:sp>
        <p:nvSpPr>
          <p:cNvPr id="10" name="자유형 9"/>
          <p:cNvSpPr/>
          <p:nvPr/>
        </p:nvSpPr>
        <p:spPr>
          <a:xfrm>
            <a:off x="30480" y="315316"/>
            <a:ext cx="9113520" cy="681137"/>
          </a:xfrm>
          <a:custGeom>
            <a:avLst/>
            <a:gdLst>
              <a:gd name="connsiteX0" fmla="*/ 0 w 9113520"/>
              <a:gd name="connsiteY0" fmla="*/ 355630 h 681137"/>
              <a:gd name="connsiteX1" fmla="*/ 7437120 w 9113520"/>
              <a:gd name="connsiteY1" fmla="*/ 365790 h 681137"/>
              <a:gd name="connsiteX2" fmla="*/ 7813040 w 9113520"/>
              <a:gd name="connsiteY2" fmla="*/ 365790 h 681137"/>
              <a:gd name="connsiteX3" fmla="*/ 8128000 w 9113520"/>
              <a:gd name="connsiteY3" fmla="*/ 101630 h 681137"/>
              <a:gd name="connsiteX4" fmla="*/ 8178800 w 9113520"/>
              <a:gd name="connsiteY4" fmla="*/ 680750 h 681137"/>
              <a:gd name="connsiteX5" fmla="*/ 8351520 w 9113520"/>
              <a:gd name="connsiteY5" fmla="*/ 30 h 681137"/>
              <a:gd name="connsiteX6" fmla="*/ 8432800 w 9113520"/>
              <a:gd name="connsiteY6" fmla="*/ 650270 h 681137"/>
              <a:gd name="connsiteX7" fmla="*/ 8524240 w 9113520"/>
              <a:gd name="connsiteY7" fmla="*/ 121950 h 681137"/>
              <a:gd name="connsiteX8" fmla="*/ 8646160 w 9113520"/>
              <a:gd name="connsiteY8" fmla="*/ 538510 h 681137"/>
              <a:gd name="connsiteX9" fmla="*/ 8717280 w 9113520"/>
              <a:gd name="connsiteY9" fmla="*/ 264190 h 681137"/>
              <a:gd name="connsiteX10" fmla="*/ 8829040 w 9113520"/>
              <a:gd name="connsiteY10" fmla="*/ 375950 h 681137"/>
              <a:gd name="connsiteX11" fmla="*/ 9113520 w 9113520"/>
              <a:gd name="connsiteY11" fmla="*/ 375950 h 68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3520" h="681137">
                <a:moveTo>
                  <a:pt x="0" y="355630"/>
                </a:moveTo>
                <a:lnTo>
                  <a:pt x="7437120" y="365790"/>
                </a:lnTo>
                <a:cubicBezTo>
                  <a:pt x="8739293" y="367483"/>
                  <a:pt x="7697893" y="409817"/>
                  <a:pt x="7813040" y="365790"/>
                </a:cubicBezTo>
                <a:cubicBezTo>
                  <a:pt x="7928187" y="321763"/>
                  <a:pt x="8067040" y="49137"/>
                  <a:pt x="8128000" y="101630"/>
                </a:cubicBezTo>
                <a:cubicBezTo>
                  <a:pt x="8188960" y="154123"/>
                  <a:pt x="8141547" y="697683"/>
                  <a:pt x="8178800" y="680750"/>
                </a:cubicBezTo>
                <a:cubicBezTo>
                  <a:pt x="8216053" y="663817"/>
                  <a:pt x="8309187" y="5110"/>
                  <a:pt x="8351520" y="30"/>
                </a:cubicBezTo>
                <a:cubicBezTo>
                  <a:pt x="8393853" y="-5050"/>
                  <a:pt x="8404013" y="629950"/>
                  <a:pt x="8432800" y="650270"/>
                </a:cubicBezTo>
                <a:cubicBezTo>
                  <a:pt x="8461587" y="670590"/>
                  <a:pt x="8488680" y="140577"/>
                  <a:pt x="8524240" y="121950"/>
                </a:cubicBezTo>
                <a:cubicBezTo>
                  <a:pt x="8559800" y="103323"/>
                  <a:pt x="8613987" y="514803"/>
                  <a:pt x="8646160" y="538510"/>
                </a:cubicBezTo>
                <a:cubicBezTo>
                  <a:pt x="8678333" y="562217"/>
                  <a:pt x="8686800" y="291283"/>
                  <a:pt x="8717280" y="264190"/>
                </a:cubicBezTo>
                <a:cubicBezTo>
                  <a:pt x="8747760" y="237097"/>
                  <a:pt x="8763000" y="357323"/>
                  <a:pt x="8829040" y="375950"/>
                </a:cubicBezTo>
                <a:cubicBezTo>
                  <a:pt x="8895080" y="394577"/>
                  <a:pt x="9005147" y="369177"/>
                  <a:pt x="9113520" y="375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93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462207" y="1419622"/>
            <a:ext cx="10886" cy="11240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899AF4-48CC-4773-A23E-BD83788EB30B}"/>
              </a:ext>
            </a:extLst>
          </p:cNvPr>
          <p:cNvGrpSpPr/>
          <p:nvPr/>
        </p:nvGrpSpPr>
        <p:grpSpPr>
          <a:xfrm>
            <a:off x="1430355" y="3405283"/>
            <a:ext cx="283395" cy="201461"/>
            <a:chOff x="5847631" y="3561610"/>
            <a:chExt cx="824571" cy="665293"/>
          </a:xfrm>
          <a:solidFill>
            <a:schemeClr val="bg1">
              <a:lumMod val="50000"/>
            </a:schemeClr>
          </a:solidFill>
        </p:grpSpPr>
        <p:sp>
          <p:nvSpPr>
            <p:cNvPr id="10" name="갈매기형 수장 29">
              <a:extLst>
                <a:ext uri="{FF2B5EF4-FFF2-40B4-BE49-F238E27FC236}">
                  <a16:creationId xmlns:a16="http://schemas.microsoft.com/office/drawing/2014/main" id="{267CA1EC-6FB9-4E70-A0FD-9295415772DB}"/>
                </a:ext>
              </a:extLst>
            </p:cNvPr>
            <p:cNvSpPr/>
            <p:nvPr/>
          </p:nvSpPr>
          <p:spPr>
            <a:xfrm>
              <a:off x="6204193" y="3561610"/>
              <a:ext cx="468009" cy="66529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갈매기형 수장 31">
              <a:extLst>
                <a:ext uri="{FF2B5EF4-FFF2-40B4-BE49-F238E27FC236}">
                  <a16:creationId xmlns:a16="http://schemas.microsoft.com/office/drawing/2014/main" id="{E57F313A-5846-45B4-8A40-BBC6CE6CFC0A}"/>
                </a:ext>
              </a:extLst>
            </p:cNvPr>
            <p:cNvSpPr/>
            <p:nvPr/>
          </p:nvSpPr>
          <p:spPr>
            <a:xfrm>
              <a:off x="5847631" y="3561610"/>
              <a:ext cx="468009" cy="66529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37692" y="3194389"/>
            <a:ext cx="633548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음성파일의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0/5 ~ 1/5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ㅇ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시작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모음 영향을 바로 받으면서 저주파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多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554" y="46203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0, 1, 2, 3, 4, 5, 6, 7, 8, 9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A56FA75-B218-4A4A-978B-6A4D1650BA5E}"/>
              </a:ext>
            </a:extLst>
          </p:cNvPr>
          <p:cNvGrpSpPr/>
          <p:nvPr/>
        </p:nvGrpSpPr>
        <p:grpSpPr>
          <a:xfrm>
            <a:off x="1132709" y="1474718"/>
            <a:ext cx="2647738" cy="729372"/>
            <a:chOff x="835529" y="1474718"/>
            <a:chExt cx="2647738" cy="7293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E685BAF-6E59-45D8-81E5-B23DFF789F86}"/>
                </a:ext>
              </a:extLst>
            </p:cNvPr>
            <p:cNvGrpSpPr/>
            <p:nvPr/>
          </p:nvGrpSpPr>
          <p:grpSpPr>
            <a:xfrm>
              <a:off x="835529" y="1483754"/>
              <a:ext cx="594826" cy="634504"/>
              <a:chOff x="-756592" y="987574"/>
              <a:chExt cx="594826" cy="63450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38A647-27EE-49A6-9DEE-30EB1731269F}"/>
                  </a:ext>
                </a:extLst>
              </p:cNvPr>
              <p:cNvSpPr txBox="1"/>
              <p:nvPr/>
            </p:nvSpPr>
            <p:spPr>
              <a:xfrm>
                <a:off x="-756592" y="98757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ㅇ</a:t>
                </a:r>
                <a:endParaRPr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2D858F-3DA1-4F47-81C8-8CDF496AEB46}"/>
                  </a:ext>
                </a:extLst>
              </p:cNvPr>
              <p:cNvSpPr txBox="1"/>
              <p:nvPr/>
            </p:nvSpPr>
            <p:spPr>
              <a:xfrm>
                <a:off x="-551616" y="99519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ㅕ</a:t>
                </a:r>
                <a:endParaRPr lang="ko-KR" alt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647CB5-7803-4A15-A24E-4969025B15BB}"/>
                  </a:ext>
                </a:extLst>
              </p:cNvPr>
              <p:cNvSpPr txBox="1"/>
              <p:nvPr/>
            </p:nvSpPr>
            <p:spPr>
              <a:xfrm>
                <a:off x="-634766" y="125274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ㅇ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3365C7C-7318-4A1C-8598-88C26F5ED311}"/>
                </a:ext>
              </a:extLst>
            </p:cNvPr>
            <p:cNvGrpSpPr/>
            <p:nvPr/>
          </p:nvGrpSpPr>
          <p:grpSpPr>
            <a:xfrm>
              <a:off x="1440527" y="1487782"/>
              <a:ext cx="584775" cy="615710"/>
              <a:chOff x="-721770" y="1616340"/>
              <a:chExt cx="584775" cy="61571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C30CF6-16F7-4B65-8475-61A1912E8F6F}"/>
                  </a:ext>
                </a:extLst>
              </p:cNvPr>
              <p:cNvSpPr txBox="1"/>
              <p:nvPr/>
            </p:nvSpPr>
            <p:spPr>
              <a:xfrm>
                <a:off x="-721770" y="161634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ㅇ</a:t>
                </a:r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710C0F-7639-450B-875A-F8EA2EA621A1}"/>
                  </a:ext>
                </a:extLst>
              </p:cNvPr>
              <p:cNvSpPr txBox="1"/>
              <p:nvPr/>
            </p:nvSpPr>
            <p:spPr>
              <a:xfrm>
                <a:off x="-526845" y="162635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ㅣ</a:t>
                </a:r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C3B705-A1C6-4594-9470-3A71C81B4BF6}"/>
                  </a:ext>
                </a:extLst>
              </p:cNvPr>
              <p:cNvSpPr txBox="1"/>
              <p:nvPr/>
            </p:nvSpPr>
            <p:spPr>
              <a:xfrm>
                <a:off x="-604286" y="186271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ㄹ</a:t>
                </a:r>
                <a:endParaRPr lang="ko-KR" altLang="en-US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CD89215-3895-4DAF-9441-A18ADECADBB6}"/>
                </a:ext>
              </a:extLst>
            </p:cNvPr>
            <p:cNvGrpSpPr/>
            <p:nvPr/>
          </p:nvGrpSpPr>
          <p:grpSpPr>
            <a:xfrm>
              <a:off x="2025302" y="1492789"/>
              <a:ext cx="584775" cy="379346"/>
              <a:chOff x="-214436" y="1812617"/>
              <a:chExt cx="584775" cy="37934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DF9429-EDD4-42C9-81A8-7333073D78B5}"/>
                  </a:ext>
                </a:extLst>
              </p:cNvPr>
              <p:cNvSpPr txBox="1"/>
              <p:nvPr/>
            </p:nvSpPr>
            <p:spPr>
              <a:xfrm>
                <a:off x="-214436" y="1812617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ㅇ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AFBFCE-3EC1-4215-B2F5-4C6BC2FD6B1C}"/>
                  </a:ext>
                </a:extLst>
              </p:cNvPr>
              <p:cNvSpPr txBox="1"/>
              <p:nvPr/>
            </p:nvSpPr>
            <p:spPr>
              <a:xfrm>
                <a:off x="-19511" y="1822631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ㅣ</a:t>
                </a:r>
                <a:endParaRPr lang="ko-KR" altLang="en-US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672E76D-1DE2-418A-AA0A-BF2DA749ED5D}"/>
                </a:ext>
              </a:extLst>
            </p:cNvPr>
            <p:cNvGrpSpPr/>
            <p:nvPr/>
          </p:nvGrpSpPr>
          <p:grpSpPr>
            <a:xfrm>
              <a:off x="2594837" y="1474718"/>
              <a:ext cx="888430" cy="729372"/>
              <a:chOff x="-721770" y="2571750"/>
              <a:chExt cx="888430" cy="72937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E82152-3028-4CD8-A5FB-011118E847C0}"/>
                  </a:ext>
                </a:extLst>
              </p:cNvPr>
              <p:cNvSpPr txBox="1"/>
              <p:nvPr/>
            </p:nvSpPr>
            <p:spPr>
              <a:xfrm>
                <a:off x="-721770" y="257175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ㅇ</a:t>
                </a:r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2D746E-1C8B-40B1-B940-217A91C32A8C}"/>
                  </a:ext>
                </a:extLst>
              </p:cNvPr>
              <p:cNvSpPr txBox="1"/>
              <p:nvPr/>
            </p:nvSpPr>
            <p:spPr>
              <a:xfrm>
                <a:off x="-223190" y="257175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ㅇ</a:t>
                </a:r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A823EC-4978-4ADD-B50F-A20CFCE24E10}"/>
                  </a:ext>
                </a:extLst>
              </p:cNvPr>
              <p:cNvSpPr txBox="1"/>
              <p:nvPr/>
            </p:nvSpPr>
            <p:spPr>
              <a:xfrm>
                <a:off x="-721770" y="27725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ㅗ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B13443-B365-423F-8589-57A644141E3E}"/>
                  </a:ext>
                </a:extLst>
              </p:cNvPr>
              <p:cNvSpPr txBox="1"/>
              <p:nvPr/>
            </p:nvSpPr>
            <p:spPr>
              <a:xfrm>
                <a:off x="-225240" y="2756969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ㅠ</a:t>
                </a:r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701CB8-EC7A-4EEB-8635-0C75531CF8CD}"/>
                  </a:ext>
                </a:extLst>
              </p:cNvPr>
              <p:cNvSpPr txBox="1"/>
              <p:nvPr/>
            </p:nvSpPr>
            <p:spPr>
              <a:xfrm>
                <a:off x="-225484" y="293179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ㄱ</a:t>
                </a:r>
                <a:endParaRPr lang="ko-KR" altLang="en-US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7C9ECE-3FD7-4405-8C53-70BDEFBBDEB1}"/>
              </a:ext>
            </a:extLst>
          </p:cNvPr>
          <p:cNvGrpSpPr/>
          <p:nvPr/>
        </p:nvGrpSpPr>
        <p:grpSpPr>
          <a:xfrm>
            <a:off x="5146469" y="1438138"/>
            <a:ext cx="2729254" cy="595687"/>
            <a:chOff x="5131229" y="1438138"/>
            <a:chExt cx="2729254" cy="59568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F77D1D5-D67B-4117-B7E9-FC386E7689DC}"/>
                </a:ext>
              </a:extLst>
            </p:cNvPr>
            <p:cNvGrpSpPr/>
            <p:nvPr/>
          </p:nvGrpSpPr>
          <p:grpSpPr>
            <a:xfrm>
              <a:off x="5686885" y="1462024"/>
              <a:ext cx="561915" cy="387641"/>
              <a:chOff x="-901184" y="1842397"/>
              <a:chExt cx="561915" cy="38764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B6822C-55D6-4E6B-BAF5-F0C9E1A9B357}"/>
                  </a:ext>
                </a:extLst>
              </p:cNvPr>
              <p:cNvSpPr txBox="1"/>
              <p:nvPr/>
            </p:nvSpPr>
            <p:spPr>
              <a:xfrm>
                <a:off x="-901184" y="1842397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ㅅ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80488B-ED08-47AF-BE06-7DDF34A853AE}"/>
                  </a:ext>
                </a:extLst>
              </p:cNvPr>
              <p:cNvSpPr txBox="1"/>
              <p:nvPr/>
            </p:nvSpPr>
            <p:spPr>
              <a:xfrm>
                <a:off x="-729119" y="186070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ㅏ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761E3C6-5081-4102-AADA-2C927152AF4C}"/>
                </a:ext>
              </a:extLst>
            </p:cNvPr>
            <p:cNvGrpSpPr/>
            <p:nvPr/>
          </p:nvGrpSpPr>
          <p:grpSpPr>
            <a:xfrm>
              <a:off x="5131229" y="1462024"/>
              <a:ext cx="561915" cy="565039"/>
              <a:chOff x="-901184" y="2368775"/>
              <a:chExt cx="561915" cy="56503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E8BB8-8F6A-4319-A2AF-ABF69F3C0695}"/>
                  </a:ext>
                </a:extLst>
              </p:cNvPr>
              <p:cNvSpPr txBox="1"/>
              <p:nvPr/>
            </p:nvSpPr>
            <p:spPr>
              <a:xfrm>
                <a:off x="-901184" y="236877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ㅅ</a:t>
                </a:r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FC6193-9A96-4C1B-B6F4-AFCDB08F3BA9}"/>
                  </a:ext>
                </a:extLst>
              </p:cNvPr>
              <p:cNvSpPr txBox="1"/>
              <p:nvPr/>
            </p:nvSpPr>
            <p:spPr>
              <a:xfrm>
                <a:off x="-729119" y="238708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ㅏ</a:t>
                </a:r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8F22F3-BC5E-4A6B-9A68-4145E9AE7713}"/>
                  </a:ext>
                </a:extLst>
              </p:cNvPr>
              <p:cNvSpPr txBox="1"/>
              <p:nvPr/>
            </p:nvSpPr>
            <p:spPr>
              <a:xfrm>
                <a:off x="-807531" y="256448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ㅁ</a:t>
                </a:r>
                <a:endParaRPr lang="ko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734B403-A83D-40FC-848B-3F537DEF6A23}"/>
                </a:ext>
              </a:extLst>
            </p:cNvPr>
            <p:cNvGrpSpPr/>
            <p:nvPr/>
          </p:nvGrpSpPr>
          <p:grpSpPr>
            <a:xfrm>
              <a:off x="6838865" y="1445758"/>
              <a:ext cx="538575" cy="575856"/>
              <a:chOff x="-378223" y="1126450"/>
              <a:chExt cx="538575" cy="57585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85EA69-11D9-4447-9178-B2A28794DFA7}"/>
                  </a:ext>
                </a:extLst>
              </p:cNvPr>
              <p:cNvSpPr txBox="1"/>
              <p:nvPr/>
            </p:nvSpPr>
            <p:spPr>
              <a:xfrm>
                <a:off x="-229498" y="1141189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ㅏ</a:t>
                </a:r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B4AC60-33E8-459C-9267-E1D42CBDD062}"/>
                  </a:ext>
                </a:extLst>
              </p:cNvPr>
              <p:cNvSpPr txBox="1"/>
              <p:nvPr/>
            </p:nvSpPr>
            <p:spPr>
              <a:xfrm>
                <a:off x="-378223" y="112645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ㅍ</a:t>
                </a:r>
                <a:endParaRPr lang="ko-KR" alt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4101B7-F45A-4481-B23C-2C1CD60FB35B}"/>
                  </a:ext>
                </a:extLst>
              </p:cNvPr>
              <p:cNvSpPr txBox="1"/>
              <p:nvPr/>
            </p:nvSpPr>
            <p:spPr>
              <a:xfrm>
                <a:off x="-310829" y="133297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ㄹ</a:t>
                </a:r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BBE18F4-1BA8-4CA5-8F3A-67F6C32B56E1}"/>
                </a:ext>
              </a:extLst>
            </p:cNvPr>
            <p:cNvGrpSpPr/>
            <p:nvPr/>
          </p:nvGrpSpPr>
          <p:grpSpPr>
            <a:xfrm>
              <a:off x="7470633" y="1438138"/>
              <a:ext cx="389850" cy="513348"/>
              <a:chOff x="-1285427" y="2931790"/>
              <a:chExt cx="389850" cy="51334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CF9855-F610-46A7-BAF2-9A5FAEA235A5}"/>
                  </a:ext>
                </a:extLst>
              </p:cNvPr>
              <p:cNvSpPr txBox="1"/>
              <p:nvPr/>
            </p:nvSpPr>
            <p:spPr>
              <a:xfrm>
                <a:off x="-1285427" y="293179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ㄱ</a:t>
                </a:r>
                <a:endParaRPr lang="ko-KR" alt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22FFF3-F9D7-4C69-A455-DDD4526EB9F5}"/>
                  </a:ext>
                </a:extLst>
              </p:cNvPr>
              <p:cNvSpPr txBox="1"/>
              <p:nvPr/>
            </p:nvSpPr>
            <p:spPr>
              <a:xfrm>
                <a:off x="-1285427" y="307580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ㅜ</a:t>
                </a:r>
                <a:endParaRPr lang="ko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3621D6C-5A2C-42AE-863C-8BEC78A2776C}"/>
                </a:ext>
              </a:extLst>
            </p:cNvPr>
            <p:cNvGrpSpPr/>
            <p:nvPr/>
          </p:nvGrpSpPr>
          <p:grpSpPr>
            <a:xfrm>
              <a:off x="6267601" y="1464027"/>
              <a:ext cx="537179" cy="569798"/>
              <a:chOff x="-1391092" y="1043885"/>
              <a:chExt cx="537179" cy="569798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0828B7-2C46-4E10-8940-420762614448}"/>
                  </a:ext>
                </a:extLst>
              </p:cNvPr>
              <p:cNvSpPr txBox="1"/>
              <p:nvPr/>
            </p:nvSpPr>
            <p:spPr>
              <a:xfrm>
                <a:off x="-1391092" y="104388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ㅊ</a:t>
                </a:r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1AFBBC-0E67-44F1-B581-55974BF0D204}"/>
                  </a:ext>
                </a:extLst>
              </p:cNvPr>
              <p:cNvSpPr txBox="1"/>
              <p:nvPr/>
            </p:nvSpPr>
            <p:spPr>
              <a:xfrm>
                <a:off x="-1315840" y="1244351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ㄹ</a:t>
                </a:r>
                <a:endParaRPr lang="ko-KR" alt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5913F-B2C9-43B6-A074-02C707571A1C}"/>
                  </a:ext>
                </a:extLst>
              </p:cNvPr>
              <p:cNvSpPr txBox="1"/>
              <p:nvPr/>
            </p:nvSpPr>
            <p:spPr>
              <a:xfrm>
                <a:off x="-1243763" y="104388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ㅣ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713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2379" y="1676400"/>
            <a:ext cx="3512079" cy="3287216"/>
            <a:chOff x="244954" y="1641740"/>
            <a:chExt cx="5506142" cy="50560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91" b="9645"/>
            <a:stretch/>
          </p:blipFill>
          <p:spPr>
            <a:xfrm>
              <a:off x="577516" y="1641740"/>
              <a:ext cx="4491788" cy="265346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66848" y="4640529"/>
              <a:ext cx="2188586" cy="56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숫자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0 ] 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4" y="5350406"/>
              <a:ext cx="1304272" cy="97820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457" y="5350407"/>
              <a:ext cx="1304272" cy="97820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161" y="5350406"/>
              <a:ext cx="1304272" cy="97820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802" y="5350406"/>
              <a:ext cx="1312294" cy="984221"/>
            </a:xfrm>
            <a:prstGeom prst="rect">
              <a:avLst/>
            </a:prstGeom>
          </p:spPr>
        </p:pic>
        <p:cxnSp>
          <p:nvCxnSpPr>
            <p:cNvPr id="18" name="직선 연결선 17"/>
            <p:cNvCxnSpPr/>
            <p:nvPr/>
          </p:nvCxnSpPr>
          <p:spPr>
            <a:xfrm>
              <a:off x="1135380" y="2042160"/>
              <a:ext cx="3489960" cy="7620"/>
            </a:xfrm>
            <a:prstGeom prst="line">
              <a:avLst/>
            </a:prstGeom>
            <a:ln w="349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841829" y="1901371"/>
              <a:ext cx="293551" cy="26125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2207" y="6342739"/>
              <a:ext cx="751612" cy="355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1 ] 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71798" y="6342739"/>
              <a:ext cx="751612" cy="355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2 ] 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41613" y="6328609"/>
              <a:ext cx="813820" cy="355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[ 5 ] 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7355" y="6328609"/>
              <a:ext cx="803741" cy="355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[ 6 ] 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19544" y="1536903"/>
            <a:ext cx="3747266" cy="3445077"/>
            <a:chOff x="6483808" y="1357283"/>
            <a:chExt cx="5461190" cy="529567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47" b="9352"/>
            <a:stretch/>
          </p:blipFill>
          <p:spPr>
            <a:xfrm>
              <a:off x="6965471" y="1571714"/>
              <a:ext cx="4584846" cy="272684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00157" y="4592785"/>
              <a:ext cx="2027788" cy="56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숫자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4 ]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3808" y="5350406"/>
              <a:ext cx="1304271" cy="97820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760" y="5350407"/>
              <a:ext cx="1304272" cy="97820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7893" y="5350406"/>
              <a:ext cx="1304271" cy="97820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0726" y="5350406"/>
              <a:ext cx="1304272" cy="978204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7557951" y="1483360"/>
              <a:ext cx="3489960" cy="7620"/>
            </a:xfrm>
            <a:prstGeom prst="line">
              <a:avLst/>
            </a:prstGeom>
            <a:ln w="3492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7225439" y="1357283"/>
              <a:ext cx="318585" cy="2729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13315" y="6298131"/>
              <a:ext cx="929443" cy="354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[ 3 ] 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00157" y="6298129"/>
              <a:ext cx="846875" cy="354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[ 7 ] 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1756" y="6298129"/>
              <a:ext cx="890407" cy="354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[ 8 ] 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73838" y="6298129"/>
              <a:ext cx="871160" cy="354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[ 9 ] 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7774" y="1173941"/>
            <a:ext cx="295414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최대값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임계점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0935" y="1157679"/>
            <a:ext cx="29074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최대값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ko-KR" altLang="en-US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임계점</a:t>
            </a: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4.5</a:t>
            </a:r>
            <a:endParaRPr lang="ko-KR" altLang="en-US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92990" y="1536903"/>
            <a:ext cx="3032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4.5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2554" y="46203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0, 1, 2, 3, 4, 5, 6, 7, 8, 9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89017" y="1298087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 일 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6401" y="1282613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70646" y="1554346"/>
            <a:ext cx="648072" cy="66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61025" y="1638003"/>
            <a:ext cx="1630395" cy="2211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8765" y="233714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종성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990" y="229438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종성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220" y="293243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자음의 영향을 많이 받는다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7189" y="293243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모음의 영향을 많이 받는다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5381" y="3642578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(1000~4000Hz)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 주파수 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1317" y="364257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(0~1000Hz)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 주파수 多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68" y="144964"/>
            <a:ext cx="1812679" cy="106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2554" y="462032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0, 1, 2, 5, 6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63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ahee\Desktop\패턴인식\모듈2_ppt\스펙트럼\스펙트럼\f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32916"/>
            <a:ext cx="2376264" cy="10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ahee\Desktop\패턴인식\모듈2_ppt\스펙트럼\스펙트럼\tw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32916"/>
            <a:ext cx="2451478" cy="10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166063" y="1052080"/>
            <a:ext cx="864096" cy="900997"/>
          </a:xfrm>
          <a:prstGeom prst="rect">
            <a:avLst/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96136" y="1048859"/>
            <a:ext cx="1584176" cy="792088"/>
          </a:xfrm>
          <a:prstGeom prst="rect">
            <a:avLst/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9746" y="2391776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이와 오 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(1000~4000Hz)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잡음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구분 불가</a:t>
            </a:r>
          </a:p>
        </p:txBody>
      </p:sp>
      <p:pic>
        <p:nvPicPr>
          <p:cNvPr id="1028" name="Picture 4" descr="C:\Users\gahee\Desktop\패턴인식\모듈2_ppt\스펙트럼\스펙트럼\zer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07320"/>
            <a:ext cx="2474222" cy="110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ahee\Desktop\패턴인식\모듈2_ppt\스펙트럼\스펙트럼\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08" y="3100124"/>
            <a:ext cx="2468157" cy="110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ahee\Desktop\패턴인식\모듈2_ppt\스펙트럼\스펙트럼\si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26" y="3100124"/>
            <a:ext cx="242059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1043608" y="3092997"/>
            <a:ext cx="0" cy="1202631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067944" y="3092997"/>
            <a:ext cx="0" cy="1202631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92280" y="3049140"/>
            <a:ext cx="0" cy="1202631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91428" y="4345864"/>
            <a:ext cx="2879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종성의 영향을 받는 </a:t>
            </a:r>
            <a:r>
              <a:rPr lang="ko-KR" altLang="en-US" sz="16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시작점</a:t>
            </a:r>
          </a:p>
        </p:txBody>
      </p:sp>
      <p:cxnSp>
        <p:nvCxnSpPr>
          <p:cNvPr id="13" name="꺾인 연결선 12"/>
          <p:cNvCxnSpPr>
            <a:stCxn id="9" idx="1"/>
          </p:cNvCxnSpPr>
          <p:nvPr/>
        </p:nvCxnSpPr>
        <p:spPr>
          <a:xfrm rot="10800000">
            <a:off x="1043630" y="4207997"/>
            <a:ext cx="147798" cy="307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4106" y="6673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2904" y="6827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989" y="27658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6348" y="27320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10090" y="27658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2554" y="462032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0, 1, 2, 5, 6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49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ahee\Desktop\패턴인식\모듈2_ppt\스펙트럼\스펙트럼\f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48030"/>
            <a:ext cx="2376264" cy="10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ahee\Desktop\패턴인식\모듈2_ppt\스펙트럼\스펙트럼\tw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48030"/>
            <a:ext cx="2451478" cy="10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ahee\Desktop\패턴인식\모듈2_ppt\스펙트럼\스펙트럼\zer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22434"/>
            <a:ext cx="2474222" cy="110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ahee\Desktop\패턴인식\모듈2_ppt\스펙트럼\스펙트럼\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08" y="3115238"/>
            <a:ext cx="2468157" cy="110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ahee\Desktop\패턴인식\모듈2_ppt\스펙트럼\스펙트럼\si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26" y="3115238"/>
            <a:ext cx="242059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55989" y="229737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0 ~ 2/3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619672" y="1856061"/>
            <a:ext cx="1469504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4978349" y="1840118"/>
            <a:ext cx="1537867" cy="1594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93933" y="3928350"/>
            <a:ext cx="144366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255989" y="3928350"/>
            <a:ext cx="150667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325006" y="3856342"/>
            <a:ext cx="1487354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왼쪽 대괄호 1"/>
          <p:cNvSpPr/>
          <p:nvPr/>
        </p:nvSpPr>
        <p:spPr>
          <a:xfrm rot="5400000">
            <a:off x="981079" y="2251594"/>
            <a:ext cx="272880" cy="1440160"/>
          </a:xfrm>
          <a:prstGeom prst="lef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왼쪽 대괄호 28"/>
          <p:cNvSpPr/>
          <p:nvPr/>
        </p:nvSpPr>
        <p:spPr>
          <a:xfrm rot="5400000">
            <a:off x="2232656" y="203455"/>
            <a:ext cx="272880" cy="1440160"/>
          </a:xfrm>
          <a:prstGeom prst="lef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왼쪽 대괄호 29"/>
          <p:cNvSpPr/>
          <p:nvPr/>
        </p:nvSpPr>
        <p:spPr>
          <a:xfrm rot="5400000">
            <a:off x="3906148" y="2243520"/>
            <a:ext cx="272880" cy="1440160"/>
          </a:xfrm>
          <a:prstGeom prst="lef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왼쪽 대괄호 30"/>
          <p:cNvSpPr/>
          <p:nvPr/>
        </p:nvSpPr>
        <p:spPr>
          <a:xfrm rot="5400000">
            <a:off x="5659696" y="191510"/>
            <a:ext cx="272880" cy="1440160"/>
          </a:xfrm>
          <a:prstGeom prst="lef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왼쪽 대괄호 31"/>
          <p:cNvSpPr/>
          <p:nvPr/>
        </p:nvSpPr>
        <p:spPr>
          <a:xfrm rot="5400000">
            <a:off x="6955840" y="2243520"/>
            <a:ext cx="272880" cy="1440160"/>
          </a:xfrm>
          <a:prstGeom prst="lef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89176" y="1048030"/>
            <a:ext cx="981974" cy="109422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16216" y="1033064"/>
            <a:ext cx="936104" cy="109422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87784" y="3128876"/>
            <a:ext cx="981974" cy="109422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62668" y="3100040"/>
            <a:ext cx="981974" cy="109422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12360" y="3118459"/>
            <a:ext cx="981974" cy="109422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9335" y="451217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1000Hz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4" name="꺾인 연결선 53"/>
          <p:cNvCxnSpPr>
            <a:endCxn id="41" idx="1"/>
          </p:cNvCxnSpPr>
          <p:nvPr/>
        </p:nvCxnSpPr>
        <p:spPr>
          <a:xfrm>
            <a:off x="3255989" y="3928350"/>
            <a:ext cx="833346" cy="768490"/>
          </a:xfrm>
          <a:prstGeom prst="bentConnector3">
            <a:avLst>
              <a:gd name="adj1" fmla="val -146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2554" y="462032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0, 1, 2, 5, 6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96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561651" y="762258"/>
            <a:ext cx="1858221" cy="1036064"/>
            <a:chOff x="560839" y="1047871"/>
            <a:chExt cx="1593443" cy="1174625"/>
          </a:xfrm>
        </p:grpSpPr>
        <p:grpSp>
          <p:nvGrpSpPr>
            <p:cNvPr id="9" name="그룹 8"/>
            <p:cNvGrpSpPr/>
            <p:nvPr/>
          </p:nvGrpSpPr>
          <p:grpSpPr>
            <a:xfrm>
              <a:off x="560839" y="1047871"/>
              <a:ext cx="1593443" cy="1174625"/>
              <a:chOff x="611560" y="906040"/>
              <a:chExt cx="2476457" cy="1778682"/>
            </a:xfrm>
          </p:grpSpPr>
          <p:pic>
            <p:nvPicPr>
              <p:cNvPr id="2055" name="Picture 7" descr="C:\Users\gahee\Desktop\패턴인식\모듈2_ppt\새 그래프\새 그래프\유태우\0~23구간\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004"/>
              <a:stretch/>
            </p:blipFill>
            <p:spPr bwMode="auto">
              <a:xfrm>
                <a:off x="611560" y="1131591"/>
                <a:ext cx="2300611" cy="15531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636343" y="906040"/>
                <a:ext cx="451674" cy="634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28" name="직선 연결선 27"/>
            <p:cNvCxnSpPr/>
            <p:nvPr/>
          </p:nvCxnSpPr>
          <p:spPr>
            <a:xfrm>
              <a:off x="1031504" y="1331397"/>
              <a:ext cx="0" cy="89109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489886" y="3567397"/>
            <a:ext cx="1953715" cy="1173372"/>
            <a:chOff x="1617769" y="2567856"/>
            <a:chExt cx="1982461" cy="1401227"/>
          </a:xfrm>
        </p:grpSpPr>
        <p:grpSp>
          <p:nvGrpSpPr>
            <p:cNvPr id="17" name="그룹 16"/>
            <p:cNvGrpSpPr/>
            <p:nvPr/>
          </p:nvGrpSpPr>
          <p:grpSpPr>
            <a:xfrm>
              <a:off x="1617769" y="2567856"/>
              <a:ext cx="1982461" cy="1401227"/>
              <a:chOff x="4066041" y="2922424"/>
              <a:chExt cx="1982461" cy="1401227"/>
            </a:xfrm>
          </p:grpSpPr>
          <p:pic>
            <p:nvPicPr>
              <p:cNvPr id="2059" name="Picture 11" descr="C:\Users\gahee\Desktop\패턴인식\모듈2_ppt\새 그래프\새 그래프\유태우\0~23구간\6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12"/>
              <a:stretch/>
            </p:blipFill>
            <p:spPr bwMode="auto">
              <a:xfrm>
                <a:off x="4066041" y="3059008"/>
                <a:ext cx="1850850" cy="1264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724486" y="2922424"/>
                <a:ext cx="324016" cy="441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2267744" y="2869525"/>
              <a:ext cx="0" cy="109955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985925" y="3002849"/>
            <a:ext cx="1854286" cy="1233871"/>
            <a:chOff x="7315501" y="1325549"/>
            <a:chExt cx="1782454" cy="1123635"/>
          </a:xfrm>
        </p:grpSpPr>
        <p:grpSp>
          <p:nvGrpSpPr>
            <p:cNvPr id="15" name="그룹 14"/>
            <p:cNvGrpSpPr/>
            <p:nvPr/>
          </p:nvGrpSpPr>
          <p:grpSpPr>
            <a:xfrm>
              <a:off x="7315501" y="1325549"/>
              <a:ext cx="1782454" cy="1123635"/>
              <a:chOff x="648222" y="3408759"/>
              <a:chExt cx="1782454" cy="1123635"/>
            </a:xfrm>
          </p:grpSpPr>
          <p:pic>
            <p:nvPicPr>
              <p:cNvPr id="2058" name="Picture 10" descr="C:\Users\gahee\Desktop\패턴인식\모듈2_ppt\새 그래프\새 그래프\유태우\0~23구간\5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877"/>
              <a:stretch/>
            </p:blipFill>
            <p:spPr bwMode="auto">
              <a:xfrm>
                <a:off x="648222" y="3408759"/>
                <a:ext cx="1662077" cy="1123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123728" y="3507854"/>
                <a:ext cx="306948" cy="336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>
              <a:off x="7876596" y="1470514"/>
              <a:ext cx="0" cy="93610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1551735" y="2147133"/>
            <a:ext cx="1983547" cy="1096578"/>
            <a:chOff x="2600043" y="939722"/>
            <a:chExt cx="2248006" cy="1485136"/>
          </a:xfrm>
        </p:grpSpPr>
        <p:grpSp>
          <p:nvGrpSpPr>
            <p:cNvPr id="11" name="그룹 10"/>
            <p:cNvGrpSpPr/>
            <p:nvPr/>
          </p:nvGrpSpPr>
          <p:grpSpPr>
            <a:xfrm>
              <a:off x="2600043" y="939722"/>
              <a:ext cx="2248006" cy="1485136"/>
              <a:chOff x="2627784" y="856804"/>
              <a:chExt cx="2871692" cy="1904501"/>
            </a:xfrm>
          </p:grpSpPr>
          <p:pic>
            <p:nvPicPr>
              <p:cNvPr id="2056" name="Picture 8" descr="C:\Users\gahee\Desktop\패턴인식\모듈2_ppt\새 그래프\새 그래프\유태우\0~23구간\1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0"/>
              <a:stretch/>
            </p:blipFill>
            <p:spPr bwMode="auto">
              <a:xfrm>
                <a:off x="2627784" y="987574"/>
                <a:ext cx="2615662" cy="1773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037182" y="856804"/>
                <a:ext cx="462294" cy="641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31" name="직선 연결선 30"/>
            <p:cNvCxnSpPr/>
            <p:nvPr/>
          </p:nvCxnSpPr>
          <p:spPr>
            <a:xfrm>
              <a:off x="3247401" y="1222227"/>
              <a:ext cx="0" cy="120263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5979613" y="1128425"/>
            <a:ext cx="2003251" cy="1264256"/>
            <a:chOff x="5436096" y="1182170"/>
            <a:chExt cx="2003251" cy="1264256"/>
          </a:xfrm>
        </p:grpSpPr>
        <p:grpSp>
          <p:nvGrpSpPr>
            <p:cNvPr id="13" name="그룹 12"/>
            <p:cNvGrpSpPr/>
            <p:nvPr/>
          </p:nvGrpSpPr>
          <p:grpSpPr>
            <a:xfrm>
              <a:off x="5436096" y="1182170"/>
              <a:ext cx="2003251" cy="1264256"/>
              <a:chOff x="1087867" y="2715767"/>
              <a:chExt cx="2003251" cy="1264256"/>
            </a:xfrm>
          </p:grpSpPr>
          <p:pic>
            <p:nvPicPr>
              <p:cNvPr id="2057" name="Picture 9" descr="C:\Users\gahee\Desktop\패턴인식\모듈2_ppt\새 그래프\새 그래프\유태우\0~23구간\2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019"/>
              <a:stretch/>
            </p:blipFill>
            <p:spPr bwMode="auto">
              <a:xfrm>
                <a:off x="1087867" y="2715767"/>
                <a:ext cx="1852440" cy="1264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771800" y="278777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32" name="직선 연결선 31"/>
            <p:cNvCxnSpPr/>
            <p:nvPr/>
          </p:nvCxnSpPr>
          <p:spPr>
            <a:xfrm>
              <a:off x="6012160" y="1413731"/>
              <a:ext cx="0" cy="99430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678165" y="2731152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</a:t>
            </a:r>
            <a:r>
              <a:rPr lang="en-US" altLang="ko-KR" sz="3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29%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5955" y="2049149"/>
            <a:ext cx="2039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0~1000Hz : 1000~4000Hz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554" y="462032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0, 1, 2, 5, 6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44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gahee\Desktop\패턴인식\모듈2_ppt\스펙트럼\스펙트럼\tw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10" y="996792"/>
            <a:ext cx="2451478" cy="10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gahee\Desktop\패턴인식\모듈2_ppt\스펙트럼\스펙트럼\fi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229" y="1004842"/>
            <a:ext cx="2376264" cy="10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547664" y="1771612"/>
            <a:ext cx="2376264" cy="272089"/>
          </a:xfrm>
          <a:prstGeom prst="rect">
            <a:avLst/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21630" y="1738711"/>
            <a:ext cx="2307462" cy="272089"/>
          </a:xfrm>
          <a:prstGeom prst="rect">
            <a:avLst/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Picture 3" descr="C:\Users\SH\Desktop\2조\새 그래프\유태우\0~23구간\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6" b="8968"/>
          <a:stretch/>
        </p:blipFill>
        <p:spPr bwMode="auto">
          <a:xfrm>
            <a:off x="1003470" y="2579905"/>
            <a:ext cx="3390788" cy="17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SH\Desktop\2조\새 그래프\유태우\0~23구간\5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2" b="9550"/>
          <a:stretch/>
        </p:blipFill>
        <p:spPr bwMode="auto">
          <a:xfrm>
            <a:off x="4870762" y="2607835"/>
            <a:ext cx="3301638" cy="170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1875742" y="2640437"/>
            <a:ext cx="0" cy="164480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701800" y="2640437"/>
            <a:ext cx="0" cy="164480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73564" y="4391129"/>
            <a:ext cx="679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59.2%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10565" y="4387600"/>
            <a:ext cx="718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40.7%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6056" y="440905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49.8%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57447" y="4399178"/>
            <a:ext cx="944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50.1%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32312" y="2607836"/>
            <a:ext cx="795294" cy="167740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92080" y="2622657"/>
            <a:ext cx="795294" cy="16762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꺾인 연결선 16"/>
          <p:cNvCxnSpPr>
            <a:stCxn id="14" idx="1"/>
            <a:endCxn id="36" idx="0"/>
          </p:cNvCxnSpPr>
          <p:nvPr/>
        </p:nvCxnSpPr>
        <p:spPr>
          <a:xfrm rot="10800000" flipH="1" flipV="1">
            <a:off x="1547663" y="1907656"/>
            <a:ext cx="282295" cy="700179"/>
          </a:xfrm>
          <a:prstGeom prst="bentConnector4">
            <a:avLst>
              <a:gd name="adj1" fmla="val -80979"/>
              <a:gd name="adj2" fmla="val 597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5" idx="1"/>
          </p:cNvCxnSpPr>
          <p:nvPr/>
        </p:nvCxnSpPr>
        <p:spPr>
          <a:xfrm rot="10800000" flipH="1" flipV="1">
            <a:off x="5421630" y="1874756"/>
            <a:ext cx="280170" cy="720262"/>
          </a:xfrm>
          <a:prstGeom prst="bentConnector4">
            <a:avLst>
              <a:gd name="adj1" fmla="val -81593"/>
              <a:gd name="adj2" fmla="val 59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91115" y="6613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7612" y="6597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6205"/>
            <a:ext cx="1448115" cy="8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2554" y="46203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2, 5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62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7A4DD-9A48-4237-9A5D-0B3CE930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24" y="987574"/>
            <a:ext cx="7886700" cy="4803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/>
              <a:t>‘</a:t>
            </a:r>
            <a:r>
              <a:rPr lang="ko-KR" altLang="en-US" sz="2500" b="1" dirty="0"/>
              <a:t>ㄹ</a:t>
            </a:r>
            <a:r>
              <a:rPr lang="en-US" altLang="ko-KR" sz="2500" b="1" dirty="0"/>
              <a:t>’ </a:t>
            </a:r>
            <a:r>
              <a:rPr lang="ko-KR" altLang="en-US" sz="2500" b="1" dirty="0"/>
              <a:t>받침 </a:t>
            </a:r>
            <a:r>
              <a:rPr lang="en-US" altLang="ko-KR" sz="2100" b="1" dirty="0"/>
              <a:t>(</a:t>
            </a:r>
            <a:r>
              <a:rPr lang="ko-KR" altLang="en-US" sz="2100" b="1" dirty="0"/>
              <a:t>일 </a:t>
            </a:r>
            <a:r>
              <a:rPr lang="en-US" altLang="ko-KR" sz="2100" b="1" dirty="0"/>
              <a:t>vs </a:t>
            </a:r>
            <a:r>
              <a:rPr lang="ko-KR" altLang="en-US" sz="2100" b="1" dirty="0"/>
              <a:t>영</a:t>
            </a:r>
            <a:r>
              <a:rPr lang="en-US" altLang="ko-KR" sz="2100" b="1" dirty="0"/>
              <a:t>,</a:t>
            </a:r>
            <a:r>
              <a:rPr lang="ko-KR" altLang="en-US" sz="2100" b="1" dirty="0"/>
              <a:t>육</a:t>
            </a:r>
            <a:r>
              <a:rPr lang="en-US" altLang="ko-KR" sz="2100" b="1" dirty="0"/>
              <a:t>)- </a:t>
            </a:r>
            <a:r>
              <a:rPr lang="en-US" altLang="ko-KR" sz="2100" b="1" dirty="0">
                <a:solidFill>
                  <a:srgbClr val="0070C0"/>
                </a:solidFill>
              </a:rPr>
              <a:t>3/5 ~ 4/5 </a:t>
            </a:r>
            <a:r>
              <a:rPr lang="ko-KR" altLang="en-US" sz="2100" b="1" dirty="0">
                <a:solidFill>
                  <a:srgbClr val="0070C0"/>
                </a:solidFill>
              </a:rPr>
              <a:t>구간 차이 발생  </a:t>
            </a:r>
            <a:endParaRPr lang="ko-KR" altLang="en-US" sz="2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243D1F-4F42-4DAB-BE33-9DF1AD002100}"/>
              </a:ext>
            </a:extLst>
          </p:cNvPr>
          <p:cNvSpPr/>
          <p:nvPr/>
        </p:nvSpPr>
        <p:spPr>
          <a:xfrm>
            <a:off x="611560" y="1638868"/>
            <a:ext cx="5040560" cy="265457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치조음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입안의 공기의 흐름을 막음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소리가 낮아짐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종성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ㄹ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포먼트가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주파수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형성되어야 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연구개음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입안의 공기가 통과하면서 나감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소리가 높아짐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연구개음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입안의 공기를 막았다가 터트리며 내는 소리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소리가 높아짐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394C12-D58C-45FC-9FCD-91BA41D401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4128" y="1923678"/>
            <a:ext cx="2800351" cy="240811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998" y="20450"/>
            <a:ext cx="1807721" cy="106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554" y="46203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0, 1, 6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49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36DFE2B-5E67-4048-ADAA-9887617E4C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913" y="699542"/>
            <a:ext cx="4389129" cy="3291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6398D4-9F05-4E0E-A919-39FDD866B76C}"/>
              </a:ext>
            </a:extLst>
          </p:cNvPr>
          <p:cNvSpPr txBox="1"/>
          <p:nvPr/>
        </p:nvSpPr>
        <p:spPr>
          <a:xfrm flipH="1">
            <a:off x="3415121" y="1111534"/>
            <a:ext cx="342900" cy="3616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049029-9844-4E34-8569-43FA9FBA7F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71" y="1180749"/>
            <a:ext cx="2961693" cy="2221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8AF55E-C84C-4234-9B38-E144DC9BD86F}"/>
              </a:ext>
            </a:extLst>
          </p:cNvPr>
          <p:cNvSpPr txBox="1"/>
          <p:nvPr/>
        </p:nvSpPr>
        <p:spPr>
          <a:xfrm flipH="1">
            <a:off x="6047745" y="1476321"/>
            <a:ext cx="186430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D4E5BE-C2ED-4775-A4DA-3136191056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10" y="1172760"/>
            <a:ext cx="2982998" cy="22372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70F71D-578C-426C-B130-CC80846D7E44}"/>
              </a:ext>
            </a:extLst>
          </p:cNvPr>
          <p:cNvSpPr txBox="1"/>
          <p:nvPr/>
        </p:nvSpPr>
        <p:spPr>
          <a:xfrm flipH="1">
            <a:off x="8808425" y="1457431"/>
            <a:ext cx="169769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70C362-A015-44FC-B34F-36FF7CFCA44D}"/>
              </a:ext>
            </a:extLst>
          </p:cNvPr>
          <p:cNvSpPr/>
          <p:nvPr/>
        </p:nvSpPr>
        <p:spPr>
          <a:xfrm>
            <a:off x="2248915" y="1390400"/>
            <a:ext cx="836489" cy="6026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FDE84F-8670-45AD-9377-97E242CA231D}"/>
              </a:ext>
            </a:extLst>
          </p:cNvPr>
          <p:cNvSpPr/>
          <p:nvPr/>
        </p:nvSpPr>
        <p:spPr>
          <a:xfrm>
            <a:off x="5277285" y="3320958"/>
            <a:ext cx="2175035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‘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주파수를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형성함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녹음 파일의 특징</a:t>
            </a:r>
            <a:endParaRPr lang="en-US" altLang="ko-KR" sz="1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주파수 多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1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판별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1ED90F-2B82-416A-8C07-5EBF4A1019AD}"/>
              </a:ext>
            </a:extLst>
          </p:cNvPr>
          <p:cNvSpPr/>
          <p:nvPr/>
        </p:nvSpPr>
        <p:spPr>
          <a:xfrm>
            <a:off x="2116442" y="1113456"/>
            <a:ext cx="1101433" cy="253018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13797C-654B-4625-AA85-EAC76F793471}"/>
              </a:ext>
            </a:extLst>
          </p:cNvPr>
          <p:cNvSpPr/>
          <p:nvPr/>
        </p:nvSpPr>
        <p:spPr>
          <a:xfrm>
            <a:off x="5183517" y="1453461"/>
            <a:ext cx="730365" cy="16929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59CD52-7F1F-4977-B4D5-534781094CA3}"/>
              </a:ext>
            </a:extLst>
          </p:cNvPr>
          <p:cNvSpPr/>
          <p:nvPr/>
        </p:nvSpPr>
        <p:spPr>
          <a:xfrm>
            <a:off x="8010991" y="1447999"/>
            <a:ext cx="730365" cy="17036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2554" y="46203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0, 1, 6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998" y="20450"/>
            <a:ext cx="1807721" cy="106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49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C243D1F-4F42-4DAB-BE33-9DF1AD002100}"/>
              </a:ext>
            </a:extLst>
          </p:cNvPr>
          <p:cNvSpPr/>
          <p:nvPr/>
        </p:nvSpPr>
        <p:spPr>
          <a:xfrm>
            <a:off x="4847567" y="2256608"/>
            <a:ext cx="3922360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모음마다 다른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포먼츠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모음마다  차이가  있다는 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주목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266576B-F218-485F-8EFE-996858451D77}"/>
              </a:ext>
            </a:extLst>
          </p:cNvPr>
          <p:cNvSpPr txBox="1">
            <a:spLocks/>
          </p:cNvSpPr>
          <p:nvPr/>
        </p:nvSpPr>
        <p:spPr>
          <a:xfrm>
            <a:off x="683568" y="771550"/>
            <a:ext cx="7886700" cy="48032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모음 </a:t>
            </a:r>
            <a:r>
              <a:rPr lang="en-US" altLang="ko-KR" sz="2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 </a:t>
            </a:r>
            <a:r>
              <a:rPr lang="en-US" altLang="ko-KR" sz="2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</a:t>
            </a:r>
            <a:r>
              <a:rPr lang="ko-KR" altLang="en-US" sz="2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</a:t>
            </a:r>
            <a:r>
              <a:rPr lang="en-US" altLang="ko-KR" sz="2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)- </a:t>
            </a:r>
            <a:r>
              <a:rPr lang="en-US" altLang="ko-KR" sz="210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1/5 ~ 2/5 </a:t>
            </a:r>
            <a:r>
              <a:rPr lang="ko-KR" altLang="en-US" sz="210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 차이 발생  </a:t>
            </a:r>
            <a:endParaRPr lang="ko-KR" alt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5668E-646E-4950-9C6A-4305C930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1" y="1860324"/>
            <a:ext cx="4024204" cy="277034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BCBC06B3-49B8-48BA-BB1E-9491CA74EC2B}"/>
              </a:ext>
            </a:extLst>
          </p:cNvPr>
          <p:cNvSpPr/>
          <p:nvPr/>
        </p:nvSpPr>
        <p:spPr>
          <a:xfrm>
            <a:off x="2055353" y="3191243"/>
            <a:ext cx="299456" cy="2774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9CFEB52-7B29-4D01-BE65-42CE0168A4DC}"/>
              </a:ext>
            </a:extLst>
          </p:cNvPr>
          <p:cNvSpPr/>
          <p:nvPr/>
        </p:nvSpPr>
        <p:spPr>
          <a:xfrm>
            <a:off x="2354809" y="3052506"/>
            <a:ext cx="299456" cy="2774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0411"/>
            <a:ext cx="1534517" cy="89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554" y="46203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0, 6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21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96453"/>
            <a:ext cx="8229600" cy="857250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556" y="2005846"/>
            <a:ext cx="20601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0814" y="270192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5156" y="2005846"/>
            <a:ext cx="20601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20414" y="270192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</a:t>
            </a:r>
            <a:r>
              <a:rPr lang="en-US" altLang="ko-KR" sz="2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4756" y="2005846"/>
            <a:ext cx="20601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70014" y="270192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바른고딕" panose="020B0603020101020101" pitchFamily="50" charset="-127"/>
                <a:ea typeface="나눔스퀘어 ExtraBold" panose="020B0600000101010101" pitchFamily="50" charset="-127"/>
              </a:rPr>
              <a:t>Q n A</a:t>
            </a:r>
            <a:endParaRPr lang="ko-KR" altLang="en-US" sz="2000" dirty="0">
              <a:solidFill>
                <a:srgbClr val="00002F"/>
              </a:solidFill>
              <a:latin typeface="나눔바른고딕" panose="020B060302010102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30480" y="315316"/>
            <a:ext cx="9113520" cy="681137"/>
          </a:xfrm>
          <a:custGeom>
            <a:avLst/>
            <a:gdLst>
              <a:gd name="connsiteX0" fmla="*/ 0 w 9113520"/>
              <a:gd name="connsiteY0" fmla="*/ 355630 h 681137"/>
              <a:gd name="connsiteX1" fmla="*/ 7437120 w 9113520"/>
              <a:gd name="connsiteY1" fmla="*/ 365790 h 681137"/>
              <a:gd name="connsiteX2" fmla="*/ 7813040 w 9113520"/>
              <a:gd name="connsiteY2" fmla="*/ 365790 h 681137"/>
              <a:gd name="connsiteX3" fmla="*/ 8128000 w 9113520"/>
              <a:gd name="connsiteY3" fmla="*/ 101630 h 681137"/>
              <a:gd name="connsiteX4" fmla="*/ 8178800 w 9113520"/>
              <a:gd name="connsiteY4" fmla="*/ 680750 h 681137"/>
              <a:gd name="connsiteX5" fmla="*/ 8351520 w 9113520"/>
              <a:gd name="connsiteY5" fmla="*/ 30 h 681137"/>
              <a:gd name="connsiteX6" fmla="*/ 8432800 w 9113520"/>
              <a:gd name="connsiteY6" fmla="*/ 650270 h 681137"/>
              <a:gd name="connsiteX7" fmla="*/ 8524240 w 9113520"/>
              <a:gd name="connsiteY7" fmla="*/ 121950 h 681137"/>
              <a:gd name="connsiteX8" fmla="*/ 8646160 w 9113520"/>
              <a:gd name="connsiteY8" fmla="*/ 538510 h 681137"/>
              <a:gd name="connsiteX9" fmla="*/ 8717280 w 9113520"/>
              <a:gd name="connsiteY9" fmla="*/ 264190 h 681137"/>
              <a:gd name="connsiteX10" fmla="*/ 8829040 w 9113520"/>
              <a:gd name="connsiteY10" fmla="*/ 375950 h 681137"/>
              <a:gd name="connsiteX11" fmla="*/ 9113520 w 9113520"/>
              <a:gd name="connsiteY11" fmla="*/ 375950 h 68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3520" h="681137">
                <a:moveTo>
                  <a:pt x="0" y="355630"/>
                </a:moveTo>
                <a:lnTo>
                  <a:pt x="7437120" y="365790"/>
                </a:lnTo>
                <a:cubicBezTo>
                  <a:pt x="8739293" y="367483"/>
                  <a:pt x="7697893" y="409817"/>
                  <a:pt x="7813040" y="365790"/>
                </a:cubicBezTo>
                <a:cubicBezTo>
                  <a:pt x="7928187" y="321763"/>
                  <a:pt x="8067040" y="49137"/>
                  <a:pt x="8128000" y="101630"/>
                </a:cubicBezTo>
                <a:cubicBezTo>
                  <a:pt x="8188960" y="154123"/>
                  <a:pt x="8141547" y="697683"/>
                  <a:pt x="8178800" y="680750"/>
                </a:cubicBezTo>
                <a:cubicBezTo>
                  <a:pt x="8216053" y="663817"/>
                  <a:pt x="8309187" y="5110"/>
                  <a:pt x="8351520" y="30"/>
                </a:cubicBezTo>
                <a:cubicBezTo>
                  <a:pt x="8393853" y="-5050"/>
                  <a:pt x="8404013" y="629950"/>
                  <a:pt x="8432800" y="650270"/>
                </a:cubicBezTo>
                <a:cubicBezTo>
                  <a:pt x="8461587" y="670590"/>
                  <a:pt x="8488680" y="140577"/>
                  <a:pt x="8524240" y="121950"/>
                </a:cubicBezTo>
                <a:cubicBezTo>
                  <a:pt x="8559800" y="103323"/>
                  <a:pt x="8613987" y="514803"/>
                  <a:pt x="8646160" y="538510"/>
                </a:cubicBezTo>
                <a:cubicBezTo>
                  <a:pt x="8678333" y="562217"/>
                  <a:pt x="8686800" y="291283"/>
                  <a:pt x="8717280" y="264190"/>
                </a:cubicBezTo>
                <a:cubicBezTo>
                  <a:pt x="8747760" y="237097"/>
                  <a:pt x="8763000" y="357323"/>
                  <a:pt x="8829040" y="375950"/>
                </a:cubicBezTo>
                <a:cubicBezTo>
                  <a:pt x="8895080" y="394577"/>
                  <a:pt x="9005147" y="369177"/>
                  <a:pt x="9113520" y="375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25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FE39F6-C85C-462D-9FFC-4A852EBA91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5" y="902874"/>
            <a:ext cx="3447432" cy="25855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F7A4DD-9A48-4237-9A5D-0B3CE930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3350547"/>
            <a:ext cx="2072727" cy="39267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100" b="1" dirty="0">
                <a:solidFill>
                  <a:srgbClr val="0070C0"/>
                </a:solidFill>
              </a:rPr>
              <a:t>1/5 ~ 2/5 </a:t>
            </a:r>
            <a:r>
              <a:rPr lang="ko-KR" altLang="en-US" sz="2100" b="1" dirty="0">
                <a:solidFill>
                  <a:srgbClr val="0070C0"/>
                </a:solidFill>
              </a:rPr>
              <a:t>구간 </a:t>
            </a:r>
            <a:endParaRPr lang="ko-KR" alt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398D4-9F05-4E0E-A919-39FDD866B76C}"/>
              </a:ext>
            </a:extLst>
          </p:cNvPr>
          <p:cNvSpPr txBox="1"/>
          <p:nvPr/>
        </p:nvSpPr>
        <p:spPr>
          <a:xfrm flipH="1">
            <a:off x="3308501" y="1275606"/>
            <a:ext cx="342900" cy="3616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FDE84F-8670-45AD-9377-97E242CA231D}"/>
              </a:ext>
            </a:extLst>
          </p:cNvPr>
          <p:cNvSpPr/>
          <p:nvPr/>
        </p:nvSpPr>
        <p:spPr>
          <a:xfrm>
            <a:off x="931600" y="3687758"/>
            <a:ext cx="8178233" cy="136191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모음부분에 해당하는 곳을 보면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영과 육을 비교 했을 때 모양이 확실히 다르게 나타났음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등분으로 나눠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비율적으로 </a:t>
            </a: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 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40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 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40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판별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1ED90F-2B82-416A-8C07-5EBF4A1019AD}"/>
              </a:ext>
            </a:extLst>
          </p:cNvPr>
          <p:cNvSpPr/>
          <p:nvPr/>
        </p:nvSpPr>
        <p:spPr>
          <a:xfrm>
            <a:off x="2320643" y="1210558"/>
            <a:ext cx="1354713" cy="200111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5B5CF8D-3D9A-4932-A488-3CB5D5C0F8F3}"/>
              </a:ext>
            </a:extLst>
          </p:cNvPr>
          <p:cNvCxnSpPr>
            <a:cxnSpLocks/>
          </p:cNvCxnSpPr>
          <p:nvPr/>
        </p:nvCxnSpPr>
        <p:spPr>
          <a:xfrm flipH="1">
            <a:off x="2304091" y="1203001"/>
            <a:ext cx="1" cy="201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CC0BBD-9245-47FC-B8FB-30FBC3418E84}"/>
              </a:ext>
            </a:extLst>
          </p:cNvPr>
          <p:cNvSpPr txBox="1"/>
          <p:nvPr/>
        </p:nvSpPr>
        <p:spPr>
          <a:xfrm>
            <a:off x="2483858" y="748291"/>
            <a:ext cx="980372" cy="3616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38.1%</a:t>
            </a:r>
            <a:endParaRPr lang="ko-KR" altLang="en-US" sz="19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E8844A-F93B-4A69-9951-4BA515F510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7" y="793546"/>
            <a:ext cx="3671116" cy="2753337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241C51-7EDE-492C-A94D-0BD32A46946B}"/>
              </a:ext>
            </a:extLst>
          </p:cNvPr>
          <p:cNvCxnSpPr>
            <a:cxnSpLocks/>
          </p:cNvCxnSpPr>
          <p:nvPr/>
        </p:nvCxnSpPr>
        <p:spPr>
          <a:xfrm>
            <a:off x="6563273" y="1033847"/>
            <a:ext cx="0" cy="2236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BA3610-3AE1-4FBF-996A-FD93E3B76575}"/>
              </a:ext>
            </a:extLst>
          </p:cNvPr>
          <p:cNvSpPr/>
          <p:nvPr/>
        </p:nvSpPr>
        <p:spPr>
          <a:xfrm>
            <a:off x="6569861" y="1135264"/>
            <a:ext cx="1458217" cy="20915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194FB7-A017-4F69-A1AB-C865EB06107C}"/>
              </a:ext>
            </a:extLst>
          </p:cNvPr>
          <p:cNvSpPr txBox="1"/>
          <p:nvPr/>
        </p:nvSpPr>
        <p:spPr>
          <a:xfrm>
            <a:off x="6886341" y="722055"/>
            <a:ext cx="980372" cy="3616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43.5%</a:t>
            </a:r>
            <a:endParaRPr lang="ko-KR" altLang="en-US" sz="19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8993F4-0588-4642-BC05-345A41D918DA}"/>
              </a:ext>
            </a:extLst>
          </p:cNvPr>
          <p:cNvSpPr txBox="1"/>
          <p:nvPr/>
        </p:nvSpPr>
        <p:spPr>
          <a:xfrm flipH="1">
            <a:off x="7695263" y="1136795"/>
            <a:ext cx="342900" cy="3616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554" y="46203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0, 6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889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jajja\Desktop\3학년1학기\패턴\모듈2\푸리에변환\푸리에변환\푸리에변환 5분의4~5분의5구간\34789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85" y="1034112"/>
            <a:ext cx="2819151" cy="158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jajja\Desktop\3학년1학기\패턴\모듈2\푸리에변환\푸리에변환\푸리에변환 5분의4~5분의5구간\34789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580" y="1014396"/>
            <a:ext cx="2819151" cy="158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jajja\Desktop\3학년1학기\패턴\모듈2\푸리에변환\푸리에변환\푸리에변환 5분의4~5분의5구간\34789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8" y="2623350"/>
            <a:ext cx="2819151" cy="158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jjajja\Desktop\3학년1학기\패턴\모듈2\푸리에변환\푸리에변환\푸리에변환 5분의4~5분의5구간\34789\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65" y="2653908"/>
            <a:ext cx="2819151" cy="158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jjajja\Desktop\3학년1학기\패턴\모듈2\푸리에변환\푸리에변환\푸리에변환 5분의4~5분의5구간\34789\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24" y="2688028"/>
            <a:ext cx="2819151" cy="158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02407" y="84355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3" y="8501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2313" y="24331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2588" y="24276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2530" y="4458174"/>
            <a:ext cx="628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ㅊ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ㅍ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 그래프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비슷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음성의 후반부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(4/5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7900" y="24619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888644" y="1221890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312580" y="1221890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464708" y="1221890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61052" y="1208403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984988" y="1208403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137116" y="1208403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8324" y="2811930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22260" y="2811930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74388" y="2811930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616836" y="2837338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040772" y="2837338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192900" y="2837338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713180" y="2871458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137116" y="2871458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289244" y="2871458"/>
            <a:ext cx="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17" y="0"/>
            <a:ext cx="1800622" cy="105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2554" y="462032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3, 4, 7, 8, 9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05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anho\Documents\카카오톡 받은 파일\새 그래프\김찬호\45~55구간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6" y="936117"/>
            <a:ext cx="4814639" cy="18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hanho\Documents\카카오톡 받은 파일\새 그래프\김찬호\45~55구간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5" y="2861634"/>
            <a:ext cx="4814639" cy="197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35696" y="3119536"/>
            <a:ext cx="959952" cy="14922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9860" y="311953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31.9%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9565" y="312647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24.9%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2419" y="314835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22.4%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7240" y="314509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20.6%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5696" y="1178188"/>
            <a:ext cx="959952" cy="145183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795648" y="1186710"/>
            <a:ext cx="0" cy="1457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989" y="125877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29.9%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1765" y="126871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27.2%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2419" y="125877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21.3%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79912" y="125730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21.4%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5161" y="2514298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구간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26%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27222" y="1014801"/>
            <a:ext cx="734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03124" y="3623141"/>
            <a:ext cx="734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</a:t>
            </a:r>
          </a:p>
        </p:txBody>
      </p:sp>
      <p:sp>
        <p:nvSpPr>
          <p:cNvPr id="25" name="아래쪽 화살표 24"/>
          <p:cNvSpPr/>
          <p:nvPr/>
        </p:nvSpPr>
        <p:spPr>
          <a:xfrm rot="10800000">
            <a:off x="7125467" y="1233004"/>
            <a:ext cx="432048" cy="8100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7125467" y="3444299"/>
            <a:ext cx="432048" cy="8100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835696" y="1173861"/>
            <a:ext cx="0" cy="1512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707904" y="1173861"/>
            <a:ext cx="0" cy="145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795648" y="3112601"/>
            <a:ext cx="0" cy="1512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835696" y="3099752"/>
            <a:ext cx="0" cy="1512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707904" y="3112601"/>
            <a:ext cx="0" cy="1512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69138" y="229554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등분 하여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623219" y="4038638"/>
            <a:ext cx="496038" cy="33331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554" y="46203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3, 4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372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5429692" y="1970394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구간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31%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717315" y="1085729"/>
            <a:ext cx="734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</a:p>
        </p:txBody>
      </p:sp>
      <p:sp>
        <p:nvSpPr>
          <p:cNvPr id="76" name="아래쪽 화살표 75"/>
          <p:cNvSpPr/>
          <p:nvPr/>
        </p:nvSpPr>
        <p:spPr>
          <a:xfrm rot="10800000">
            <a:off x="6517515" y="800728"/>
            <a:ext cx="936104" cy="8100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6520607" y="2625098"/>
            <a:ext cx="933012" cy="8100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09184" y="2370967"/>
            <a:ext cx="734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칠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09184" y="3805500"/>
            <a:ext cx="734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팔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2554" y="46203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7, 8, 9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9" name="Picture 4" descr="C:\Users\chanho\Documents\카카오톡 받은 파일\새 그래프\김찬호\45~55구간\8.png">
            <a:extLst>
              <a:ext uri="{FF2B5EF4-FFF2-40B4-BE49-F238E27FC236}">
                <a16:creationId xmlns:a16="http://schemas.microsoft.com/office/drawing/2014/main" id="{53AC3A21-BC21-4199-99E0-21CE5242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3" y="3515887"/>
            <a:ext cx="3853481" cy="141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chanho\Documents\카카오톡 받은 파일\새 그래프\김찬호\45~55구간\7.png">
            <a:extLst>
              <a:ext uri="{FF2B5EF4-FFF2-40B4-BE49-F238E27FC236}">
                <a16:creationId xmlns:a16="http://schemas.microsoft.com/office/drawing/2014/main" id="{0A3BFFD1-001C-455C-806C-220B5C0B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2" y="2139702"/>
            <a:ext cx="3853481" cy="141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8A0A34-6F3E-4F12-8ED6-72B5DCCE2AB7}"/>
              </a:ext>
            </a:extLst>
          </p:cNvPr>
          <p:cNvSpPr/>
          <p:nvPr/>
        </p:nvSpPr>
        <p:spPr>
          <a:xfrm>
            <a:off x="1071444" y="2314030"/>
            <a:ext cx="759093" cy="10863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3" name="Picture 2" descr="C:\Users\chanho\Documents\카카오톡 받은 파일\새 그래프\김찬호\45~55구간\9.png">
            <a:extLst>
              <a:ext uri="{FF2B5EF4-FFF2-40B4-BE49-F238E27FC236}">
                <a16:creationId xmlns:a16="http://schemas.microsoft.com/office/drawing/2014/main" id="{6C7ED3CD-BB0F-4F8C-AFE8-8D04FF1C8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5" y="791005"/>
            <a:ext cx="3853481" cy="141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353E64-5269-48CE-A85C-54443184CE91}"/>
              </a:ext>
            </a:extLst>
          </p:cNvPr>
          <p:cNvSpPr/>
          <p:nvPr/>
        </p:nvSpPr>
        <p:spPr>
          <a:xfrm>
            <a:off x="1056204" y="3691468"/>
            <a:ext cx="759093" cy="10766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782940-517F-4788-BC55-C71BCB241520}"/>
              </a:ext>
            </a:extLst>
          </p:cNvPr>
          <p:cNvSpPr/>
          <p:nvPr/>
        </p:nvSpPr>
        <p:spPr>
          <a:xfrm>
            <a:off x="1071445" y="958067"/>
            <a:ext cx="759093" cy="10863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BE4BFE-0870-4820-A687-53032C21963E}"/>
              </a:ext>
            </a:extLst>
          </p:cNvPr>
          <p:cNvSpPr txBox="1"/>
          <p:nvPr/>
        </p:nvSpPr>
        <p:spPr>
          <a:xfrm>
            <a:off x="1101877" y="987574"/>
            <a:ext cx="78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32.6%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82F9AD-7C56-490F-8F64-E2B88FC37009}"/>
              </a:ext>
            </a:extLst>
          </p:cNvPr>
          <p:cNvSpPr txBox="1"/>
          <p:nvPr/>
        </p:nvSpPr>
        <p:spPr>
          <a:xfrm>
            <a:off x="1806110" y="972185"/>
            <a:ext cx="73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23.8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5BD091-4548-4C73-9693-D4518BDBDFE3}"/>
              </a:ext>
            </a:extLst>
          </p:cNvPr>
          <p:cNvSpPr txBox="1"/>
          <p:nvPr/>
        </p:nvSpPr>
        <p:spPr>
          <a:xfrm>
            <a:off x="2533076" y="987574"/>
            <a:ext cx="73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22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809538-8488-4C92-A877-18F15C91C67E}"/>
              </a:ext>
            </a:extLst>
          </p:cNvPr>
          <p:cNvSpPr txBox="1"/>
          <p:nvPr/>
        </p:nvSpPr>
        <p:spPr>
          <a:xfrm>
            <a:off x="3292129" y="998306"/>
            <a:ext cx="73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21.5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B4ADD1-5BD2-41C4-A9BF-95454F402B66}"/>
              </a:ext>
            </a:extLst>
          </p:cNvPr>
          <p:cNvSpPr txBox="1"/>
          <p:nvPr/>
        </p:nvSpPr>
        <p:spPr>
          <a:xfrm>
            <a:off x="1090431" y="2370967"/>
            <a:ext cx="71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30.1%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050CFC-422A-4A4F-B615-54D877F49F95}"/>
              </a:ext>
            </a:extLst>
          </p:cNvPr>
          <p:cNvSpPr txBox="1"/>
          <p:nvPr/>
        </p:nvSpPr>
        <p:spPr>
          <a:xfrm>
            <a:off x="1889027" y="2366522"/>
            <a:ext cx="71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21.7%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D9D15-E050-49F7-826F-D206C6AC57EF}"/>
              </a:ext>
            </a:extLst>
          </p:cNvPr>
          <p:cNvSpPr txBox="1"/>
          <p:nvPr/>
        </p:nvSpPr>
        <p:spPr>
          <a:xfrm>
            <a:off x="2627784" y="2355726"/>
            <a:ext cx="55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25%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9422DA-592D-4B40-9E17-BE28033DF606}"/>
              </a:ext>
            </a:extLst>
          </p:cNvPr>
          <p:cNvSpPr txBox="1"/>
          <p:nvPr/>
        </p:nvSpPr>
        <p:spPr>
          <a:xfrm>
            <a:off x="3347864" y="2353181"/>
            <a:ext cx="71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23.1%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73582B-AF92-4349-AA14-C2B9F98A0890}"/>
              </a:ext>
            </a:extLst>
          </p:cNvPr>
          <p:cNvSpPr txBox="1"/>
          <p:nvPr/>
        </p:nvSpPr>
        <p:spPr>
          <a:xfrm>
            <a:off x="1096055" y="3701031"/>
            <a:ext cx="89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28.1%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AD335C-8C71-40AF-A239-021E4193A027}"/>
              </a:ext>
            </a:extLst>
          </p:cNvPr>
          <p:cNvSpPr txBox="1"/>
          <p:nvPr/>
        </p:nvSpPr>
        <p:spPr>
          <a:xfrm>
            <a:off x="1876037" y="3701031"/>
            <a:ext cx="68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22%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469288-2A1D-48E2-BF49-475520CBB534}"/>
              </a:ext>
            </a:extLst>
          </p:cNvPr>
          <p:cNvSpPr txBox="1"/>
          <p:nvPr/>
        </p:nvSpPr>
        <p:spPr>
          <a:xfrm>
            <a:off x="2596117" y="3701031"/>
            <a:ext cx="68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25%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108D4B-68DD-43DD-AFCA-716E0C192B58}"/>
              </a:ext>
            </a:extLst>
          </p:cNvPr>
          <p:cNvSpPr txBox="1"/>
          <p:nvPr/>
        </p:nvSpPr>
        <p:spPr>
          <a:xfrm>
            <a:off x="3426370" y="3701031"/>
            <a:ext cx="68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24%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FB290D8-7237-4302-AD7F-FD20299AE84D}"/>
              </a:ext>
            </a:extLst>
          </p:cNvPr>
          <p:cNvCxnSpPr/>
          <p:nvPr/>
        </p:nvCxnSpPr>
        <p:spPr>
          <a:xfrm flipH="1">
            <a:off x="2505211" y="958066"/>
            <a:ext cx="1" cy="108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428C035-565B-4170-82FE-C051CC69B185}"/>
              </a:ext>
            </a:extLst>
          </p:cNvPr>
          <p:cNvCxnSpPr/>
          <p:nvPr/>
        </p:nvCxnSpPr>
        <p:spPr>
          <a:xfrm flipH="1">
            <a:off x="1835696" y="958066"/>
            <a:ext cx="1" cy="108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8E7D235-D7EB-4C23-A1E7-1BAE2EC824D1}"/>
              </a:ext>
            </a:extLst>
          </p:cNvPr>
          <p:cNvCxnSpPr/>
          <p:nvPr/>
        </p:nvCxnSpPr>
        <p:spPr>
          <a:xfrm flipH="1">
            <a:off x="3275856" y="958066"/>
            <a:ext cx="1" cy="108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0A9E513-3A76-4926-A798-CC60B91C1CCC}"/>
              </a:ext>
            </a:extLst>
          </p:cNvPr>
          <p:cNvCxnSpPr/>
          <p:nvPr/>
        </p:nvCxnSpPr>
        <p:spPr>
          <a:xfrm flipH="1">
            <a:off x="2500055" y="2314030"/>
            <a:ext cx="1" cy="108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AF964A3-8325-409D-8A7D-82E23E3567B5}"/>
              </a:ext>
            </a:extLst>
          </p:cNvPr>
          <p:cNvCxnSpPr/>
          <p:nvPr/>
        </p:nvCxnSpPr>
        <p:spPr>
          <a:xfrm flipH="1">
            <a:off x="1830540" y="2314030"/>
            <a:ext cx="1" cy="108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1178334-4C7E-448F-8F7D-22AF626D1EAF}"/>
              </a:ext>
            </a:extLst>
          </p:cNvPr>
          <p:cNvCxnSpPr/>
          <p:nvPr/>
        </p:nvCxnSpPr>
        <p:spPr>
          <a:xfrm flipH="1">
            <a:off x="3270700" y="2314030"/>
            <a:ext cx="1" cy="108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84E56D7-B669-42A3-ABD6-AA6B7329849B}"/>
              </a:ext>
            </a:extLst>
          </p:cNvPr>
          <p:cNvCxnSpPr/>
          <p:nvPr/>
        </p:nvCxnSpPr>
        <p:spPr>
          <a:xfrm flipH="1">
            <a:off x="2500054" y="3681809"/>
            <a:ext cx="1" cy="108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78ED65F-3122-4C77-AB5B-AA0CFE931EDF}"/>
              </a:ext>
            </a:extLst>
          </p:cNvPr>
          <p:cNvCxnSpPr/>
          <p:nvPr/>
        </p:nvCxnSpPr>
        <p:spPr>
          <a:xfrm flipH="1">
            <a:off x="1830539" y="3681809"/>
            <a:ext cx="1" cy="108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524A7A0-AE76-4F95-B33A-B147C6024976}"/>
              </a:ext>
            </a:extLst>
          </p:cNvPr>
          <p:cNvCxnSpPr/>
          <p:nvPr/>
        </p:nvCxnSpPr>
        <p:spPr>
          <a:xfrm flipH="1">
            <a:off x="3270699" y="3681809"/>
            <a:ext cx="1" cy="108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88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anho\Documents\카카오톡 받은 파일\새 그래프\김찬호\15~25구간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10948"/>
            <a:ext cx="3277418" cy="245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anho\Documents\카카오톡 받은 파일\새 그래프\김찬호\15~25구간\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7" y="2310948"/>
            <a:ext cx="3277418" cy="245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7940"/>
            <a:ext cx="8229600" cy="857250"/>
          </a:xfrm>
        </p:spPr>
        <p:txBody>
          <a:bodyPr/>
          <a:lstStyle/>
          <a:p>
            <a:r>
              <a:rPr lang="ko-KR" altLang="en-US" b="1" dirty="0"/>
              <a:t>칠 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09526"/>
            <a:ext cx="8229600" cy="33944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모음부의 종류 차이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1800" dirty="0"/>
              <a:t>-&gt;</a:t>
            </a:r>
            <a:r>
              <a:rPr lang="ko-KR" altLang="en-US" sz="1800" dirty="0"/>
              <a:t> </a:t>
            </a:r>
            <a:r>
              <a:rPr lang="en-US" altLang="ko-KR" sz="1800" dirty="0"/>
              <a:t>1/5</a:t>
            </a:r>
            <a:r>
              <a:rPr lang="ko-KR" altLang="en-US" sz="1800" dirty="0"/>
              <a:t>구간</a:t>
            </a:r>
            <a:r>
              <a:rPr lang="en-US" altLang="ko-KR" sz="1800" dirty="0"/>
              <a:t>(</a:t>
            </a:r>
            <a:r>
              <a:rPr lang="ko-KR" altLang="en-US" sz="1800" dirty="0"/>
              <a:t>모음부가 발음된다고 생각되는 부분</a:t>
            </a:r>
            <a:r>
              <a:rPr lang="en-US" altLang="ko-KR" sz="1800" dirty="0"/>
              <a:t>)</a:t>
            </a:r>
            <a:r>
              <a:rPr lang="ko-KR" altLang="en-US" sz="1800" dirty="0"/>
              <a:t> 의 그래프 비교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2464" y="21408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6960" y="21586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51092" y="2614786"/>
            <a:ext cx="0" cy="186991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98253" y="2599980"/>
            <a:ext cx="899879" cy="18860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2621125"/>
            <a:ext cx="0" cy="186991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491170" y="2606319"/>
            <a:ext cx="899879" cy="18860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46" y="144964"/>
            <a:ext cx="1560926" cy="91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298457" y="855578"/>
            <a:ext cx="190235" cy="359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3568" y="846527"/>
            <a:ext cx="190235" cy="359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554" y="46203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7, 8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01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40" y="2211710"/>
            <a:ext cx="8229600" cy="857250"/>
          </a:xfrm>
        </p:spPr>
        <p:txBody>
          <a:bodyPr/>
          <a:lstStyle/>
          <a:p>
            <a:r>
              <a:rPr lang="en-US" altLang="ko-KR" dirty="0"/>
              <a:t>Q n A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30480" y="315316"/>
            <a:ext cx="9113520" cy="681137"/>
          </a:xfrm>
          <a:custGeom>
            <a:avLst/>
            <a:gdLst>
              <a:gd name="connsiteX0" fmla="*/ 0 w 9113520"/>
              <a:gd name="connsiteY0" fmla="*/ 355630 h 681137"/>
              <a:gd name="connsiteX1" fmla="*/ 7437120 w 9113520"/>
              <a:gd name="connsiteY1" fmla="*/ 365790 h 681137"/>
              <a:gd name="connsiteX2" fmla="*/ 7813040 w 9113520"/>
              <a:gd name="connsiteY2" fmla="*/ 365790 h 681137"/>
              <a:gd name="connsiteX3" fmla="*/ 8128000 w 9113520"/>
              <a:gd name="connsiteY3" fmla="*/ 101630 h 681137"/>
              <a:gd name="connsiteX4" fmla="*/ 8178800 w 9113520"/>
              <a:gd name="connsiteY4" fmla="*/ 680750 h 681137"/>
              <a:gd name="connsiteX5" fmla="*/ 8351520 w 9113520"/>
              <a:gd name="connsiteY5" fmla="*/ 30 h 681137"/>
              <a:gd name="connsiteX6" fmla="*/ 8432800 w 9113520"/>
              <a:gd name="connsiteY6" fmla="*/ 650270 h 681137"/>
              <a:gd name="connsiteX7" fmla="*/ 8524240 w 9113520"/>
              <a:gd name="connsiteY7" fmla="*/ 121950 h 681137"/>
              <a:gd name="connsiteX8" fmla="*/ 8646160 w 9113520"/>
              <a:gd name="connsiteY8" fmla="*/ 538510 h 681137"/>
              <a:gd name="connsiteX9" fmla="*/ 8717280 w 9113520"/>
              <a:gd name="connsiteY9" fmla="*/ 264190 h 681137"/>
              <a:gd name="connsiteX10" fmla="*/ 8829040 w 9113520"/>
              <a:gd name="connsiteY10" fmla="*/ 375950 h 681137"/>
              <a:gd name="connsiteX11" fmla="*/ 9113520 w 9113520"/>
              <a:gd name="connsiteY11" fmla="*/ 375950 h 68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3520" h="681137">
                <a:moveTo>
                  <a:pt x="0" y="355630"/>
                </a:moveTo>
                <a:lnTo>
                  <a:pt x="7437120" y="365790"/>
                </a:lnTo>
                <a:cubicBezTo>
                  <a:pt x="8739293" y="367483"/>
                  <a:pt x="7697893" y="409817"/>
                  <a:pt x="7813040" y="365790"/>
                </a:cubicBezTo>
                <a:cubicBezTo>
                  <a:pt x="7928187" y="321763"/>
                  <a:pt x="8067040" y="49137"/>
                  <a:pt x="8128000" y="101630"/>
                </a:cubicBezTo>
                <a:cubicBezTo>
                  <a:pt x="8188960" y="154123"/>
                  <a:pt x="8141547" y="697683"/>
                  <a:pt x="8178800" y="680750"/>
                </a:cubicBezTo>
                <a:cubicBezTo>
                  <a:pt x="8216053" y="663817"/>
                  <a:pt x="8309187" y="5110"/>
                  <a:pt x="8351520" y="30"/>
                </a:cubicBezTo>
                <a:cubicBezTo>
                  <a:pt x="8393853" y="-5050"/>
                  <a:pt x="8404013" y="629950"/>
                  <a:pt x="8432800" y="650270"/>
                </a:cubicBezTo>
                <a:cubicBezTo>
                  <a:pt x="8461587" y="670590"/>
                  <a:pt x="8488680" y="140577"/>
                  <a:pt x="8524240" y="121950"/>
                </a:cubicBezTo>
                <a:cubicBezTo>
                  <a:pt x="8559800" y="103323"/>
                  <a:pt x="8613987" y="514803"/>
                  <a:pt x="8646160" y="538510"/>
                </a:cubicBezTo>
                <a:cubicBezTo>
                  <a:pt x="8678333" y="562217"/>
                  <a:pt x="8686800" y="291283"/>
                  <a:pt x="8717280" y="264190"/>
                </a:cubicBezTo>
                <a:cubicBezTo>
                  <a:pt x="8747760" y="237097"/>
                  <a:pt x="8763000" y="357323"/>
                  <a:pt x="8829040" y="375950"/>
                </a:cubicBezTo>
                <a:cubicBezTo>
                  <a:pt x="8895080" y="394577"/>
                  <a:pt x="9005147" y="369177"/>
                  <a:pt x="9113520" y="375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8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1600" y="1923678"/>
            <a:ext cx="6966044" cy="1719482"/>
            <a:chOff x="990332" y="2060848"/>
            <a:chExt cx="6966044" cy="2292643"/>
          </a:xfrm>
        </p:grpSpPr>
        <p:grpSp>
          <p:nvGrpSpPr>
            <p:cNvPr id="3" name="그룹 2"/>
            <p:cNvGrpSpPr/>
            <p:nvPr/>
          </p:nvGrpSpPr>
          <p:grpSpPr>
            <a:xfrm>
              <a:off x="990332" y="2060848"/>
              <a:ext cx="6966044" cy="1584176"/>
              <a:chOff x="757610" y="1916832"/>
              <a:chExt cx="6966044" cy="158417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57610" y="2512992"/>
                <a:ext cx="2446238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사용 언어 </a:t>
                </a:r>
                <a:r>
                  <a:rPr lang="en-US" altLang="ko-KR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</a:t>
                </a:r>
              </a:p>
            </p:txBody>
          </p:sp>
          <p:pic>
            <p:nvPicPr>
              <p:cNvPr id="1026" name="Picture 2" descr="C:\Users\SH\Desktop\파이썬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12667" y1="49758" x2="12667" y2="49758"/>
                            <a14:foregroundMark x1="37667" y1="51208" x2="37667" y2="51208"/>
                            <a14:foregroundMark x1="41000" y1="50725" x2="41000" y2="50725"/>
                            <a14:foregroundMark x1="53333" y1="40580" x2="53333" y2="40580"/>
                            <a14:foregroundMark x1="59000" y1="45411" x2="59000" y2="45411"/>
                            <a14:foregroundMark x1="69333" y1="50725" x2="69333" y2="50725"/>
                            <a14:foregroundMark x1="80167" y1="46377" x2="80167" y2="46377"/>
                            <a14:foregroundMark x1="91667" y1="28502" x2="91667" y2="28502"/>
                            <a14:foregroundMark x1="93333" y1="29469" x2="93333" y2="294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1916832"/>
                <a:ext cx="4591814" cy="1584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3364562" y="3861048"/>
              <a:ext cx="426007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wave,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numpy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matplotlib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878" y="16035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3" y="11448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554" y="45303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사용언어</a:t>
            </a:r>
          </a:p>
        </p:txBody>
      </p:sp>
    </p:spTree>
    <p:extLst>
      <p:ext uri="{BB962C8B-B14F-4D97-AF65-F5344CB8AC3E}">
        <p14:creationId xmlns:p14="http://schemas.microsoft.com/office/powerpoint/2010/main" val="246097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00005" y="1332360"/>
            <a:ext cx="56621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음성 파일을 파동그래프로 출력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파동그래프 정규화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잡음 제거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878" y="16035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153" y="11448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554" y="45303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 내용</a:t>
            </a:r>
          </a:p>
        </p:txBody>
      </p:sp>
    </p:spTree>
    <p:extLst>
      <p:ext uri="{BB962C8B-B14F-4D97-AF65-F5344CB8AC3E}">
        <p14:creationId xmlns:p14="http://schemas.microsoft.com/office/powerpoint/2010/main" val="256261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36793" y="429065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큰 값을 찾아 전체에 나눔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2192" y="944854"/>
            <a:ext cx="8712297" cy="2741321"/>
            <a:chOff x="252191" y="1259806"/>
            <a:chExt cx="8712297" cy="3655094"/>
          </a:xfrm>
        </p:grpSpPr>
        <p:grpSp>
          <p:nvGrpSpPr>
            <p:cNvPr id="3" name="그룹 2"/>
            <p:cNvGrpSpPr/>
            <p:nvPr/>
          </p:nvGrpSpPr>
          <p:grpSpPr>
            <a:xfrm>
              <a:off x="252191" y="2123902"/>
              <a:ext cx="4131778" cy="2790998"/>
              <a:chOff x="252191" y="2123902"/>
              <a:chExt cx="4131778" cy="2790998"/>
            </a:xfrm>
          </p:grpSpPr>
          <p:pic>
            <p:nvPicPr>
              <p:cNvPr id="1026" name="Picture 2" descr="C:\Users\SH\Desktop\2조\잡음제거과정\1의기본그래프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950"/>
              <a:stretch/>
            </p:blipFill>
            <p:spPr bwMode="auto">
              <a:xfrm>
                <a:off x="252191" y="2123902"/>
                <a:ext cx="4131778" cy="2790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타원 4"/>
              <p:cNvSpPr/>
              <p:nvPr/>
            </p:nvSpPr>
            <p:spPr>
              <a:xfrm>
                <a:off x="1517855" y="4692950"/>
                <a:ext cx="144016" cy="14401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0" name="직선 화살표 연결선 9"/>
              <p:cNvCxnSpPr>
                <a:endCxn id="5" idx="6"/>
              </p:cNvCxnSpPr>
              <p:nvPr/>
            </p:nvCxnSpPr>
            <p:spPr>
              <a:xfrm flipH="1">
                <a:off x="1661871" y="4764958"/>
                <a:ext cx="31851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모서리가 둥근 직사각형 11"/>
              <p:cNvSpPr/>
              <p:nvPr/>
            </p:nvSpPr>
            <p:spPr>
              <a:xfrm>
                <a:off x="1980383" y="4692950"/>
                <a:ext cx="576064" cy="144016"/>
              </a:xfrm>
              <a:prstGeom prst="round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가장</a:t>
                </a:r>
                <a:r>
                  <a:rPr lang="en-US" altLang="ko-KR" sz="6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6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큰 값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24840" y="1259806"/>
              <a:ext cx="4139648" cy="3655094"/>
              <a:chOff x="4824840" y="1259806"/>
              <a:chExt cx="4139648" cy="3655094"/>
            </a:xfrm>
          </p:grpSpPr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5148064" y="1259806"/>
                <a:ext cx="3466728" cy="6340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정규화</a:t>
                </a:r>
                <a:endPara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027" name="Picture 3" descr="C:\Users\SH\Desktop\2조\잡음제거과정\정규화된그래프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122"/>
              <a:stretch/>
            </p:blipFill>
            <p:spPr bwMode="auto">
              <a:xfrm>
                <a:off x="4824840" y="2123902"/>
                <a:ext cx="4139648" cy="2790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모서리가 둥근 직사각형 16"/>
              <p:cNvSpPr/>
              <p:nvPr/>
            </p:nvSpPr>
            <p:spPr>
              <a:xfrm>
                <a:off x="4987486" y="4716190"/>
                <a:ext cx="304594" cy="144016"/>
              </a:xfrm>
              <a:prstGeom prst="round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5" name="제목 1"/>
            <p:cNvSpPr txBox="1">
              <a:spLocks/>
            </p:cNvSpPr>
            <p:nvPr/>
          </p:nvSpPr>
          <p:spPr>
            <a:xfrm>
              <a:off x="673224" y="1268760"/>
              <a:ext cx="3466728" cy="634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파동그래프 출력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878" y="16035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153" y="11448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2554" y="45303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47168" y="4155926"/>
            <a:ext cx="780559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5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7046" y="946934"/>
            <a:ext cx="8712968" cy="2792756"/>
            <a:chOff x="251520" y="1259806"/>
            <a:chExt cx="8712968" cy="3723674"/>
          </a:xfrm>
        </p:grpSpPr>
        <p:pic>
          <p:nvPicPr>
            <p:cNvPr id="2050" name="Picture 2" descr="C:\Users\SH\Desktop\2조\잡음제거과정\절대값화한정규화그래프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98"/>
            <a:stretch/>
          </p:blipFill>
          <p:spPr bwMode="auto">
            <a:xfrm>
              <a:off x="4788024" y="2132476"/>
              <a:ext cx="4176464" cy="2851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제목 1"/>
            <p:cNvSpPr txBox="1">
              <a:spLocks/>
            </p:cNvSpPr>
            <p:nvPr/>
          </p:nvSpPr>
          <p:spPr>
            <a:xfrm>
              <a:off x="673224" y="1259806"/>
              <a:ext cx="3466728" cy="634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정규화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" name="Picture 3" descr="C:\Users\SH\Desktop\2조\잡음제거과정\정규화된그래프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30"/>
            <a:stretch/>
          </p:blipFill>
          <p:spPr bwMode="auto">
            <a:xfrm>
              <a:off x="251520" y="2123902"/>
              <a:ext cx="4139648" cy="280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14166" y="4716190"/>
              <a:ext cx="304594" cy="144016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제목 1"/>
            <p:cNvSpPr txBox="1">
              <a:spLocks/>
            </p:cNvSpPr>
            <p:nvPr/>
          </p:nvSpPr>
          <p:spPr>
            <a:xfrm>
              <a:off x="5209728" y="1259806"/>
              <a:ext cx="3466728" cy="634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절대값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아래쪽 화살표 설명선 8"/>
            <p:cNvSpPr/>
            <p:nvPr/>
          </p:nvSpPr>
          <p:spPr>
            <a:xfrm>
              <a:off x="899592" y="2636912"/>
              <a:ext cx="2952328" cy="2223294"/>
            </a:xfrm>
            <a:prstGeom prst="downArrowCallout">
              <a:avLst>
                <a:gd name="adj1" fmla="val 10626"/>
                <a:gd name="adj2" fmla="val 13045"/>
                <a:gd name="adj3" fmla="val 13045"/>
                <a:gd name="adj4" fmla="val 75000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878" y="16035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153" y="11448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2554" y="453038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잡음 제거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47168" y="4155926"/>
            <a:ext cx="780559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05377" y="4299942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파동 그래프의 전체 값을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절대값으로 만들어준다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47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3528" y="944854"/>
            <a:ext cx="8676633" cy="2795042"/>
            <a:chOff x="223527" y="1259806"/>
            <a:chExt cx="8676633" cy="3726722"/>
          </a:xfrm>
        </p:grpSpPr>
        <p:pic>
          <p:nvPicPr>
            <p:cNvPr id="4" name="Picture 2" descr="C:\Users\SH\Desktop\2조\잡음제거과정\절대값화한정규화그래프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1" b="8902"/>
            <a:stretch/>
          </p:blipFill>
          <p:spPr bwMode="auto">
            <a:xfrm>
              <a:off x="223527" y="2132476"/>
              <a:ext cx="4135114" cy="2854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제목 1"/>
            <p:cNvSpPr txBox="1">
              <a:spLocks/>
            </p:cNvSpPr>
            <p:nvPr/>
          </p:nvSpPr>
          <p:spPr>
            <a:xfrm>
              <a:off x="683568" y="1259806"/>
              <a:ext cx="3466728" cy="634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절대값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제목 1"/>
            <p:cNvSpPr txBox="1">
              <a:spLocks/>
            </p:cNvSpPr>
            <p:nvPr/>
          </p:nvSpPr>
          <p:spPr>
            <a:xfrm>
              <a:off x="5209728" y="1259806"/>
              <a:ext cx="3466728" cy="634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잡음 제거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074" name="Picture 2" descr="C:\Users\SH\Desktop\2조\잡음제거과정\잡음제거정규화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40" b="8901"/>
            <a:stretch/>
          </p:blipFill>
          <p:spPr bwMode="auto">
            <a:xfrm>
              <a:off x="4788024" y="2132476"/>
              <a:ext cx="4112136" cy="2854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직선 연결선 9"/>
            <p:cNvCxnSpPr/>
            <p:nvPr/>
          </p:nvCxnSpPr>
          <p:spPr>
            <a:xfrm>
              <a:off x="750496" y="4706476"/>
              <a:ext cx="3240360" cy="0"/>
            </a:xfrm>
            <a:prstGeom prst="line">
              <a:avLst/>
            </a:prstGeom>
            <a:ln>
              <a:solidFill>
                <a:srgbClr val="FF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8494" y="4562276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0.05</a:t>
              </a:r>
              <a:endParaRPr lang="ko-KR" altLang="en-US" sz="7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950392" y="4509120"/>
              <a:ext cx="153536" cy="1955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3429392" y="4509120"/>
              <a:ext cx="134496" cy="1973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9324" y="4238515"/>
              <a:ext cx="39946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Time_1</a:t>
              </a:r>
            </a:p>
            <a:p>
              <a:pPr algn="ctr"/>
              <a:r>
                <a:rPr lang="ko-KR" altLang="en-US" sz="5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6133" y="4232007"/>
              <a:ext cx="39946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Time_2</a:t>
              </a:r>
            </a:p>
            <a:p>
              <a:pPr algn="ctr"/>
              <a:r>
                <a:rPr lang="ko-KR" altLang="en-US" sz="5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5044" y="4240039"/>
              <a:ext cx="39946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Time_1</a:t>
              </a:r>
            </a:p>
            <a:p>
              <a:pPr algn="ctr"/>
              <a:r>
                <a:rPr lang="ko-KR" altLang="en-US" sz="500" b="1" dirty="0" err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부터</a:t>
              </a:r>
              <a:r>
                <a:rPr lang="ko-KR" altLang="en-US" sz="5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5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5423087" y="3544623"/>
              <a:ext cx="0" cy="7182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8411284" y="3561991"/>
              <a:ext cx="0" cy="7182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214213" y="4262899"/>
              <a:ext cx="39946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Time_2</a:t>
              </a:r>
            </a:p>
            <a:p>
              <a:pPr algn="ctr"/>
              <a:r>
                <a:rPr lang="ko-KR" altLang="en-US" sz="5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까지 </a:t>
              </a:r>
              <a:endParaRPr lang="en-US" altLang="ko-KR" sz="5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59878" y="4212592"/>
            <a:ext cx="613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이하는 잡음으로 판단하여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임계점과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그래프가 양 옆에서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처음으로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겹치는 부분의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시간대 사이를 나타내는 그래프를 출력함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2878" y="16035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5153" y="11448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554" y="453038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잡음 제거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747168" y="4155926"/>
            <a:ext cx="780559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4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95536" y="1678761"/>
            <a:ext cx="4176464" cy="2185511"/>
            <a:chOff x="395536" y="2387361"/>
            <a:chExt cx="4176464" cy="2914016"/>
          </a:xfrm>
        </p:grpSpPr>
        <p:grpSp>
          <p:nvGrpSpPr>
            <p:cNvPr id="10" name="그룹 9"/>
            <p:cNvGrpSpPr/>
            <p:nvPr/>
          </p:nvGrpSpPr>
          <p:grpSpPr>
            <a:xfrm>
              <a:off x="395536" y="2387361"/>
              <a:ext cx="4176464" cy="2855199"/>
              <a:chOff x="2411760" y="1196752"/>
              <a:chExt cx="4176464" cy="2855199"/>
            </a:xfrm>
          </p:grpSpPr>
          <p:pic>
            <p:nvPicPr>
              <p:cNvPr id="4" name="Picture 2" descr="C:\Users\SH\Desktop\2조\잡음제거과정\잡음제거정규화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65"/>
              <a:stretch/>
            </p:blipFill>
            <p:spPr bwMode="auto">
              <a:xfrm>
                <a:off x="2411760" y="1196752"/>
                <a:ext cx="4176464" cy="2855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/>
              <p:cNvCxnSpPr/>
              <p:nvPr/>
            </p:nvCxnSpPr>
            <p:spPr>
              <a:xfrm>
                <a:off x="4219580" y="1556792"/>
                <a:ext cx="0" cy="244827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4875272" y="1556792"/>
                <a:ext cx="0" cy="244827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5523344" y="1556792"/>
                <a:ext cx="0" cy="244827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3563888" y="1556792"/>
                <a:ext cx="0" cy="244827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1035531" y="4801359"/>
              <a:ext cx="3898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82349" y="4798790"/>
              <a:ext cx="3898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22674" y="4802186"/>
              <a:ext cx="3898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8493" y="4799223"/>
              <a:ext cx="3898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17234" y="4808934"/>
              <a:ext cx="3898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99992" y="989049"/>
            <a:ext cx="4536504" cy="3745511"/>
            <a:chOff x="4499992" y="1467746"/>
            <a:chExt cx="4536504" cy="4994014"/>
          </a:xfrm>
        </p:grpSpPr>
        <p:pic>
          <p:nvPicPr>
            <p:cNvPr id="1026" name="Picture 2" descr="C:\Users\SH\Desktop\2조\잡음제거과정\05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6" b="8779"/>
            <a:stretch/>
          </p:blipFill>
          <p:spPr bwMode="auto">
            <a:xfrm>
              <a:off x="4848926" y="1467746"/>
              <a:ext cx="1699334" cy="91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10213" y="1787137"/>
              <a:ext cx="3898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pic>
          <p:nvPicPr>
            <p:cNvPr id="1027" name="Picture 3" descr="C:\Users\SH\Desktop\2조\잡음제거과정\15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5"/>
            <a:stretch/>
          </p:blipFill>
          <p:spPr bwMode="auto">
            <a:xfrm>
              <a:off x="4838730" y="2502227"/>
              <a:ext cx="1709530" cy="917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510213" y="2844050"/>
              <a:ext cx="3898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pic>
          <p:nvPicPr>
            <p:cNvPr id="1028" name="Picture 4" descr="C:\Users\SH\Desktop\2조\잡음제거과정\25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" b="10127"/>
            <a:stretch/>
          </p:blipFill>
          <p:spPr bwMode="auto">
            <a:xfrm>
              <a:off x="4862313" y="3519670"/>
              <a:ext cx="1704609" cy="906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499992" y="3820398"/>
              <a:ext cx="3898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pic>
          <p:nvPicPr>
            <p:cNvPr id="1029" name="Picture 5" descr="C:\Users\SH\Desktop\2조\잡음제거과정\35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07"/>
            <a:stretch/>
          </p:blipFill>
          <p:spPr bwMode="auto">
            <a:xfrm>
              <a:off x="4865505" y="4512163"/>
              <a:ext cx="1709530" cy="91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499992" y="4797152"/>
              <a:ext cx="3898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pic>
          <p:nvPicPr>
            <p:cNvPr id="1030" name="Picture 6" descr="C:\Users\SH\Desktop\2조\잡음제거과정\45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92" b="9386"/>
            <a:stretch/>
          </p:blipFill>
          <p:spPr bwMode="auto">
            <a:xfrm>
              <a:off x="4857392" y="5548268"/>
              <a:ext cx="1690868" cy="91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499992" y="5867980"/>
              <a:ext cx="3898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775414" y="2958083"/>
              <a:ext cx="2261082" cy="1607822"/>
              <a:chOff x="6775414" y="2958083"/>
              <a:chExt cx="2045058" cy="1607822"/>
            </a:xfrm>
          </p:grpSpPr>
          <p:pic>
            <p:nvPicPr>
              <p:cNvPr id="1031" name="Picture 7" descr="C:\Users\SH\Desktop\2조\잡음제거과정\all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101"/>
              <a:stretch/>
            </p:blipFill>
            <p:spPr bwMode="auto">
              <a:xfrm>
                <a:off x="6775414" y="3186783"/>
                <a:ext cx="2045058" cy="1379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7127135" y="2958083"/>
                <a:ext cx="1305157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①</a:t>
                </a:r>
                <a:r>
                  <a:rPr lang="en-US" altLang="ko-KR" sz="1400" dirty="0">
                    <a:solidFill>
                      <a:schemeClr val="accent6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+</a:t>
                </a:r>
                <a:r>
                  <a:rPr lang="ko-KR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②</a:t>
                </a:r>
                <a:r>
                  <a:rPr lang="en-US" altLang="ko-KR" sz="1400" dirty="0">
                    <a:solidFill>
                      <a:schemeClr val="accent6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+</a:t>
                </a:r>
                <a:r>
                  <a:rPr lang="ko-KR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③</a:t>
                </a:r>
                <a:r>
                  <a:rPr lang="en-US" altLang="ko-KR" sz="1400" dirty="0">
                    <a:solidFill>
                      <a:schemeClr val="accent6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+</a:t>
                </a:r>
                <a:r>
                  <a:rPr lang="ko-KR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④</a:t>
                </a:r>
                <a:r>
                  <a:rPr lang="en-US" altLang="ko-KR" sz="1400" dirty="0">
                    <a:solidFill>
                      <a:schemeClr val="accent6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+</a:t>
                </a:r>
                <a:r>
                  <a:rPr lang="ko-KR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⑤</a:t>
                </a:r>
              </a:p>
            </p:txBody>
          </p:sp>
        </p:grpSp>
      </p:grpSp>
      <p:sp>
        <p:nvSpPr>
          <p:cNvPr id="36" name="제목 1"/>
          <p:cNvSpPr txBox="1">
            <a:spLocks/>
          </p:cNvSpPr>
          <p:nvPr/>
        </p:nvSpPr>
        <p:spPr>
          <a:xfrm>
            <a:off x="750404" y="1002876"/>
            <a:ext cx="3466728" cy="47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파장그래프 변환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2878" y="16035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153" y="11448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2554" y="45303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푸리에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316869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7136" y="683836"/>
            <a:ext cx="8064896" cy="433974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640749" y="593717"/>
            <a:ext cx="7675666" cy="4405744"/>
            <a:chOff x="-744897" y="-258155"/>
            <a:chExt cx="12972001" cy="7358889"/>
          </a:xfrm>
        </p:grpSpPr>
        <p:sp>
          <p:nvSpPr>
            <p:cNvPr id="4" name="TextBox 3"/>
            <p:cNvSpPr txBox="1"/>
            <p:nvPr/>
          </p:nvSpPr>
          <p:spPr>
            <a:xfrm>
              <a:off x="3835775" y="-258155"/>
              <a:ext cx="4099560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0 1 2 3 4 5 6 7 8 9</a:t>
              </a:r>
              <a:r>
                <a:rPr lang="en-US" altLang="ko-KR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5711451" y="664352"/>
              <a:ext cx="3549" cy="243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08527" y="1206881"/>
              <a:ext cx="3087017" cy="77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초성에 자음이 없는 수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 일 이 오 육 </a:t>
              </a:r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3331" y="3422757"/>
              <a:ext cx="2674326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종성에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ㄹ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있는 수 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칠 팔</a:t>
              </a:r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1" name="직선 연결선 10"/>
            <p:cNvCxnSpPr>
              <a:stCxn id="7" idx="0"/>
            </p:cNvCxnSpPr>
            <p:nvPr/>
          </p:nvCxnSpPr>
          <p:spPr>
            <a:xfrm flipH="1" flipV="1">
              <a:off x="2343153" y="894660"/>
              <a:ext cx="8883" cy="3122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9397512" y="894658"/>
              <a:ext cx="2" cy="3122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316773" y="879224"/>
              <a:ext cx="7080739" cy="154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9397512" y="1853211"/>
              <a:ext cx="2" cy="1083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679206" y="2780738"/>
              <a:ext cx="3426065" cy="434702"/>
              <a:chOff x="809035" y="3144530"/>
              <a:chExt cx="3296236" cy="327656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809035" y="3144530"/>
                <a:ext cx="32809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824275" y="3144530"/>
                <a:ext cx="0" cy="3276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V="1">
                <a:off x="4105271" y="3144530"/>
                <a:ext cx="0" cy="3276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-744897" y="3198807"/>
              <a:ext cx="3137081" cy="925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모음의 영향이 적은 수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 일 육 </a:t>
              </a:r>
              <a:r>
                <a:rPr lang="en-US" altLang="ko-KR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6" name="직선 연결선 25"/>
            <p:cNvCxnSpPr>
              <a:stCxn id="7" idx="2"/>
            </p:cNvCxnSpPr>
            <p:nvPr/>
          </p:nvCxnSpPr>
          <p:spPr>
            <a:xfrm flipH="1">
              <a:off x="2343153" y="1977998"/>
              <a:ext cx="8883" cy="802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68849" y="3259967"/>
              <a:ext cx="2686048" cy="77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모음의 영향이 큰 수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오 </a:t>
              </a:r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13889" y="4362329"/>
              <a:ext cx="1670539" cy="1327144"/>
              <a:chOff x="351692" y="4577420"/>
              <a:chExt cx="1670539" cy="1327144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351692" y="4585442"/>
                <a:ext cx="167053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351692" y="4585442"/>
                <a:ext cx="0" cy="13191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022231" y="4577420"/>
                <a:ext cx="0" cy="2462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연결선 30"/>
            <p:cNvCxnSpPr/>
            <p:nvPr/>
          </p:nvCxnSpPr>
          <p:spPr>
            <a:xfrm flipH="1">
              <a:off x="808525" y="4024122"/>
              <a:ext cx="2" cy="338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91637" y="4557570"/>
              <a:ext cx="1457140" cy="77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연구개음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 육</a:t>
              </a:r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392204" y="5297164"/>
              <a:ext cx="1256573" cy="453834"/>
              <a:chOff x="1488831" y="5586894"/>
              <a:chExt cx="1256573" cy="453834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1488831" y="5724412"/>
                <a:ext cx="1254369" cy="81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V="1">
                <a:off x="1488831" y="5706827"/>
                <a:ext cx="0" cy="3276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V="1">
                <a:off x="2745404" y="5713072"/>
                <a:ext cx="0" cy="3276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1988530" y="5586894"/>
                <a:ext cx="0" cy="1540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-426341" y="6008091"/>
              <a:ext cx="1092450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7548" y="6021171"/>
              <a:ext cx="1433514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07553" y="6005130"/>
              <a:ext cx="1867634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686173" y="4367359"/>
              <a:ext cx="8858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4089430" y="4006950"/>
              <a:ext cx="2" cy="338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3686172" y="4367361"/>
              <a:ext cx="2942" cy="12135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4572000" y="4367359"/>
              <a:ext cx="2986" cy="12198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972356" y="5986011"/>
              <a:ext cx="1433514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95543" y="6017752"/>
              <a:ext cx="1433514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6036490" y="2936241"/>
              <a:ext cx="516491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353437" y="5997880"/>
              <a:ext cx="1433514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539100" y="6002228"/>
              <a:ext cx="1433514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</a:p>
          </p:txBody>
        </p:sp>
        <p:cxnSp>
          <p:nvCxnSpPr>
            <p:cNvPr id="72" name="직선 연결선 71"/>
            <p:cNvCxnSpPr>
              <a:endCxn id="8" idx="0"/>
            </p:cNvCxnSpPr>
            <p:nvPr/>
          </p:nvCxnSpPr>
          <p:spPr>
            <a:xfrm>
              <a:off x="9060494" y="2936241"/>
              <a:ext cx="0" cy="486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0502732" y="5985259"/>
              <a:ext cx="1433514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</a:t>
              </a: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8436962" y="4768392"/>
              <a:ext cx="1418486" cy="113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8436962" y="4774024"/>
              <a:ext cx="1" cy="717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799869" y="6017753"/>
              <a:ext cx="1433514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65076" y="6003459"/>
              <a:ext cx="1433514" cy="107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23331" y="1217822"/>
              <a:ext cx="2923608" cy="77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초성에 자음이 있는 수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 사 칠 팔 구 </a:t>
              </a:r>
              <a:r>
                <a:rPr lang="en-US" altLang="ko-KR" sz="120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9060495" y="4419111"/>
              <a:ext cx="0" cy="349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8581" y="5760446"/>
              <a:ext cx="1840364" cy="462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평순모음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468704" y="5786417"/>
              <a:ext cx="1201823" cy="462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치조음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52716" y="5772123"/>
              <a:ext cx="1441336" cy="462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원순모음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224" y="5341581"/>
              <a:ext cx="1284531" cy="92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종성에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ㅁ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있는 수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239272" y="2936243"/>
              <a:ext cx="0" cy="2405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354743" y="5478345"/>
              <a:ext cx="1926701" cy="66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비교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모음의 영향↑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11937" y="5478345"/>
              <a:ext cx="1461054" cy="66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초성의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ㅊ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V="1">
              <a:off x="9864705" y="4757982"/>
              <a:ext cx="1" cy="717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215621" y="5478345"/>
              <a:ext cx="1461054" cy="66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초성의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ㅍ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87" name="직선 연결선 86"/>
            <p:cNvCxnSpPr>
              <a:stCxn id="59" idx="0"/>
            </p:cNvCxnSpPr>
            <p:nvPr/>
          </p:nvCxnSpPr>
          <p:spPr>
            <a:xfrm flipV="1">
              <a:off x="6036491" y="2936241"/>
              <a:ext cx="3181" cy="2405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05692" y="5478345"/>
              <a:ext cx="1721412" cy="66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7,8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비교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모음의 영향 ↑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 flipV="1">
              <a:off x="11219346" y="2919286"/>
              <a:ext cx="2" cy="2571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002712" y="5601409"/>
              <a:ext cx="1441335" cy="66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ㅣ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</a:t>
              </a:r>
            </a:p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차이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90550" y="5609431"/>
              <a:ext cx="1441335" cy="66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ㅗ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</a:t>
              </a:r>
            </a:p>
            <a:p>
              <a:pPr algn="ctr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차이</a:t>
              </a:r>
            </a:p>
          </p:txBody>
        </p:sp>
      </p:grpSp>
      <p:cxnSp>
        <p:nvCxnSpPr>
          <p:cNvPr id="89" name="직선 연결선 88"/>
          <p:cNvCxnSpPr/>
          <p:nvPr/>
        </p:nvCxnSpPr>
        <p:spPr>
          <a:xfrm>
            <a:off x="683568" y="475743"/>
            <a:ext cx="8086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2878" y="16934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5153" y="12347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2554" y="462032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378070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1753</Words>
  <Application>Microsoft Office PowerPoint</Application>
  <PresentationFormat>화면 슬라이드 쇼(16:9)</PresentationFormat>
  <Paragraphs>352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 ExtraBold</vt:lpstr>
      <vt:lpstr>Arial</vt:lpstr>
      <vt:lpstr>나눔바른고딕</vt:lpstr>
      <vt:lpstr>맑은 고딕</vt:lpstr>
      <vt:lpstr>Office 테마</vt:lpstr>
      <vt:lpstr>음성인식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‘ㄹ’ 받침 (일 vs 영,육)- 3/5 ~ 4/5 구간 차이 발생  </vt:lpstr>
      <vt:lpstr>PowerPoint 프레젠테이션</vt:lpstr>
      <vt:lpstr>PowerPoint 프레젠테이션</vt:lpstr>
      <vt:lpstr>1/5 ~ 2/5 구간 </vt:lpstr>
      <vt:lpstr>PowerPoint 프레젠테이션</vt:lpstr>
      <vt:lpstr>PowerPoint 프레젠테이션</vt:lpstr>
      <vt:lpstr>PowerPoint 프레젠테이션</vt:lpstr>
      <vt:lpstr>칠 팔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</dc:creator>
  <cp:lastModifiedBy>김 윤욱</cp:lastModifiedBy>
  <cp:revision>75</cp:revision>
  <dcterms:created xsi:type="dcterms:W3CDTF">2018-06-07T08:06:37Z</dcterms:created>
  <dcterms:modified xsi:type="dcterms:W3CDTF">2018-06-11T05:49:24Z</dcterms:modified>
</cp:coreProperties>
</file>