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7" r:id="rId2"/>
    <p:sldId id="258" r:id="rId3"/>
    <p:sldId id="260" r:id="rId4"/>
    <p:sldId id="264" r:id="rId5"/>
    <p:sldId id="279" r:id="rId6"/>
    <p:sldId id="278" r:id="rId7"/>
    <p:sldId id="276" r:id="rId8"/>
    <p:sldId id="281" r:id="rId9"/>
    <p:sldId id="298" r:id="rId10"/>
    <p:sldId id="274" r:id="rId11"/>
    <p:sldId id="293" r:id="rId12"/>
    <p:sldId id="299" r:id="rId13"/>
    <p:sldId id="300" r:id="rId14"/>
    <p:sldId id="277" r:id="rId15"/>
    <p:sldId id="286" r:id="rId16"/>
    <p:sldId id="284" r:id="rId17"/>
    <p:sldId id="301" r:id="rId18"/>
    <p:sldId id="294" r:id="rId19"/>
    <p:sldId id="295" r:id="rId20"/>
    <p:sldId id="287" r:id="rId21"/>
    <p:sldId id="292" r:id="rId22"/>
    <p:sldId id="282" r:id="rId23"/>
    <p:sldId id="285" r:id="rId24"/>
    <p:sldId id="288" r:id="rId25"/>
    <p:sldId id="289" r:id="rId26"/>
    <p:sldId id="290" r:id="rId27"/>
    <p:sldId id="291" r:id="rId28"/>
    <p:sldId id="296" r:id="rId29"/>
    <p:sldId id="29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CC"/>
    <a:srgbClr val="F7F7F7"/>
    <a:srgbClr val="810D0D"/>
    <a:srgbClr val="E92323"/>
    <a:srgbClr val="CB3F13"/>
    <a:srgbClr val="A80000"/>
    <a:srgbClr val="EE1712"/>
    <a:srgbClr val="4B77C5"/>
    <a:srgbClr val="31F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77301" autoAdjust="0"/>
  </p:normalViewPr>
  <p:slideViewPr>
    <p:cSldViewPr snapToGrid="0">
      <p:cViewPr varScale="1">
        <p:scale>
          <a:sx n="66" d="100"/>
          <a:sy n="66" d="100"/>
        </p:scale>
        <p:origin x="-1526" y="-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BC2A7-D98A-4557-BFD1-D4EFD546B1D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566A-0E92-498F-B1A2-8643200E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2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조의 모듈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발표를 맡게 된 김성훈입니다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7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200x200 </a:t>
            </a:r>
            <a:r>
              <a:rPr lang="ko-KR" altLang="en-US" dirty="0" smtClean="0"/>
              <a:t>픽셀 이미지를 받을 때 </a:t>
            </a:r>
            <a:r>
              <a:rPr lang="en-US" altLang="ko-KR" dirty="0" smtClean="0"/>
              <a:t>200x200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프레임 내에서의 숫자이동과 크기변동에 관련 없이 숫자를 인식하기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불필요한 배경을 제거하였습니다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배경을 제거하기 위해서 숫자픽셀을 가질 수 있는 가장 윗부분 아랫부분의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값 그리고 숫자픽셀을 가질 수 있는 가장 왼쪽 오른쪽 부분의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값을 구하여 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숫자를 둘러 싸는 프레임으로 잘라 생각했습니다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만들어진 이미지는 오른쪽과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후 숫자가 커지거나 작아지면 픽셀의 길이도 변동되기에 점의 위치를 가로와 세로의 비율로 찍도록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함으로써 숫자가 이동되어도 크기가 변동되어도 숫자를 인식할 수 있도록 하는 기초를 잡았습니다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65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처음에</a:t>
            </a:r>
            <a:r>
              <a:rPr lang="ko-KR" altLang="en-US" baseline="0" dirty="0" smtClean="0"/>
              <a:t> 말씀 드렸듯이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을 구분하기 위해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개의 점을 찍었습니다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그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개의 점만으로는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의 구분이 어려워졌습니다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가운데에 추가적으로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점을 넣었습니다</a:t>
            </a:r>
            <a:r>
              <a:rPr lang="en-US" altLang="ko-KR" baseline="0" dirty="0" smtClean="0"/>
              <a:t>. 6</a:t>
            </a:r>
            <a:r>
              <a:rPr lang="ko-KR" altLang="en-US" baseline="0" dirty="0" smtClean="0"/>
              <a:t>번 점이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을 구분하기에 알맞은 점 이였습니다</a:t>
            </a:r>
            <a:r>
              <a:rPr lang="en-US" altLang="ko-KR" baseline="0" dirty="0" smtClean="0"/>
              <a:t>. 5</a:t>
            </a:r>
            <a:r>
              <a:rPr lang="ko-KR" altLang="en-US" baseline="0" dirty="0" smtClean="0"/>
              <a:t>번 점의 등장은 다음과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3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정확도를 높이기 위한 방법으로 먼저 점을 더 세밀하게 찍기 위해 숫자들의 겹치는 부분에 점을 찍기로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결과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점이 찍혔고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5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점도 정가운데가 아닌 가운데에서 약간 오른쪽인 이유도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 겹치는 곳이며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구분하기 위해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점을 두었습니다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4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점의 위치에 대한 설계가 끝난 후 초기의 문제들이 발생했는데 폰트에 따라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모양이 일치하지 않기에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경우 신명조를 구분하는 점 그리고 모양이 비슷한 굴림과 견고딕을 묶어 구분하는 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구분하였습니다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0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시행착오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13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또다른</a:t>
            </a:r>
            <a:r>
              <a:rPr lang="ko-KR" altLang="en-US" dirty="0" smtClean="0"/>
              <a:t> 문제는  폰트에 따라  굵기가 바뀌어 점의 판별이 달라진다는 것 이였습니다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문제를 피하기 위해 문제가 되는 점을 다른 점으로 옮기거나 삭제하였습니다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삭제 시 문제는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점에서 발생하였는데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점을 삭제하게 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구분 </a:t>
            </a:r>
            <a:r>
              <a:rPr lang="ko-KR" altLang="en-US" dirty="0" err="1" smtClean="0"/>
              <a:t>하는데에</a:t>
            </a:r>
            <a:r>
              <a:rPr lang="ko-KR" altLang="en-US" dirty="0" smtClean="0"/>
              <a:t> 문제가 발생합니다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0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번을 삭제 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구분이 안되어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자리를 아래로 옮겼습니다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아래로 옮길 때 두꺼운 견고딕의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고려하여 위치를 조정했습니다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02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4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여태까지의 시행 착오를 정리해 보았습니다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 점은 아까의 설명과 마찬가지로 숫자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폰트에 따라 굵기가 달라져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ko-KR" altLang="en-US" baseline="0" dirty="0" smtClean="0"/>
              <a:t> 점 위치를 변경시켰습니다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점의 경우 과거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번 점이 너무나도 많은 숫자들이 겹치면서 폰트에 따른 굵기에 따라 많은 오류가 발생하여 단순하게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을 구분할 수 있는 새로운 점을 찾기 위해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점을 두었습니다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그에 따라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번 점은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번점이</a:t>
            </a:r>
            <a:r>
              <a:rPr lang="ko-KR" altLang="en-US" baseline="0" dirty="0" smtClean="0"/>
              <a:t> 등장하며 삭제 되었습니다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 점의 경우 삭제 되더라도 다른 점들을 구분 하는데 있어 불필요한 점으로 판단되어 삭제하였습니다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팀이 설명해드릴 순서는 숫자분석 </a:t>
            </a:r>
            <a:r>
              <a:rPr lang="ko-KR" altLang="en-US" dirty="0" err="1" smtClean="0"/>
              <a:t>이론적실험적접근</a:t>
            </a:r>
            <a:r>
              <a:rPr lang="ko-KR" altLang="en-US" dirty="0" smtClean="0"/>
              <a:t> 시행착오 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숫자가 매우 작아지면 픽셀들이 합쳐져 각 점에 대해 인식을 위한 판별이 어려워 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그에 따라서 점 위치도 이동시킬 뿐 아니라 각각의 숫자에 대해 일치하는 점들의 개수를 셉니다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일치하는 개수가 가장 많은 수를 출력하여 확률적으로 비슷한 숫자를 나타내게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44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7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각각의 점들에 대해 숫자의 픽셀과 일치하면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일치하지않으면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반환하여 각 점에 대해 이진 코드로 나열할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0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아까 설명한 이진 코드를 표로 나타내었습니다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같은 경우 신명조는 굴림과 견고딕모양과 서로 다르기에 다른 이진코드가 나왔습니다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4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 결과를 보여드리겠습니다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31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9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숫자 분석입니다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0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숫자를 분석하기 위해 이러한 다양한 특징들을 찾아보았습니다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8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 저희는 수직선의 유무 곡선의 유무 원의 유무 그리고 비어있는 공간 즉 열려있는 공간을 가지고 생각해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6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숫자 별 특징을 순서도로 분류해보았습니다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곡선이 있는지에 따라 먼저 분류를 한 후 곡선이 있는 곳에서 원형이 있는지에 따라 분류를 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그렇게 나누어진 숫자들 중에서도 다른 부분들을 비교 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8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분류를 해보았더니 다음과 같이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원형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수직선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이 두 곳이 열려있고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왼편 가운데가 열려있으며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같은 경우 수직선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는 이 </a:t>
            </a:r>
            <a:r>
              <a:rPr lang="ko-KR" altLang="en-US" dirty="0" err="1" smtClean="0"/>
              <a:t>두곳이</a:t>
            </a:r>
            <a:r>
              <a:rPr lang="ko-KR" altLang="en-US" dirty="0" smtClean="0"/>
              <a:t> 열려있고 </a:t>
            </a:r>
            <a:r>
              <a:rPr lang="en-US" altLang="ko-KR" dirty="0" smtClean="0"/>
              <a:t>6</a:t>
            </a:r>
            <a:r>
              <a:rPr lang="ko-KR" altLang="en-US" dirty="0" smtClean="0"/>
              <a:t>도 여기가 열려있고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은 위가 수평선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은 가운데의 점 </a:t>
            </a:r>
            <a:r>
              <a:rPr lang="en-US" altLang="ko-KR" dirty="0" smtClean="0"/>
              <a:t>9</a:t>
            </a:r>
            <a:r>
              <a:rPr lang="ko-KR" altLang="en-US" dirty="0" smtClean="0"/>
              <a:t>는 아래가 열려있는 것을 간단하게 알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찾아낸 특징들을 기초로 숫자들을 이론적 실험적  측면으로 접근해보았습니다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3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처음에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/>
              <a:t>3 </a:t>
            </a:r>
            <a:r>
              <a:rPr lang="ko-KR" altLang="en-US" dirty="0"/>
              <a:t>비교해서 </a:t>
            </a:r>
            <a:r>
              <a:rPr lang="ko-KR" altLang="en-US" dirty="0" smtClean="0"/>
              <a:t>여섯 개의 점으로 시작했습니다</a:t>
            </a:r>
            <a:r>
              <a:rPr lang="en-US" altLang="ko-KR" dirty="0" smtClean="0"/>
              <a:t>.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구별하는 점은 왼쪽의 두 개의 점을 포함하는지에 대한 차이였습니다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566A-0E92-498F-B1A2-8643200E82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0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3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8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6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5322426" y="3484880"/>
            <a:ext cx="1557794" cy="715332"/>
            <a:chOff x="5158858" y="2991030"/>
            <a:chExt cx="1884930" cy="865552"/>
          </a:xfrm>
        </p:grpSpPr>
        <p:sp>
          <p:nvSpPr>
            <p:cNvPr id="5" name="직사각형 4"/>
            <p:cNvSpPr/>
            <p:nvPr/>
          </p:nvSpPr>
          <p:spPr>
            <a:xfrm>
              <a:off x="6625356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8749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6189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65107" y="2991030"/>
              <a:ext cx="52130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600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6755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32670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7039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74318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00875" y="2991030"/>
              <a:ext cx="24318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63010" y="2991030"/>
              <a:ext cx="63077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37416" y="2991030"/>
              <a:ext cx="2942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7151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1520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82274" y="2991030"/>
              <a:ext cx="52130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8183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92558" y="2991030"/>
              <a:ext cx="2942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4983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8858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11972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09896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0934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34377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85415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36453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35367" y="2405521"/>
            <a:ext cx="298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 인식</a:t>
            </a:r>
            <a:endParaRPr lang="en-US" altLang="ko-KR" sz="32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1658" y="1907720"/>
            <a:ext cx="298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패턴인식개론</a:t>
            </a:r>
            <a:endParaRPr lang="en-US" altLang="ko-KR" sz="32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45119" y="2834057"/>
            <a:ext cx="298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MODULE 1</a:t>
            </a:r>
            <a:endParaRPr lang="ko-KR" altLang="en-US" sz="32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840BABE-3E5C-45B4-9276-DC34F90CD2EB}"/>
              </a:ext>
            </a:extLst>
          </p:cNvPr>
          <p:cNvSpPr txBox="1"/>
          <p:nvPr/>
        </p:nvSpPr>
        <p:spPr>
          <a:xfrm>
            <a:off x="8325421" y="4791776"/>
            <a:ext cx="3693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2400" b="1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조</a:t>
            </a:r>
            <a:endParaRPr lang="en-US" altLang="ko-KR" sz="2400" b="1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조장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김재희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서기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변성진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사회자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권규연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커뮤니케이터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김성훈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76595" y="1761011"/>
            <a:ext cx="3749357" cy="3749357"/>
            <a:chOff x="2397442" y="1290319"/>
            <a:chExt cx="3749357" cy="3749357"/>
          </a:xfrm>
        </p:grpSpPr>
        <p:pic>
          <p:nvPicPr>
            <p:cNvPr id="1027" name="Picture 3" descr="C:\숫자\HY신명조\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442" y="1290319"/>
              <a:ext cx="3749357" cy="37493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flipH="1">
              <a:off x="3413760" y="2545080"/>
              <a:ext cx="1676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3413760" y="3710940"/>
              <a:ext cx="1676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617720" y="2240280"/>
              <a:ext cx="0" cy="18364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870960" y="2255520"/>
              <a:ext cx="0" cy="183642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517392" y="2048256"/>
              <a:ext cx="353568" cy="49682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1360" y="1816608"/>
              <a:ext cx="560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(0 , 0)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FFA869-6DCB-496C-9DB5-1D3730B2CB77}"/>
              </a:ext>
            </a:extLst>
          </p:cNvPr>
          <p:cNvSpPr/>
          <p:nvPr/>
        </p:nvSpPr>
        <p:spPr>
          <a:xfrm>
            <a:off x="5095954" y="3880534"/>
            <a:ext cx="1656538" cy="59516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숫자의 크기변환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고려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5095954" y="4571132"/>
            <a:ext cx="1656538" cy="9943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크기에 따라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비율적으로 점 위치 이동</a:t>
            </a:r>
          </a:p>
        </p:txBody>
      </p:sp>
      <p:sp>
        <p:nvSpPr>
          <p:cNvPr id="67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5095954" y="1675178"/>
            <a:ext cx="1656538" cy="7909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정해진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크기</a:t>
            </a:r>
          </a:p>
        </p:txBody>
      </p:sp>
      <p:sp>
        <p:nvSpPr>
          <p:cNvPr id="68" name="사각형: 둥근 모서리 2">
            <a:extLst>
              <a:ext uri="{FF2B5EF4-FFF2-40B4-BE49-F238E27FC236}">
                <a16:creationId xmlns="" xmlns:a16="http://schemas.microsoft.com/office/drawing/2014/main" id="{F6FFA869-6DCB-496C-9DB5-1D3730B2CB77}"/>
              </a:ext>
            </a:extLst>
          </p:cNvPr>
          <p:cNvSpPr/>
          <p:nvPr/>
        </p:nvSpPr>
        <p:spPr>
          <a:xfrm>
            <a:off x="5095954" y="2576748"/>
            <a:ext cx="1656538" cy="5069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숫자의 이동 고려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9" name="사각형: 둥근 모서리 2">
            <a:extLst>
              <a:ext uri="{FF2B5EF4-FFF2-40B4-BE49-F238E27FC236}">
                <a16:creationId xmlns="" xmlns:a16="http://schemas.microsoft.com/office/drawing/2014/main" id="{F6FFA869-6DCB-496C-9DB5-1D3730B2CB77}"/>
              </a:ext>
            </a:extLst>
          </p:cNvPr>
          <p:cNvSpPr/>
          <p:nvPr/>
        </p:nvSpPr>
        <p:spPr>
          <a:xfrm>
            <a:off x="5095954" y="3221357"/>
            <a:ext cx="1656538" cy="5069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불필요한 배경 제거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12399" y="987888"/>
            <a:ext cx="4047488" cy="5362802"/>
            <a:chOff x="7112399" y="987888"/>
            <a:chExt cx="4047488" cy="5362802"/>
          </a:xfrm>
        </p:grpSpPr>
        <p:grpSp>
          <p:nvGrpSpPr>
            <p:cNvPr id="53" name="그룹 52"/>
            <p:cNvGrpSpPr/>
            <p:nvPr/>
          </p:nvGrpSpPr>
          <p:grpSpPr>
            <a:xfrm>
              <a:off x="7112399" y="987888"/>
              <a:ext cx="4047488" cy="5362802"/>
              <a:chOff x="6446192" y="930679"/>
              <a:chExt cx="4047488" cy="5362802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6446192" y="930679"/>
                <a:ext cx="3394633" cy="4735393"/>
                <a:chOff x="6446192" y="930679"/>
                <a:chExt cx="3394633" cy="4735393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7205801" y="1576437"/>
                  <a:ext cx="2635024" cy="4089635"/>
                  <a:chOff x="7176901" y="1563755"/>
                  <a:chExt cx="2447769" cy="3799009"/>
                </a:xfrm>
              </p:grpSpPr>
              <p:pic>
                <p:nvPicPr>
                  <p:cNvPr id="21" name="Picture 3" descr="C:\숫자\HY신명조\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315" t="33481" r="40664" b="35438"/>
                  <a:stretch/>
                </p:blipFill>
                <p:spPr bwMode="auto">
                  <a:xfrm>
                    <a:off x="7178690" y="1565543"/>
                    <a:ext cx="2445980" cy="3797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" name="직사각형 18"/>
                  <p:cNvSpPr/>
                  <p:nvPr/>
                </p:nvSpPr>
                <p:spPr>
                  <a:xfrm>
                    <a:off x="7176901" y="1563755"/>
                    <a:ext cx="2447766" cy="3799009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7706472" y="930679"/>
                  <a:ext cx="1866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:       x</a:t>
                  </a:r>
                  <a:r>
                    <a:rPr lang="en-US" altLang="ko-KR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446192" y="1898673"/>
                  <a:ext cx="428411" cy="2554545"/>
                  <a:chOff x="6349480" y="1898673"/>
                  <a:chExt cx="428411" cy="2554545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349480" y="1898673"/>
                    <a:ext cx="409086" cy="2554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ko-KR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endPara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en-US" altLang="ko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en-US" altLang="ko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altLang="ko-K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 rot="5400000">
                    <a:off x="6468616" y="2574777"/>
                    <a:ext cx="2184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:</a:t>
                    </a:r>
                    <a:endParaRPr lang="ko-KR" altLang="en-US" sz="2000" dirty="0"/>
                  </a:p>
                </p:txBody>
              </p:sp>
            </p:grpSp>
            <p:sp>
              <p:nvSpPr>
                <p:cNvPr id="39" name="타원 38"/>
                <p:cNvSpPr/>
                <p:nvPr/>
              </p:nvSpPr>
              <p:spPr>
                <a:xfrm>
                  <a:off x="8581084" y="2747445"/>
                  <a:ext cx="58420" cy="584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" name="직선 연결선 42"/>
                <p:cNvCxnSpPr/>
                <p:nvPr/>
              </p:nvCxnSpPr>
              <p:spPr>
                <a:xfrm>
                  <a:off x="8611563" y="1578363"/>
                  <a:ext cx="0" cy="1169082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7207729" y="2772513"/>
                  <a:ext cx="1367003" cy="5411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원호 48"/>
              <p:cNvSpPr/>
              <p:nvPr/>
            </p:nvSpPr>
            <p:spPr>
              <a:xfrm>
                <a:off x="9526527" y="1578363"/>
                <a:ext cx="628599" cy="4087709"/>
              </a:xfrm>
              <a:prstGeom prst="arc">
                <a:avLst>
                  <a:gd name="adj1" fmla="val 16200000"/>
                  <a:gd name="adj2" fmla="val 5390778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원호 49"/>
              <p:cNvSpPr/>
              <p:nvPr/>
            </p:nvSpPr>
            <p:spPr>
              <a:xfrm>
                <a:off x="7207729" y="5455064"/>
                <a:ext cx="2617580" cy="470959"/>
              </a:xfrm>
              <a:prstGeom prst="arc">
                <a:avLst>
                  <a:gd name="adj1" fmla="val 47877"/>
                  <a:gd name="adj2" fmla="val 1082385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155126" y="32505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312777" y="5831816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원호 69"/>
            <p:cNvSpPr/>
            <p:nvPr/>
          </p:nvSpPr>
          <p:spPr>
            <a:xfrm rot="10800000">
              <a:off x="7544511" y="1633646"/>
              <a:ext cx="658673" cy="1196076"/>
            </a:xfrm>
            <a:prstGeom prst="arc">
              <a:avLst>
                <a:gd name="adj1" fmla="val 16200000"/>
                <a:gd name="adj2" fmla="val 5390778"/>
              </a:avLst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원호 70"/>
            <p:cNvSpPr/>
            <p:nvPr/>
          </p:nvSpPr>
          <p:spPr>
            <a:xfrm rot="10800000">
              <a:off x="7477524" y="2818144"/>
              <a:ext cx="725747" cy="2905135"/>
            </a:xfrm>
            <a:prstGeom prst="arc">
              <a:avLst>
                <a:gd name="adj1" fmla="val 16200000"/>
                <a:gd name="adj2" fmla="val 5390778"/>
              </a:avLst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원호 71"/>
            <p:cNvSpPr/>
            <p:nvPr/>
          </p:nvSpPr>
          <p:spPr>
            <a:xfrm rot="10800000">
              <a:off x="9305710" y="1398165"/>
              <a:ext cx="1185951" cy="470959"/>
            </a:xfrm>
            <a:prstGeom prst="arc">
              <a:avLst>
                <a:gd name="adj1" fmla="val 47877"/>
                <a:gd name="adj2" fmla="val 10823850"/>
              </a:avLst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호 72"/>
            <p:cNvSpPr/>
            <p:nvPr/>
          </p:nvSpPr>
          <p:spPr>
            <a:xfrm rot="10800000">
              <a:off x="7873935" y="1398164"/>
              <a:ext cx="1398573" cy="473895"/>
            </a:xfrm>
            <a:prstGeom prst="arc">
              <a:avLst>
                <a:gd name="adj1" fmla="val 47877"/>
                <a:gd name="adj2" fmla="val 10823850"/>
              </a:avLst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0C33CFE-F4DF-44DC-BACD-61E347006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46" y="1223627"/>
            <a:ext cx="2474642" cy="3653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3" name="직선 연결선 62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076" y="5306679"/>
            <a:ext cx="538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0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 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 비교해서 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번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4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번 점의 차이를 기본으로 함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ctr"/>
            <a:r>
              <a:rPr lang="ko-KR" altLang="en-US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∴ </a:t>
            </a:r>
            <a:r>
              <a:rPr lang="en-US" altLang="ko-KR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6</a:t>
            </a:r>
            <a:r>
              <a:rPr lang="ko-KR" altLang="en-US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개의 점을 찍음</a:t>
            </a: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84032" y="5305312"/>
            <a:ext cx="37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 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8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 비교해서 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6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번 점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ctr"/>
            <a:r>
              <a:rPr lang="ko-KR" altLang="en-US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∴ 총 </a:t>
            </a:r>
            <a:r>
              <a:rPr lang="en-US" altLang="ko-KR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8</a:t>
            </a:r>
            <a:r>
              <a:rPr lang="ko-KR" altLang="en-US" dirty="0">
                <a:latin typeface="서울한강 장체M" panose="02020603020101020101" pitchFamily="18" charset="-127"/>
                <a:ea typeface="서울한강 장체M" panose="02020603020101020101" pitchFamily="18" charset="-127"/>
              </a:rPr>
              <a:t>개의 점을 찍음</a:t>
            </a:r>
          </a:p>
          <a:p>
            <a:pPr algn="ctr"/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621382" y="1175307"/>
            <a:ext cx="2247340" cy="3551152"/>
            <a:chOff x="6773078" y="1196713"/>
            <a:chExt cx="2247340" cy="3551152"/>
          </a:xfrm>
        </p:grpSpPr>
        <p:sp>
          <p:nvSpPr>
            <p:cNvPr id="49" name="TextBox 48"/>
            <p:cNvSpPr txBox="1"/>
            <p:nvPr/>
          </p:nvSpPr>
          <p:spPr>
            <a:xfrm>
              <a:off x="8094346" y="1196713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4155" y="2074716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553969" y="2148624"/>
              <a:ext cx="41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73078" y="3116168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8937" y="305029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0351" y="2837377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4018" y="348550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3063" y="4378533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6096000" y="551506"/>
            <a:ext cx="0" cy="6306494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E2D0B67-37E8-4463-ACDE-3DDC7C418344}"/>
              </a:ext>
            </a:extLst>
          </p:cNvPr>
          <p:cNvGrpSpPr/>
          <p:nvPr/>
        </p:nvGrpSpPr>
        <p:grpSpPr>
          <a:xfrm>
            <a:off x="323278" y="1175307"/>
            <a:ext cx="2501188" cy="3681487"/>
            <a:chOff x="323278" y="1175307"/>
            <a:chExt cx="2501188" cy="3681487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39D12543-931E-4EBC-AE3C-5122A4F9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78" y="1223627"/>
              <a:ext cx="2501188" cy="36331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" name="그룹 13"/>
            <p:cNvGrpSpPr/>
            <p:nvPr/>
          </p:nvGrpSpPr>
          <p:grpSpPr>
            <a:xfrm>
              <a:off x="606699" y="1175307"/>
              <a:ext cx="2072944" cy="3563791"/>
              <a:chOff x="957813" y="1153919"/>
              <a:chExt cx="2058413" cy="359633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755229" y="1153919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7002" y="2068319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75670" y="2252236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57813" y="3429000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70594" y="3692725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06855" y="4380922"/>
                <a:ext cx="245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83B7DC1-A075-4240-A53A-D2668AFDA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63" y="1223623"/>
            <a:ext cx="2461179" cy="36331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6DDD8E2-9714-471B-AB12-EA75E6A6F590}"/>
              </a:ext>
            </a:extLst>
          </p:cNvPr>
          <p:cNvGrpSpPr/>
          <p:nvPr/>
        </p:nvGrpSpPr>
        <p:grpSpPr>
          <a:xfrm>
            <a:off x="3574492" y="1162668"/>
            <a:ext cx="2072944" cy="3563791"/>
            <a:chOff x="957813" y="1153919"/>
            <a:chExt cx="2058413" cy="3596335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33A30263-5081-4724-BA81-25AFFAE1D8EB}"/>
                </a:ext>
              </a:extLst>
            </p:cNvPr>
            <p:cNvSpPr txBox="1"/>
            <p:nvPr/>
          </p:nvSpPr>
          <p:spPr>
            <a:xfrm>
              <a:off x="1755229" y="1153919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D22574AA-8A11-4D05-9F0A-365E37478031}"/>
                </a:ext>
              </a:extLst>
            </p:cNvPr>
            <p:cNvSpPr txBox="1"/>
            <p:nvPr/>
          </p:nvSpPr>
          <p:spPr>
            <a:xfrm>
              <a:off x="997002" y="2068319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3BCC02AA-2794-426D-B544-C91485E5BB5E}"/>
                </a:ext>
              </a:extLst>
            </p:cNvPr>
            <p:cNvSpPr txBox="1"/>
            <p:nvPr/>
          </p:nvSpPr>
          <p:spPr>
            <a:xfrm>
              <a:off x="2675670" y="2252236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BA211F0-364B-4F01-A822-701E9928D8B7}"/>
                </a:ext>
              </a:extLst>
            </p:cNvPr>
            <p:cNvSpPr txBox="1"/>
            <p:nvPr/>
          </p:nvSpPr>
          <p:spPr>
            <a:xfrm>
              <a:off x="957813" y="3429000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117C79A-5324-464D-B9B9-4E2655D58117}"/>
                </a:ext>
              </a:extLst>
            </p:cNvPr>
            <p:cNvSpPr txBox="1"/>
            <p:nvPr/>
          </p:nvSpPr>
          <p:spPr>
            <a:xfrm>
              <a:off x="2770594" y="3692725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EB439D21-3E16-49A7-9913-8D3752DC45A1}"/>
                </a:ext>
              </a:extLst>
            </p:cNvPr>
            <p:cNvSpPr txBox="1"/>
            <p:nvPr/>
          </p:nvSpPr>
          <p:spPr>
            <a:xfrm>
              <a:off x="1906855" y="4380922"/>
              <a:ext cx="24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2A45C4F-73B6-40B6-8127-52E44A528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6" y="1223626"/>
            <a:ext cx="2474632" cy="36530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A28A73D4-3934-4871-8316-576E614E501F}"/>
              </a:ext>
            </a:extLst>
          </p:cNvPr>
          <p:cNvGrpSpPr/>
          <p:nvPr/>
        </p:nvGrpSpPr>
        <p:grpSpPr>
          <a:xfrm>
            <a:off x="6671630" y="1162668"/>
            <a:ext cx="2247340" cy="3551152"/>
            <a:chOff x="6773078" y="1196713"/>
            <a:chExt cx="2247340" cy="3551152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AB8A21CD-5602-4FC9-AC9B-5B88AEFEF80E}"/>
                </a:ext>
              </a:extLst>
            </p:cNvPr>
            <p:cNvSpPr txBox="1"/>
            <p:nvPr/>
          </p:nvSpPr>
          <p:spPr>
            <a:xfrm>
              <a:off x="8094346" y="1196713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265EF9EC-3BB9-4D6A-A329-D6FD9346DF4C}"/>
                </a:ext>
              </a:extLst>
            </p:cNvPr>
            <p:cNvSpPr txBox="1"/>
            <p:nvPr/>
          </p:nvSpPr>
          <p:spPr>
            <a:xfrm>
              <a:off x="6884155" y="2074716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29A74F82-89D3-4DA1-ACC7-F7B4E3DA5530}"/>
                </a:ext>
              </a:extLst>
            </p:cNvPr>
            <p:cNvSpPr txBox="1"/>
            <p:nvPr/>
          </p:nvSpPr>
          <p:spPr>
            <a:xfrm>
              <a:off x="8553969" y="2148624"/>
              <a:ext cx="41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6807DDF8-4B67-403A-ABE4-92631D628B27}"/>
                </a:ext>
              </a:extLst>
            </p:cNvPr>
            <p:cNvSpPr txBox="1"/>
            <p:nvPr/>
          </p:nvSpPr>
          <p:spPr>
            <a:xfrm>
              <a:off x="6773078" y="3116168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F362CD22-48A9-49B0-86F6-AB31726DB19B}"/>
                </a:ext>
              </a:extLst>
            </p:cNvPr>
            <p:cNvSpPr txBox="1"/>
            <p:nvPr/>
          </p:nvSpPr>
          <p:spPr>
            <a:xfrm>
              <a:off x="7558937" y="305029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0AB487E0-769F-41BB-8CA3-A663112B8195}"/>
                </a:ext>
              </a:extLst>
            </p:cNvPr>
            <p:cNvSpPr txBox="1"/>
            <p:nvPr/>
          </p:nvSpPr>
          <p:spPr>
            <a:xfrm>
              <a:off x="8380351" y="2837377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8438087B-95A8-46C5-9F3C-E5673C20431E}"/>
                </a:ext>
              </a:extLst>
            </p:cNvPr>
            <p:cNvSpPr txBox="1"/>
            <p:nvPr/>
          </p:nvSpPr>
          <p:spPr>
            <a:xfrm>
              <a:off x="8614018" y="348550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8D3CB3DD-E9FE-4055-B5AB-F2B30E2E073C}"/>
                </a:ext>
              </a:extLst>
            </p:cNvPr>
            <p:cNvSpPr txBox="1"/>
            <p:nvPr/>
          </p:nvSpPr>
          <p:spPr>
            <a:xfrm>
              <a:off x="7833063" y="4378533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B690A38-420F-4489-A929-7BB33757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8" y="1348549"/>
            <a:ext cx="3147812" cy="46467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7979863-2080-46BD-BDF3-EA8921E2D66E}"/>
              </a:ext>
            </a:extLst>
          </p:cNvPr>
          <p:cNvGrpSpPr/>
          <p:nvPr/>
        </p:nvGrpSpPr>
        <p:grpSpPr>
          <a:xfrm>
            <a:off x="1965979" y="3224156"/>
            <a:ext cx="3573688" cy="1348760"/>
            <a:chOff x="2592224" y="2770241"/>
            <a:chExt cx="3346340" cy="1222639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292ECE33-DD74-4579-B1B2-AA4CF78F7FEE}"/>
                </a:ext>
              </a:extLst>
            </p:cNvPr>
            <p:cNvSpPr/>
            <p:nvPr/>
          </p:nvSpPr>
          <p:spPr>
            <a:xfrm>
              <a:off x="2592224" y="3293470"/>
              <a:ext cx="679296" cy="699410"/>
            </a:xfrm>
            <a:prstGeom prst="ellipse">
              <a:avLst/>
            </a:prstGeom>
            <a:noFill/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F7F7"/>
                </a:solidFill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="" xmlns:a16="http://schemas.microsoft.com/office/drawing/2014/main" id="{76AA6878-B8A6-44D3-9BD0-E5125B04A8DC}"/>
                </a:ext>
              </a:extLst>
            </p:cNvPr>
            <p:cNvSpPr/>
            <p:nvPr/>
          </p:nvSpPr>
          <p:spPr>
            <a:xfrm rot="20648844">
              <a:off x="3201909" y="3211292"/>
              <a:ext cx="1338799" cy="179599"/>
            </a:xfrm>
            <a:prstGeom prst="rightArrow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EA3C955-C7BD-439A-8442-7A7A25E03077}"/>
                </a:ext>
              </a:extLst>
            </p:cNvPr>
            <p:cNvSpPr txBox="1"/>
            <p:nvPr/>
          </p:nvSpPr>
          <p:spPr>
            <a:xfrm>
              <a:off x="4601621" y="2770241"/>
              <a:ext cx="1336943" cy="523220"/>
            </a:xfrm>
            <a:prstGeom prst="rect">
              <a:avLst/>
            </a:prstGeom>
            <a:noFill/>
            <a:ln w="28575">
              <a:solidFill>
                <a:srgbClr val="FF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WHY ?</a:t>
              </a:r>
              <a:endPara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3B19DD2-C270-469A-B2DE-E8512B54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82" y="1348549"/>
            <a:ext cx="3147812" cy="464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67BDDDE-7029-4052-A5A7-885260E5817B}"/>
              </a:ext>
            </a:extLst>
          </p:cNvPr>
          <p:cNvSpPr/>
          <p:nvPr/>
        </p:nvSpPr>
        <p:spPr>
          <a:xfrm>
            <a:off x="9353704" y="3837432"/>
            <a:ext cx="679296" cy="69941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86E03EA-F8E0-4DE0-8439-EC96F84539EE}"/>
              </a:ext>
            </a:extLst>
          </p:cNvPr>
          <p:cNvSpPr txBox="1"/>
          <p:nvPr/>
        </p:nvSpPr>
        <p:spPr>
          <a:xfrm>
            <a:off x="4628964" y="4987996"/>
            <a:ext cx="3410470" cy="707886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 : 2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같이 가운데를 지나가는 숫자를 잡아내기 위해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="" xmlns:a16="http://schemas.microsoft.com/office/drawing/2014/main" id="{55337DF0-D9CC-4DC3-BF33-483920182C7C}"/>
              </a:ext>
            </a:extLst>
          </p:cNvPr>
          <p:cNvSpPr/>
          <p:nvPr/>
        </p:nvSpPr>
        <p:spPr>
          <a:xfrm rot="19404674">
            <a:off x="8004960" y="4820133"/>
            <a:ext cx="1576865" cy="88736"/>
          </a:xfrm>
          <a:prstGeom prst="leftArrow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64DF8C1-B06D-4F1C-9DFF-5F7751FE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8" y="1348548"/>
            <a:ext cx="3147812" cy="4646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ABB9E2F-58A6-4C5A-95DC-FEC9A0BA6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22" y="1348548"/>
            <a:ext cx="3147813" cy="4646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292ECE33-DD74-4579-B1B2-AA4CF78F7FEE}"/>
              </a:ext>
            </a:extLst>
          </p:cNvPr>
          <p:cNvSpPr/>
          <p:nvPr/>
        </p:nvSpPr>
        <p:spPr>
          <a:xfrm>
            <a:off x="2592224" y="3293470"/>
            <a:ext cx="679296" cy="699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="" xmlns:a16="http://schemas.microsoft.com/office/drawing/2014/main" id="{76AA6878-B8A6-44D3-9BD0-E5125B04A8DC}"/>
              </a:ext>
            </a:extLst>
          </p:cNvPr>
          <p:cNvSpPr/>
          <p:nvPr/>
        </p:nvSpPr>
        <p:spPr>
          <a:xfrm rot="20648844">
            <a:off x="3201909" y="3211292"/>
            <a:ext cx="1338799" cy="1795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A3C955-C7BD-439A-8442-7A7A25E03077}"/>
              </a:ext>
            </a:extLst>
          </p:cNvPr>
          <p:cNvSpPr txBox="1"/>
          <p:nvPr/>
        </p:nvSpPr>
        <p:spPr>
          <a:xfrm>
            <a:off x="4601621" y="2770241"/>
            <a:ext cx="133694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WHY ?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67BDDDE-7029-4052-A5A7-885260E5817B}"/>
              </a:ext>
            </a:extLst>
          </p:cNvPr>
          <p:cNvSpPr/>
          <p:nvPr/>
        </p:nvSpPr>
        <p:spPr>
          <a:xfrm>
            <a:off x="9460338" y="3322226"/>
            <a:ext cx="679296" cy="699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F7F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86E03EA-F8E0-4DE0-8439-EC96F84539EE}"/>
              </a:ext>
            </a:extLst>
          </p:cNvPr>
          <p:cNvSpPr txBox="1"/>
          <p:nvPr/>
        </p:nvSpPr>
        <p:spPr>
          <a:xfrm>
            <a:off x="5111496" y="5189029"/>
            <a:ext cx="2249448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 :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숫자와 겹치게 하기 위해</a:t>
            </a:r>
          </a:p>
        </p:txBody>
      </p:sp>
      <p:sp>
        <p:nvSpPr>
          <p:cNvPr id="22" name="화살표: 굽음 21">
            <a:extLst>
              <a:ext uri="{FF2B5EF4-FFF2-40B4-BE49-F238E27FC236}">
                <a16:creationId xmlns="" xmlns:a16="http://schemas.microsoft.com/office/drawing/2014/main" id="{459C9B8A-A1C3-4C89-93E2-9E1DDF8F9AF2}"/>
              </a:ext>
            </a:extLst>
          </p:cNvPr>
          <p:cNvSpPr/>
          <p:nvPr/>
        </p:nvSpPr>
        <p:spPr>
          <a:xfrm>
            <a:off x="6837680" y="4417649"/>
            <a:ext cx="609600" cy="7713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546876" y="1265055"/>
            <a:ext cx="8511533" cy="4844025"/>
            <a:chOff x="1546876" y="1265060"/>
            <a:chExt cx="8511533" cy="4844025"/>
          </a:xfrm>
        </p:grpSpPr>
        <p:grpSp>
          <p:nvGrpSpPr>
            <p:cNvPr id="9" name="그룹 8"/>
            <p:cNvGrpSpPr/>
            <p:nvPr/>
          </p:nvGrpSpPr>
          <p:grpSpPr>
            <a:xfrm>
              <a:off x="4927594" y="1265060"/>
              <a:ext cx="1719257" cy="4708981"/>
              <a:chOff x="4927594" y="1265060"/>
              <a:chExt cx="1719257" cy="470898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66684" y="2413000"/>
                <a:ext cx="721859" cy="2895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27594" y="1265060"/>
                <a:ext cx="171925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30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5392858" y="2282170"/>
                <a:ext cx="1135190" cy="3215015"/>
                <a:chOff x="5392858" y="2282170"/>
                <a:chExt cx="1135190" cy="3215015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392858" y="4481185"/>
                  <a:ext cx="1069509" cy="1016000"/>
                </a:xfrm>
                <a:prstGeom prst="ellipse">
                  <a:avLst/>
                </a:prstGeom>
                <a:noFill/>
                <a:ln w="57150">
                  <a:solidFill>
                    <a:srgbClr val="A600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5440104" y="2282170"/>
                  <a:ext cx="1087944" cy="1146830"/>
                </a:xfrm>
                <a:prstGeom prst="ellipse">
                  <a:avLst/>
                </a:prstGeom>
                <a:noFill/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1546876" y="1265060"/>
              <a:ext cx="1968114" cy="4708981"/>
              <a:chOff x="1208372" y="1265059"/>
              <a:chExt cx="1968114" cy="470898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208372" y="1265059"/>
                <a:ext cx="171925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endParaRPr lang="ko-KR" altLang="en-US" sz="3000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790700" y="2413000"/>
                <a:ext cx="1356631" cy="28244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762036" y="1974476"/>
                <a:ext cx="1414450" cy="1439289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1790700" y="4394200"/>
                <a:ext cx="1385786" cy="1422400"/>
              </a:xfrm>
              <a:prstGeom prst="ellipse">
                <a:avLst/>
              </a:prstGeom>
              <a:noFill/>
              <a:ln w="57150">
                <a:solidFill>
                  <a:srgbClr val="A60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77995" y="1400104"/>
              <a:ext cx="1880414" cy="4708981"/>
              <a:chOff x="8581398" y="1265059"/>
              <a:chExt cx="1880414" cy="470898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81398" y="1265059"/>
                <a:ext cx="171925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</a:t>
                </a:r>
                <a:endParaRPr lang="ko-KR" altLang="en-US" sz="30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090660" y="2307570"/>
                <a:ext cx="1220155" cy="29299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8973671" y="1917700"/>
                <a:ext cx="1488141" cy="1511300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9090660" y="4354769"/>
                <a:ext cx="1282386" cy="1268832"/>
              </a:xfrm>
              <a:prstGeom prst="ellipse">
                <a:avLst/>
              </a:prstGeom>
              <a:noFill/>
              <a:ln w="57150">
                <a:solidFill>
                  <a:srgbClr val="A60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2262631" y="1278115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폰트에 따른 모양 불일치 문제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733" y="1278115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독특한 모양을 가진 숫자는 따로 구분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726454" y="1471844"/>
            <a:ext cx="64048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700000">
            <a:off x="2201569" y="2461493"/>
            <a:ext cx="972889" cy="972889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7596" y="305801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820" y="2972452"/>
            <a:ext cx="47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36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5950" y="3085260"/>
            <a:ext cx="163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z="2800" spc="-15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7836" y="3401226"/>
            <a:ext cx="7184164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3401226"/>
            <a:ext cx="2093720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226244" y="1238162"/>
            <a:ext cx="9737638" cy="4861958"/>
            <a:chOff x="1432439" y="1238162"/>
            <a:chExt cx="9737638" cy="4861958"/>
          </a:xfrm>
        </p:grpSpPr>
        <p:sp>
          <p:nvSpPr>
            <p:cNvPr id="22" name="TextBox 21"/>
            <p:cNvSpPr txBox="1"/>
            <p:nvPr/>
          </p:nvSpPr>
          <p:spPr>
            <a:xfrm>
              <a:off x="4923488" y="1265058"/>
              <a:ext cx="2459324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0" dirty="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endParaRPr lang="ko-KR" altLang="en-US" sz="3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4910" y="1391139"/>
              <a:ext cx="270516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endParaRPr lang="ko-KR" altLang="en-US" sz="30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2439" y="1238162"/>
              <a:ext cx="2529910" cy="47089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00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4</a:t>
              </a:r>
              <a:endParaRPr lang="ko-KR" altLang="en-US" sz="30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807122" y="2431823"/>
              <a:ext cx="1796639" cy="2793365"/>
              <a:chOff x="1583055" y="2458720"/>
              <a:chExt cx="1796639" cy="279336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583055" y="2458720"/>
                <a:ext cx="1796639" cy="27933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486773" y="267991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163005" y="2428239"/>
              <a:ext cx="1954075" cy="2872473"/>
              <a:chOff x="5163005" y="2428239"/>
              <a:chExt cx="1954075" cy="287247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163005" y="2428239"/>
                <a:ext cx="1954075" cy="2872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156473" y="26709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773512" y="2433650"/>
              <a:ext cx="1971040" cy="2929910"/>
              <a:chOff x="8890000" y="2307570"/>
              <a:chExt cx="1971040" cy="292991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890000" y="2307570"/>
                <a:ext cx="1971040" cy="29299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874626" y="257233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50364" y="1287178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굵기에 따른 숫자 인식 문제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1760" y="128717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점 위치 변경 및 삭제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726454" y="1471844"/>
            <a:ext cx="64048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05860" y="1645883"/>
            <a:ext cx="2741348" cy="4014133"/>
            <a:chOff x="991795" y="1657454"/>
            <a:chExt cx="2741348" cy="4014133"/>
          </a:xfrm>
        </p:grpSpPr>
        <p:grpSp>
          <p:nvGrpSpPr>
            <p:cNvPr id="33" name="그룹 32"/>
            <p:cNvGrpSpPr/>
            <p:nvPr/>
          </p:nvGrpSpPr>
          <p:grpSpPr>
            <a:xfrm>
              <a:off x="991795" y="1657454"/>
              <a:ext cx="2741348" cy="4014133"/>
              <a:chOff x="1375891" y="1235476"/>
              <a:chExt cx="2741348" cy="401413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375891" y="1235476"/>
                <a:ext cx="2741348" cy="4014133"/>
              </a:xfrm>
              <a:prstGeom prst="rect">
                <a:avLst/>
              </a:prstGeom>
              <a:blipFill dpi="0" rotWithShape="1">
                <a:blip r:embed="rId3">
                  <a:alphaModFix amt="86000"/>
                </a:blip>
                <a:srcRect/>
                <a:stretch>
                  <a:fillRect l="-239199" t="-113441" r="-292051" b="-11172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377161" y="1235476"/>
                <a:ext cx="2738120" cy="4014133"/>
              </a:xfrm>
              <a:prstGeom prst="rect">
                <a:avLst/>
              </a:prstGeom>
              <a:blipFill dpi="0" rotWithShape="1">
                <a:blip r:embed="rId4">
                  <a:alphaModFix amt="43000"/>
                </a:blip>
                <a:srcRect/>
                <a:stretch>
                  <a:fillRect l="-181943" t="-102986" r="-181133" b="-10640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31" name="Picture 7" descr="C:\Users\SH\Desktop\폰트 합치기(성훈수정)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629" y="1843795"/>
              <a:ext cx="2576134" cy="380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6154111" y="1657528"/>
            <a:ext cx="2741348" cy="4014135"/>
            <a:chOff x="4687240" y="1657455"/>
            <a:chExt cx="2741348" cy="4014135"/>
          </a:xfrm>
        </p:grpSpPr>
        <p:grpSp>
          <p:nvGrpSpPr>
            <p:cNvPr id="42" name="그룹 41"/>
            <p:cNvGrpSpPr/>
            <p:nvPr/>
          </p:nvGrpSpPr>
          <p:grpSpPr>
            <a:xfrm>
              <a:off x="4687240" y="1657455"/>
              <a:ext cx="2741348" cy="4014133"/>
              <a:chOff x="1375891" y="1235476"/>
              <a:chExt cx="2741348" cy="4014133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375891" y="1235476"/>
                <a:ext cx="2741348" cy="4014133"/>
              </a:xfrm>
              <a:prstGeom prst="rect">
                <a:avLst/>
              </a:prstGeom>
              <a:blipFill dpi="0" rotWithShape="1">
                <a:blip r:embed="rId3">
                  <a:alphaModFix amt="86000"/>
                </a:blip>
                <a:srcRect/>
                <a:stretch>
                  <a:fillRect l="-239199" t="-113441" r="-292051" b="-11172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377161" y="1235476"/>
                <a:ext cx="2738120" cy="4014133"/>
              </a:xfrm>
              <a:prstGeom prst="rect">
                <a:avLst/>
              </a:prstGeom>
              <a:blipFill dpi="0" rotWithShape="1">
                <a:blip r:embed="rId4">
                  <a:alphaModFix amt="43000"/>
                </a:blip>
                <a:srcRect/>
                <a:stretch>
                  <a:fillRect l="-181943" t="-102986" r="-181133" b="-10640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6024623" y="1760707"/>
              <a:ext cx="358815" cy="3588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C:\Users\SH\Desktop\폰트 합치기(성훈수정)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241" y="1843795"/>
              <a:ext cx="2594680" cy="382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9103416" y="1645882"/>
            <a:ext cx="2741348" cy="4014133"/>
            <a:chOff x="8280118" y="1657457"/>
            <a:chExt cx="2741348" cy="4014133"/>
          </a:xfrm>
        </p:grpSpPr>
        <p:grpSp>
          <p:nvGrpSpPr>
            <p:cNvPr id="7" name="그룹 6"/>
            <p:cNvGrpSpPr/>
            <p:nvPr/>
          </p:nvGrpSpPr>
          <p:grpSpPr>
            <a:xfrm>
              <a:off x="8280118" y="1657457"/>
              <a:ext cx="2741348" cy="4014133"/>
              <a:chOff x="1375891" y="1235476"/>
              <a:chExt cx="2741348" cy="401413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75891" y="1235476"/>
                <a:ext cx="2741348" cy="4014133"/>
              </a:xfrm>
              <a:prstGeom prst="rect">
                <a:avLst/>
              </a:prstGeom>
              <a:blipFill dpi="0" rotWithShape="1">
                <a:blip r:embed="rId3">
                  <a:alphaModFix amt="86000"/>
                </a:blip>
                <a:srcRect/>
                <a:stretch>
                  <a:fillRect l="-239199" t="-113441" r="-292051" b="-11172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377161" y="1235476"/>
                <a:ext cx="2738120" cy="4014133"/>
              </a:xfrm>
              <a:prstGeom prst="rect">
                <a:avLst/>
              </a:prstGeom>
              <a:blipFill dpi="0" rotWithShape="1">
                <a:blip r:embed="rId4">
                  <a:alphaModFix amt="43000"/>
                </a:blip>
                <a:srcRect/>
                <a:stretch>
                  <a:fillRect l="-181943" t="-102986" r="-181133" b="-10640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화살표 연결선 19"/>
            <p:cNvCxnSpPr/>
            <p:nvPr/>
          </p:nvCxnSpPr>
          <p:spPr>
            <a:xfrm flipH="1">
              <a:off x="9656211" y="1981521"/>
              <a:ext cx="165220" cy="678817"/>
            </a:xfrm>
            <a:prstGeom prst="straightConnector1">
              <a:avLst/>
            </a:prstGeom>
            <a:ln w="38100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9" descr="C:\Users\SH\Desktop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867" y="1843795"/>
              <a:ext cx="2586834" cy="3816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직사각형 53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88772" y="1657528"/>
            <a:ext cx="2748400" cy="4014133"/>
            <a:chOff x="718324" y="1292381"/>
            <a:chExt cx="2748400" cy="4014133"/>
          </a:xfrm>
        </p:grpSpPr>
        <p:grpSp>
          <p:nvGrpSpPr>
            <p:cNvPr id="23" name="그룹 22"/>
            <p:cNvGrpSpPr/>
            <p:nvPr/>
          </p:nvGrpSpPr>
          <p:grpSpPr>
            <a:xfrm>
              <a:off x="718324" y="1292381"/>
              <a:ext cx="2741348" cy="4014133"/>
              <a:chOff x="1375891" y="1235476"/>
              <a:chExt cx="2741348" cy="401413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375891" y="1235476"/>
                <a:ext cx="2741348" cy="4014133"/>
              </a:xfrm>
              <a:prstGeom prst="rect">
                <a:avLst/>
              </a:prstGeom>
              <a:blipFill dpi="0" rotWithShape="1">
                <a:blip r:embed="rId3">
                  <a:alphaModFix amt="86000"/>
                </a:blip>
                <a:srcRect/>
                <a:stretch>
                  <a:fillRect l="-239199" t="-113441" r="-292051" b="-11172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377161" y="1235476"/>
                <a:ext cx="2738120" cy="4014133"/>
              </a:xfrm>
              <a:prstGeom prst="rect">
                <a:avLst/>
              </a:prstGeom>
              <a:blipFill dpi="0" rotWithShape="1">
                <a:blip r:embed="rId4">
                  <a:alphaModFix amt="43000"/>
                </a:blip>
                <a:srcRect/>
                <a:stretch>
                  <a:fillRect l="-181943" t="-102986" r="-181133" b="-10640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5" descr="C:\Users\SH\Desktop\점자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020" y="1455420"/>
              <a:ext cx="2671704" cy="385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92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8BB9E7A9-2023-45B1-93DA-414631C23017}"/>
              </a:ext>
            </a:extLst>
          </p:cNvPr>
          <p:cNvGrpSpPr/>
          <p:nvPr/>
        </p:nvGrpSpPr>
        <p:grpSpPr>
          <a:xfrm>
            <a:off x="858293" y="-169306"/>
            <a:ext cx="2410827" cy="6247864"/>
            <a:chOff x="-102745" y="1668839"/>
            <a:chExt cx="2410827" cy="6247864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692834B-B52C-43DE-B9DC-B29279FEB29E}"/>
                </a:ext>
              </a:extLst>
            </p:cNvPr>
            <p:cNvSpPr txBox="1"/>
            <p:nvPr/>
          </p:nvSpPr>
          <p:spPr>
            <a:xfrm>
              <a:off x="-58666" y="1668839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sz="4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C7F12340-8668-48FA-9D95-DA77A2D57185}"/>
                </a:ext>
              </a:extLst>
            </p:cNvPr>
            <p:cNvSpPr txBox="1"/>
            <p:nvPr/>
          </p:nvSpPr>
          <p:spPr>
            <a:xfrm>
              <a:off x="-102745" y="1668839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chemeClr val="bg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8</a:t>
              </a:r>
              <a:endParaRPr lang="ko-KR" altLang="en-US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6A3A4E2A-7514-40C6-A572-0497912A36C8}"/>
              </a:ext>
            </a:extLst>
          </p:cNvPr>
          <p:cNvGrpSpPr/>
          <p:nvPr/>
        </p:nvGrpSpPr>
        <p:grpSpPr>
          <a:xfrm>
            <a:off x="4767712" y="-169306"/>
            <a:ext cx="2379781" cy="6247864"/>
            <a:chOff x="4529194" y="305068"/>
            <a:chExt cx="2379781" cy="6247864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31CE197B-EE6B-4E40-8BCF-BD933E6966C7}"/>
                </a:ext>
              </a:extLst>
            </p:cNvPr>
            <p:cNvSpPr txBox="1"/>
            <p:nvPr/>
          </p:nvSpPr>
          <p:spPr>
            <a:xfrm>
              <a:off x="4542227" y="30506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  <a:endParaRPr lang="ko-KR" altLang="en-US" sz="4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79C89C8-2815-438D-B79D-3761F1B2F84C}"/>
                </a:ext>
              </a:extLst>
            </p:cNvPr>
            <p:cNvSpPr txBox="1"/>
            <p:nvPr/>
          </p:nvSpPr>
          <p:spPr>
            <a:xfrm>
              <a:off x="4529194" y="30506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chemeClr val="bg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6</a:t>
              </a:r>
              <a:endParaRPr lang="ko-KR" altLang="en-US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D27956C9-E749-4254-A473-7814C9CB7A16}"/>
              </a:ext>
            </a:extLst>
          </p:cNvPr>
          <p:cNvGrpSpPr/>
          <p:nvPr/>
        </p:nvGrpSpPr>
        <p:grpSpPr>
          <a:xfrm>
            <a:off x="8646085" y="-169306"/>
            <a:ext cx="2465286" cy="6247864"/>
            <a:chOff x="8206448" y="305068"/>
            <a:chExt cx="2465286" cy="6247864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F99447C-35C2-497F-874E-415917B5B2D6}"/>
                </a:ext>
              </a:extLst>
            </p:cNvPr>
            <p:cNvSpPr txBox="1"/>
            <p:nvPr/>
          </p:nvSpPr>
          <p:spPr>
            <a:xfrm>
              <a:off x="8206448" y="30506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4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7F7B8D41-4C5E-4EEE-B2E6-CA51DE195B82}"/>
                </a:ext>
              </a:extLst>
            </p:cNvPr>
            <p:cNvSpPr txBox="1"/>
            <p:nvPr/>
          </p:nvSpPr>
          <p:spPr>
            <a:xfrm>
              <a:off x="8304986" y="30506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chemeClr val="bg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1377161" y="2886354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253836" y="3619779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860013" y="3620057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71833" y="5640452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50206" y="5643837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84207" y="5643837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</p:spTree>
    <p:extLst>
      <p:ext uri="{BB962C8B-B14F-4D97-AF65-F5344CB8AC3E}">
        <p14:creationId xmlns:p14="http://schemas.microsoft.com/office/powerpoint/2010/main" val="1161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4A7CDE3F-21B2-407D-97AD-72586203A78F}"/>
              </a:ext>
            </a:extLst>
          </p:cNvPr>
          <p:cNvGrpSpPr/>
          <p:nvPr/>
        </p:nvGrpSpPr>
        <p:grpSpPr>
          <a:xfrm>
            <a:off x="787863" y="-273242"/>
            <a:ext cx="2399174" cy="6247864"/>
            <a:chOff x="-2072219" y="1514928"/>
            <a:chExt cx="2399174" cy="624786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8063A9D-966C-470B-827A-B9FE0FD0F8B1}"/>
                </a:ext>
              </a:extLst>
            </p:cNvPr>
            <p:cNvSpPr txBox="1"/>
            <p:nvPr/>
          </p:nvSpPr>
          <p:spPr>
            <a:xfrm>
              <a:off x="-2072219" y="151492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latin typeface="굴림" panose="020B0600000101010101" pitchFamily="50" charset="-127"/>
                  <a:ea typeface="굴림" panose="020B0600000101010101" pitchFamily="50" charset="-127"/>
                </a:rPr>
                <a:t>8</a:t>
              </a:r>
              <a:endParaRPr lang="ko-KR" altLang="en-US" sz="4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8A09475-C00A-41A8-A926-AEA3CCF2EF14}"/>
                </a:ext>
              </a:extLst>
            </p:cNvPr>
            <p:cNvSpPr txBox="1"/>
            <p:nvPr/>
          </p:nvSpPr>
          <p:spPr>
            <a:xfrm>
              <a:off x="-2039793" y="151492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chemeClr val="bg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AA73625D-A5C6-404A-A6D5-5675AC5D673C}"/>
              </a:ext>
            </a:extLst>
          </p:cNvPr>
          <p:cNvGrpSpPr/>
          <p:nvPr/>
        </p:nvGrpSpPr>
        <p:grpSpPr>
          <a:xfrm>
            <a:off x="4469640" y="-273242"/>
            <a:ext cx="2402171" cy="6247864"/>
            <a:chOff x="3049649" y="525048"/>
            <a:chExt cx="2402171" cy="6247864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880ECFD-AF12-444A-B031-126663B0FBAE}"/>
                </a:ext>
              </a:extLst>
            </p:cNvPr>
            <p:cNvSpPr txBox="1"/>
            <p:nvPr/>
          </p:nvSpPr>
          <p:spPr>
            <a:xfrm>
              <a:off x="3049649" y="52504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latin typeface="굴림" panose="020B0600000101010101" pitchFamily="50" charset="-127"/>
                  <a:ea typeface="굴림" panose="020B0600000101010101" pitchFamily="50" charset="-127"/>
                </a:rPr>
                <a:t>8</a:t>
              </a:r>
              <a:endParaRPr lang="ko-KR" altLang="en-US" sz="4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FE6C021-8831-4604-AED8-E85BA7A5890D}"/>
                </a:ext>
              </a:extLst>
            </p:cNvPr>
            <p:cNvSpPr txBox="1"/>
            <p:nvPr/>
          </p:nvSpPr>
          <p:spPr>
            <a:xfrm>
              <a:off x="3085072" y="525048"/>
              <a:ext cx="2366748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0" dirty="0">
                  <a:solidFill>
                    <a:schemeClr val="bg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6</a:t>
              </a:r>
              <a:endParaRPr lang="ko-KR" altLang="en-US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40997F4-BA05-4E65-9E70-340046344084}"/>
              </a:ext>
            </a:extLst>
          </p:cNvPr>
          <p:cNvSpPr txBox="1"/>
          <p:nvPr/>
        </p:nvSpPr>
        <p:spPr>
          <a:xfrm>
            <a:off x="8316106" y="-273242"/>
            <a:ext cx="23667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0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B22A6A6-C3FB-43C7-B632-66C684CC614F}"/>
              </a:ext>
            </a:extLst>
          </p:cNvPr>
          <p:cNvSpPr txBox="1"/>
          <p:nvPr/>
        </p:nvSpPr>
        <p:spPr>
          <a:xfrm>
            <a:off x="8348532" y="-335935"/>
            <a:ext cx="23667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0" dirty="0">
                <a:solidFill>
                  <a:schemeClr val="bg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40000" dirty="0">
              <a:solidFill>
                <a:schemeClr val="bg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458331" y="2398741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68814" y="2387833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64439" y="2387832"/>
            <a:ext cx="129582" cy="13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54007" y="5572812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0214" y="5603027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748" y="5610548"/>
            <a:ext cx="25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비교해서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</a:t>
            </a:r>
          </a:p>
        </p:txBody>
      </p:sp>
    </p:spTree>
    <p:extLst>
      <p:ext uri="{BB962C8B-B14F-4D97-AF65-F5344CB8AC3E}">
        <p14:creationId xmlns:p14="http://schemas.microsoft.com/office/powerpoint/2010/main" val="477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91641" y="555477"/>
            <a:ext cx="1401512" cy="5768411"/>
          </a:xfrm>
          <a:prstGeom prst="rect">
            <a:avLst/>
          </a:prstGeom>
          <a:noFill/>
          <a:ln w="19050"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88896" y="3238856"/>
            <a:ext cx="1286409" cy="35037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8896" y="3134090"/>
            <a:ext cx="155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</a:t>
            </a:r>
            <a:r>
              <a:rPr lang="en-US" altLang="ko-KR" sz="3200" spc="-15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</a:t>
            </a:r>
            <a:r>
              <a:rPr lang="en-US" altLang="ko-KR" sz="32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EX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645810" y="815361"/>
            <a:ext cx="2498332" cy="512989"/>
            <a:chOff x="4175933" y="994823"/>
            <a:chExt cx="2498332" cy="512989"/>
          </a:xfrm>
        </p:grpSpPr>
        <p:sp>
          <p:nvSpPr>
            <p:cNvPr id="16" name="직사각형 15"/>
            <p:cNvSpPr/>
            <p:nvPr/>
          </p:nvSpPr>
          <p:spPr>
            <a:xfrm>
              <a:off x="4175933" y="994823"/>
              <a:ext cx="823357" cy="51298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7564" y="1027297"/>
              <a:ext cx="551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A60014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94907" y="1043212"/>
              <a:ext cx="1779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4E4E4E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숫자 분석</a:t>
              </a:r>
              <a:endParaRPr lang="en-US" altLang="ko-KR" sz="20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45810" y="2179969"/>
            <a:ext cx="2691195" cy="1081525"/>
            <a:chOff x="4175933" y="2701023"/>
            <a:chExt cx="2459883" cy="1081525"/>
          </a:xfrm>
        </p:grpSpPr>
        <p:sp>
          <p:nvSpPr>
            <p:cNvPr id="17" name="직사각형 16"/>
            <p:cNvSpPr/>
            <p:nvPr/>
          </p:nvSpPr>
          <p:spPr>
            <a:xfrm>
              <a:off x="4175933" y="2701023"/>
              <a:ext cx="823357" cy="51298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47564" y="2724976"/>
              <a:ext cx="551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A60014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56458" y="2766885"/>
              <a:ext cx="17793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4E4E4E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이론적 실험적 접근</a:t>
              </a:r>
              <a:endParaRPr lang="en-US" altLang="ko-KR" sz="20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  <a:p>
              <a:endParaRPr lang="en-US" altLang="ko-KR" sz="20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653912" y="3508660"/>
            <a:ext cx="3063960" cy="512989"/>
            <a:chOff x="4175933" y="3638944"/>
            <a:chExt cx="3063960" cy="512989"/>
          </a:xfrm>
        </p:grpSpPr>
        <p:sp>
          <p:nvSpPr>
            <p:cNvPr id="18" name="직사각형 17"/>
            <p:cNvSpPr/>
            <p:nvPr/>
          </p:nvSpPr>
          <p:spPr>
            <a:xfrm>
              <a:off x="4175933" y="3638944"/>
              <a:ext cx="823357" cy="51298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47564" y="3665206"/>
              <a:ext cx="551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A60014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4906" y="3682298"/>
              <a:ext cx="2344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4E4E4E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시행착오</a:t>
              </a:r>
              <a:endParaRPr lang="en-US" altLang="ko-KR" sz="20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645810" y="4909186"/>
            <a:ext cx="2498332" cy="512989"/>
            <a:chOff x="4175933" y="4576864"/>
            <a:chExt cx="2498332" cy="512989"/>
          </a:xfrm>
        </p:grpSpPr>
        <p:sp>
          <p:nvSpPr>
            <p:cNvPr id="19" name="직사각형 18"/>
            <p:cNvSpPr/>
            <p:nvPr/>
          </p:nvSpPr>
          <p:spPr>
            <a:xfrm>
              <a:off x="4175933" y="4576864"/>
              <a:ext cx="823357" cy="51298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47564" y="4605436"/>
              <a:ext cx="551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A60014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4907" y="4617621"/>
              <a:ext cx="1779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4E4E4E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결과</a:t>
              </a:r>
              <a:endParaRPr lang="en-US" altLang="ko-KR" sz="20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16665" y="3190495"/>
            <a:ext cx="955049" cy="438554"/>
            <a:chOff x="5158858" y="2991030"/>
            <a:chExt cx="1884930" cy="865552"/>
          </a:xfrm>
        </p:grpSpPr>
        <p:sp>
          <p:nvSpPr>
            <p:cNvPr id="67" name="직사각형 66"/>
            <p:cNvSpPr/>
            <p:nvPr/>
          </p:nvSpPr>
          <p:spPr>
            <a:xfrm>
              <a:off x="6625356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8749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6189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65107" y="2991030"/>
              <a:ext cx="52130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86600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306755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932670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17039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74318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700875" y="2991030"/>
              <a:ext cx="24318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63010" y="2991030"/>
              <a:ext cx="63077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37416" y="2991030"/>
              <a:ext cx="2942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857151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41520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382274" y="2991030"/>
              <a:ext cx="52130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008183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92558" y="2991030"/>
              <a:ext cx="2942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54983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158858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11972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309896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460934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34377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385415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36453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235" y="5502607"/>
            <a:ext cx="5860745" cy="1234098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4’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폰트에 따라 판별 불일치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0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구분하기 위해 새로운 위치를 찾음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0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판별할 때 나머지 점들로 판별가능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판별에 쓸모가 없는 위치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1884" y="989172"/>
            <a:ext cx="10309502" cy="4492777"/>
            <a:chOff x="831884" y="1222852"/>
            <a:chExt cx="10309502" cy="4492777"/>
          </a:xfrm>
        </p:grpSpPr>
        <p:grpSp>
          <p:nvGrpSpPr>
            <p:cNvPr id="35" name="그룹 34"/>
            <p:cNvGrpSpPr/>
            <p:nvPr/>
          </p:nvGrpSpPr>
          <p:grpSpPr>
            <a:xfrm>
              <a:off x="4489484" y="1222852"/>
              <a:ext cx="3015208" cy="4488716"/>
              <a:chOff x="7232684" y="937944"/>
              <a:chExt cx="3015208" cy="448871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7232684" y="955724"/>
                <a:ext cx="3015208" cy="4448174"/>
                <a:chOff x="831884" y="879964"/>
                <a:chExt cx="3015208" cy="444817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831884" y="879964"/>
                  <a:ext cx="3015208" cy="44481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A600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2492912" y="955724"/>
                  <a:ext cx="61546" cy="615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277942" y="1889174"/>
                  <a:ext cx="61546" cy="6154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3493332" y="2033661"/>
                  <a:ext cx="61546" cy="61546"/>
                </a:xfrm>
                <a:prstGeom prst="ellipse">
                  <a:avLst/>
                </a:prstGeom>
                <a:solidFill>
                  <a:srgbClr val="31F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1119702" y="2387991"/>
                  <a:ext cx="61546" cy="6154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906342" y="2681361"/>
                  <a:ext cx="61546" cy="6154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1119702" y="3607191"/>
                  <a:ext cx="61546" cy="6154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2201011" y="3541249"/>
                  <a:ext cx="61546" cy="61546"/>
                </a:xfrm>
                <a:prstGeom prst="ellipse">
                  <a:avLst/>
                </a:prstGeom>
                <a:solidFill>
                  <a:srgbClr val="FF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561622" y="3971779"/>
                  <a:ext cx="61546" cy="6154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2342863" y="5190979"/>
                  <a:ext cx="61546" cy="61546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</p:grpSp>
          <p:cxnSp>
            <p:nvCxnSpPr>
              <p:cNvPr id="17" name="직선 화살표 연결선 16"/>
              <p:cNvCxnSpPr>
                <a:stCxn id="20" idx="4"/>
                <a:endCxn id="21" idx="0"/>
              </p:cNvCxnSpPr>
              <p:nvPr/>
            </p:nvCxnSpPr>
            <p:spPr>
              <a:xfrm flipH="1">
                <a:off x="8709515" y="1093030"/>
                <a:ext cx="214970" cy="871904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곱셈 기호 32"/>
              <p:cNvSpPr/>
              <p:nvPr/>
            </p:nvSpPr>
            <p:spPr>
              <a:xfrm>
                <a:off x="8645285" y="5171684"/>
                <a:ext cx="254976" cy="254976"/>
              </a:xfrm>
              <a:prstGeom prst="mathMultiply">
                <a:avLst>
                  <a:gd name="adj1" fmla="val 392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4" name="도넛 33"/>
              <p:cNvSpPr/>
              <p:nvPr/>
            </p:nvSpPr>
            <p:spPr>
              <a:xfrm>
                <a:off x="7255544" y="2705637"/>
                <a:ext cx="164514" cy="164514"/>
              </a:xfrm>
              <a:prstGeom prst="donut">
                <a:avLst>
                  <a:gd name="adj" fmla="val 5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7" name="곱셈 기호 36"/>
              <p:cNvSpPr/>
              <p:nvPr/>
            </p:nvSpPr>
            <p:spPr>
              <a:xfrm>
                <a:off x="8796514" y="937944"/>
                <a:ext cx="254976" cy="254976"/>
              </a:xfrm>
              <a:prstGeom prst="mathMultiply">
                <a:avLst>
                  <a:gd name="adj1" fmla="val 392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884" y="1222852"/>
              <a:ext cx="3015208" cy="4492777"/>
              <a:chOff x="831884" y="1222852"/>
              <a:chExt cx="3015208" cy="449277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831884" y="1222852"/>
                <a:ext cx="3015208" cy="4448174"/>
                <a:chOff x="831884" y="879964"/>
                <a:chExt cx="3015208" cy="4448174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31884" y="879964"/>
                  <a:ext cx="3015208" cy="44481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A600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2492912" y="955724"/>
                  <a:ext cx="61546" cy="615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3493332" y="2033661"/>
                  <a:ext cx="61546" cy="61546"/>
                </a:xfrm>
                <a:prstGeom prst="ellipse">
                  <a:avLst/>
                </a:prstGeom>
                <a:solidFill>
                  <a:srgbClr val="31F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1119702" y="2387991"/>
                  <a:ext cx="61546" cy="6154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1119702" y="3607191"/>
                  <a:ext cx="61546" cy="6154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2201011" y="3541249"/>
                  <a:ext cx="61546" cy="61546"/>
                </a:xfrm>
                <a:prstGeom prst="ellipse">
                  <a:avLst/>
                </a:prstGeom>
                <a:solidFill>
                  <a:srgbClr val="FF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3561622" y="3971779"/>
                  <a:ext cx="61546" cy="6154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342863" y="5190979"/>
                  <a:ext cx="61546" cy="61546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2272424" y="1222852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1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90115" y="2645895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2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9538" y="2291498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3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9096" y="3859753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4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74661" y="3787484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5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84938" y="3500879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6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10818" y="5377075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8</a:t>
                </a:r>
                <a:endPara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8126178" y="1258412"/>
              <a:ext cx="3015208" cy="4448174"/>
              <a:chOff x="831884" y="879964"/>
              <a:chExt cx="3015208" cy="444817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831884" y="879964"/>
                <a:ext cx="3015208" cy="4448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60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277942" y="1889174"/>
                <a:ext cx="61546" cy="615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493332" y="2033661"/>
                <a:ext cx="61546" cy="61546"/>
              </a:xfrm>
              <a:prstGeom prst="ellipse">
                <a:avLst/>
              </a:prstGeom>
              <a:solidFill>
                <a:srgbClr val="31F3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119702" y="2387991"/>
                <a:ext cx="61546" cy="615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06342" y="2681361"/>
                <a:ext cx="61546" cy="615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119702" y="3607191"/>
                <a:ext cx="61546" cy="6154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201011" y="3541249"/>
                <a:ext cx="61546" cy="61546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561622" y="3971779"/>
                <a:ext cx="61546" cy="615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357681" y="2091311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92381" y="2569222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61908" y="2207272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00323" y="293781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95885" y="381157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63509" y="3781193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627637" y="4201856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7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54272" y="5961980"/>
            <a:ext cx="64048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내용 개체 틀 2"/>
          <p:cNvSpPr txBox="1">
            <a:spLocks/>
          </p:cNvSpPr>
          <p:nvPr/>
        </p:nvSpPr>
        <p:spPr>
          <a:xfrm>
            <a:off x="6709056" y="5512767"/>
            <a:ext cx="5860745" cy="123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삭제 시 숫자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구분이 힘들어져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자리 이동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생성 후 나머지 점 번호 밀림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삭제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점 삭제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36313" y="3397727"/>
            <a:ext cx="61546" cy="615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82589" y="391644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535823" y="3390400"/>
            <a:ext cx="61546" cy="615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4" name="곱셈 기호 73"/>
          <p:cNvSpPr/>
          <p:nvPr/>
        </p:nvSpPr>
        <p:spPr>
          <a:xfrm>
            <a:off x="6439108" y="3301368"/>
            <a:ext cx="254976" cy="254976"/>
          </a:xfrm>
          <a:prstGeom prst="mathMultiply">
            <a:avLst>
              <a:gd name="adj1" fmla="val 39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1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아래쪽 화살표 3">
            <a:extLst>
              <a:ext uri="{FF2B5EF4-FFF2-40B4-BE49-F238E27FC236}">
                <a16:creationId xmlns="" xmlns:a16="http://schemas.microsoft.com/office/drawing/2014/main" id="{150A7584-E94B-4229-920B-8FE2016763F4}"/>
              </a:ext>
            </a:extLst>
          </p:cNvPr>
          <p:cNvSpPr/>
          <p:nvPr/>
        </p:nvSpPr>
        <p:spPr>
          <a:xfrm>
            <a:off x="7978497" y="5442952"/>
            <a:ext cx="741680" cy="299036"/>
          </a:xfrm>
          <a:prstGeom prst="downArrow">
            <a:avLst>
              <a:gd name="adj1" fmla="val 66438"/>
              <a:gd name="adj2" fmla="val 645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3">
            <a:extLst>
              <a:ext uri="{FF2B5EF4-FFF2-40B4-BE49-F238E27FC236}">
                <a16:creationId xmlns="" xmlns:a16="http://schemas.microsoft.com/office/drawing/2014/main" id="{1E5F9389-B591-4C79-86F7-42C833A05FB1}"/>
              </a:ext>
            </a:extLst>
          </p:cNvPr>
          <p:cNvSpPr/>
          <p:nvPr/>
        </p:nvSpPr>
        <p:spPr>
          <a:xfrm>
            <a:off x="7978497" y="4458678"/>
            <a:ext cx="741680" cy="299036"/>
          </a:xfrm>
          <a:prstGeom prst="downArrow">
            <a:avLst>
              <a:gd name="adj1" fmla="val 66438"/>
              <a:gd name="adj2" fmla="val 645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557617" y="2530897"/>
            <a:ext cx="741680" cy="299036"/>
          </a:xfrm>
          <a:prstGeom prst="downArrow">
            <a:avLst>
              <a:gd name="adj1" fmla="val 66438"/>
              <a:gd name="adj2" fmla="val 645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8557617" y="1758737"/>
            <a:ext cx="741680" cy="299036"/>
          </a:xfrm>
          <a:prstGeom prst="downArrow">
            <a:avLst>
              <a:gd name="adj1" fmla="val 66438"/>
              <a:gd name="adj2" fmla="val 6457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시행착오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596820" y="1346884"/>
            <a:ext cx="3262518" cy="4820235"/>
            <a:chOff x="4033478" y="1258412"/>
            <a:chExt cx="3010693" cy="44481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478" y="1258412"/>
              <a:ext cx="3010693" cy="444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타원 31"/>
            <p:cNvSpPr/>
            <p:nvPr/>
          </p:nvSpPr>
          <p:spPr>
            <a:xfrm>
              <a:off x="5466228" y="2267622"/>
              <a:ext cx="61546" cy="6154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681618" y="2412109"/>
              <a:ext cx="61546" cy="61546"/>
            </a:xfrm>
            <a:prstGeom prst="ellipse">
              <a:avLst/>
            </a:prstGeom>
            <a:solidFill>
              <a:srgbClr val="31F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307988" y="2766439"/>
              <a:ext cx="61546" cy="61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094628" y="3059809"/>
              <a:ext cx="61546" cy="61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307988" y="3985639"/>
              <a:ext cx="61546" cy="615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389297" y="3919697"/>
              <a:ext cx="61546" cy="61546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749908" y="4350227"/>
              <a:ext cx="61546" cy="615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8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7077154" y="1214493"/>
            <a:ext cx="3113326" cy="592444"/>
          </a:xfrm>
          <a:prstGeom prst="roundRect">
            <a:avLst/>
          </a:prstGeom>
          <a:solidFill>
            <a:srgbClr val="CB3F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숫자의 크기가 과도하게 작아짐</a:t>
            </a:r>
          </a:p>
        </p:txBody>
      </p:sp>
      <p:sp>
        <p:nvSpPr>
          <p:cNvPr id="19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7493714" y="1976493"/>
            <a:ext cx="3113326" cy="5924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픽셀이 주변 픽셀 색과 합쳐짐</a:t>
            </a:r>
          </a:p>
        </p:txBody>
      </p:sp>
      <p:sp>
        <p:nvSpPr>
          <p:cNvPr id="22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7077154" y="2783767"/>
            <a:ext cx="3113326" cy="592444"/>
          </a:xfrm>
          <a:prstGeom prst="roundRect">
            <a:avLst/>
          </a:prstGeom>
          <a:solidFill>
            <a:srgbClr val="CB3F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숫자에 대한 점의 정해진 색 판별 오류                                      </a:t>
            </a:r>
          </a:p>
        </p:txBody>
      </p:sp>
      <p:sp>
        <p:nvSpPr>
          <p:cNvPr id="2" name="타원 1"/>
          <p:cNvSpPr/>
          <p:nvPr/>
        </p:nvSpPr>
        <p:spPr>
          <a:xfrm>
            <a:off x="5746192" y="1510715"/>
            <a:ext cx="1503680" cy="1503680"/>
          </a:xfrm>
          <a:prstGeom prst="ellipse">
            <a:avLst/>
          </a:prstGeom>
          <a:solidFill>
            <a:srgbClr val="810D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문제점</a:t>
            </a:r>
          </a:p>
        </p:txBody>
      </p:sp>
      <p:sp>
        <p:nvSpPr>
          <p:cNvPr id="25" name="타원 24"/>
          <p:cNvSpPr/>
          <p:nvPr/>
        </p:nvSpPr>
        <p:spPr>
          <a:xfrm>
            <a:off x="10058400" y="4204177"/>
            <a:ext cx="1503680" cy="1503680"/>
          </a:xfrm>
          <a:prstGeom prst="ellipse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해결책</a:t>
            </a:r>
          </a:p>
        </p:txBody>
      </p:sp>
      <p:sp>
        <p:nvSpPr>
          <p:cNvPr id="26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7077154" y="3872729"/>
            <a:ext cx="3113326" cy="5924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점의 위치도 크기에 따라 이동</a:t>
            </a:r>
          </a:p>
        </p:txBody>
      </p:sp>
      <p:sp>
        <p:nvSpPr>
          <p:cNvPr id="27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6792674" y="4659221"/>
            <a:ext cx="3113326" cy="7837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숫자에 대하여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점의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판별들 중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일치하는 개수를 셈</a:t>
            </a:r>
          </a:p>
        </p:txBody>
      </p:sp>
      <p:sp>
        <p:nvSpPr>
          <p:cNvPr id="28" name="사각형: 둥근 모서리 45">
            <a:extLst>
              <a:ext uri="{FF2B5EF4-FFF2-40B4-BE49-F238E27FC236}">
                <a16:creationId xmlns="" xmlns:a16="http://schemas.microsoft.com/office/drawing/2014/main" id="{6280406C-9D9A-47B4-9E8E-35E919AE1AD4}"/>
              </a:ext>
            </a:extLst>
          </p:cNvPr>
          <p:cNvSpPr/>
          <p:nvPr/>
        </p:nvSpPr>
        <p:spPr>
          <a:xfrm>
            <a:off x="7249872" y="5643507"/>
            <a:ext cx="3113326" cy="5924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일치하는 개수가 가장 많은 </a:t>
            </a: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숫자를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621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700000">
            <a:off x="2201569" y="2461493"/>
            <a:ext cx="972889" cy="972889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7596" y="305801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820" y="2972452"/>
            <a:ext cx="47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36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5950" y="3085260"/>
            <a:ext cx="163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z="2800" spc="-15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7836" y="3401226"/>
            <a:ext cx="7184164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3401226"/>
            <a:ext cx="2093720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3478" y="1258412"/>
            <a:ext cx="3010692" cy="444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60397" y="1249620"/>
            <a:ext cx="3015208" cy="4456966"/>
            <a:chOff x="8126178" y="1249620"/>
            <a:chExt cx="3015208" cy="44569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6512" y="1258412"/>
              <a:ext cx="3014874" cy="444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8126178" y="1249620"/>
              <a:ext cx="3015208" cy="4448174"/>
              <a:chOff x="831884" y="871172"/>
              <a:chExt cx="3015208" cy="444817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831884" y="871172"/>
                <a:ext cx="3015208" cy="4448174"/>
              </a:xfrm>
              <a:prstGeom prst="rect">
                <a:avLst/>
              </a:prstGeom>
              <a:noFill/>
              <a:ln>
                <a:solidFill>
                  <a:srgbClr val="A60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277942" y="1889174"/>
                <a:ext cx="61546" cy="615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493332" y="2033661"/>
                <a:ext cx="61546" cy="61546"/>
              </a:xfrm>
              <a:prstGeom prst="ellipse">
                <a:avLst/>
              </a:prstGeom>
              <a:solidFill>
                <a:srgbClr val="31F3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119702" y="2387991"/>
                <a:ext cx="61546" cy="615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06342" y="2681361"/>
                <a:ext cx="61546" cy="615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119702" y="3607191"/>
                <a:ext cx="61546" cy="6154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201011" y="3541249"/>
                <a:ext cx="61546" cy="61546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561622" y="3971779"/>
                <a:ext cx="61546" cy="615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357681" y="2091311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92381" y="2569222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61908" y="2207272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00323" y="293781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95885" y="381157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63509" y="3781193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627637" y="4201856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7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020170" y="1249620"/>
            <a:ext cx="3015208" cy="4448174"/>
            <a:chOff x="831884" y="871172"/>
            <a:chExt cx="3015208" cy="4448174"/>
          </a:xfrm>
        </p:grpSpPr>
        <p:sp>
          <p:nvSpPr>
            <p:cNvPr id="66" name="직사각형 65"/>
            <p:cNvSpPr/>
            <p:nvPr/>
          </p:nvSpPr>
          <p:spPr>
            <a:xfrm>
              <a:off x="831884" y="871172"/>
              <a:ext cx="3015208" cy="4448174"/>
            </a:xfrm>
            <a:prstGeom prst="rect">
              <a:avLst/>
            </a:prstGeom>
            <a:noFill/>
            <a:ln>
              <a:solidFill>
                <a:srgbClr val="A600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2277942" y="1889174"/>
              <a:ext cx="61546" cy="6154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493332" y="2033661"/>
              <a:ext cx="61546" cy="61546"/>
            </a:xfrm>
            <a:prstGeom prst="ellipse">
              <a:avLst/>
            </a:prstGeom>
            <a:solidFill>
              <a:srgbClr val="31F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119702" y="2387991"/>
              <a:ext cx="61546" cy="61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906342" y="2681361"/>
              <a:ext cx="61546" cy="6154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119702" y="3607191"/>
              <a:ext cx="61546" cy="615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201011" y="3541249"/>
              <a:ext cx="61546" cy="61546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3561622" y="3971779"/>
              <a:ext cx="61546" cy="615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62155" y="2429865"/>
            <a:ext cx="461697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숫자들을 이진수로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나타낼 수 있음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7273" y="3629563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숫자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 : </a:t>
            </a:r>
            <a:r>
              <a:rPr lang="en-US" altLang="ko-KR" b="1" spc="300" dirty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0100001</a:t>
            </a:r>
            <a:endParaRPr lang="ko-KR" altLang="en-US" b="1" spc="3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88351" y="3477363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700" dirty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1200" b="1" spc="700" dirty="0">
                <a:solidFill>
                  <a:srgbClr val="00B0F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200" b="1" spc="700" dirty="0">
                <a:solidFill>
                  <a:schemeClr val="accent6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34</a:t>
            </a:r>
            <a:r>
              <a:rPr lang="en-US" altLang="ko-KR" sz="1200" b="1" spc="700" dirty="0">
                <a:solidFill>
                  <a:srgbClr val="FFC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en-US" altLang="ko-KR" sz="1200" b="1" spc="700" dirty="0">
                <a:solidFill>
                  <a:srgbClr val="FF33C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en-US" altLang="ko-KR" sz="1200" b="1" spc="700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lang="ko-KR" altLang="en-US" sz="1200" b="1" spc="70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98511" y="4035591"/>
            <a:ext cx="11753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 : False (</a:t>
            </a:r>
            <a:r>
              <a:rPr lang="ko-KR" altLang="en-US" sz="1050" dirty="0"/>
              <a:t>색 없음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1 : True  (</a:t>
            </a:r>
            <a:r>
              <a:rPr lang="ko-KR" altLang="en-US" sz="1050" dirty="0"/>
              <a:t>색 있음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980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54181"/>
              </p:ext>
            </p:extLst>
          </p:nvPr>
        </p:nvGraphicFramePr>
        <p:xfrm>
          <a:off x="647972" y="1195752"/>
          <a:ext cx="10641343" cy="516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43390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44338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397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 번호</a:t>
                      </a:r>
                    </a:p>
                  </a:txBody>
                  <a:tcPr marL="106684" marR="106684" marT="53342" marB="533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C0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C00000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F64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글 꼴</a:t>
                      </a:r>
                    </a:p>
                  </a:txBody>
                  <a:tcPr marL="106684" marR="106684" marT="53342" marB="5334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</a:t>
                      </a:r>
                    </a:p>
                  </a:txBody>
                  <a:tcPr marL="106684" marR="106684" marT="53342" marB="5334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굴</a:t>
                      </a:r>
                    </a:p>
                  </a:txBody>
                  <a:tcPr marL="106684" marR="106684" marT="53342" marB="5334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견</a:t>
                      </a:r>
                    </a:p>
                  </a:txBody>
                  <a:tcPr marL="106684" marR="106684" marT="53342" marB="5334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585">
                        <a:alpha val="52157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800" b="1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FF0000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0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en-US" sz="10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3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숫자</a:t>
                      </a:r>
                      <a:r>
                        <a:rPr lang="ko-KR" altLang="en-US" sz="1800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</a:t>
                      </a:r>
                      <a:endParaRPr lang="ko-KR" altLang="en-US" sz="18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106684" marR="106684" marT="53342" marB="53342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EBEB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1200" b="1" kern="0" spc="0" dirty="0">
                        <a:solidFill>
                          <a:srgbClr val="0000CC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CC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" y="1749733"/>
            <a:ext cx="2814712" cy="36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44" y="1767191"/>
            <a:ext cx="2754964" cy="367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52" y="1749733"/>
            <a:ext cx="27524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79" y="1749733"/>
            <a:ext cx="274056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76" y="1761300"/>
            <a:ext cx="27103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26" y="1761300"/>
            <a:ext cx="271285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325" y="1761300"/>
            <a:ext cx="273791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69" y="1740925"/>
            <a:ext cx="2741712" cy="36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81" y="1740925"/>
            <a:ext cx="2735052" cy="36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43" y="1740925"/>
            <a:ext cx="2753645" cy="36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197033" y="1776714"/>
            <a:ext cx="381965" cy="821802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17550" y="4747547"/>
            <a:ext cx="1621204" cy="327948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73479" y="2187615"/>
            <a:ext cx="1064871" cy="1122744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335" y="2642686"/>
            <a:ext cx="39140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옛날목욕탕B" panose="02020600000000000000" pitchFamily="18" charset="-127"/>
                <a:ea typeface="a옛날목욕탕B" panose="02020600000000000000" pitchFamily="18" charset="-127"/>
              </a:rPr>
              <a:t>질의응답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219" y="3750682"/>
            <a:ext cx="308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옛날목욕탕B" panose="02020600000000000000" pitchFamily="18" charset="-127"/>
                <a:ea typeface="a옛날목욕탕B" panose="02020600000000000000" pitchFamily="18" charset="-127"/>
              </a:rPr>
              <a:t>Question &amp; Answer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Copyright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ⓒ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Slug. All right reserved.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5322426" y="3484880"/>
            <a:ext cx="1557794" cy="715332"/>
            <a:chOff x="5158858" y="2991030"/>
            <a:chExt cx="1884930" cy="865552"/>
          </a:xfrm>
        </p:grpSpPr>
        <p:sp>
          <p:nvSpPr>
            <p:cNvPr id="5" name="직사각형 4"/>
            <p:cNvSpPr/>
            <p:nvPr/>
          </p:nvSpPr>
          <p:spPr>
            <a:xfrm>
              <a:off x="6625356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8749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6189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65107" y="2991030"/>
              <a:ext cx="52130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6001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6755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32670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7039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74318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00875" y="2991030"/>
              <a:ext cx="24318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63010" y="2991030"/>
              <a:ext cx="63077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37416" y="2991030"/>
              <a:ext cx="2942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7151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41520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82274" y="2991030"/>
              <a:ext cx="52130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8183" y="2991030"/>
              <a:ext cx="35605" cy="865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92558" y="2991030"/>
              <a:ext cx="2942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49837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8858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11972" y="2991030"/>
              <a:ext cx="35605" cy="865552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09896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0934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34377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85415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36453" y="2991030"/>
              <a:ext cx="35605" cy="865552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604940" y="2564545"/>
            <a:ext cx="298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감사합니다</a:t>
            </a:r>
            <a:endParaRPr lang="en-US" altLang="ko-KR" sz="32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700000">
            <a:off x="2201569" y="2461493"/>
            <a:ext cx="972889" cy="972889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7596" y="305801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820" y="2972452"/>
            <a:ext cx="47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36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5950" y="3085260"/>
            <a:ext cx="163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숫자분석</a:t>
            </a:r>
            <a:endParaRPr lang="en-US" altLang="ko-KR" sz="2800" spc="-15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007836" y="3401226"/>
            <a:ext cx="7184164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3401226"/>
            <a:ext cx="2093720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숫자분석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41491" y="1157117"/>
            <a:ext cx="10627762" cy="5075341"/>
            <a:chOff x="841491" y="1157117"/>
            <a:chExt cx="10627762" cy="5075341"/>
          </a:xfrm>
        </p:grpSpPr>
        <p:sp>
          <p:nvSpPr>
            <p:cNvPr id="2" name="TextBox 1"/>
            <p:cNvSpPr txBox="1"/>
            <p:nvPr/>
          </p:nvSpPr>
          <p:spPr>
            <a:xfrm>
              <a:off x="4611756" y="2168315"/>
              <a:ext cx="1608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상하 대칭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98117" y="2738515"/>
              <a:ext cx="1571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좌우 대칭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7920" y="2074204"/>
              <a:ext cx="1810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곡선의 유무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3532" y="3766173"/>
              <a:ext cx="1210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 유무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79090" y="5056424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곡선의 개수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1491" y="4528066"/>
              <a:ext cx="1802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수평선 유무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3504" y="1459468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삼각형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1487" y="1900234"/>
              <a:ext cx="3547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수평</a:t>
              </a:r>
              <a:r>
                <a:rPr lang="en-US" altLang="ko-KR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</a:t>
              </a:r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수직선을 그어 비교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7210" y="5709238"/>
              <a:ext cx="1550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원의 개수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20478" y="1157117"/>
              <a:ext cx="1789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수직선 유무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7349" y="2609331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대각선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88017" y="3766173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픽셀 수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798" y="3756234"/>
              <a:ext cx="2143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비어있는 공간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5216" y="4712732"/>
              <a:ext cx="1845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직선의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0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숫자분석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41491" y="1157117"/>
            <a:ext cx="10627762" cy="5075341"/>
            <a:chOff x="841491" y="1157117"/>
            <a:chExt cx="10627762" cy="5075341"/>
          </a:xfrm>
        </p:grpSpPr>
        <p:sp>
          <p:nvSpPr>
            <p:cNvPr id="2" name="TextBox 1"/>
            <p:cNvSpPr txBox="1"/>
            <p:nvPr/>
          </p:nvSpPr>
          <p:spPr>
            <a:xfrm>
              <a:off x="4611756" y="2168315"/>
              <a:ext cx="1608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상하 대칭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98117" y="2738515"/>
              <a:ext cx="1571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좌우 대칭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7920" y="2074204"/>
              <a:ext cx="1810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A60014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곡선의 유무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3532" y="3766173"/>
              <a:ext cx="1210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A60014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 유무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79090" y="5056424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곡선의 개수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1491" y="4528066"/>
              <a:ext cx="1802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수평선 유무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3504" y="1459468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삼각형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1487" y="1900234"/>
              <a:ext cx="3547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수평</a:t>
              </a:r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</a:t>
              </a:r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수직선을 그어 비교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7210" y="5709238"/>
              <a:ext cx="1550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원의 개수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20478" y="1157117"/>
              <a:ext cx="1789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A60014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수직선 유무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7349" y="2609331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대각선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88017" y="3766173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픽셀 수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798" y="3756234"/>
              <a:ext cx="2143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A60014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비어있는 공간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5216" y="4712732"/>
              <a:ext cx="1845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직선의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9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665" y="704040"/>
            <a:ext cx="10446357" cy="6028840"/>
            <a:chOff x="324865" y="704040"/>
            <a:chExt cx="10446357" cy="6028840"/>
          </a:xfrm>
        </p:grpSpPr>
        <p:sp>
          <p:nvSpPr>
            <p:cNvPr id="2" name="순서도: 대체 처리 1">
              <a:extLst>
                <a:ext uri="{FF2B5EF4-FFF2-40B4-BE49-F238E27FC236}">
                  <a16:creationId xmlns="" xmlns:a16="http://schemas.microsoft.com/office/drawing/2014/main" id="{40531A8E-A2F9-4A04-A3F7-3A7DF8A5CBA0}"/>
                </a:ext>
              </a:extLst>
            </p:cNvPr>
            <p:cNvSpPr/>
            <p:nvPr/>
          </p:nvSpPr>
          <p:spPr>
            <a:xfrm>
              <a:off x="4969177" y="704040"/>
              <a:ext cx="2048934" cy="836893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숫자별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특징</a:t>
              </a:r>
            </a:p>
          </p:txBody>
        </p:sp>
        <p:sp>
          <p:nvSpPr>
            <p:cNvPr id="6" name="순서도: 판단 5">
              <a:extLst>
                <a:ext uri="{FF2B5EF4-FFF2-40B4-BE49-F238E27FC236}">
                  <a16:creationId xmlns="" xmlns:a16="http://schemas.microsoft.com/office/drawing/2014/main" id="{C8FC046F-C15C-4697-8E53-58024237CADD}"/>
                </a:ext>
              </a:extLst>
            </p:cNvPr>
            <p:cNvSpPr/>
            <p:nvPr/>
          </p:nvSpPr>
          <p:spPr>
            <a:xfrm>
              <a:off x="4529222" y="1709137"/>
              <a:ext cx="2929467" cy="1066800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곡선</a:t>
              </a:r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원형</a:t>
              </a:r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이 </a:t>
              </a:r>
              <a:endPara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있는가</a:t>
              </a:r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?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C3AB753B-1221-4B24-8E9E-A08C2961B234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5993644" y="1540933"/>
              <a:ext cx="312" cy="168204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7F16D147-561D-4A69-88B3-8DA7919098BA}"/>
                </a:ext>
              </a:extLst>
            </p:cNvPr>
            <p:cNvSpPr/>
            <p:nvPr/>
          </p:nvSpPr>
          <p:spPr>
            <a:xfrm>
              <a:off x="2453031" y="2397783"/>
              <a:ext cx="1775534" cy="5592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0,2,3,5,6,8,9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6A72BD11-13F8-43B4-B24D-8BCAD8526407}"/>
                </a:ext>
              </a:extLst>
            </p:cNvPr>
            <p:cNvSpPr/>
            <p:nvPr/>
          </p:nvSpPr>
          <p:spPr>
            <a:xfrm>
              <a:off x="8995688" y="4207412"/>
              <a:ext cx="1775534" cy="559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1,4,7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="" xmlns:a16="http://schemas.microsoft.com/office/drawing/2014/main" id="{8B142783-F6E4-4648-AD21-58E1134C0C33}"/>
                </a:ext>
              </a:extLst>
            </p:cNvPr>
            <p:cNvCxnSpPr>
              <a:cxnSpLocks/>
              <a:stCxn id="6" idx="1"/>
              <a:endCxn id="17" idx="0"/>
            </p:cNvCxnSpPr>
            <p:nvPr/>
          </p:nvCxnSpPr>
          <p:spPr>
            <a:xfrm rot="10800000" flipV="1">
              <a:off x="3340798" y="2242537"/>
              <a:ext cx="1188424" cy="155246"/>
            </a:xfrm>
            <a:prstGeom prst="bent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="" xmlns:a16="http://schemas.microsoft.com/office/drawing/2014/main" id="{4A383715-D0B2-4D6E-949D-883694D197C0}"/>
                </a:ext>
              </a:extLst>
            </p:cNvPr>
            <p:cNvCxnSpPr>
              <a:cxnSpLocks/>
              <a:stCxn id="6" idx="3"/>
              <a:endCxn id="25" idx="0"/>
            </p:cNvCxnSpPr>
            <p:nvPr/>
          </p:nvCxnSpPr>
          <p:spPr>
            <a:xfrm>
              <a:off x="7458689" y="2242537"/>
              <a:ext cx="2424766" cy="1964875"/>
            </a:xfrm>
            <a:prstGeom prst="bent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3D83B1-E2A1-40D9-873F-00EE267F9E00}"/>
                </a:ext>
              </a:extLst>
            </p:cNvPr>
            <p:cNvSpPr txBox="1"/>
            <p:nvPr/>
          </p:nvSpPr>
          <p:spPr>
            <a:xfrm>
              <a:off x="3075200" y="1916940"/>
              <a:ext cx="64472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YES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3EF8A03-8BDE-4657-85B7-4057C1660D6D}"/>
                </a:ext>
              </a:extLst>
            </p:cNvPr>
            <p:cNvSpPr txBox="1"/>
            <p:nvPr/>
          </p:nvSpPr>
          <p:spPr>
            <a:xfrm>
              <a:off x="9633386" y="1976574"/>
              <a:ext cx="502061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9" name="순서도: 판단 28">
              <a:extLst>
                <a:ext uri="{FF2B5EF4-FFF2-40B4-BE49-F238E27FC236}">
                  <a16:creationId xmlns="" xmlns:a16="http://schemas.microsoft.com/office/drawing/2014/main" id="{3BCC78E3-8551-49A1-AC55-92875D74EB97}"/>
                </a:ext>
              </a:extLst>
            </p:cNvPr>
            <p:cNvSpPr/>
            <p:nvPr/>
          </p:nvSpPr>
          <p:spPr>
            <a:xfrm>
              <a:off x="2123051" y="3110923"/>
              <a:ext cx="2435494" cy="683581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원이 있는가</a:t>
              </a:r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?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50CBB040-BC01-4FD5-82D8-DD550E7267E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340798" y="2957076"/>
              <a:ext cx="0" cy="153847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152149D2-5DE0-4A2F-B896-432168B13C02}"/>
                </a:ext>
              </a:extLst>
            </p:cNvPr>
            <p:cNvSpPr/>
            <p:nvPr/>
          </p:nvSpPr>
          <p:spPr>
            <a:xfrm>
              <a:off x="805711" y="4211257"/>
              <a:ext cx="1464816" cy="6214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0,6,8,9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="" xmlns:a16="http://schemas.microsoft.com/office/drawing/2014/main" id="{39CFA73C-C4C8-410D-8691-AB3F31F96715}"/>
                </a:ext>
              </a:extLst>
            </p:cNvPr>
            <p:cNvCxnSpPr>
              <a:stCxn id="29" idx="2"/>
              <a:endCxn id="38" idx="0"/>
            </p:cNvCxnSpPr>
            <p:nvPr/>
          </p:nvCxnSpPr>
          <p:spPr>
            <a:xfrm rot="5400000">
              <a:off x="2231083" y="3101541"/>
              <a:ext cx="416753" cy="1802679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0039CE27-E192-4403-A76D-E7781C52B71C}"/>
                </a:ext>
              </a:extLst>
            </p:cNvPr>
            <p:cNvSpPr/>
            <p:nvPr/>
          </p:nvSpPr>
          <p:spPr>
            <a:xfrm>
              <a:off x="4431781" y="4207412"/>
              <a:ext cx="1518082" cy="5311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2,3,5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="" xmlns:a16="http://schemas.microsoft.com/office/drawing/2014/main" id="{722EC762-35E7-44B4-96C9-31D7506F6C38}"/>
                </a:ext>
              </a:extLst>
            </p:cNvPr>
            <p:cNvCxnSpPr>
              <a:stCxn id="29" idx="2"/>
              <a:endCxn id="42" idx="0"/>
            </p:cNvCxnSpPr>
            <p:nvPr/>
          </p:nvCxnSpPr>
          <p:spPr>
            <a:xfrm rot="16200000" flipH="1">
              <a:off x="4059356" y="3075946"/>
              <a:ext cx="412908" cy="1850024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ED3EAC6A-99BF-4672-8DBA-5EBCD94FF239}"/>
                </a:ext>
              </a:extLst>
            </p:cNvPr>
            <p:cNvSpPr txBox="1"/>
            <p:nvPr/>
          </p:nvSpPr>
          <p:spPr>
            <a:xfrm>
              <a:off x="1314731" y="3693935"/>
              <a:ext cx="64472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YES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BDC3B12-522A-49C6-A90D-ECC933599F4D}"/>
                </a:ext>
              </a:extLst>
            </p:cNvPr>
            <p:cNvSpPr txBox="1"/>
            <p:nvPr/>
          </p:nvSpPr>
          <p:spPr>
            <a:xfrm>
              <a:off x="4960631" y="3712718"/>
              <a:ext cx="502061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="" xmlns:a16="http://schemas.microsoft.com/office/drawing/2014/main" id="{C9953B86-600F-480D-AC5A-17B5E445876E}"/>
                </a:ext>
              </a:extLst>
            </p:cNvPr>
            <p:cNvSpPr/>
            <p:nvPr/>
          </p:nvSpPr>
          <p:spPr>
            <a:xfrm>
              <a:off x="358202" y="4899990"/>
              <a:ext cx="2359833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단순한 원형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00E34B7D-3DED-4725-8DBD-78624F3E1EA8}"/>
                </a:ext>
              </a:extLst>
            </p:cNvPr>
            <p:cNvSpPr/>
            <p:nvPr/>
          </p:nvSpPr>
          <p:spPr>
            <a:xfrm>
              <a:off x="335751" y="5849582"/>
              <a:ext cx="2382284" cy="4083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8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양 옆 빈 공간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6A32E40F-8736-49F7-B293-D3F18464944B}"/>
                </a:ext>
              </a:extLst>
            </p:cNvPr>
            <p:cNvSpPr/>
            <p:nvPr/>
          </p:nvSpPr>
          <p:spPr>
            <a:xfrm>
              <a:off x="8995688" y="4873213"/>
              <a:ext cx="1775534" cy="4929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수직선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="" xmlns:a16="http://schemas.microsoft.com/office/drawing/2014/main" id="{6E37BC84-9821-438C-BF53-E1E48887EF92}"/>
                </a:ext>
              </a:extLst>
            </p:cNvPr>
            <p:cNvSpPr/>
            <p:nvPr/>
          </p:nvSpPr>
          <p:spPr>
            <a:xfrm>
              <a:off x="3549551" y="4873213"/>
              <a:ext cx="3445395" cy="49297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왼쪽 개방형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="" xmlns:a16="http://schemas.microsoft.com/office/drawing/2014/main" id="{BF225F73-4112-483F-B91D-9F947A396333}"/>
                </a:ext>
              </a:extLst>
            </p:cNvPr>
            <p:cNvSpPr/>
            <p:nvPr/>
          </p:nvSpPr>
          <p:spPr>
            <a:xfrm>
              <a:off x="3549551" y="5518208"/>
              <a:ext cx="3445395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왼쪽 위 아래 개방형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="" xmlns:a16="http://schemas.microsoft.com/office/drawing/2014/main" id="{B2FF61A3-D21D-4D18-84F5-CD33E425C8FA}"/>
                </a:ext>
              </a:extLst>
            </p:cNvPr>
            <p:cNvSpPr/>
            <p:nvPr/>
          </p:nvSpPr>
          <p:spPr>
            <a:xfrm>
              <a:off x="8995689" y="5518208"/>
              <a:ext cx="1775533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십자형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="" xmlns:a16="http://schemas.microsoft.com/office/drawing/2014/main" id="{358CA108-B24B-437C-A65C-BF13DA4A9477}"/>
                </a:ext>
              </a:extLst>
            </p:cNvPr>
            <p:cNvSpPr/>
            <p:nvPr/>
          </p:nvSpPr>
          <p:spPr>
            <a:xfrm>
              <a:off x="3549551" y="6118780"/>
              <a:ext cx="3445395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오른쪽 위 왼쪽 아래 개방형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="" xmlns:a16="http://schemas.microsoft.com/office/drawing/2014/main" id="{F01C1B6F-7A5F-463E-8D4A-8FCF8EA3DB23}"/>
                </a:ext>
              </a:extLst>
            </p:cNvPr>
            <p:cNvSpPr/>
            <p:nvPr/>
          </p:nvSpPr>
          <p:spPr>
            <a:xfrm>
              <a:off x="358202" y="5366185"/>
              <a:ext cx="2359833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오른쪽 위 개방형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="" xmlns:a16="http://schemas.microsoft.com/office/drawing/2014/main" id="{56E83053-2472-411A-8969-EC7360323DD6}"/>
                </a:ext>
              </a:extLst>
            </p:cNvPr>
            <p:cNvSpPr/>
            <p:nvPr/>
          </p:nvSpPr>
          <p:spPr>
            <a:xfrm>
              <a:off x="8995689" y="6118780"/>
              <a:ext cx="1775533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7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수평선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="" xmlns:a16="http://schemas.microsoft.com/office/drawing/2014/main" id="{D22AB419-AFA7-4C78-9D76-9493B9369898}"/>
                </a:ext>
              </a:extLst>
            </p:cNvPr>
            <p:cNvSpPr/>
            <p:nvPr/>
          </p:nvSpPr>
          <p:spPr>
            <a:xfrm>
              <a:off x="324865" y="6306752"/>
              <a:ext cx="2393170" cy="4261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9 : 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왼쪽 아래 개방형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숫자분석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7516" y="318428"/>
            <a:ext cx="14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숫자분석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52019" y="718339"/>
            <a:ext cx="10929803" cy="5744093"/>
            <a:chOff x="705809" y="673514"/>
            <a:chExt cx="10929803" cy="5744093"/>
          </a:xfrm>
        </p:grpSpPr>
        <p:sp>
          <p:nvSpPr>
            <p:cNvPr id="6" name="TextBox 5"/>
            <p:cNvSpPr txBox="1"/>
            <p:nvPr/>
          </p:nvSpPr>
          <p:spPr>
            <a:xfrm>
              <a:off x="7421596" y="707110"/>
              <a:ext cx="1174607" cy="212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5809" y="704040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왼쪽/오른쪽/위쪽/아래쪽 화살표 13"/>
            <p:cNvSpPr/>
            <p:nvPr/>
          </p:nvSpPr>
          <p:spPr>
            <a:xfrm>
              <a:off x="1160344" y="1767298"/>
              <a:ext cx="685418" cy="1364017"/>
            </a:xfrm>
            <a:prstGeom prst="quadArrow">
              <a:avLst>
                <a:gd name="adj1" fmla="val 17269"/>
                <a:gd name="adj2" fmla="val 18576"/>
                <a:gd name="adj3" fmla="val 20961"/>
              </a:avLst>
            </a:prstGeom>
            <a:solidFill>
              <a:srgbClr val="C00000"/>
            </a:solidFill>
            <a:ln>
              <a:solidFill>
                <a:srgbClr val="A600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98" y="3247508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8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103278" y="4832557"/>
              <a:ext cx="329698" cy="1751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8734" y="673514"/>
              <a:ext cx="72303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527425" y="1470025"/>
              <a:ext cx="152399" cy="1911516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48232" y="673514"/>
              <a:ext cx="979524" cy="228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61270" y="693525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058747" y="1493802"/>
              <a:ext cx="1292225" cy="1906589"/>
            </a:xfrm>
            <a:custGeom>
              <a:avLst/>
              <a:gdLst>
                <a:gd name="connsiteX0" fmla="*/ 912020 w 1292225"/>
                <a:gd name="connsiteY0" fmla="*/ 0 h 1906589"/>
                <a:gd name="connsiteX1" fmla="*/ 985839 w 1292225"/>
                <a:gd name="connsiteY1" fmla="*/ 73819 h 1906589"/>
                <a:gd name="connsiteX2" fmla="*/ 985838 w 1292225"/>
                <a:gd name="connsiteY2" fmla="*/ 1290638 h 1906589"/>
                <a:gd name="connsiteX3" fmla="*/ 1228725 w 1292225"/>
                <a:gd name="connsiteY3" fmla="*/ 1290638 h 1906589"/>
                <a:gd name="connsiteX4" fmla="*/ 1292225 w 1292225"/>
                <a:gd name="connsiteY4" fmla="*/ 1354138 h 1906589"/>
                <a:gd name="connsiteX5" fmla="*/ 1228725 w 1292225"/>
                <a:gd name="connsiteY5" fmla="*/ 1417638 h 1906589"/>
                <a:gd name="connsiteX6" fmla="*/ 985838 w 1292225"/>
                <a:gd name="connsiteY6" fmla="*/ 1417638 h 1906589"/>
                <a:gd name="connsiteX7" fmla="*/ 985838 w 1292225"/>
                <a:gd name="connsiteY7" fmla="*/ 1832770 h 1906589"/>
                <a:gd name="connsiteX8" fmla="*/ 912019 w 1292225"/>
                <a:gd name="connsiteY8" fmla="*/ 1906589 h 1906589"/>
                <a:gd name="connsiteX9" fmla="*/ 912020 w 1292225"/>
                <a:gd name="connsiteY9" fmla="*/ 1906588 h 1906589"/>
                <a:gd name="connsiteX10" fmla="*/ 838201 w 1292225"/>
                <a:gd name="connsiteY10" fmla="*/ 1832769 h 1906589"/>
                <a:gd name="connsiteX11" fmla="*/ 838201 w 1292225"/>
                <a:gd name="connsiteY11" fmla="*/ 1417638 h 1906589"/>
                <a:gd name="connsiteX12" fmla="*/ 63500 w 1292225"/>
                <a:gd name="connsiteY12" fmla="*/ 1417638 h 1906589"/>
                <a:gd name="connsiteX13" fmla="*/ 0 w 1292225"/>
                <a:gd name="connsiteY13" fmla="*/ 1354138 h 1906589"/>
                <a:gd name="connsiteX14" fmla="*/ 63500 w 1292225"/>
                <a:gd name="connsiteY14" fmla="*/ 1290638 h 1906589"/>
                <a:gd name="connsiteX15" fmla="*/ 838201 w 1292225"/>
                <a:gd name="connsiteY15" fmla="*/ 1290638 h 1906589"/>
                <a:gd name="connsiteX16" fmla="*/ 838201 w 1292225"/>
                <a:gd name="connsiteY16" fmla="*/ 73819 h 1906589"/>
                <a:gd name="connsiteX17" fmla="*/ 912020 w 1292225"/>
                <a:gd name="connsiteY17" fmla="*/ 0 h 190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92225" h="1906589">
                  <a:moveTo>
                    <a:pt x="912020" y="0"/>
                  </a:moveTo>
                  <a:cubicBezTo>
                    <a:pt x="952789" y="0"/>
                    <a:pt x="985839" y="33050"/>
                    <a:pt x="985839" y="73819"/>
                  </a:cubicBezTo>
                  <a:lnTo>
                    <a:pt x="985838" y="1290638"/>
                  </a:lnTo>
                  <a:lnTo>
                    <a:pt x="1228725" y="1290638"/>
                  </a:lnTo>
                  <a:cubicBezTo>
                    <a:pt x="1263795" y="1290638"/>
                    <a:pt x="1292225" y="1319068"/>
                    <a:pt x="1292225" y="1354138"/>
                  </a:cubicBezTo>
                  <a:cubicBezTo>
                    <a:pt x="1292225" y="1389208"/>
                    <a:pt x="1263795" y="1417638"/>
                    <a:pt x="1228725" y="1417638"/>
                  </a:cubicBezTo>
                  <a:lnTo>
                    <a:pt x="985838" y="1417638"/>
                  </a:lnTo>
                  <a:lnTo>
                    <a:pt x="985838" y="1832770"/>
                  </a:lnTo>
                  <a:cubicBezTo>
                    <a:pt x="985838" y="1873539"/>
                    <a:pt x="952788" y="1906589"/>
                    <a:pt x="912019" y="1906589"/>
                  </a:cubicBezTo>
                  <a:lnTo>
                    <a:pt x="912020" y="1906588"/>
                  </a:lnTo>
                  <a:cubicBezTo>
                    <a:pt x="871251" y="1906588"/>
                    <a:pt x="838201" y="1873538"/>
                    <a:pt x="838201" y="1832769"/>
                  </a:cubicBezTo>
                  <a:lnTo>
                    <a:pt x="838201" y="1417638"/>
                  </a:lnTo>
                  <a:lnTo>
                    <a:pt x="63500" y="1417638"/>
                  </a:lnTo>
                  <a:cubicBezTo>
                    <a:pt x="28430" y="1417638"/>
                    <a:pt x="0" y="1389208"/>
                    <a:pt x="0" y="1354138"/>
                  </a:cubicBezTo>
                  <a:cubicBezTo>
                    <a:pt x="0" y="1319068"/>
                    <a:pt x="28430" y="1290638"/>
                    <a:pt x="63500" y="1290638"/>
                  </a:cubicBezTo>
                  <a:lnTo>
                    <a:pt x="838201" y="1290638"/>
                  </a:lnTo>
                  <a:lnTo>
                    <a:pt x="838201" y="73819"/>
                  </a:lnTo>
                  <a:cubicBezTo>
                    <a:pt x="838201" y="33050"/>
                    <a:pt x="871251" y="0"/>
                    <a:pt x="91202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4101" y="3131315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573729" y="4251385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4384" y="3131315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6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16355" y="3247507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9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30363" y="3237464"/>
              <a:ext cx="17192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latin typeface="굴림" panose="020B0600000101010101" pitchFamily="50" charset="-127"/>
                  <a:ea typeface="굴림" panose="020B0600000101010101" pitchFamily="50" charset="-127"/>
                </a:rPr>
                <a:t>7</a:t>
              </a:r>
              <a:endParaRPr lang="ko-KR" altLang="en-US" sz="20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300866" y="4080604"/>
              <a:ext cx="1158874" cy="12699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오른쪽 화살표 62"/>
            <p:cNvSpPr/>
            <p:nvPr/>
          </p:nvSpPr>
          <p:spPr>
            <a:xfrm rot="10800000">
              <a:off x="899769" y="5019291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오른쪽 화살표 63"/>
            <p:cNvSpPr/>
            <p:nvPr/>
          </p:nvSpPr>
          <p:spPr>
            <a:xfrm>
              <a:off x="3679824" y="4430680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rot="10800000">
              <a:off x="10153948" y="5239076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오른쪽 화살표 65"/>
            <p:cNvSpPr/>
            <p:nvPr/>
          </p:nvSpPr>
          <p:spPr>
            <a:xfrm rot="10800000">
              <a:off x="5167020" y="2194405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5834471" y="2715889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 rot="10800000">
              <a:off x="7677774" y="2094114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rot="10800000">
              <a:off x="7677774" y="2473151"/>
              <a:ext cx="541946" cy="252691"/>
            </a:xfrm>
            <a:prstGeom prst="rightArrow">
              <a:avLst>
                <a:gd name="adj1" fmla="val 50000"/>
                <a:gd name="adj2" fmla="val 64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2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700000">
            <a:off x="2201569" y="2461493"/>
            <a:ext cx="972889" cy="972889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7596" y="305801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820" y="2972452"/>
            <a:ext cx="47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36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6933" y="2862628"/>
            <a:ext cx="175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z="2800" spc="-15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2800" spc="-15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z="2800" spc="-15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87462" y="3401226"/>
            <a:ext cx="7004538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3401226"/>
            <a:ext cx="2093720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2897024" y="551506"/>
            <a:ext cx="9294977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" y="551506"/>
            <a:ext cx="623842" cy="0"/>
          </a:xfrm>
          <a:prstGeom prst="line">
            <a:avLst/>
          </a:prstGeom>
          <a:ln>
            <a:solidFill>
              <a:srgbClr val="A6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2700000">
            <a:off x="809003" y="257642"/>
            <a:ext cx="437834" cy="437834"/>
          </a:xfrm>
          <a:prstGeom prst="rect">
            <a:avLst/>
          </a:prstGeom>
          <a:noFill/>
          <a:ln>
            <a:solidFill>
              <a:srgbClr val="A6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57502" y="208297"/>
            <a:ext cx="439318" cy="4852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80629" y="242375"/>
            <a:ext cx="4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6001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sz="2400" dirty="0">
              <a:solidFill>
                <a:srgbClr val="A6001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7516" y="201883"/>
            <a:ext cx="15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이론적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pc="300" dirty="0">
                <a:solidFill>
                  <a:srgbClr val="4E4E4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실험적 접근</a:t>
            </a:r>
            <a:endParaRPr lang="en-US" altLang="ko-KR" spc="300" dirty="0">
              <a:solidFill>
                <a:srgbClr val="4E4E4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52" y="1270462"/>
            <a:ext cx="2442606" cy="360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2" y="1270462"/>
            <a:ext cx="2442607" cy="360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아래쪽 화살표 10"/>
          <p:cNvSpPr/>
          <p:nvPr/>
        </p:nvSpPr>
        <p:spPr>
          <a:xfrm rot="16200000">
            <a:off x="6677940" y="3156262"/>
            <a:ext cx="762063" cy="5962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84" y="953676"/>
            <a:ext cx="3678216" cy="542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862268" y="5587538"/>
            <a:ext cx="632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0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 비교해서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왼쪽 점의 차이를 기본으로 함</a:t>
            </a:r>
            <a:endParaRPr lang="ko-KR" altLang="en-US" sz="2400" dirty="0">
              <a:latin typeface="서울한강 장체M" panose="02020603020101020101" pitchFamily="18" charset="-127"/>
              <a:ea typeface="서울한강 장체M" panose="02020603020101020101" pitchFamily="18" charset="-127"/>
            </a:endParaRPr>
          </a:p>
          <a:p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9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1427</Words>
  <Application>Microsoft Office PowerPoint</Application>
  <PresentationFormat>사용자 지정</PresentationFormat>
  <Paragraphs>451</Paragraphs>
  <Slides>29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SH</cp:lastModifiedBy>
  <cp:revision>105</cp:revision>
  <dcterms:created xsi:type="dcterms:W3CDTF">2017-10-09T08:17:41Z</dcterms:created>
  <dcterms:modified xsi:type="dcterms:W3CDTF">2018-04-19T03:50:44Z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