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9" r:id="rId3"/>
    <p:sldId id="283" r:id="rId5"/>
    <p:sldId id="284" r:id="rId6"/>
    <p:sldId id="271" r:id="rId7"/>
    <p:sldId id="262" r:id="rId8"/>
    <p:sldId id="291" r:id="rId9"/>
    <p:sldId id="290" r:id="rId10"/>
    <p:sldId id="287" r:id="rId11"/>
    <p:sldId id="260" r:id="rId12"/>
    <p:sldId id="274" r:id="rId13"/>
    <p:sldId id="292" r:id="rId14"/>
    <p:sldId id="293" r:id="rId15"/>
    <p:sldId id="259" r:id="rId16"/>
    <p:sldId id="294" r:id="rId17"/>
    <p:sldId id="296" r:id="rId18"/>
    <p:sldId id="276" r:id="rId19"/>
    <p:sldId id="286" r:id="rId20"/>
    <p:sldId id="277" r:id="rId21"/>
    <p:sldId id="285" r:id="rId22"/>
    <p:sldId id="278" r:id="rId23"/>
    <p:sldId id="282"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D5DD"/>
    <a:srgbClr val="00173A"/>
    <a:srgbClr val="00B0F0"/>
    <a:srgbClr val="00B050"/>
    <a:srgbClr val="F93913"/>
    <a:srgbClr val="00C4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8" autoAdjust="0"/>
    <p:restoredTop sz="94660" autoAdjust="0"/>
  </p:normalViewPr>
  <p:slideViewPr>
    <p:cSldViewPr snapToGrid="0" showGuides="1">
      <p:cViewPr varScale="1">
        <p:scale>
          <a:sx n="110" d="100"/>
          <a:sy n="110" d="100"/>
        </p:scale>
        <p:origin x="138" y="78"/>
      </p:cViewPr>
      <p:guideLst>
        <p:guide orient="horz" pos="2179"/>
        <p:guide pos="383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7FC7F-427C-4114-90F7-939FBE1C82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71EAA-C386-42A3-9F84-AF7498A786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B71EAA-C386-42A3-9F84-AF7498A786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F968E-F8B1-4CD4-B115-EBF8E334909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F968E-F8B1-4CD4-B115-EBF8E334909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7F6AE7-3555-47AF-9DDF-A6E6AF0CA1E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7F6AE7-3555-47AF-9DDF-A6E6AF0CA1E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7F6AE7-3555-47AF-9DDF-A6E6AF0CA1E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B71EAA-C386-42A3-9F84-AF7498A786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B71EAA-C386-42A3-9F84-AF7498A786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B71EAA-C386-42A3-9F84-AF7498A786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B71EAA-C386-42A3-9F84-AF7498A786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B71EAA-C386-42A3-9F84-AF7498A786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D96F10-DAB2-41BE-95D6-3F7AC12C183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B0D154-2944-4EF3-B12F-41E89F4F1A0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D96F10-DAB2-41BE-95D6-3F7AC12C183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D96F10-DAB2-41BE-95D6-3F7AC12C183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B71EAA-C386-42A3-9F84-AF7498A786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7F6AE7-3555-47AF-9DDF-A6E6AF0CA1E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827" b="13537"/>
          <a:stretch>
            <a:fillRect/>
          </a:stretch>
        </p:blipFill>
        <p:spPr>
          <a:xfrm>
            <a:off x="0" y="1"/>
            <a:ext cx="12192000" cy="6858000"/>
          </a:xfrm>
          <a:prstGeom prst="rect">
            <a:avLst/>
          </a:prstGeom>
        </p:spPr>
      </p:pic>
      <p:sp>
        <p:nvSpPr>
          <p:cNvPr id="3" name="标题 2"/>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 name="组合 3"/>
          <p:cNvGrpSpPr/>
          <p:nvPr userDrawn="1"/>
        </p:nvGrpSpPr>
        <p:grpSpPr>
          <a:xfrm>
            <a:off x="184884" y="249016"/>
            <a:ext cx="2242185" cy="338514"/>
            <a:chOff x="9881235" y="101271"/>
            <a:chExt cx="2242185" cy="338514"/>
          </a:xfrm>
        </p:grpSpPr>
        <p:sp>
          <p:nvSpPr>
            <p:cNvPr id="11" name="文本框 10"/>
            <p:cNvSpPr txBox="1"/>
            <p:nvPr/>
          </p:nvSpPr>
          <p:spPr>
            <a:xfrm>
              <a:off x="10088880" y="101271"/>
              <a:ext cx="2034540" cy="307777"/>
            </a:xfrm>
            <a:prstGeom prst="rect">
              <a:avLst/>
            </a:prstGeom>
            <a:noFill/>
          </p:spPr>
          <p:txBody>
            <a:bodyPr wrap="square" rtlCol="0" anchor="ctr">
              <a:spAutoFit/>
            </a:bodyPr>
            <a:lstStyle/>
            <a:p>
              <a:pPr algn="r">
                <a:spcBef>
                  <a:spcPct val="0"/>
                </a:spcBef>
              </a:pPr>
              <a:r>
                <a:rPr lang="zh-CN" altLang="en-US" sz="1400" dirty="0">
                  <a:solidFill>
                    <a:schemeClr val="bg1"/>
                  </a:solidFill>
                  <a:latin typeface="微软雅黑" panose="020B0503020204020204" pitchFamily="34" charset="-122"/>
                  <a:ea typeface="微软雅黑" panose="020B0503020204020204" pitchFamily="34" charset="-122"/>
                </a:rPr>
                <a:t>河北盖普科技有限公司</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9881235" y="394066"/>
              <a:ext cx="2215515" cy="45719"/>
              <a:chOff x="569059" y="4563597"/>
              <a:chExt cx="1086561" cy="742949"/>
            </a:xfrm>
            <a:effectLst>
              <a:reflection blurRad="6350" stA="52000" endA="300" endPos="35000" dir="5400000" sy="-100000" algn="bl" rotWithShape="0"/>
            </a:effectLst>
          </p:grpSpPr>
          <p:sp>
            <p:nvSpPr>
              <p:cNvPr id="7" name="矩形 6"/>
              <p:cNvSpPr/>
              <p:nvPr/>
            </p:nvSpPr>
            <p:spPr>
              <a:xfrm>
                <a:off x="569059" y="4563597"/>
                <a:ext cx="275082" cy="74294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839952" y="4563597"/>
                <a:ext cx="275082" cy="74294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1115034" y="4563597"/>
                <a:ext cx="275082" cy="742949"/>
              </a:xfrm>
              <a:prstGeom prst="rect">
                <a:avLst/>
              </a:prstGeom>
              <a:solidFill>
                <a:srgbClr val="F93913"/>
              </a:solidFill>
              <a:ln>
                <a:solidFill>
                  <a:srgbClr val="F93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1380538" y="4563597"/>
                <a:ext cx="275082" cy="74294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560" y="255512"/>
            <a:ext cx="353324" cy="30915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150442" y="2306889"/>
            <a:ext cx="1559831" cy="2776000"/>
          </a:xfrm>
          <a:custGeom>
            <a:avLst/>
            <a:gdLst>
              <a:gd name="connsiteX0" fmla="*/ 0 w 1559831"/>
              <a:gd name="connsiteY0" fmla="*/ 0 h 2776000"/>
              <a:gd name="connsiteX1" fmla="*/ 1559831 w 1559831"/>
              <a:gd name="connsiteY1" fmla="*/ 0 h 2776000"/>
              <a:gd name="connsiteX2" fmla="*/ 1559831 w 1559831"/>
              <a:gd name="connsiteY2" fmla="*/ 2776000 h 2776000"/>
              <a:gd name="connsiteX3" fmla="*/ 0 w 1559831"/>
              <a:gd name="connsiteY3" fmla="*/ 2776000 h 2776000"/>
            </a:gdLst>
            <a:ahLst/>
            <a:cxnLst>
              <a:cxn ang="0">
                <a:pos x="connsiteX0" y="connsiteY0"/>
              </a:cxn>
              <a:cxn ang="0">
                <a:pos x="connsiteX1" y="connsiteY1"/>
              </a:cxn>
              <a:cxn ang="0">
                <a:pos x="connsiteX2" y="connsiteY2"/>
              </a:cxn>
              <a:cxn ang="0">
                <a:pos x="connsiteX3" y="connsiteY3"/>
              </a:cxn>
            </a:cxnLst>
            <a:rect l="l" t="t" r="r" b="b"/>
            <a:pathLst>
              <a:path w="1559831" h="2776000">
                <a:moveTo>
                  <a:pt x="0" y="0"/>
                </a:moveTo>
                <a:lnTo>
                  <a:pt x="1559831" y="0"/>
                </a:lnTo>
                <a:lnTo>
                  <a:pt x="1559831" y="2776000"/>
                </a:lnTo>
                <a:lnTo>
                  <a:pt x="0" y="2776000"/>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874713" y="3081701"/>
            <a:ext cx="10442575" cy="2889572"/>
          </a:xfrm>
          <a:custGeom>
            <a:avLst/>
            <a:gdLst>
              <a:gd name="connsiteX0" fmla="*/ 0 w 10442575"/>
              <a:gd name="connsiteY0" fmla="*/ 0 h 2889572"/>
              <a:gd name="connsiteX1" fmla="*/ 10442575 w 10442575"/>
              <a:gd name="connsiteY1" fmla="*/ 0 h 2889572"/>
              <a:gd name="connsiteX2" fmla="*/ 10442575 w 10442575"/>
              <a:gd name="connsiteY2" fmla="*/ 2889572 h 2889572"/>
              <a:gd name="connsiteX3" fmla="*/ 0 w 10442575"/>
              <a:gd name="connsiteY3" fmla="*/ 2889572 h 2889572"/>
            </a:gdLst>
            <a:ahLst/>
            <a:cxnLst>
              <a:cxn ang="0">
                <a:pos x="connsiteX0" y="connsiteY0"/>
              </a:cxn>
              <a:cxn ang="0">
                <a:pos x="connsiteX1" y="connsiteY1"/>
              </a:cxn>
              <a:cxn ang="0">
                <a:pos x="connsiteX2" y="connsiteY2"/>
              </a:cxn>
              <a:cxn ang="0">
                <a:pos x="connsiteX3" y="connsiteY3"/>
              </a:cxn>
            </a:cxnLst>
            <a:rect l="l" t="t" r="r" b="b"/>
            <a:pathLst>
              <a:path w="10442575" h="2889572">
                <a:moveTo>
                  <a:pt x="0" y="0"/>
                </a:moveTo>
                <a:lnTo>
                  <a:pt x="10442575" y="0"/>
                </a:lnTo>
                <a:lnTo>
                  <a:pt x="10442575" y="2889572"/>
                </a:lnTo>
                <a:lnTo>
                  <a:pt x="0" y="2889572"/>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vices (9)">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908675" y="2246601"/>
            <a:ext cx="4648200" cy="2940050"/>
          </a:xfrm>
          <a:prstGeom prst="rect">
            <a:avLst/>
          </a:prstGeom>
        </p:spPr>
        <p:txBody>
          <a:bodyPr/>
          <a:lstStyle/>
          <a:p>
            <a:endParaRPr lang="en-US"/>
          </a:p>
        </p:txBody>
      </p:sp>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grpSp>
        <p:nvGrpSpPr>
          <p:cNvPr id="5" name="组合 4"/>
          <p:cNvGrpSpPr/>
          <p:nvPr userDrawn="1"/>
        </p:nvGrpSpPr>
        <p:grpSpPr>
          <a:xfrm>
            <a:off x="184884" y="249016"/>
            <a:ext cx="2242185" cy="338514"/>
            <a:chOff x="9881235" y="101271"/>
            <a:chExt cx="2242185" cy="338514"/>
          </a:xfrm>
        </p:grpSpPr>
        <p:sp>
          <p:nvSpPr>
            <p:cNvPr id="6" name="文本框 5"/>
            <p:cNvSpPr txBox="1"/>
            <p:nvPr/>
          </p:nvSpPr>
          <p:spPr>
            <a:xfrm>
              <a:off x="10088880" y="101271"/>
              <a:ext cx="2034540" cy="307777"/>
            </a:xfrm>
            <a:prstGeom prst="rect">
              <a:avLst/>
            </a:prstGeom>
            <a:noFill/>
          </p:spPr>
          <p:txBody>
            <a:bodyPr wrap="square" rtlCol="0" anchor="ctr">
              <a:spAutoFit/>
            </a:bodyPr>
            <a:lstStyle/>
            <a:p>
              <a:pPr algn="r">
                <a:spcBef>
                  <a:spcPct val="0"/>
                </a:spcBef>
              </a:pPr>
              <a:r>
                <a:rPr lang="zh-CN" altLang="en-US" sz="1400" dirty="0">
                  <a:solidFill>
                    <a:schemeClr val="bg1"/>
                  </a:solidFill>
                  <a:latin typeface="微软雅黑" panose="020B0503020204020204" pitchFamily="34" charset="-122"/>
                  <a:ea typeface="微软雅黑" panose="020B0503020204020204" pitchFamily="34" charset="-122"/>
                </a:rPr>
                <a:t>河北盖普科技有限公司</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9881235" y="394066"/>
              <a:ext cx="2215515" cy="45719"/>
              <a:chOff x="569059" y="4563597"/>
              <a:chExt cx="1086561" cy="742949"/>
            </a:xfrm>
            <a:effectLst>
              <a:reflection blurRad="6350" stA="52000" endA="300" endPos="35000" dir="5400000" sy="-100000" algn="bl" rotWithShape="0"/>
            </a:effectLst>
          </p:grpSpPr>
          <p:sp>
            <p:nvSpPr>
              <p:cNvPr id="8" name="矩形 7"/>
              <p:cNvSpPr/>
              <p:nvPr/>
            </p:nvSpPr>
            <p:spPr>
              <a:xfrm>
                <a:off x="569059" y="4563597"/>
                <a:ext cx="275082" cy="74294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839952" y="4563597"/>
                <a:ext cx="275082" cy="74294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1115034" y="4563597"/>
                <a:ext cx="275082" cy="742949"/>
              </a:xfrm>
              <a:prstGeom prst="rect">
                <a:avLst/>
              </a:prstGeom>
              <a:solidFill>
                <a:srgbClr val="F93913"/>
              </a:solidFill>
              <a:ln>
                <a:solidFill>
                  <a:srgbClr val="F93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1380538" y="4563597"/>
                <a:ext cx="275082" cy="74294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pic>
        <p:nvPicPr>
          <p:cNvPr id="12" name="图片 1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11560" y="255512"/>
            <a:ext cx="353324" cy="30915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5900" y="2841771"/>
            <a:ext cx="6680200" cy="28443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solidFill>
                <a:latin typeface="Century Gothic" panose="020B0502020202020204" pitchFamily="34" charset="0"/>
                <a:ea typeface="+mj-ea"/>
              </a:rPr>
              <a:t>Data management platform scheme</a:t>
            </a:r>
            <a:endParaRPr lang="en-US" altLang="zh-CN" sz="1200" dirty="0">
              <a:solidFill>
                <a:schemeClr val="bg1"/>
              </a:solidFill>
              <a:latin typeface="Century Gothic" panose="020B0502020202020204" pitchFamily="34" charset="0"/>
              <a:ea typeface="+mj-ea"/>
            </a:endParaRPr>
          </a:p>
        </p:txBody>
      </p:sp>
      <p:sp>
        <p:nvSpPr>
          <p:cNvPr id="7" name="TextBox 19"/>
          <p:cNvSpPr txBox="1"/>
          <p:nvPr/>
        </p:nvSpPr>
        <p:spPr>
          <a:xfrm>
            <a:off x="2641600" y="1533526"/>
            <a:ext cx="6908800" cy="1107996"/>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dist"/>
            <a:r>
              <a:rPr lang="zh-CN" altLang="zh-CN" sz="6600" dirty="0">
                <a:solidFill>
                  <a:schemeClr val="bg1"/>
                </a:solidFill>
              </a:rPr>
              <a:t>数据管理平台方案</a:t>
            </a:r>
            <a:endParaRPr lang="en-US" sz="6600" b="1" dirty="0">
              <a:solidFill>
                <a:schemeClr val="bg1"/>
              </a:solidFill>
              <a:effectLst>
                <a:reflection blurRad="25400" stA="38000" endPos="38000" dist="76200" dir="5400000" sy="-100000" algn="bl" rotWithShape="0"/>
              </a:effectLst>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400" advTm="0">
        <p14:ripp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Notebook.png"/>
          <p:cNvPicPr>
            <a:picLocks noChangeAspect="1"/>
          </p:cNvPicPr>
          <p:nvPr/>
        </p:nvPicPr>
        <p:blipFill>
          <a:blip r:embed="rId1"/>
          <a:stretch>
            <a:fillRect/>
          </a:stretch>
        </p:blipFill>
        <p:spPr>
          <a:xfrm>
            <a:off x="5210008" y="2090065"/>
            <a:ext cx="6022646" cy="3454735"/>
          </a:xfrm>
          <a:prstGeom prst="rect">
            <a:avLst/>
          </a:prstGeom>
          <a:ln w="12700">
            <a:miter lim="400000"/>
            <a:headEnd/>
            <a:tailEnd/>
          </a:ln>
        </p:spPr>
      </p:pic>
      <p:sp>
        <p:nvSpPr>
          <p:cNvPr id="9" name="矩形 8"/>
          <p:cNvSpPr/>
          <p:nvPr/>
        </p:nvSpPr>
        <p:spPr>
          <a:xfrm>
            <a:off x="1743775" y="2393533"/>
            <a:ext cx="3437457" cy="511037"/>
          </a:xfrm>
          <a:prstGeom prst="rect">
            <a:avLst/>
          </a:prstGeom>
        </p:spPr>
        <p:txBody>
          <a:bodyPr wrap="square">
            <a:spAutoFit/>
            <a:scene3d>
              <a:camera prst="orthographicFront"/>
              <a:lightRig rig="threePt" dir="t"/>
            </a:scene3d>
            <a:sp3d contourW="12700"/>
          </a:bodyPr>
          <a:lstStyle/>
          <a:p>
            <a:pPr algn="just">
              <a:lnSpc>
                <a:spcPct val="130000"/>
              </a:lnSpc>
            </a:pPr>
            <a:r>
              <a:rPr lang="en-US" altLang="zh-CN" sz="1100" dirty="0">
                <a:solidFill>
                  <a:schemeClr val="bg1"/>
                </a:solidFill>
                <a:latin typeface="+mn-ea"/>
              </a:rPr>
              <a:t>1</a:t>
            </a:r>
            <a:r>
              <a:rPr lang="zh-CN" altLang="en-US" sz="1100" dirty="0">
                <a:solidFill>
                  <a:schemeClr val="bg1"/>
                </a:solidFill>
                <a:latin typeface="+mn-ea"/>
              </a:rPr>
              <a:t>、通过组态软件（</a:t>
            </a:r>
            <a:r>
              <a:rPr lang="en-US" altLang="zh-CN" sz="1100" dirty="0" err="1">
                <a:solidFill>
                  <a:schemeClr val="bg1"/>
                </a:solidFill>
                <a:latin typeface="+mn-ea"/>
              </a:rPr>
              <a:t>WinCC</a:t>
            </a:r>
            <a:r>
              <a:rPr lang="zh-CN" altLang="en-US" sz="1100" dirty="0">
                <a:solidFill>
                  <a:schemeClr val="bg1"/>
                </a:solidFill>
                <a:latin typeface="+mn-ea"/>
              </a:rPr>
              <a:t>、力控、组态王）转存数据至数据库，定期获取设备数据</a:t>
            </a:r>
            <a:endParaRPr lang="zh-CN" altLang="en-US" sz="1100" dirty="0" smtClean="0">
              <a:solidFill>
                <a:schemeClr val="bg1"/>
              </a:solidFill>
              <a:latin typeface="+mn-ea"/>
            </a:endParaRPr>
          </a:p>
        </p:txBody>
      </p:sp>
      <p:sp>
        <p:nvSpPr>
          <p:cNvPr id="12" name="矩形 11"/>
          <p:cNvSpPr/>
          <p:nvPr/>
        </p:nvSpPr>
        <p:spPr>
          <a:xfrm>
            <a:off x="1743774" y="3561202"/>
            <a:ext cx="3437457" cy="511037"/>
          </a:xfrm>
          <a:prstGeom prst="rect">
            <a:avLst/>
          </a:prstGeom>
        </p:spPr>
        <p:txBody>
          <a:bodyPr wrap="square">
            <a:spAutoFit/>
            <a:scene3d>
              <a:camera prst="orthographicFront"/>
              <a:lightRig rig="threePt" dir="t"/>
            </a:scene3d>
            <a:sp3d contourW="12700"/>
          </a:bodyPr>
          <a:lstStyle/>
          <a:p>
            <a:pPr algn="just">
              <a:lnSpc>
                <a:spcPct val="130000"/>
              </a:lnSpc>
            </a:pPr>
            <a:r>
              <a:rPr lang="en-US" altLang="zh-CN" sz="1100" dirty="0">
                <a:solidFill>
                  <a:schemeClr val="bg1"/>
                </a:solidFill>
                <a:latin typeface="+mn-ea"/>
              </a:rPr>
              <a:t>2</a:t>
            </a:r>
            <a:r>
              <a:rPr lang="zh-CN" altLang="en-US" sz="1100" dirty="0">
                <a:solidFill>
                  <a:schemeClr val="bg1"/>
                </a:solidFill>
                <a:latin typeface="+mn-ea"/>
              </a:rPr>
              <a:t>、通过物联网关，读取</a:t>
            </a:r>
            <a:r>
              <a:rPr lang="en-US" altLang="zh-CN" sz="1100" dirty="0">
                <a:solidFill>
                  <a:schemeClr val="bg1"/>
                </a:solidFill>
                <a:latin typeface="+mn-ea"/>
              </a:rPr>
              <a:t>PLC</a:t>
            </a:r>
            <a:r>
              <a:rPr lang="zh-CN" altLang="en-US" sz="1100" dirty="0">
                <a:solidFill>
                  <a:schemeClr val="bg1"/>
                </a:solidFill>
                <a:latin typeface="+mn-ea"/>
              </a:rPr>
              <a:t>变量，存储至第三方云端数据库。</a:t>
            </a:r>
            <a:endParaRPr lang="zh-CN" altLang="en-US" sz="1100" dirty="0" smtClean="0">
              <a:solidFill>
                <a:schemeClr val="bg1"/>
              </a:solidFill>
              <a:latin typeface="+mn-ea"/>
            </a:endParaRPr>
          </a:p>
        </p:txBody>
      </p:sp>
      <p:sp>
        <p:nvSpPr>
          <p:cNvPr id="15" name="矩形 14"/>
          <p:cNvSpPr/>
          <p:nvPr/>
        </p:nvSpPr>
        <p:spPr>
          <a:xfrm>
            <a:off x="1753770" y="4696388"/>
            <a:ext cx="3437457" cy="532453"/>
          </a:xfrm>
          <a:prstGeom prst="rect">
            <a:avLst/>
          </a:prstGeom>
        </p:spPr>
        <p:txBody>
          <a:bodyPr wrap="square">
            <a:spAutoFit/>
            <a:scene3d>
              <a:camera prst="orthographicFront"/>
              <a:lightRig rig="threePt" dir="t"/>
            </a:scene3d>
            <a:sp3d contourW="12700"/>
          </a:bodyPr>
          <a:lstStyle/>
          <a:p>
            <a:pPr algn="just">
              <a:lnSpc>
                <a:spcPct val="130000"/>
              </a:lnSpc>
            </a:pPr>
            <a:r>
              <a:rPr lang="en-US" altLang="zh-CN" sz="1100" dirty="0">
                <a:solidFill>
                  <a:schemeClr val="bg1"/>
                </a:solidFill>
                <a:latin typeface="+mn-ea"/>
              </a:rPr>
              <a:t>3</a:t>
            </a:r>
            <a:r>
              <a:rPr lang="zh-CN" altLang="en-US" sz="1100" dirty="0">
                <a:solidFill>
                  <a:schemeClr val="bg1"/>
                </a:solidFill>
                <a:latin typeface="+mn-ea"/>
              </a:rPr>
              <a:t>、基于树莓派微型电脑，开发直接读取</a:t>
            </a:r>
            <a:r>
              <a:rPr lang="en-US" altLang="zh-CN" sz="1100" dirty="0">
                <a:solidFill>
                  <a:schemeClr val="bg1"/>
                </a:solidFill>
                <a:latin typeface="+mn-ea"/>
              </a:rPr>
              <a:t>PLC</a:t>
            </a:r>
            <a:r>
              <a:rPr lang="zh-CN" altLang="en-US" sz="1100" dirty="0">
                <a:solidFill>
                  <a:schemeClr val="bg1"/>
                </a:solidFill>
                <a:latin typeface="+mn-ea"/>
              </a:rPr>
              <a:t>变量的标准程序，采集关键设备数据</a:t>
            </a:r>
            <a:endParaRPr lang="zh-CN" altLang="en-US" sz="1100" dirty="0" smtClean="0">
              <a:solidFill>
                <a:schemeClr val="bg1"/>
              </a:solidFill>
              <a:latin typeface="+mn-ea"/>
            </a:endParaRPr>
          </a:p>
        </p:txBody>
      </p:sp>
      <p:sp>
        <p:nvSpPr>
          <p:cNvPr id="17" name="椭圆 16"/>
          <p:cNvSpPr/>
          <p:nvPr/>
        </p:nvSpPr>
        <p:spPr>
          <a:xfrm>
            <a:off x="1005328" y="2290323"/>
            <a:ext cx="641285" cy="641285"/>
          </a:xfrm>
          <a:prstGeom prst="ellipse">
            <a:avLst/>
          </a:prstGeom>
          <a:noFill/>
          <a:ln w="952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椭圆 17"/>
          <p:cNvSpPr/>
          <p:nvPr/>
        </p:nvSpPr>
        <p:spPr>
          <a:xfrm>
            <a:off x="1005328" y="3444087"/>
            <a:ext cx="641285" cy="641285"/>
          </a:xfrm>
          <a:prstGeom prst="ellipse">
            <a:avLst/>
          </a:prstGeom>
          <a:noFill/>
          <a:ln w="952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椭圆 18"/>
          <p:cNvSpPr/>
          <p:nvPr/>
        </p:nvSpPr>
        <p:spPr>
          <a:xfrm>
            <a:off x="1005328" y="4597851"/>
            <a:ext cx="641285" cy="641285"/>
          </a:xfrm>
          <a:prstGeom prst="ellipse">
            <a:avLst/>
          </a:prstGeom>
          <a:noFill/>
          <a:ln w="952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0" name="椭圆 19"/>
          <p:cNvSpPr/>
          <p:nvPr/>
        </p:nvSpPr>
        <p:spPr>
          <a:xfrm>
            <a:off x="1059296" y="2344292"/>
            <a:ext cx="533348" cy="53334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椭圆 20"/>
          <p:cNvSpPr/>
          <p:nvPr/>
        </p:nvSpPr>
        <p:spPr>
          <a:xfrm>
            <a:off x="1059296" y="3498056"/>
            <a:ext cx="533348" cy="53334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2" name="椭圆 21"/>
          <p:cNvSpPr/>
          <p:nvPr/>
        </p:nvSpPr>
        <p:spPr>
          <a:xfrm>
            <a:off x="1059296" y="4651820"/>
            <a:ext cx="533348" cy="533346"/>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9" name="椭圆 22"/>
          <p:cNvSpPr/>
          <p:nvPr/>
        </p:nvSpPr>
        <p:spPr>
          <a:xfrm>
            <a:off x="1166453" y="2458690"/>
            <a:ext cx="319034" cy="30455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rgbClr val="0017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0" name="椭圆 23"/>
          <p:cNvSpPr/>
          <p:nvPr/>
        </p:nvSpPr>
        <p:spPr>
          <a:xfrm>
            <a:off x="1166453" y="3639516"/>
            <a:ext cx="319034" cy="250425"/>
          </a:xfrm>
          <a:custGeom>
            <a:avLst/>
            <a:gdLst>
              <a:gd name="connsiteX0" fmla="*/ 315239 w 606721"/>
              <a:gd name="connsiteY0" fmla="*/ 351824 h 476246"/>
              <a:gd name="connsiteX1" fmla="*/ 315239 w 606721"/>
              <a:gd name="connsiteY1" fmla="*/ 369957 h 476246"/>
              <a:gd name="connsiteX2" fmla="*/ 533394 w 606721"/>
              <a:gd name="connsiteY2" fmla="*/ 369957 h 476246"/>
              <a:gd name="connsiteX3" fmla="*/ 533394 w 606721"/>
              <a:gd name="connsiteY3" fmla="*/ 351824 h 476246"/>
              <a:gd name="connsiteX4" fmla="*/ 88066 w 606721"/>
              <a:gd name="connsiteY4" fmla="*/ 264832 h 476246"/>
              <a:gd name="connsiteX5" fmla="*/ 183188 w 606721"/>
              <a:gd name="connsiteY5" fmla="*/ 264832 h 476246"/>
              <a:gd name="connsiteX6" fmla="*/ 183188 w 606721"/>
              <a:gd name="connsiteY6" fmla="*/ 359813 h 476246"/>
              <a:gd name="connsiteX7" fmla="*/ 88066 w 606721"/>
              <a:gd name="connsiteY7" fmla="*/ 359813 h 476246"/>
              <a:gd name="connsiteX8" fmla="*/ 315239 w 606721"/>
              <a:gd name="connsiteY8" fmla="*/ 261160 h 476246"/>
              <a:gd name="connsiteX9" fmla="*/ 315239 w 606721"/>
              <a:gd name="connsiteY9" fmla="*/ 279293 h 476246"/>
              <a:gd name="connsiteX10" fmla="*/ 533394 w 606721"/>
              <a:gd name="connsiteY10" fmla="*/ 279293 h 476246"/>
              <a:gd name="connsiteX11" fmla="*/ 533394 w 606721"/>
              <a:gd name="connsiteY11" fmla="*/ 261160 h 476246"/>
              <a:gd name="connsiteX12" fmla="*/ 69901 w 606721"/>
              <a:gd name="connsiteY12" fmla="*/ 246676 h 476246"/>
              <a:gd name="connsiteX13" fmla="*/ 69901 w 606721"/>
              <a:gd name="connsiteY13" fmla="*/ 377940 h 476246"/>
              <a:gd name="connsiteX14" fmla="*/ 201365 w 606721"/>
              <a:gd name="connsiteY14" fmla="*/ 377940 h 476246"/>
              <a:gd name="connsiteX15" fmla="*/ 201365 w 606721"/>
              <a:gd name="connsiteY15" fmla="*/ 246676 h 476246"/>
              <a:gd name="connsiteX16" fmla="*/ 315239 w 606721"/>
              <a:gd name="connsiteY16" fmla="*/ 170381 h 476246"/>
              <a:gd name="connsiteX17" fmla="*/ 315239 w 606721"/>
              <a:gd name="connsiteY17" fmla="*/ 188514 h 476246"/>
              <a:gd name="connsiteX18" fmla="*/ 533394 w 606721"/>
              <a:gd name="connsiteY18" fmla="*/ 188514 h 476246"/>
              <a:gd name="connsiteX19" fmla="*/ 533394 w 606721"/>
              <a:gd name="connsiteY19" fmla="*/ 170381 h 476246"/>
              <a:gd name="connsiteX20" fmla="*/ 135627 w 606721"/>
              <a:gd name="connsiteY20" fmla="*/ 97874 h 476246"/>
              <a:gd name="connsiteX21" fmla="*/ 183188 w 606721"/>
              <a:gd name="connsiteY21" fmla="*/ 145294 h 476246"/>
              <a:gd name="connsiteX22" fmla="*/ 135627 w 606721"/>
              <a:gd name="connsiteY22" fmla="*/ 192714 h 476246"/>
              <a:gd name="connsiteX23" fmla="*/ 88066 w 606721"/>
              <a:gd name="connsiteY23" fmla="*/ 145294 h 476246"/>
              <a:gd name="connsiteX24" fmla="*/ 135627 w 606721"/>
              <a:gd name="connsiteY24" fmla="*/ 97874 h 476246"/>
              <a:gd name="connsiteX25" fmla="*/ 315239 w 606721"/>
              <a:gd name="connsiteY25" fmla="*/ 79716 h 476246"/>
              <a:gd name="connsiteX26" fmla="*/ 315239 w 606721"/>
              <a:gd name="connsiteY26" fmla="*/ 97849 h 476246"/>
              <a:gd name="connsiteX27" fmla="*/ 533394 w 606721"/>
              <a:gd name="connsiteY27" fmla="*/ 97849 h 476246"/>
              <a:gd name="connsiteX28" fmla="*/ 533394 w 606721"/>
              <a:gd name="connsiteY28" fmla="*/ 79716 h 476246"/>
              <a:gd name="connsiteX29" fmla="*/ 135690 w 606721"/>
              <a:gd name="connsiteY29" fmla="*/ 79602 h 476246"/>
              <a:gd name="connsiteX30" fmla="*/ 69901 w 606721"/>
              <a:gd name="connsiteY30" fmla="*/ 145292 h 476246"/>
              <a:gd name="connsiteX31" fmla="*/ 135690 w 606721"/>
              <a:gd name="connsiteY31" fmla="*/ 210867 h 476246"/>
              <a:gd name="connsiteX32" fmla="*/ 201365 w 606721"/>
              <a:gd name="connsiteY32" fmla="*/ 145292 h 476246"/>
              <a:gd name="connsiteX33" fmla="*/ 135690 w 606721"/>
              <a:gd name="connsiteY33" fmla="*/ 79602 h 476246"/>
              <a:gd name="connsiteX34" fmla="*/ 0 w 606721"/>
              <a:gd name="connsiteY34" fmla="*/ 0 h 476246"/>
              <a:gd name="connsiteX35" fmla="*/ 606721 w 606721"/>
              <a:gd name="connsiteY35" fmla="*/ 0 h 476246"/>
              <a:gd name="connsiteX36" fmla="*/ 606721 w 606721"/>
              <a:gd name="connsiteY36" fmla="*/ 476246 h 476246"/>
              <a:gd name="connsiteX37" fmla="*/ 0 w 606721"/>
              <a:gd name="connsiteY37" fmla="*/ 476246 h 476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721" h="476246">
                <a:moveTo>
                  <a:pt x="315239" y="351824"/>
                </a:moveTo>
                <a:lnTo>
                  <a:pt x="315239" y="369957"/>
                </a:lnTo>
                <a:lnTo>
                  <a:pt x="533394" y="369957"/>
                </a:lnTo>
                <a:lnTo>
                  <a:pt x="533394" y="351824"/>
                </a:lnTo>
                <a:close/>
                <a:moveTo>
                  <a:pt x="88066" y="264832"/>
                </a:moveTo>
                <a:lnTo>
                  <a:pt x="183188" y="264832"/>
                </a:lnTo>
                <a:lnTo>
                  <a:pt x="183188" y="359813"/>
                </a:lnTo>
                <a:lnTo>
                  <a:pt x="88066" y="359813"/>
                </a:lnTo>
                <a:close/>
                <a:moveTo>
                  <a:pt x="315239" y="261160"/>
                </a:moveTo>
                <a:lnTo>
                  <a:pt x="315239" y="279293"/>
                </a:lnTo>
                <a:lnTo>
                  <a:pt x="533394" y="279293"/>
                </a:lnTo>
                <a:lnTo>
                  <a:pt x="533394" y="261160"/>
                </a:lnTo>
                <a:close/>
                <a:moveTo>
                  <a:pt x="69901" y="246676"/>
                </a:moveTo>
                <a:lnTo>
                  <a:pt x="69901" y="377940"/>
                </a:lnTo>
                <a:lnTo>
                  <a:pt x="201365" y="377940"/>
                </a:lnTo>
                <a:lnTo>
                  <a:pt x="201365" y="246676"/>
                </a:lnTo>
                <a:close/>
                <a:moveTo>
                  <a:pt x="315239" y="170381"/>
                </a:moveTo>
                <a:lnTo>
                  <a:pt x="315239" y="188514"/>
                </a:lnTo>
                <a:lnTo>
                  <a:pt x="533394" y="188514"/>
                </a:lnTo>
                <a:lnTo>
                  <a:pt x="533394" y="170381"/>
                </a:lnTo>
                <a:close/>
                <a:moveTo>
                  <a:pt x="135627" y="97874"/>
                </a:moveTo>
                <a:cubicBezTo>
                  <a:pt x="161894" y="97874"/>
                  <a:pt x="183188" y="119105"/>
                  <a:pt x="183188" y="145294"/>
                </a:cubicBezTo>
                <a:cubicBezTo>
                  <a:pt x="183188" y="171483"/>
                  <a:pt x="161894" y="192714"/>
                  <a:pt x="135627" y="192714"/>
                </a:cubicBezTo>
                <a:cubicBezTo>
                  <a:pt x="109360" y="192714"/>
                  <a:pt x="88066" y="171483"/>
                  <a:pt x="88066" y="145294"/>
                </a:cubicBezTo>
                <a:cubicBezTo>
                  <a:pt x="88066" y="119105"/>
                  <a:pt x="109360" y="97874"/>
                  <a:pt x="135627" y="97874"/>
                </a:cubicBezTo>
                <a:close/>
                <a:moveTo>
                  <a:pt x="315239" y="79716"/>
                </a:moveTo>
                <a:lnTo>
                  <a:pt x="315239" y="97849"/>
                </a:lnTo>
                <a:lnTo>
                  <a:pt x="533394" y="97849"/>
                </a:lnTo>
                <a:lnTo>
                  <a:pt x="533394" y="79716"/>
                </a:lnTo>
                <a:close/>
                <a:moveTo>
                  <a:pt x="135690" y="79602"/>
                </a:moveTo>
                <a:cubicBezTo>
                  <a:pt x="99369" y="79602"/>
                  <a:pt x="69901" y="109140"/>
                  <a:pt x="69901" y="145292"/>
                </a:cubicBezTo>
                <a:cubicBezTo>
                  <a:pt x="69901" y="181443"/>
                  <a:pt x="99369" y="210867"/>
                  <a:pt x="135690" y="210867"/>
                </a:cubicBezTo>
                <a:cubicBezTo>
                  <a:pt x="171897" y="210867"/>
                  <a:pt x="201365" y="181443"/>
                  <a:pt x="201365" y="145292"/>
                </a:cubicBezTo>
                <a:cubicBezTo>
                  <a:pt x="201365" y="109140"/>
                  <a:pt x="171897" y="79602"/>
                  <a:pt x="135690" y="79602"/>
                </a:cubicBezTo>
                <a:close/>
                <a:moveTo>
                  <a:pt x="0" y="0"/>
                </a:moveTo>
                <a:lnTo>
                  <a:pt x="606721" y="0"/>
                </a:lnTo>
                <a:lnTo>
                  <a:pt x="606721" y="476246"/>
                </a:lnTo>
                <a:lnTo>
                  <a:pt x="0" y="476246"/>
                </a:lnTo>
                <a:close/>
              </a:path>
            </a:pathLst>
          </a:custGeom>
          <a:solidFill>
            <a:srgbClr val="0017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1" name="椭圆 24"/>
          <p:cNvSpPr/>
          <p:nvPr/>
        </p:nvSpPr>
        <p:spPr>
          <a:xfrm>
            <a:off x="1166453" y="4759200"/>
            <a:ext cx="319034" cy="318586"/>
          </a:xfrm>
          <a:custGeom>
            <a:avLst/>
            <a:gdLst>
              <a:gd name="connsiteX0" fmla="*/ 161808 w 607614"/>
              <a:gd name="connsiteY0" fmla="*/ 404249 h 606761"/>
              <a:gd name="connsiteX1" fmla="*/ 161808 w 607614"/>
              <a:gd name="connsiteY1" fmla="*/ 434590 h 606761"/>
              <a:gd name="connsiteX2" fmla="*/ 445806 w 607614"/>
              <a:gd name="connsiteY2" fmla="*/ 434590 h 606761"/>
              <a:gd name="connsiteX3" fmla="*/ 445806 w 607614"/>
              <a:gd name="connsiteY3" fmla="*/ 404249 h 606761"/>
              <a:gd name="connsiteX4" fmla="*/ 142065 w 607614"/>
              <a:gd name="connsiteY4" fmla="*/ 384526 h 606761"/>
              <a:gd name="connsiteX5" fmla="*/ 465549 w 607614"/>
              <a:gd name="connsiteY5" fmla="*/ 384526 h 606761"/>
              <a:gd name="connsiteX6" fmla="*/ 465549 w 607614"/>
              <a:gd name="connsiteY6" fmla="*/ 455071 h 606761"/>
              <a:gd name="connsiteX7" fmla="*/ 142065 w 607614"/>
              <a:gd name="connsiteY7" fmla="*/ 455071 h 606761"/>
              <a:gd name="connsiteX8" fmla="*/ 303868 w 607614"/>
              <a:gd name="connsiteY8" fmla="*/ 139594 h 606761"/>
              <a:gd name="connsiteX9" fmla="*/ 170955 w 607614"/>
              <a:gd name="connsiteY9" fmla="*/ 333713 h 606761"/>
              <a:gd name="connsiteX10" fmla="*/ 436782 w 607614"/>
              <a:gd name="connsiteY10" fmla="*/ 333713 h 606761"/>
              <a:gd name="connsiteX11" fmla="*/ 303868 w 607614"/>
              <a:gd name="connsiteY11" fmla="*/ 111348 h 606761"/>
              <a:gd name="connsiteX12" fmla="*/ 312223 w 607614"/>
              <a:gd name="connsiteY12" fmla="*/ 115329 h 606761"/>
              <a:gd name="connsiteX13" fmla="*/ 464124 w 607614"/>
              <a:gd name="connsiteY13" fmla="*/ 338263 h 606761"/>
              <a:gd name="connsiteX14" fmla="*/ 464883 w 607614"/>
              <a:gd name="connsiteY14" fmla="*/ 348879 h 606761"/>
              <a:gd name="connsiteX15" fmla="*/ 455769 w 607614"/>
              <a:gd name="connsiteY15" fmla="*/ 354187 h 606761"/>
              <a:gd name="connsiteX16" fmla="*/ 151967 w 607614"/>
              <a:gd name="connsiteY16" fmla="*/ 354187 h 606761"/>
              <a:gd name="connsiteX17" fmla="*/ 142853 w 607614"/>
              <a:gd name="connsiteY17" fmla="*/ 348879 h 606761"/>
              <a:gd name="connsiteX18" fmla="*/ 143613 w 607614"/>
              <a:gd name="connsiteY18" fmla="*/ 338263 h 606761"/>
              <a:gd name="connsiteX19" fmla="*/ 295514 w 607614"/>
              <a:gd name="connsiteY19" fmla="*/ 115329 h 606761"/>
              <a:gd name="connsiteX20" fmla="*/ 303868 w 607614"/>
              <a:gd name="connsiteY20" fmla="*/ 111348 h 606761"/>
              <a:gd name="connsiteX21" fmla="*/ 303807 w 607614"/>
              <a:gd name="connsiteY21" fmla="*/ 20478 h 606761"/>
              <a:gd name="connsiteX22" fmla="*/ 20507 w 607614"/>
              <a:gd name="connsiteY22" fmla="*/ 303380 h 606761"/>
              <a:gd name="connsiteX23" fmla="*/ 303807 w 607614"/>
              <a:gd name="connsiteY23" fmla="*/ 586283 h 606761"/>
              <a:gd name="connsiteX24" fmla="*/ 587107 w 607614"/>
              <a:gd name="connsiteY24" fmla="*/ 303380 h 606761"/>
              <a:gd name="connsiteX25" fmla="*/ 303807 w 607614"/>
              <a:gd name="connsiteY25" fmla="*/ 20478 h 606761"/>
              <a:gd name="connsiteX26" fmla="*/ 303807 w 607614"/>
              <a:gd name="connsiteY26" fmla="*/ 0 h 606761"/>
              <a:gd name="connsiteX27" fmla="*/ 607614 w 607614"/>
              <a:gd name="connsiteY27" fmla="*/ 303380 h 606761"/>
              <a:gd name="connsiteX28" fmla="*/ 303807 w 607614"/>
              <a:gd name="connsiteY28" fmla="*/ 606761 h 606761"/>
              <a:gd name="connsiteX29" fmla="*/ 0 w 607614"/>
              <a:gd name="connsiteY29" fmla="*/ 303380 h 606761"/>
              <a:gd name="connsiteX30" fmla="*/ 303807 w 607614"/>
              <a:gd name="connsiteY30"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614" h="606761">
                <a:moveTo>
                  <a:pt x="161808" y="404249"/>
                </a:moveTo>
                <a:lnTo>
                  <a:pt x="161808" y="434590"/>
                </a:lnTo>
                <a:lnTo>
                  <a:pt x="445806" y="434590"/>
                </a:lnTo>
                <a:lnTo>
                  <a:pt x="445806" y="404249"/>
                </a:lnTo>
                <a:close/>
                <a:moveTo>
                  <a:pt x="142065" y="384526"/>
                </a:moveTo>
                <a:lnTo>
                  <a:pt x="465549" y="384526"/>
                </a:lnTo>
                <a:lnTo>
                  <a:pt x="465549" y="455071"/>
                </a:lnTo>
                <a:lnTo>
                  <a:pt x="142065" y="455071"/>
                </a:lnTo>
                <a:close/>
                <a:moveTo>
                  <a:pt x="303868" y="139594"/>
                </a:moveTo>
                <a:lnTo>
                  <a:pt x="170955" y="333713"/>
                </a:lnTo>
                <a:lnTo>
                  <a:pt x="436782" y="333713"/>
                </a:lnTo>
                <a:close/>
                <a:moveTo>
                  <a:pt x="303868" y="111348"/>
                </a:moveTo>
                <a:cubicBezTo>
                  <a:pt x="307096" y="111348"/>
                  <a:pt x="310324" y="112675"/>
                  <a:pt x="312223" y="115329"/>
                </a:cubicBezTo>
                <a:lnTo>
                  <a:pt x="464124" y="338263"/>
                </a:lnTo>
                <a:cubicBezTo>
                  <a:pt x="466402" y="341296"/>
                  <a:pt x="466402" y="345087"/>
                  <a:pt x="464883" y="348879"/>
                </a:cubicBezTo>
                <a:cubicBezTo>
                  <a:pt x="462605" y="351912"/>
                  <a:pt x="459567" y="354187"/>
                  <a:pt x="455769" y="354187"/>
                </a:cubicBezTo>
                <a:lnTo>
                  <a:pt x="151967" y="354187"/>
                </a:lnTo>
                <a:cubicBezTo>
                  <a:pt x="148170" y="354187"/>
                  <a:pt x="145132" y="351912"/>
                  <a:pt x="142853" y="348879"/>
                </a:cubicBezTo>
                <a:cubicBezTo>
                  <a:pt x="141334" y="345087"/>
                  <a:pt x="141334" y="341296"/>
                  <a:pt x="143613" y="338263"/>
                </a:cubicBezTo>
                <a:lnTo>
                  <a:pt x="295514" y="115329"/>
                </a:lnTo>
                <a:cubicBezTo>
                  <a:pt x="297413" y="112675"/>
                  <a:pt x="300640" y="111348"/>
                  <a:pt x="303868" y="111348"/>
                </a:cubicBezTo>
                <a:close/>
                <a:moveTo>
                  <a:pt x="303807" y="20478"/>
                </a:moveTo>
                <a:cubicBezTo>
                  <a:pt x="147347" y="20478"/>
                  <a:pt x="20507" y="147139"/>
                  <a:pt x="20507" y="303380"/>
                </a:cubicBezTo>
                <a:cubicBezTo>
                  <a:pt x="20507" y="459622"/>
                  <a:pt x="147347" y="586283"/>
                  <a:pt x="303807" y="586283"/>
                </a:cubicBezTo>
                <a:cubicBezTo>
                  <a:pt x="460268" y="586283"/>
                  <a:pt x="587107" y="459622"/>
                  <a:pt x="587107" y="303380"/>
                </a:cubicBezTo>
                <a:cubicBezTo>
                  <a:pt x="587107" y="147139"/>
                  <a:pt x="460268" y="20478"/>
                  <a:pt x="303807" y="20478"/>
                </a:cubicBezTo>
                <a:close/>
                <a:moveTo>
                  <a:pt x="303807" y="0"/>
                </a:moveTo>
                <a:cubicBezTo>
                  <a:pt x="471661" y="0"/>
                  <a:pt x="607614" y="135763"/>
                  <a:pt x="607614" y="303380"/>
                </a:cubicBezTo>
                <a:cubicBezTo>
                  <a:pt x="607614" y="470998"/>
                  <a:pt x="471661" y="606761"/>
                  <a:pt x="303807" y="606761"/>
                </a:cubicBezTo>
                <a:cubicBezTo>
                  <a:pt x="135953" y="606761"/>
                  <a:pt x="0" y="470998"/>
                  <a:pt x="0" y="303380"/>
                </a:cubicBezTo>
                <a:cubicBezTo>
                  <a:pt x="0" y="135763"/>
                  <a:pt x="135953" y="0"/>
                  <a:pt x="303807" y="0"/>
                </a:cubicBezTo>
                <a:close/>
              </a:path>
            </a:pathLst>
          </a:custGeom>
          <a:solidFill>
            <a:srgbClr val="0017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TextBox 19"/>
          <p:cNvSpPr txBox="1"/>
          <p:nvPr/>
        </p:nvSpPr>
        <p:spPr>
          <a:xfrm>
            <a:off x="2231170" y="567568"/>
            <a:ext cx="4992916"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a:solidFill>
                  <a:schemeClr val="bg1"/>
                </a:solidFill>
                <a:latin typeface="+mn-ea"/>
              </a:rPr>
              <a:t>2</a:t>
            </a:r>
            <a:r>
              <a:rPr lang="en-US" altLang="zh-CN" sz="3200" b="1" dirty="0" smtClean="0">
                <a:solidFill>
                  <a:schemeClr val="bg1"/>
                </a:solidFill>
                <a:latin typeface="+mn-ea"/>
              </a:rPr>
              <a:t>.1 </a:t>
            </a:r>
            <a:r>
              <a:rPr lang="zh-CN" altLang="en-US" sz="3200" b="1" dirty="0" smtClean="0">
                <a:solidFill>
                  <a:schemeClr val="bg1"/>
                </a:solidFill>
                <a:latin typeface="+mn-ea"/>
              </a:rPr>
              <a:t>数据采集</a:t>
            </a:r>
            <a:endParaRPr lang="en-US" sz="3200" b="1" dirty="0">
              <a:solidFill>
                <a:schemeClr val="bg1"/>
              </a:solidFill>
              <a:latin typeface="+mn-ea"/>
            </a:endParaRPr>
          </a:p>
        </p:txBody>
      </p:sp>
      <p:sp>
        <p:nvSpPr>
          <p:cNvPr id="23" name="Freeform: Shape 8"/>
          <p:cNvSpPr/>
          <p:nvPr/>
        </p:nvSpPr>
        <p:spPr>
          <a:xfrm>
            <a:off x="7668883" y="2090065"/>
            <a:ext cx="2990101" cy="3241060"/>
          </a:xfrm>
          <a:custGeom>
            <a:avLst/>
            <a:gdLst>
              <a:gd name="connsiteX0" fmla="*/ 1015698 w 1929418"/>
              <a:gd name="connsiteY0" fmla="*/ 0 h 1739113"/>
              <a:gd name="connsiteX1" fmla="*/ 1145021 w 1929418"/>
              <a:gd name="connsiteY1" fmla="*/ 0 h 1739113"/>
              <a:gd name="connsiteX2" fmla="*/ 1827889 w 1929418"/>
              <a:gd name="connsiteY2" fmla="*/ 0 h 1739113"/>
              <a:gd name="connsiteX3" fmla="*/ 1929418 w 1929418"/>
              <a:gd name="connsiteY3" fmla="*/ 110909 h 1739113"/>
              <a:gd name="connsiteX4" fmla="*/ 1929418 w 1929418"/>
              <a:gd name="connsiteY4" fmla="*/ 1626664 h 1739113"/>
              <a:gd name="connsiteX5" fmla="*/ 1927880 w 1929418"/>
              <a:gd name="connsiteY5" fmla="*/ 1739113 h 1739113"/>
              <a:gd name="connsiteX6" fmla="*/ 4874 w 1929418"/>
              <a:gd name="connsiteY6" fmla="*/ 1739113 h 1739113"/>
              <a:gd name="connsiteX7" fmla="*/ 0 w 1929418"/>
              <a:gd name="connsiteY7" fmla="*/ 1739113 h 1739113"/>
              <a:gd name="connsiteX8" fmla="*/ 1015698 w 1929418"/>
              <a:gd name="connsiteY8" fmla="*/ 0 h 173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418" h="1739113">
                <a:moveTo>
                  <a:pt x="1015698" y="0"/>
                </a:moveTo>
                <a:lnTo>
                  <a:pt x="1145021" y="0"/>
                </a:lnTo>
                <a:cubicBezTo>
                  <a:pt x="1350640" y="0"/>
                  <a:pt x="1577529" y="0"/>
                  <a:pt x="1827889" y="0"/>
                </a:cubicBezTo>
                <a:cubicBezTo>
                  <a:pt x="1884807" y="0"/>
                  <a:pt x="1929418" y="49293"/>
                  <a:pt x="1929418" y="110909"/>
                </a:cubicBezTo>
                <a:cubicBezTo>
                  <a:pt x="1929418" y="110909"/>
                  <a:pt x="1929418" y="110909"/>
                  <a:pt x="1929418" y="1626664"/>
                </a:cubicBezTo>
                <a:cubicBezTo>
                  <a:pt x="1929418" y="1688280"/>
                  <a:pt x="1927880" y="1739113"/>
                  <a:pt x="1927880" y="1739113"/>
                </a:cubicBezTo>
                <a:cubicBezTo>
                  <a:pt x="1927880" y="1739113"/>
                  <a:pt x="1927880" y="1739113"/>
                  <a:pt x="4874" y="1739113"/>
                </a:cubicBezTo>
                <a:lnTo>
                  <a:pt x="0" y="1739113"/>
                </a:lnTo>
                <a:lnTo>
                  <a:pt x="1015698" y="0"/>
                </a:lnTo>
                <a:close/>
              </a:path>
            </a:pathLst>
          </a:cu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pic>
        <p:nvPicPr>
          <p:cNvPr id="6" name="图片占位符 5"/>
          <p:cNvPicPr>
            <a:picLocks noGrp="1" noChangeAspect="1"/>
          </p:cNvPicPr>
          <p:nvPr>
            <p:ph type="pic" sz="quarter" idx="10"/>
          </p:nvPr>
        </p:nvPicPr>
        <p:blipFill>
          <a:blip r:embed="rId2"/>
          <a:srcRect l="9105" r="9105"/>
          <a:stretch>
            <a:fillRect/>
          </a:stretch>
        </p:blipFill>
        <p:spPr>
          <a:prstGeom prst="rect">
            <a:avLst/>
          </a:prstGeom>
          <a:ln>
            <a:solidFill>
              <a:schemeClr val="bg1">
                <a:lumMod val="65000"/>
              </a:schemeClr>
            </a:solidFill>
          </a:ln>
        </p:spPr>
      </p:pic>
    </p:spTree>
  </p:cSld>
  <p:clrMapOvr>
    <a:masterClrMapping/>
  </p:clrMapOvr>
  <mc:AlternateContent xmlns:mc="http://schemas.openxmlformats.org/markup-compatibility/2006">
    <mc:Choice xmlns:p14="http://schemas.microsoft.com/office/powerpoint/2010/main" Requires="p14">
      <p:transition spd="slow" p14:dur="1600" advTm="0">
        <p14:prism isInverted="1" isContent="1"/>
      </p:transition>
    </mc:Choice>
    <mc:Fallback>
      <p:transition spd="slow"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20418" y="1799325"/>
            <a:ext cx="292057" cy="3262047"/>
          </a:xfrm>
          <a:prstGeom prst="rect">
            <a:avLst/>
          </a:prstGeom>
        </p:spPr>
        <p:txBody>
          <a:bodyPr wrap="square">
            <a:spAutoFit/>
            <a:scene3d>
              <a:camera prst="orthographicFront"/>
              <a:lightRig rig="threePt" dir="t"/>
            </a:scene3d>
            <a:sp3d contourW="12700"/>
          </a:bodyPr>
          <a:lstStyle/>
          <a:p>
            <a:pPr algn="just">
              <a:lnSpc>
                <a:spcPct val="130000"/>
              </a:lnSpc>
            </a:pPr>
            <a:r>
              <a:rPr lang="zh-CN" altLang="en-US" sz="1600" dirty="0">
                <a:solidFill>
                  <a:schemeClr val="bg1"/>
                </a:solidFill>
                <a:latin typeface="+mn-ea"/>
              </a:rPr>
              <a:t>预计采集的设备及</a:t>
            </a:r>
            <a:r>
              <a:rPr lang="zh-CN" altLang="en-US" sz="1600" dirty="0" smtClean="0">
                <a:solidFill>
                  <a:schemeClr val="bg1"/>
                </a:solidFill>
                <a:latin typeface="+mn-ea"/>
              </a:rPr>
              <a:t>数据</a:t>
            </a:r>
            <a:endParaRPr lang="zh-CN" altLang="en-US" sz="1600" dirty="0" smtClean="0">
              <a:solidFill>
                <a:schemeClr val="bg1"/>
              </a:solidFill>
              <a:latin typeface="+mn-ea"/>
            </a:endParaRPr>
          </a:p>
        </p:txBody>
      </p:sp>
      <p:graphicFrame>
        <p:nvGraphicFramePr>
          <p:cNvPr id="3" name="表格 2"/>
          <p:cNvGraphicFramePr>
            <a:graphicFrameLocks noGrp="1"/>
          </p:cNvGraphicFramePr>
          <p:nvPr/>
        </p:nvGraphicFramePr>
        <p:xfrm>
          <a:off x="776379" y="99921"/>
          <a:ext cx="11145328" cy="6497280"/>
        </p:xfrm>
        <a:graphic>
          <a:graphicData uri="http://schemas.openxmlformats.org/drawingml/2006/table">
            <a:tbl>
              <a:tblPr firstRow="1" firstCol="1" bandRow="1">
                <a:tableStyleId>{35758FB7-9AC5-4552-8A53-C91805E547FA}</a:tableStyleId>
              </a:tblPr>
              <a:tblGrid>
                <a:gridCol w="1751162"/>
                <a:gridCol w="2971753"/>
                <a:gridCol w="1455372"/>
                <a:gridCol w="1421584"/>
                <a:gridCol w="3545457"/>
              </a:tblGrid>
              <a:tr h="216000">
                <a:tc>
                  <a:txBody>
                    <a:bodyPr/>
                    <a:lstStyle/>
                    <a:p>
                      <a:pPr algn="ctr" fontAlgn="ctr">
                        <a:spcAft>
                          <a:spcPts val="0"/>
                        </a:spcAft>
                      </a:pPr>
                      <a:r>
                        <a:rPr lang="zh-CN" sz="800" kern="0" dirty="0">
                          <a:effectLst/>
                        </a:rPr>
                        <a:t>设备</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数据</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类型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单位</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示例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rowSpan="4">
                  <a:txBody>
                    <a:bodyPr/>
                    <a:lstStyle/>
                    <a:p>
                      <a:pPr algn="ctr" fontAlgn="ctr">
                        <a:spcAft>
                          <a:spcPts val="0"/>
                        </a:spcAft>
                      </a:pPr>
                      <a:r>
                        <a:rPr lang="zh-CN" sz="800" kern="0">
                          <a:effectLst/>
                        </a:rPr>
                        <a:t>通用</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设备开机状态</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altLang="zh-CN" sz="800" kern="100" dirty="0" smtClean="0">
                          <a:effectLst/>
                          <a:latin typeface="+mn-lt"/>
                          <a:ea typeface="+mn-ea"/>
                          <a:cs typeface="+mn-cs"/>
                        </a:rPr>
                        <a:t>---</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en-US" sz="800" kern="0">
                          <a:effectLst/>
                        </a:rPr>
                        <a:t>1</a:t>
                      </a:r>
                      <a:r>
                        <a:rPr lang="zh-CN" sz="800" kern="0">
                          <a:effectLst/>
                        </a:rPr>
                        <a:t>：开机</a:t>
                      </a:r>
                      <a:br>
                        <a:rPr lang="en-US" sz="800" kern="0">
                          <a:effectLst/>
                        </a:rPr>
                      </a:br>
                      <a:r>
                        <a:rPr lang="en-US" sz="800" kern="0">
                          <a:effectLst/>
                        </a:rPr>
                        <a:t>0</a:t>
                      </a:r>
                      <a:r>
                        <a:rPr lang="zh-CN" sz="800" kern="0">
                          <a:effectLst/>
                        </a:rPr>
                        <a:t>：关机</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zh-CN" sz="800" kern="0">
                          <a:effectLst/>
                        </a:rPr>
                        <a:t>运行状态</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dirty="0">
                          <a:effectLst/>
                        </a:rPr>
                        <a:t> </a:t>
                      </a:r>
                      <a:r>
                        <a:rPr lang="en-US" altLang="zh-CN" sz="800" kern="100" dirty="0" smtClean="0">
                          <a:effectLst/>
                        </a:rPr>
                        <a:t>---</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en-US" sz="800" kern="0">
                          <a:effectLst/>
                        </a:rPr>
                        <a:t>1</a:t>
                      </a:r>
                      <a:r>
                        <a:rPr lang="zh-CN" sz="800" kern="0">
                          <a:effectLst/>
                        </a:rPr>
                        <a:t>：正常</a:t>
                      </a:r>
                      <a:br>
                        <a:rPr lang="en-US" sz="800" kern="0">
                          <a:effectLst/>
                        </a:rPr>
                      </a:br>
                      <a:r>
                        <a:rPr lang="en-US" sz="800" kern="0">
                          <a:effectLst/>
                        </a:rPr>
                        <a:t>0</a:t>
                      </a:r>
                      <a:r>
                        <a:rPr lang="zh-CN" sz="800" kern="0">
                          <a:effectLst/>
                        </a:rPr>
                        <a:t>：急停</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zh-CN" sz="800" kern="0">
                          <a:effectLst/>
                        </a:rPr>
                        <a:t>运行时间</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秒</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en-US" sz="800" kern="0">
                          <a:effectLst/>
                        </a:rPr>
                        <a:t>100S</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zh-CN" sz="800" kern="0">
                          <a:effectLst/>
                        </a:rPr>
                        <a:t>报警信息</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en-US" sz="800" kern="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en-US" sz="800" kern="0" dirty="0">
                          <a:effectLst/>
                        </a:rPr>
                        <a:t> </a:t>
                      </a:r>
                      <a:r>
                        <a:rPr lang="en-US" altLang="zh-CN" sz="800" kern="0" dirty="0" smtClean="0">
                          <a:effectLst/>
                        </a:rPr>
                        <a:t>---</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不同值对应不同报警信息，会给出对应信息表</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rowSpan="3">
                  <a:txBody>
                    <a:bodyPr/>
                    <a:lstStyle/>
                    <a:p>
                      <a:pPr algn="ctr" fontAlgn="ctr">
                        <a:spcAft>
                          <a:spcPts val="0"/>
                        </a:spcAft>
                      </a:pPr>
                      <a:r>
                        <a:rPr lang="zh-CN" sz="800" kern="0">
                          <a:effectLst/>
                        </a:rPr>
                        <a:t>移动模台位置</a:t>
                      </a:r>
                      <a:br>
                        <a:rPr lang="en-US" sz="800" kern="0">
                          <a:effectLst/>
                        </a:rPr>
                      </a:br>
                      <a:r>
                        <a:rPr lang="zh-CN" sz="800" kern="0">
                          <a:effectLst/>
                        </a:rPr>
                        <a:t>（以工位为参考）</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en-US" sz="800" kern="0">
                          <a:effectLst/>
                        </a:rPr>
                        <a:t>XX</a:t>
                      </a:r>
                      <a:r>
                        <a:rPr lang="zh-CN" sz="800" kern="0">
                          <a:effectLst/>
                        </a:rPr>
                        <a:t>工位当前模台号</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dirty="0">
                          <a:effectLst/>
                        </a:rPr>
                        <a:t> </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每个工位一个固定的变量</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en-US" sz="800" kern="0">
                          <a:effectLst/>
                        </a:rPr>
                        <a:t>XX</a:t>
                      </a:r>
                      <a:r>
                        <a:rPr lang="zh-CN" sz="800" kern="0">
                          <a:effectLst/>
                        </a:rPr>
                        <a:t>工位当前状态</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en-US" sz="800" kern="0" dirty="0">
                          <a:effectLst/>
                        </a:rPr>
                        <a:t>0</a:t>
                      </a:r>
                      <a:r>
                        <a:rPr lang="zh-CN" sz="800" kern="0" dirty="0">
                          <a:effectLst/>
                        </a:rPr>
                        <a:t>：停止</a:t>
                      </a:r>
                      <a:r>
                        <a:rPr lang="en-US" sz="800" kern="0" dirty="0">
                          <a:effectLst/>
                        </a:rPr>
                        <a:t> </a:t>
                      </a:r>
                      <a:r>
                        <a:rPr lang="zh-CN" altLang="en-US" sz="800" kern="0" dirty="0" smtClean="0">
                          <a:effectLst/>
                        </a:rPr>
                        <a:t>； </a:t>
                      </a:r>
                      <a:r>
                        <a:rPr lang="en-US" sz="800" kern="0" dirty="0" smtClean="0">
                          <a:effectLst/>
                        </a:rPr>
                        <a:t>1</a:t>
                      </a:r>
                      <a:r>
                        <a:rPr lang="zh-CN" sz="800" kern="0" dirty="0">
                          <a:effectLst/>
                        </a:rPr>
                        <a:t>：前进</a:t>
                      </a:r>
                      <a:r>
                        <a:rPr lang="zh-CN" sz="800" kern="0" dirty="0" smtClean="0">
                          <a:effectLst/>
                        </a:rPr>
                        <a:t>中</a:t>
                      </a:r>
                      <a:r>
                        <a:rPr lang="en-US" altLang="zh-CN" sz="800" kern="0" baseline="0" dirty="0" smtClean="0">
                          <a:effectLst/>
                        </a:rPr>
                        <a:t> </a:t>
                      </a:r>
                      <a:r>
                        <a:rPr lang="zh-CN" altLang="en-US" sz="800" kern="0" baseline="0" dirty="0" smtClean="0">
                          <a:effectLst/>
                        </a:rPr>
                        <a:t>； </a:t>
                      </a:r>
                      <a:r>
                        <a:rPr lang="en-US" altLang="zh-CN" sz="800" kern="0" baseline="0" dirty="0" smtClean="0">
                          <a:effectLst/>
                        </a:rPr>
                        <a:t> </a:t>
                      </a:r>
                      <a:r>
                        <a:rPr lang="en-US" sz="800" kern="0" dirty="0" smtClean="0">
                          <a:effectLst/>
                        </a:rPr>
                        <a:t>2</a:t>
                      </a:r>
                      <a:r>
                        <a:rPr lang="zh-CN" sz="800" kern="0" dirty="0">
                          <a:effectLst/>
                        </a:rPr>
                        <a:t>：后退中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en-US" sz="800" kern="0">
                          <a:effectLst/>
                        </a:rPr>
                        <a:t>xx</a:t>
                      </a:r>
                      <a:r>
                        <a:rPr lang="zh-CN" sz="800" kern="0">
                          <a:effectLst/>
                        </a:rPr>
                        <a:t>工位模台停留时间</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dirty="0">
                          <a:effectLst/>
                        </a:rPr>
                        <a:t> </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rowSpan="3">
                  <a:txBody>
                    <a:bodyPr/>
                    <a:lstStyle/>
                    <a:p>
                      <a:pPr algn="ctr" fontAlgn="ctr">
                        <a:spcAft>
                          <a:spcPts val="0"/>
                        </a:spcAft>
                      </a:pPr>
                      <a:r>
                        <a:rPr lang="zh-CN" sz="800" kern="0">
                          <a:effectLst/>
                        </a:rPr>
                        <a:t>码垛车</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en-US" sz="800" kern="0" dirty="0">
                          <a:effectLst/>
                        </a:rPr>
                        <a:t>xx</a:t>
                      </a:r>
                      <a:r>
                        <a:rPr lang="zh-CN" sz="800" kern="0" dirty="0">
                          <a:effectLst/>
                        </a:rPr>
                        <a:t>养护窑</a:t>
                      </a:r>
                      <a:r>
                        <a:rPr lang="en-US" sz="800" kern="0" dirty="0">
                          <a:effectLst/>
                        </a:rPr>
                        <a:t>xx</a:t>
                      </a:r>
                      <a:r>
                        <a:rPr lang="zh-CN" sz="800" kern="0" dirty="0">
                          <a:effectLst/>
                        </a:rPr>
                        <a:t>行</a:t>
                      </a:r>
                      <a:r>
                        <a:rPr lang="en-US" sz="800" kern="0" dirty="0">
                          <a:effectLst/>
                        </a:rPr>
                        <a:t>xx</a:t>
                      </a:r>
                      <a:r>
                        <a:rPr lang="zh-CN" sz="800" kern="0" dirty="0">
                          <a:effectLst/>
                        </a:rPr>
                        <a:t>列 当前状态</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en-US" sz="800" kern="0" dirty="0">
                          <a:effectLst/>
                        </a:rPr>
                        <a:t>0</a:t>
                      </a:r>
                      <a:r>
                        <a:rPr lang="zh-CN" sz="800" kern="0" dirty="0">
                          <a:effectLst/>
                        </a:rPr>
                        <a:t>：停止</a:t>
                      </a:r>
                      <a:r>
                        <a:rPr lang="en-US" sz="800" kern="0" dirty="0">
                          <a:effectLst/>
                        </a:rPr>
                        <a:t> </a:t>
                      </a:r>
                      <a:r>
                        <a:rPr lang="zh-CN" altLang="en-US" sz="800" kern="0" dirty="0" smtClean="0">
                          <a:effectLst/>
                        </a:rPr>
                        <a:t>； </a:t>
                      </a:r>
                      <a:r>
                        <a:rPr lang="en-US" sz="800" kern="0" dirty="0" smtClean="0">
                          <a:effectLst/>
                        </a:rPr>
                        <a:t>1</a:t>
                      </a:r>
                      <a:r>
                        <a:rPr lang="zh-CN" sz="800" kern="0" dirty="0">
                          <a:effectLst/>
                        </a:rPr>
                        <a:t>：入窑</a:t>
                      </a:r>
                      <a:r>
                        <a:rPr lang="zh-CN" sz="800" kern="0" dirty="0" smtClean="0">
                          <a:effectLst/>
                        </a:rPr>
                        <a:t>中</a:t>
                      </a:r>
                      <a:r>
                        <a:rPr lang="en-US" altLang="zh-CN" sz="800" kern="0" baseline="0" dirty="0" smtClean="0">
                          <a:effectLst/>
                        </a:rPr>
                        <a:t> </a:t>
                      </a:r>
                      <a:r>
                        <a:rPr lang="zh-CN" altLang="en-US" sz="800" kern="0" baseline="0" dirty="0" smtClean="0">
                          <a:effectLst/>
                        </a:rPr>
                        <a:t>；</a:t>
                      </a:r>
                      <a:r>
                        <a:rPr lang="en-US" sz="800" kern="0" dirty="0" smtClean="0">
                          <a:effectLst/>
                        </a:rPr>
                        <a:t>2</a:t>
                      </a:r>
                      <a:r>
                        <a:rPr lang="zh-CN" sz="800" kern="0" dirty="0">
                          <a:effectLst/>
                        </a:rPr>
                        <a:t>：出窑中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en-US" sz="800" kern="0">
                          <a:effectLst/>
                        </a:rPr>
                        <a:t>xx</a:t>
                      </a:r>
                      <a:r>
                        <a:rPr lang="zh-CN" sz="800" kern="0">
                          <a:effectLst/>
                        </a:rPr>
                        <a:t>养护窑</a:t>
                      </a:r>
                      <a:r>
                        <a:rPr lang="en-US" sz="800" kern="0">
                          <a:effectLst/>
                        </a:rPr>
                        <a:t>xx</a:t>
                      </a:r>
                      <a:r>
                        <a:rPr lang="zh-CN" sz="800" kern="0">
                          <a:effectLst/>
                        </a:rPr>
                        <a:t>行</a:t>
                      </a:r>
                      <a:r>
                        <a:rPr lang="en-US" sz="800" kern="0">
                          <a:effectLst/>
                        </a:rPr>
                        <a:t>xx</a:t>
                      </a:r>
                      <a:r>
                        <a:rPr lang="zh-CN" sz="800" kern="0">
                          <a:effectLst/>
                        </a:rPr>
                        <a:t>列 模台号</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每个工位一个固定的变量</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en-US" sz="800" kern="0" dirty="0">
                          <a:effectLst/>
                        </a:rPr>
                        <a:t>xx</a:t>
                      </a:r>
                      <a:r>
                        <a:rPr lang="zh-CN" sz="800" kern="0" dirty="0">
                          <a:effectLst/>
                        </a:rPr>
                        <a:t>养护窑</a:t>
                      </a:r>
                      <a:r>
                        <a:rPr lang="en-US" sz="800" kern="0" dirty="0">
                          <a:effectLst/>
                        </a:rPr>
                        <a:t>xx</a:t>
                      </a:r>
                      <a:r>
                        <a:rPr lang="zh-CN" sz="800" kern="0" dirty="0">
                          <a:effectLst/>
                        </a:rPr>
                        <a:t>行</a:t>
                      </a:r>
                      <a:r>
                        <a:rPr lang="en-US" sz="800" kern="0" dirty="0">
                          <a:effectLst/>
                        </a:rPr>
                        <a:t>xx</a:t>
                      </a:r>
                      <a:r>
                        <a:rPr lang="zh-CN" sz="800" kern="0" dirty="0">
                          <a:effectLst/>
                        </a:rPr>
                        <a:t>列停留时间</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秒</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rowSpan="12">
                  <a:txBody>
                    <a:bodyPr/>
                    <a:lstStyle/>
                    <a:p>
                      <a:pPr algn="ctr" fontAlgn="ctr">
                        <a:spcAft>
                          <a:spcPts val="0"/>
                        </a:spcAft>
                      </a:pPr>
                      <a:r>
                        <a:rPr lang="zh-CN" sz="800" kern="0">
                          <a:effectLst/>
                        </a:rPr>
                        <a:t>养护窑</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en-US" sz="800" kern="0">
                          <a:effectLst/>
                        </a:rPr>
                        <a:t>xx</a:t>
                      </a:r>
                      <a:r>
                        <a:rPr lang="zh-CN" sz="800" kern="0">
                          <a:effectLst/>
                        </a:rPr>
                        <a:t>生产线</a:t>
                      </a:r>
                      <a:r>
                        <a:rPr lang="en-US" sz="800" kern="0">
                          <a:effectLst/>
                        </a:rPr>
                        <a:t>xx</a:t>
                      </a:r>
                      <a:r>
                        <a:rPr lang="zh-CN" sz="800" kern="0">
                          <a:effectLst/>
                        </a:rPr>
                        <a:t>养护窑</a:t>
                      </a:r>
                      <a:r>
                        <a:rPr lang="en-US" sz="800" kern="0">
                          <a:effectLst/>
                        </a:rPr>
                        <a:t>xx</a:t>
                      </a:r>
                      <a:r>
                        <a:rPr lang="zh-CN" sz="800" kern="0">
                          <a:effectLst/>
                        </a:rPr>
                        <a:t>列 总设定蒸养时间</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秒</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en-US" sz="800" kern="0">
                          <a:effectLst/>
                        </a:rPr>
                        <a:t>xx</a:t>
                      </a:r>
                      <a:r>
                        <a:rPr lang="zh-CN" sz="800" kern="0">
                          <a:effectLst/>
                        </a:rPr>
                        <a:t>生产线</a:t>
                      </a:r>
                      <a:r>
                        <a:rPr lang="en-US" sz="800" kern="0">
                          <a:effectLst/>
                        </a:rPr>
                        <a:t>xx</a:t>
                      </a:r>
                      <a:r>
                        <a:rPr lang="zh-CN" sz="800" kern="0">
                          <a:effectLst/>
                        </a:rPr>
                        <a:t>养护窑</a:t>
                      </a:r>
                      <a:r>
                        <a:rPr lang="en-US" sz="800" kern="0">
                          <a:effectLst/>
                        </a:rPr>
                        <a:t>xx</a:t>
                      </a:r>
                      <a:r>
                        <a:rPr lang="zh-CN" sz="800" kern="0">
                          <a:effectLst/>
                        </a:rPr>
                        <a:t>列 养护阶段</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不同值对应不同阶段，会给出对应信息表</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zh-CN" sz="800" kern="0">
                          <a:effectLst/>
                        </a:rPr>
                        <a:t>开始蒸养时间</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年</a:t>
                      </a:r>
                      <a:r>
                        <a:rPr lang="en-US" sz="800" kern="0">
                          <a:effectLst/>
                        </a:rPr>
                        <a:t>-</a:t>
                      </a:r>
                      <a:r>
                        <a:rPr lang="zh-CN" sz="800" kern="0">
                          <a:effectLst/>
                        </a:rPr>
                        <a:t>月</a:t>
                      </a:r>
                      <a:r>
                        <a:rPr lang="en-US" sz="800" kern="0">
                          <a:effectLst/>
                        </a:rPr>
                        <a:t>-</a:t>
                      </a:r>
                      <a:r>
                        <a:rPr lang="zh-CN" sz="800" kern="0">
                          <a:effectLst/>
                        </a:rPr>
                        <a:t>日</a:t>
                      </a:r>
                      <a:r>
                        <a:rPr lang="en-US" sz="800" kern="0">
                          <a:effectLst/>
                        </a:rPr>
                        <a:t>-</a:t>
                      </a:r>
                      <a:r>
                        <a:rPr lang="zh-CN" sz="800" kern="0">
                          <a:effectLst/>
                        </a:rPr>
                        <a:t>时</a:t>
                      </a:r>
                      <a:r>
                        <a:rPr lang="en-US" sz="800" kern="0">
                          <a:effectLst/>
                        </a:rPr>
                        <a:t>-</a:t>
                      </a:r>
                      <a:r>
                        <a:rPr lang="zh-CN" sz="800" kern="0">
                          <a:effectLst/>
                        </a:rPr>
                        <a:t>分</a:t>
                      </a:r>
                      <a:r>
                        <a:rPr lang="en-US" sz="800" kern="0">
                          <a:effectLst/>
                        </a:rPr>
                        <a:t>-</a:t>
                      </a:r>
                      <a:r>
                        <a:rPr lang="zh-CN" sz="800" kern="0">
                          <a:effectLst/>
                        </a:rPr>
                        <a:t>秒</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l" fontAlgn="ctr">
                        <a:spcAft>
                          <a:spcPts val="0"/>
                        </a:spcAft>
                      </a:pPr>
                      <a:r>
                        <a:rPr lang="zh-CN" sz="800" kern="0" dirty="0">
                          <a:effectLst/>
                        </a:rPr>
                        <a:t>两个方案：</a:t>
                      </a:r>
                      <a:br>
                        <a:rPr lang="en-US" sz="800" kern="0" dirty="0">
                          <a:effectLst/>
                        </a:rPr>
                      </a:br>
                      <a:r>
                        <a:rPr lang="en-US" sz="800" kern="0" dirty="0">
                          <a:effectLst/>
                        </a:rPr>
                        <a:t>1.</a:t>
                      </a:r>
                      <a:r>
                        <a:rPr lang="zh-CN" sz="800" kern="0" dirty="0">
                          <a:effectLst/>
                        </a:rPr>
                        <a:t>总共给</a:t>
                      </a:r>
                      <a:r>
                        <a:rPr lang="en-US" sz="800" kern="0" dirty="0">
                          <a:effectLst/>
                        </a:rPr>
                        <a:t>6</a:t>
                      </a:r>
                      <a:r>
                        <a:rPr lang="zh-CN" sz="800" kern="0" dirty="0">
                          <a:effectLst/>
                        </a:rPr>
                        <a:t>个变量，分别代表 年、月、日、时、分、秒。</a:t>
                      </a:r>
                      <a:br>
                        <a:rPr lang="en-US" sz="800" kern="0" dirty="0">
                          <a:effectLst/>
                        </a:rPr>
                      </a:br>
                      <a:r>
                        <a:rPr lang="en-US" sz="800" kern="0" dirty="0">
                          <a:effectLst/>
                        </a:rPr>
                        <a:t>2.</a:t>
                      </a:r>
                      <a:r>
                        <a:rPr lang="zh-CN" sz="800" kern="0" dirty="0">
                          <a:effectLst/>
                        </a:rPr>
                        <a:t>给出一个整型数字，代表养护开始时间距离一个固定时间经过的时间。</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en-US" sz="800" kern="0">
                          <a:effectLst/>
                        </a:rPr>
                        <a:t>xx</a:t>
                      </a:r>
                      <a:r>
                        <a:rPr lang="zh-CN" sz="800" kern="0">
                          <a:effectLst/>
                        </a:rPr>
                        <a:t>生产线</a:t>
                      </a:r>
                      <a:r>
                        <a:rPr lang="en-US" sz="800" kern="0">
                          <a:effectLst/>
                        </a:rPr>
                        <a:t>xx</a:t>
                      </a:r>
                      <a:r>
                        <a:rPr lang="zh-CN" sz="800" kern="0">
                          <a:effectLst/>
                        </a:rPr>
                        <a:t>养护窑</a:t>
                      </a:r>
                      <a:r>
                        <a:rPr lang="en-US" sz="800" kern="0">
                          <a:effectLst/>
                        </a:rPr>
                        <a:t>xx</a:t>
                      </a:r>
                      <a:r>
                        <a:rPr lang="zh-CN" sz="800" kern="0">
                          <a:effectLst/>
                        </a:rPr>
                        <a:t>列温度</a:t>
                      </a:r>
                      <a:r>
                        <a:rPr lang="en-US" sz="800" kern="0">
                          <a:effectLst/>
                        </a:rPr>
                        <a:t>1 </a:t>
                      </a:r>
                      <a:r>
                        <a:rPr lang="zh-CN" sz="800" kern="0">
                          <a:effectLst/>
                        </a:rPr>
                        <a:t>当前温度</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浮点型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摄氏度</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en-US" sz="800" kern="0">
                          <a:effectLst/>
                        </a:rPr>
                        <a:t>xx</a:t>
                      </a:r>
                      <a:r>
                        <a:rPr lang="zh-CN" sz="800" kern="0">
                          <a:effectLst/>
                        </a:rPr>
                        <a:t>生产线</a:t>
                      </a:r>
                      <a:r>
                        <a:rPr lang="en-US" sz="800" kern="0">
                          <a:effectLst/>
                        </a:rPr>
                        <a:t>xx</a:t>
                      </a:r>
                      <a:r>
                        <a:rPr lang="zh-CN" sz="800" kern="0">
                          <a:effectLst/>
                        </a:rPr>
                        <a:t>养护窑</a:t>
                      </a:r>
                      <a:r>
                        <a:rPr lang="en-US" sz="800" kern="0">
                          <a:effectLst/>
                        </a:rPr>
                        <a:t>xx</a:t>
                      </a:r>
                      <a:r>
                        <a:rPr lang="zh-CN" sz="800" kern="0">
                          <a:effectLst/>
                        </a:rPr>
                        <a:t>列温度</a:t>
                      </a:r>
                      <a:r>
                        <a:rPr lang="en-US" sz="800" kern="0">
                          <a:effectLst/>
                        </a:rPr>
                        <a:t>2 </a:t>
                      </a:r>
                      <a:r>
                        <a:rPr lang="zh-CN" sz="800" kern="0">
                          <a:effectLst/>
                        </a:rPr>
                        <a:t>当前温度</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浮点型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摄氏度</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en-US" sz="800" kern="0">
                          <a:effectLst/>
                        </a:rPr>
                        <a:t>xx</a:t>
                      </a:r>
                      <a:r>
                        <a:rPr lang="zh-CN" sz="800" kern="0">
                          <a:effectLst/>
                        </a:rPr>
                        <a:t>生产线</a:t>
                      </a:r>
                      <a:r>
                        <a:rPr lang="en-US" sz="800" kern="0">
                          <a:effectLst/>
                        </a:rPr>
                        <a:t>xx</a:t>
                      </a:r>
                      <a:r>
                        <a:rPr lang="zh-CN" sz="800" kern="0">
                          <a:effectLst/>
                        </a:rPr>
                        <a:t>养护窑</a:t>
                      </a:r>
                      <a:r>
                        <a:rPr lang="en-US" sz="800" kern="0">
                          <a:effectLst/>
                        </a:rPr>
                        <a:t>xx</a:t>
                      </a:r>
                      <a:r>
                        <a:rPr lang="zh-CN" sz="800" kern="0">
                          <a:effectLst/>
                        </a:rPr>
                        <a:t>列温度</a:t>
                      </a:r>
                      <a:r>
                        <a:rPr lang="en-US" sz="800" kern="0">
                          <a:effectLst/>
                        </a:rPr>
                        <a:t>3 </a:t>
                      </a:r>
                      <a:r>
                        <a:rPr lang="zh-CN" sz="800" kern="0">
                          <a:effectLst/>
                        </a:rPr>
                        <a:t>当前温度</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浮点型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摄氏度</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en-US" sz="800" kern="0">
                          <a:effectLst/>
                        </a:rPr>
                        <a:t>xx</a:t>
                      </a:r>
                      <a:r>
                        <a:rPr lang="zh-CN" sz="800" kern="0">
                          <a:effectLst/>
                        </a:rPr>
                        <a:t>生产线</a:t>
                      </a:r>
                      <a:r>
                        <a:rPr lang="en-US" sz="800" kern="0">
                          <a:effectLst/>
                        </a:rPr>
                        <a:t>xx</a:t>
                      </a:r>
                      <a:r>
                        <a:rPr lang="zh-CN" sz="800" kern="0">
                          <a:effectLst/>
                        </a:rPr>
                        <a:t>养护窑</a:t>
                      </a:r>
                      <a:r>
                        <a:rPr lang="en-US" sz="800" kern="0">
                          <a:effectLst/>
                        </a:rPr>
                        <a:t>xx</a:t>
                      </a:r>
                      <a:r>
                        <a:rPr lang="zh-CN" sz="800" kern="0">
                          <a:effectLst/>
                        </a:rPr>
                        <a:t>列湿度 当前湿度</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浮点型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摄氏度</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en-US" sz="800" kern="0">
                          <a:effectLst/>
                        </a:rPr>
                        <a:t>xx</a:t>
                      </a:r>
                      <a:r>
                        <a:rPr lang="zh-CN" sz="800" kern="0">
                          <a:effectLst/>
                        </a:rPr>
                        <a:t>生产线</a:t>
                      </a:r>
                      <a:r>
                        <a:rPr lang="en-US" sz="800" kern="0">
                          <a:effectLst/>
                        </a:rPr>
                        <a:t>xx</a:t>
                      </a:r>
                      <a:r>
                        <a:rPr lang="zh-CN" sz="800" kern="0">
                          <a:effectLst/>
                        </a:rPr>
                        <a:t>养护窑</a:t>
                      </a:r>
                      <a:r>
                        <a:rPr lang="en-US" sz="800" kern="0">
                          <a:effectLst/>
                        </a:rPr>
                        <a:t>xx</a:t>
                      </a:r>
                      <a:r>
                        <a:rPr lang="zh-CN" sz="800" kern="0">
                          <a:effectLst/>
                        </a:rPr>
                        <a:t>列 设定温度</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浮点型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摄氏度</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en-US" sz="800" kern="0">
                          <a:effectLst/>
                        </a:rPr>
                        <a:t>xx</a:t>
                      </a:r>
                      <a:r>
                        <a:rPr lang="zh-CN" sz="800" kern="0">
                          <a:effectLst/>
                        </a:rPr>
                        <a:t>生产线</a:t>
                      </a:r>
                      <a:r>
                        <a:rPr lang="en-US" sz="800" kern="0">
                          <a:effectLst/>
                        </a:rPr>
                        <a:t>xx</a:t>
                      </a:r>
                      <a:r>
                        <a:rPr lang="zh-CN" sz="800" kern="0">
                          <a:effectLst/>
                        </a:rPr>
                        <a:t>养护窑</a:t>
                      </a:r>
                      <a:r>
                        <a:rPr lang="en-US" sz="800" kern="0">
                          <a:effectLst/>
                        </a:rPr>
                        <a:t>xx</a:t>
                      </a:r>
                      <a:r>
                        <a:rPr lang="zh-CN" sz="800" kern="0">
                          <a:effectLst/>
                        </a:rPr>
                        <a:t>列 加热状态</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百分数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en-US" sz="800" kern="0">
                          <a:effectLst/>
                        </a:rPr>
                        <a:t>xx</a:t>
                      </a:r>
                      <a:r>
                        <a:rPr lang="zh-CN" sz="800" kern="0">
                          <a:effectLst/>
                        </a:rPr>
                        <a:t>生产线</a:t>
                      </a:r>
                      <a:r>
                        <a:rPr lang="en-US" sz="800" kern="0">
                          <a:effectLst/>
                        </a:rPr>
                        <a:t>xx</a:t>
                      </a:r>
                      <a:r>
                        <a:rPr lang="zh-CN" sz="800" kern="0">
                          <a:effectLst/>
                        </a:rPr>
                        <a:t>养护窑</a:t>
                      </a:r>
                      <a:r>
                        <a:rPr lang="en-US" sz="800" kern="0">
                          <a:effectLst/>
                        </a:rPr>
                        <a:t>xx</a:t>
                      </a:r>
                      <a:r>
                        <a:rPr lang="zh-CN" sz="800" kern="0">
                          <a:effectLst/>
                        </a:rPr>
                        <a:t>列 冷却状态</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百分数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zh-CN" sz="800" kern="0">
                          <a:effectLst/>
                        </a:rPr>
                        <a:t>总进行时长</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秒</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zh-CN" sz="800" kern="0">
                          <a:effectLst/>
                        </a:rPr>
                        <a:t>总剩余时长</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秒</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rowSpan="3">
                  <a:txBody>
                    <a:bodyPr/>
                    <a:lstStyle/>
                    <a:p>
                      <a:pPr algn="ctr" fontAlgn="ctr">
                        <a:spcAft>
                          <a:spcPts val="0"/>
                        </a:spcAft>
                      </a:pPr>
                      <a:r>
                        <a:rPr lang="zh-CN" sz="800" kern="0">
                          <a:effectLst/>
                        </a:rPr>
                        <a:t>布料机</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未布料重量</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需要布料机知道当前所生产版型所需重量</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zh-CN" sz="800" kern="0">
                          <a:effectLst/>
                        </a:rPr>
                        <a:t>布料后重量</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需要布料机知道当前所生产版型所需重量</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zh-CN" sz="800" kern="0">
                          <a:effectLst/>
                        </a:rPr>
                        <a:t>当前重量</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rowSpan="3">
                  <a:txBody>
                    <a:bodyPr/>
                    <a:lstStyle/>
                    <a:p>
                      <a:pPr algn="ctr" fontAlgn="ctr">
                        <a:spcAft>
                          <a:spcPts val="0"/>
                        </a:spcAft>
                      </a:pPr>
                      <a:r>
                        <a:rPr lang="zh-CN" sz="800" kern="0" dirty="0">
                          <a:effectLst/>
                        </a:rPr>
                        <a:t>横移车</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当前所在工位</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zh-CN" sz="800" kern="0">
                          <a:effectLst/>
                        </a:rPr>
                        <a:t>目标工位</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r h="216000">
                <a:tc vMerge="1">
                  <a:tcPr/>
                </a:tc>
                <a:tc>
                  <a:txBody>
                    <a:bodyPr/>
                    <a:lstStyle/>
                    <a:p>
                      <a:pPr algn="ctr" fontAlgn="ctr">
                        <a:spcAft>
                          <a:spcPts val="0"/>
                        </a:spcAft>
                      </a:pPr>
                      <a:r>
                        <a:rPr lang="zh-CN" sz="800" kern="0" dirty="0">
                          <a:effectLst/>
                        </a:rPr>
                        <a:t>有无模台</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zh-CN" sz="800" kern="0">
                          <a:effectLst/>
                        </a:rPr>
                        <a:t>整型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fontAlgn="ctr">
                        <a:spcAft>
                          <a:spcPts val="0"/>
                        </a:spcAft>
                      </a:pPr>
                      <a:r>
                        <a:rPr lang="en-US" sz="8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c>
                  <a:txBody>
                    <a:bodyPr/>
                    <a:lstStyle/>
                    <a:p>
                      <a:pPr algn="ctr">
                        <a:spcAft>
                          <a:spcPts val="0"/>
                        </a:spcAft>
                      </a:pPr>
                      <a:r>
                        <a:rPr lang="en-US" sz="800" kern="0" dirty="0">
                          <a:effectLst/>
                        </a:rPr>
                        <a:t>1</a:t>
                      </a:r>
                      <a:r>
                        <a:rPr lang="zh-CN" sz="800" kern="0" dirty="0">
                          <a:effectLst/>
                        </a:rPr>
                        <a:t>：有模台</a:t>
                      </a:r>
                      <a:br>
                        <a:rPr lang="en-US" sz="800" kern="0" dirty="0">
                          <a:effectLst/>
                        </a:rPr>
                      </a:br>
                      <a:r>
                        <a:rPr lang="en-US" sz="800" kern="0" dirty="0">
                          <a:effectLst/>
                        </a:rPr>
                        <a:t>0</a:t>
                      </a:r>
                      <a:r>
                        <a:rPr lang="zh-CN" sz="800" kern="0" dirty="0">
                          <a:effectLst/>
                        </a:rPr>
                        <a:t>：无模台</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13" marR="7013" marT="0" marB="0" anchor="ctr"/>
                </a:tc>
              </a:tr>
            </a:tbl>
          </a:graphicData>
        </a:graphic>
      </p:graphicFrame>
    </p:spTree>
  </p:cSld>
  <p:clrMapOvr>
    <a:masterClrMapping/>
  </p:clrMapOvr>
  <p:transition spd="slow" advTm="0">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9"/>
          <p:cNvSpPr txBox="1"/>
          <p:nvPr/>
        </p:nvSpPr>
        <p:spPr>
          <a:xfrm>
            <a:off x="2231170" y="567568"/>
            <a:ext cx="4992916"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a:solidFill>
                  <a:schemeClr val="bg1"/>
                </a:solidFill>
                <a:latin typeface="+mn-ea"/>
              </a:rPr>
              <a:t>2</a:t>
            </a:r>
            <a:r>
              <a:rPr lang="en-US" altLang="zh-CN" sz="3200" b="1" dirty="0" smtClean="0">
                <a:solidFill>
                  <a:schemeClr val="bg1"/>
                </a:solidFill>
                <a:latin typeface="+mn-ea"/>
              </a:rPr>
              <a:t>.2 </a:t>
            </a:r>
            <a:r>
              <a:rPr lang="zh-CN" altLang="en-US" sz="3200" b="1" dirty="0" smtClean="0">
                <a:solidFill>
                  <a:schemeClr val="bg1"/>
                </a:solidFill>
                <a:latin typeface="+mn-ea"/>
              </a:rPr>
              <a:t>数据管理</a:t>
            </a:r>
            <a:endParaRPr lang="en-US" sz="3200" b="1" dirty="0">
              <a:solidFill>
                <a:schemeClr val="bg1"/>
              </a:solidFill>
              <a:latin typeface="+mn-ea"/>
            </a:endParaRPr>
          </a:p>
        </p:txBody>
      </p:sp>
      <p:pic>
        <p:nvPicPr>
          <p:cNvPr id="5" name="图片 4"/>
          <p:cNvPicPr>
            <a:picLocks noChangeAspect="1"/>
          </p:cNvPicPr>
          <p:nvPr/>
        </p:nvPicPr>
        <p:blipFill>
          <a:blip r:embed="rId1"/>
          <a:stretch>
            <a:fillRect/>
          </a:stretch>
        </p:blipFill>
        <p:spPr>
          <a:xfrm>
            <a:off x="1028700" y="1275956"/>
            <a:ext cx="8124825" cy="5372101"/>
          </a:xfrm>
          <a:prstGeom prst="rect">
            <a:avLst/>
          </a:prstGeom>
        </p:spPr>
      </p:pic>
      <p:sp>
        <p:nvSpPr>
          <p:cNvPr id="13" name="矩形 12"/>
          <p:cNvSpPr/>
          <p:nvPr/>
        </p:nvSpPr>
        <p:spPr>
          <a:xfrm>
            <a:off x="9547618" y="1152343"/>
            <a:ext cx="738664" cy="5022056"/>
          </a:xfrm>
          <a:prstGeom prst="rect">
            <a:avLst/>
          </a:prstGeom>
        </p:spPr>
        <p:txBody>
          <a:bodyPr vert="eaVert" wrap="square">
            <a:spAutoFit/>
          </a:bodyPr>
          <a:lstStyle/>
          <a:p>
            <a:pPr indent="266700">
              <a:spcAft>
                <a:spcPts val="0"/>
              </a:spcAft>
            </a:pPr>
            <a:r>
              <a:rPr lang="zh-CN" altLang="en-US"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根据</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采集</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的基础数据，通过逻辑运算、数学运输等方式，得到统计数据。</a:t>
            </a:r>
            <a:endParaRPr lang="zh-CN" altLang="zh-CN"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4" name="图片 13"/>
          <p:cNvPicPr>
            <a:picLocks noChangeAspect="1"/>
          </p:cNvPicPr>
          <p:nvPr/>
        </p:nvPicPr>
        <p:blipFill>
          <a:blip r:embed="rId2"/>
          <a:stretch>
            <a:fillRect/>
          </a:stretch>
        </p:blipFill>
        <p:spPr>
          <a:xfrm>
            <a:off x="994092" y="1275956"/>
            <a:ext cx="8144519" cy="5319831"/>
          </a:xfrm>
          <a:prstGeom prst="rect">
            <a:avLst/>
          </a:prstGeom>
        </p:spPr>
      </p:pic>
      <p:pic>
        <p:nvPicPr>
          <p:cNvPr id="15" name="图片 14"/>
          <p:cNvPicPr>
            <a:picLocks noChangeAspect="1"/>
          </p:cNvPicPr>
          <p:nvPr/>
        </p:nvPicPr>
        <p:blipFill>
          <a:blip r:embed="rId3"/>
          <a:stretch>
            <a:fillRect/>
          </a:stretch>
        </p:blipFill>
        <p:spPr>
          <a:xfrm>
            <a:off x="1028700" y="1275956"/>
            <a:ext cx="8109911" cy="533151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786008" y="5036509"/>
            <a:ext cx="10798493" cy="647753"/>
            <a:chOff x="786008" y="4407871"/>
            <a:chExt cx="10798493" cy="647753"/>
          </a:xfrm>
        </p:grpSpPr>
        <p:sp>
          <p:nvSpPr>
            <p:cNvPr id="4" name="矩形: 圆角 29"/>
            <p:cNvSpPr/>
            <p:nvPr/>
          </p:nvSpPr>
          <p:spPr>
            <a:xfrm>
              <a:off x="786008" y="4618544"/>
              <a:ext cx="10798493" cy="164881"/>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p>
              <a:pPr algn="ctr"/>
            </a:p>
          </p:txBody>
        </p:sp>
        <p:sp>
          <p:nvSpPr>
            <p:cNvPr id="11" name="椭圆 10"/>
            <p:cNvSpPr/>
            <p:nvPr/>
          </p:nvSpPr>
          <p:spPr>
            <a:xfrm>
              <a:off x="5686956" y="4462036"/>
              <a:ext cx="498298" cy="593588"/>
            </a:xfrm>
            <a:prstGeom prst="ellipse">
              <a:avLst/>
            </a:prstGeom>
            <a:solidFill>
              <a:srgbClr val="00173A"/>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algn="ctr"/>
              <a:r>
                <a:rPr lang="en-US" dirty="0">
                  <a:solidFill>
                    <a:schemeClr val="accent1"/>
                  </a:solidFill>
                </a:rPr>
                <a:t>2</a:t>
              </a:r>
              <a:endParaRPr lang="en-US" dirty="0">
                <a:solidFill>
                  <a:schemeClr val="accent1"/>
                </a:solidFill>
              </a:endParaRPr>
            </a:p>
          </p:txBody>
        </p:sp>
        <p:sp>
          <p:nvSpPr>
            <p:cNvPr id="12" name="椭圆 11"/>
            <p:cNvSpPr/>
            <p:nvPr/>
          </p:nvSpPr>
          <p:spPr>
            <a:xfrm>
              <a:off x="2314912" y="4407871"/>
              <a:ext cx="498298" cy="593588"/>
            </a:xfrm>
            <a:prstGeom prst="ellipse">
              <a:avLst/>
            </a:prstGeom>
            <a:solidFill>
              <a:srgbClr val="00173A"/>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algn="ctr"/>
              <a:r>
                <a:rPr lang="en-US" dirty="0">
                  <a:solidFill>
                    <a:schemeClr val="accent1"/>
                  </a:solidFill>
                </a:rPr>
                <a:t>1</a:t>
              </a:r>
              <a:endParaRPr lang="en-US" dirty="0">
                <a:solidFill>
                  <a:schemeClr val="accent1"/>
                </a:solidFill>
              </a:endParaRPr>
            </a:p>
          </p:txBody>
        </p:sp>
        <p:sp>
          <p:nvSpPr>
            <p:cNvPr id="13" name="椭圆 12"/>
            <p:cNvSpPr/>
            <p:nvPr/>
          </p:nvSpPr>
          <p:spPr>
            <a:xfrm>
              <a:off x="8809851" y="4448380"/>
              <a:ext cx="498298" cy="593588"/>
            </a:xfrm>
            <a:prstGeom prst="ellipse">
              <a:avLst/>
            </a:prstGeom>
            <a:solidFill>
              <a:srgbClr val="00173A"/>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algn="ctr"/>
              <a:r>
                <a:rPr lang="en-US" dirty="0">
                  <a:solidFill>
                    <a:schemeClr val="accent1"/>
                  </a:solidFill>
                </a:rPr>
                <a:t>3</a:t>
              </a:r>
              <a:endParaRPr lang="en-US" dirty="0">
                <a:solidFill>
                  <a:schemeClr val="accent1"/>
                </a:solidFill>
              </a:endParaRPr>
            </a:p>
          </p:txBody>
        </p:sp>
      </p:grpSp>
      <p:pic>
        <p:nvPicPr>
          <p:cNvPr id="14" name="图片 13"/>
          <p:cNvPicPr>
            <a:picLocks noChangeAspect="1"/>
          </p:cNvPicPr>
          <p:nvPr/>
        </p:nvPicPr>
        <p:blipFill>
          <a:blip r:embed="rId1"/>
          <a:stretch>
            <a:fillRect/>
          </a:stretch>
        </p:blipFill>
        <p:spPr>
          <a:xfrm>
            <a:off x="626185" y="1860892"/>
            <a:ext cx="11118140" cy="3136215"/>
          </a:xfrm>
          <a:prstGeom prst="rect">
            <a:avLst/>
          </a:prstGeom>
          <a:solidFill>
            <a:srgbClr val="FFFFFF">
              <a:shade val="85000"/>
            </a:srgbClr>
          </a:solidFill>
          <a:ln w="1905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3" name="组合 42"/>
          <p:cNvGrpSpPr/>
          <p:nvPr/>
        </p:nvGrpSpPr>
        <p:grpSpPr>
          <a:xfrm>
            <a:off x="1195019" y="5827116"/>
            <a:ext cx="3649329" cy="729639"/>
            <a:chOff x="2780141" y="1957899"/>
            <a:chExt cx="2449035" cy="467094"/>
          </a:xfrm>
        </p:grpSpPr>
        <p:sp>
          <p:nvSpPr>
            <p:cNvPr id="44" name="TextBox 11"/>
            <p:cNvSpPr txBox="1"/>
            <p:nvPr/>
          </p:nvSpPr>
          <p:spPr>
            <a:xfrm>
              <a:off x="2780141" y="2195125"/>
              <a:ext cx="2141048" cy="229868"/>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zh-CN" altLang="en-US" sz="1200" dirty="0">
                  <a:solidFill>
                    <a:schemeClr val="bg1"/>
                  </a:solidFill>
                </a:rPr>
                <a:t>通过位置传感器识别模台进入与离开信号，判定工位是否存在模台</a:t>
              </a:r>
              <a:endParaRPr lang="en-US" sz="1200" dirty="0">
                <a:solidFill>
                  <a:schemeClr val="bg1"/>
                </a:solidFill>
              </a:endParaRPr>
            </a:p>
          </p:txBody>
        </p:sp>
        <p:sp>
          <p:nvSpPr>
            <p:cNvPr id="45" name="TextBox 11"/>
            <p:cNvSpPr txBox="1"/>
            <p:nvPr/>
          </p:nvSpPr>
          <p:spPr>
            <a:xfrm>
              <a:off x="2780141" y="1957899"/>
              <a:ext cx="2449035" cy="177327"/>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bg1"/>
                  </a:solidFill>
                </a:rPr>
                <a:t>功能描述：</a:t>
              </a:r>
              <a:endParaRPr lang="en-US" dirty="0">
                <a:solidFill>
                  <a:schemeClr val="bg1"/>
                </a:solidFill>
              </a:endParaRPr>
            </a:p>
          </p:txBody>
        </p:sp>
      </p:grpSp>
      <p:grpSp>
        <p:nvGrpSpPr>
          <p:cNvPr id="46" name="组合 45"/>
          <p:cNvGrpSpPr/>
          <p:nvPr/>
        </p:nvGrpSpPr>
        <p:grpSpPr>
          <a:xfrm>
            <a:off x="4844348" y="5827116"/>
            <a:ext cx="3649329" cy="550102"/>
            <a:chOff x="2780141" y="1957899"/>
            <a:chExt cx="2449035" cy="352160"/>
          </a:xfrm>
        </p:grpSpPr>
        <p:sp>
          <p:nvSpPr>
            <p:cNvPr id="57" name="TextBox 11"/>
            <p:cNvSpPr txBox="1"/>
            <p:nvPr/>
          </p:nvSpPr>
          <p:spPr>
            <a:xfrm>
              <a:off x="2780141" y="2195125"/>
              <a:ext cx="2141048" cy="114934"/>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altLang="zh-CN" sz="1200" dirty="0">
                  <a:solidFill>
                    <a:schemeClr val="bg1"/>
                  </a:solidFill>
                </a:rPr>
                <a:t>1</a:t>
              </a:r>
              <a:r>
                <a:rPr lang="zh-CN" altLang="en-US" sz="1200" dirty="0">
                  <a:solidFill>
                    <a:schemeClr val="bg1"/>
                  </a:solidFill>
                </a:rPr>
                <a:t>个码垛车工位、</a:t>
              </a:r>
              <a:r>
                <a:rPr lang="en-US" altLang="zh-CN" sz="1200" dirty="0">
                  <a:solidFill>
                    <a:schemeClr val="bg1"/>
                  </a:solidFill>
                </a:rPr>
                <a:t>2</a:t>
              </a:r>
              <a:r>
                <a:rPr lang="zh-CN" altLang="en-US" sz="1200" dirty="0">
                  <a:solidFill>
                    <a:schemeClr val="bg1"/>
                  </a:solidFill>
                </a:rPr>
                <a:t>个摆渡车、</a:t>
              </a:r>
              <a:r>
                <a:rPr lang="en-US" altLang="zh-CN" sz="1200" dirty="0">
                  <a:solidFill>
                    <a:schemeClr val="bg1"/>
                  </a:solidFill>
                </a:rPr>
                <a:t>1</a:t>
              </a:r>
              <a:r>
                <a:rPr lang="zh-CN" altLang="en-US" sz="1200" dirty="0">
                  <a:solidFill>
                    <a:schemeClr val="bg1"/>
                  </a:solidFill>
                </a:rPr>
                <a:t>个布料工位</a:t>
              </a:r>
              <a:endParaRPr lang="en-US" sz="1200" dirty="0">
                <a:solidFill>
                  <a:schemeClr val="bg1"/>
                </a:solidFill>
              </a:endParaRPr>
            </a:p>
          </p:txBody>
        </p:sp>
        <p:sp>
          <p:nvSpPr>
            <p:cNvPr id="58" name="TextBox 11"/>
            <p:cNvSpPr txBox="1"/>
            <p:nvPr/>
          </p:nvSpPr>
          <p:spPr>
            <a:xfrm>
              <a:off x="2780141" y="1957899"/>
              <a:ext cx="2449035" cy="177327"/>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bg1"/>
                  </a:solidFill>
                </a:rPr>
                <a:t>建议识别公共工位：</a:t>
              </a:r>
              <a:endParaRPr lang="en-US" dirty="0">
                <a:solidFill>
                  <a:schemeClr val="bg1"/>
                </a:solidFill>
              </a:endParaRPr>
            </a:p>
          </p:txBody>
        </p:sp>
      </p:grpSp>
      <p:grpSp>
        <p:nvGrpSpPr>
          <p:cNvPr id="59" name="组合 58"/>
          <p:cNvGrpSpPr/>
          <p:nvPr/>
        </p:nvGrpSpPr>
        <p:grpSpPr>
          <a:xfrm>
            <a:off x="8542672" y="5827116"/>
            <a:ext cx="3563604" cy="550103"/>
            <a:chOff x="2780141" y="1957899"/>
            <a:chExt cx="2449035" cy="352160"/>
          </a:xfrm>
        </p:grpSpPr>
        <p:sp>
          <p:nvSpPr>
            <p:cNvPr id="60" name="TextBox 11"/>
            <p:cNvSpPr txBox="1"/>
            <p:nvPr/>
          </p:nvSpPr>
          <p:spPr>
            <a:xfrm>
              <a:off x="2780141" y="2195125"/>
              <a:ext cx="2141048" cy="114934"/>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altLang="zh-CN" sz="1200" dirty="0">
                  <a:solidFill>
                    <a:schemeClr val="bg1"/>
                  </a:solidFill>
                </a:rPr>
                <a:t>RFID</a:t>
              </a:r>
              <a:r>
                <a:rPr lang="zh-CN" altLang="en-US" sz="1200" dirty="0">
                  <a:solidFill>
                    <a:schemeClr val="bg1"/>
                  </a:solidFill>
                </a:rPr>
                <a:t>读写器、</a:t>
              </a:r>
              <a:r>
                <a:rPr lang="en-US" altLang="zh-CN" sz="1200" dirty="0">
                  <a:solidFill>
                    <a:schemeClr val="bg1"/>
                  </a:solidFill>
                </a:rPr>
                <a:t>RFID</a:t>
              </a:r>
              <a:r>
                <a:rPr lang="zh-CN" altLang="en-US" sz="1200" dirty="0">
                  <a:solidFill>
                    <a:schemeClr val="bg1"/>
                  </a:solidFill>
                </a:rPr>
                <a:t>标签、物联网关</a:t>
              </a:r>
              <a:endParaRPr lang="en-US" sz="1200" dirty="0">
                <a:solidFill>
                  <a:schemeClr val="bg1"/>
                </a:solidFill>
              </a:endParaRPr>
            </a:p>
          </p:txBody>
        </p:sp>
        <p:sp>
          <p:nvSpPr>
            <p:cNvPr id="61" name="TextBox 11"/>
            <p:cNvSpPr txBox="1"/>
            <p:nvPr/>
          </p:nvSpPr>
          <p:spPr>
            <a:xfrm>
              <a:off x="2780141" y="1957899"/>
              <a:ext cx="2449035" cy="177327"/>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bg1"/>
                  </a:solidFill>
                </a:rPr>
                <a:t>所需硬件：</a:t>
              </a:r>
              <a:endParaRPr lang="en-US" dirty="0">
                <a:solidFill>
                  <a:schemeClr val="bg1"/>
                </a:solidFill>
              </a:endParaRPr>
            </a:p>
          </p:txBody>
        </p:sp>
      </p:grpSp>
      <p:sp>
        <p:nvSpPr>
          <p:cNvPr id="62" name="TextBox 19"/>
          <p:cNvSpPr txBox="1"/>
          <p:nvPr/>
        </p:nvSpPr>
        <p:spPr>
          <a:xfrm>
            <a:off x="2231169" y="567568"/>
            <a:ext cx="6693755"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smtClean="0">
                <a:solidFill>
                  <a:schemeClr val="bg1"/>
                </a:solidFill>
                <a:latin typeface="+mn-ea"/>
              </a:rPr>
              <a:t>2.3 </a:t>
            </a:r>
            <a:r>
              <a:rPr lang="zh-CN" altLang="en-US" sz="3200" b="1" dirty="0" smtClean="0">
                <a:solidFill>
                  <a:schemeClr val="bg1"/>
                </a:solidFill>
                <a:latin typeface="+mn-ea"/>
              </a:rPr>
              <a:t>可视化大屏</a:t>
            </a:r>
            <a:endParaRPr lang="en-US" sz="3200" b="1" dirty="0">
              <a:solidFill>
                <a:schemeClr val="bg1"/>
              </a:solidFill>
              <a:latin typeface="+mn-ea"/>
            </a:endParaRPr>
          </a:p>
        </p:txBody>
      </p:sp>
      <p:grpSp>
        <p:nvGrpSpPr>
          <p:cNvPr id="63" name="组合 62"/>
          <p:cNvGrpSpPr/>
          <p:nvPr/>
        </p:nvGrpSpPr>
        <p:grpSpPr>
          <a:xfrm>
            <a:off x="4676047" y="1517944"/>
            <a:ext cx="3018414" cy="660071"/>
            <a:chOff x="874713" y="2064327"/>
            <a:chExt cx="3018414" cy="706581"/>
          </a:xfrm>
        </p:grpSpPr>
        <p:sp>
          <p:nvSpPr>
            <p:cNvPr id="64" name="矩形 63"/>
            <p:cNvSpPr/>
            <p:nvPr/>
          </p:nvSpPr>
          <p:spPr>
            <a:xfrm>
              <a:off x="874713" y="2064327"/>
              <a:ext cx="3018414" cy="7065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90439" y="2190069"/>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smtClean="0">
                  <a:solidFill>
                    <a:srgbClr val="00173A"/>
                  </a:solidFill>
                  <a:latin typeface="+mn-ea"/>
                </a:rPr>
                <a:t>模台位置</a:t>
              </a:r>
              <a:endParaRPr lang="zh-CN" altLang="en-US" sz="2000" b="1" dirty="0">
                <a:solidFill>
                  <a:srgbClr val="00173A"/>
                </a:solidFill>
                <a:latin typeface="+mn-ea"/>
              </a:endParaRPr>
            </a:p>
          </p:txBody>
        </p:sp>
      </p:grpSp>
    </p:spTree>
  </p:cSld>
  <p:clrMapOvr>
    <a:masterClrMapping/>
  </p:clrMapOvr>
  <p:transition spd="slow"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additive="base">
                                        <p:cTn id="16" dur="500" fill="hold"/>
                                        <p:tgtEl>
                                          <p:spTgt spid="46"/>
                                        </p:tgtEl>
                                        <p:attrNameLst>
                                          <p:attrName>ppt_x</p:attrName>
                                        </p:attrNameLst>
                                      </p:cBhvr>
                                      <p:tavLst>
                                        <p:tav tm="0">
                                          <p:val>
                                            <p:strVal val="0-#ppt_w/2"/>
                                          </p:val>
                                        </p:tav>
                                        <p:tav tm="100000">
                                          <p:val>
                                            <p:strVal val="#ppt_x"/>
                                          </p:val>
                                        </p:tav>
                                      </p:tavLst>
                                    </p:anim>
                                    <p:anim calcmode="lin" valueType="num">
                                      <p:cBhvr additive="base">
                                        <p:cTn id="17" dur="500" fill="hold"/>
                                        <p:tgtEl>
                                          <p:spTgt spid="4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0-#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9"/>
          <p:cNvSpPr txBox="1"/>
          <p:nvPr/>
        </p:nvSpPr>
        <p:spPr>
          <a:xfrm>
            <a:off x="2231169" y="567568"/>
            <a:ext cx="6693755"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smtClean="0">
                <a:solidFill>
                  <a:schemeClr val="bg1"/>
                </a:solidFill>
                <a:latin typeface="+mn-ea"/>
              </a:rPr>
              <a:t>2.3 </a:t>
            </a:r>
            <a:r>
              <a:rPr lang="zh-CN" altLang="en-US" sz="3200" b="1" dirty="0" smtClean="0">
                <a:solidFill>
                  <a:schemeClr val="bg1"/>
                </a:solidFill>
                <a:latin typeface="+mn-ea"/>
              </a:rPr>
              <a:t>可视化大屏</a:t>
            </a:r>
            <a:endParaRPr lang="en-US" sz="3200" b="1" dirty="0">
              <a:solidFill>
                <a:schemeClr val="bg1"/>
              </a:solidFill>
              <a:latin typeface="+mn-ea"/>
            </a:endParaRPr>
          </a:p>
        </p:txBody>
      </p:sp>
      <p:sp>
        <p:nvSpPr>
          <p:cNvPr id="20" name="矩形 19"/>
          <p:cNvSpPr/>
          <p:nvPr/>
        </p:nvSpPr>
        <p:spPr>
          <a:xfrm>
            <a:off x="6637624" y="1152343"/>
            <a:ext cx="4613566" cy="504843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1069218" y="2286342"/>
            <a:ext cx="6242380" cy="3237382"/>
          </a:xfrm>
          <a:prstGeom prst="rect">
            <a:avLst/>
          </a:prstGeom>
          <a:ln w="38100">
            <a:solidFill>
              <a:srgbClr val="50D5DD"/>
            </a:solidFill>
          </a:ln>
        </p:spPr>
      </p:pic>
      <p:sp>
        <p:nvSpPr>
          <p:cNvPr id="21" name="椭圆 4"/>
          <p:cNvSpPr/>
          <p:nvPr/>
        </p:nvSpPr>
        <p:spPr>
          <a:xfrm>
            <a:off x="7513502" y="2636164"/>
            <a:ext cx="439839" cy="338274"/>
          </a:xfrm>
          <a:custGeom>
            <a:avLst/>
            <a:gdLst>
              <a:gd name="connsiteX0" fmla="*/ 81503 w 580241"/>
              <a:gd name="connsiteY0" fmla="*/ 346335 h 446256"/>
              <a:gd name="connsiteX1" fmla="*/ 337020 w 580241"/>
              <a:gd name="connsiteY1" fmla="*/ 346335 h 446256"/>
              <a:gd name="connsiteX2" fmla="*/ 337020 w 580241"/>
              <a:gd name="connsiteY2" fmla="*/ 370962 h 446256"/>
              <a:gd name="connsiteX3" fmla="*/ 81503 w 580241"/>
              <a:gd name="connsiteY3" fmla="*/ 370962 h 446256"/>
              <a:gd name="connsiteX4" fmla="*/ 81503 w 580241"/>
              <a:gd name="connsiteY4" fmla="*/ 268784 h 446256"/>
              <a:gd name="connsiteX5" fmla="*/ 337020 w 580241"/>
              <a:gd name="connsiteY5" fmla="*/ 268784 h 446256"/>
              <a:gd name="connsiteX6" fmla="*/ 337020 w 580241"/>
              <a:gd name="connsiteY6" fmla="*/ 293411 h 446256"/>
              <a:gd name="connsiteX7" fmla="*/ 81503 w 580241"/>
              <a:gd name="connsiteY7" fmla="*/ 293411 h 446256"/>
              <a:gd name="connsiteX8" fmla="*/ 93882 w 580241"/>
              <a:gd name="connsiteY8" fmla="*/ 103579 h 446256"/>
              <a:gd name="connsiteX9" fmla="*/ 93882 w 580241"/>
              <a:gd name="connsiteY9" fmla="*/ 183649 h 446256"/>
              <a:gd name="connsiteX10" fmla="*/ 174083 w 580241"/>
              <a:gd name="connsiteY10" fmla="*/ 183649 h 446256"/>
              <a:gd name="connsiteX11" fmla="*/ 174083 w 580241"/>
              <a:gd name="connsiteY11" fmla="*/ 103579 h 446256"/>
              <a:gd name="connsiteX12" fmla="*/ 69225 w 580241"/>
              <a:gd name="connsiteY12" fmla="*/ 78963 h 446256"/>
              <a:gd name="connsiteX13" fmla="*/ 197583 w 580241"/>
              <a:gd name="connsiteY13" fmla="*/ 78963 h 446256"/>
              <a:gd name="connsiteX14" fmla="*/ 197583 w 580241"/>
              <a:gd name="connsiteY14" fmla="*/ 207110 h 446256"/>
              <a:gd name="connsiteX15" fmla="*/ 69225 w 580241"/>
              <a:gd name="connsiteY15" fmla="*/ 207110 h 446256"/>
              <a:gd name="connsiteX16" fmla="*/ 43258 w 580241"/>
              <a:gd name="connsiteY16" fmla="*/ 23464 h 446256"/>
              <a:gd name="connsiteX17" fmla="*/ 23498 w 580241"/>
              <a:gd name="connsiteY17" fmla="*/ 43106 h 446256"/>
              <a:gd name="connsiteX18" fmla="*/ 23498 w 580241"/>
              <a:gd name="connsiteY18" fmla="*/ 401817 h 446256"/>
              <a:gd name="connsiteX19" fmla="*/ 43258 w 580241"/>
              <a:gd name="connsiteY19" fmla="*/ 421459 h 446256"/>
              <a:gd name="connsiteX20" fmla="*/ 537161 w 580241"/>
              <a:gd name="connsiteY20" fmla="*/ 421459 h 446256"/>
              <a:gd name="connsiteX21" fmla="*/ 556832 w 580241"/>
              <a:gd name="connsiteY21" fmla="*/ 401817 h 446256"/>
              <a:gd name="connsiteX22" fmla="*/ 556743 w 580241"/>
              <a:gd name="connsiteY22" fmla="*/ 401817 h 446256"/>
              <a:gd name="connsiteX23" fmla="*/ 556743 w 580241"/>
              <a:gd name="connsiteY23" fmla="*/ 43106 h 446256"/>
              <a:gd name="connsiteX24" fmla="*/ 537072 w 580241"/>
              <a:gd name="connsiteY24" fmla="*/ 23464 h 446256"/>
              <a:gd name="connsiteX25" fmla="*/ 43258 w 580241"/>
              <a:gd name="connsiteY25" fmla="*/ 0 h 446256"/>
              <a:gd name="connsiteX26" fmla="*/ 537161 w 580241"/>
              <a:gd name="connsiteY26" fmla="*/ 0 h 446256"/>
              <a:gd name="connsiteX27" fmla="*/ 580241 w 580241"/>
              <a:gd name="connsiteY27" fmla="*/ 43106 h 446256"/>
              <a:gd name="connsiteX28" fmla="*/ 580241 w 580241"/>
              <a:gd name="connsiteY28" fmla="*/ 401906 h 446256"/>
              <a:gd name="connsiteX29" fmla="*/ 537072 w 580241"/>
              <a:gd name="connsiteY29" fmla="*/ 446256 h 446256"/>
              <a:gd name="connsiteX30" fmla="*/ 43258 w 580241"/>
              <a:gd name="connsiteY30" fmla="*/ 446256 h 446256"/>
              <a:gd name="connsiteX31" fmla="*/ 0 w 580241"/>
              <a:gd name="connsiteY31" fmla="*/ 403150 h 446256"/>
              <a:gd name="connsiteX32" fmla="*/ 0 w 580241"/>
              <a:gd name="connsiteY32" fmla="*/ 43106 h 446256"/>
              <a:gd name="connsiteX33" fmla="*/ 43258 w 580241"/>
              <a:gd name="connsiteY33" fmla="*/ 0 h 44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0241" h="446256">
                <a:moveTo>
                  <a:pt x="81503" y="346335"/>
                </a:moveTo>
                <a:lnTo>
                  <a:pt x="337020" y="346335"/>
                </a:lnTo>
                <a:lnTo>
                  <a:pt x="337020" y="370962"/>
                </a:lnTo>
                <a:lnTo>
                  <a:pt x="81503" y="370962"/>
                </a:lnTo>
                <a:close/>
                <a:moveTo>
                  <a:pt x="81503" y="268784"/>
                </a:moveTo>
                <a:lnTo>
                  <a:pt x="337020" y="268784"/>
                </a:lnTo>
                <a:lnTo>
                  <a:pt x="337020" y="293411"/>
                </a:lnTo>
                <a:lnTo>
                  <a:pt x="81503" y="293411"/>
                </a:lnTo>
                <a:close/>
                <a:moveTo>
                  <a:pt x="93882" y="103579"/>
                </a:moveTo>
                <a:lnTo>
                  <a:pt x="93882" y="183649"/>
                </a:lnTo>
                <a:lnTo>
                  <a:pt x="174083" y="183649"/>
                </a:lnTo>
                <a:lnTo>
                  <a:pt x="174083" y="103579"/>
                </a:lnTo>
                <a:close/>
                <a:moveTo>
                  <a:pt x="69225" y="78963"/>
                </a:moveTo>
                <a:lnTo>
                  <a:pt x="197583" y="78963"/>
                </a:lnTo>
                <a:lnTo>
                  <a:pt x="197583" y="207110"/>
                </a:lnTo>
                <a:lnTo>
                  <a:pt x="69225" y="207110"/>
                </a:lnTo>
                <a:close/>
                <a:moveTo>
                  <a:pt x="43258" y="23464"/>
                </a:moveTo>
                <a:cubicBezTo>
                  <a:pt x="32221" y="23464"/>
                  <a:pt x="23498" y="31996"/>
                  <a:pt x="23498" y="43106"/>
                </a:cubicBezTo>
                <a:lnTo>
                  <a:pt x="23498" y="401817"/>
                </a:lnTo>
                <a:cubicBezTo>
                  <a:pt x="23498" y="412838"/>
                  <a:pt x="32043" y="421459"/>
                  <a:pt x="43258" y="421459"/>
                </a:cubicBezTo>
                <a:lnTo>
                  <a:pt x="537161" y="421459"/>
                </a:lnTo>
                <a:cubicBezTo>
                  <a:pt x="548198" y="421459"/>
                  <a:pt x="556832" y="412927"/>
                  <a:pt x="556832" y="401817"/>
                </a:cubicBezTo>
                <a:lnTo>
                  <a:pt x="556743" y="401817"/>
                </a:lnTo>
                <a:lnTo>
                  <a:pt x="556743" y="43106"/>
                </a:lnTo>
                <a:cubicBezTo>
                  <a:pt x="556743" y="32085"/>
                  <a:pt x="548198" y="23464"/>
                  <a:pt x="537072" y="23464"/>
                </a:cubicBezTo>
                <a:close/>
                <a:moveTo>
                  <a:pt x="43258" y="0"/>
                </a:moveTo>
                <a:lnTo>
                  <a:pt x="537161" y="0"/>
                </a:lnTo>
                <a:cubicBezTo>
                  <a:pt x="561816" y="0"/>
                  <a:pt x="580330" y="19731"/>
                  <a:pt x="580241" y="43106"/>
                </a:cubicBezTo>
                <a:lnTo>
                  <a:pt x="580241" y="401906"/>
                </a:lnTo>
                <a:cubicBezTo>
                  <a:pt x="580241" y="426614"/>
                  <a:pt x="560570" y="446256"/>
                  <a:pt x="537072" y="446256"/>
                </a:cubicBezTo>
                <a:lnTo>
                  <a:pt x="43258" y="446256"/>
                </a:lnTo>
                <a:cubicBezTo>
                  <a:pt x="18514" y="446256"/>
                  <a:pt x="0" y="426614"/>
                  <a:pt x="0" y="403150"/>
                </a:cubicBezTo>
                <a:lnTo>
                  <a:pt x="0" y="43106"/>
                </a:lnTo>
                <a:cubicBezTo>
                  <a:pt x="0" y="18486"/>
                  <a:pt x="19760" y="0"/>
                  <a:pt x="432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6"/>
          <p:cNvSpPr/>
          <p:nvPr/>
        </p:nvSpPr>
        <p:spPr>
          <a:xfrm>
            <a:off x="7528651" y="4066296"/>
            <a:ext cx="439839" cy="439227"/>
          </a:xfrm>
          <a:custGeom>
            <a:avLst/>
            <a:gdLst>
              <a:gd name="connsiteX0" fmla="*/ 159968 w 608062"/>
              <a:gd name="connsiteY0" fmla="*/ 208437 h 607216"/>
              <a:gd name="connsiteX1" fmla="*/ 159968 w 608062"/>
              <a:gd name="connsiteY1" fmla="*/ 325934 h 607216"/>
              <a:gd name="connsiteX2" fmla="*/ 235033 w 608062"/>
              <a:gd name="connsiteY2" fmla="*/ 325934 h 607216"/>
              <a:gd name="connsiteX3" fmla="*/ 235033 w 608062"/>
              <a:gd name="connsiteY3" fmla="*/ 252593 h 607216"/>
              <a:gd name="connsiteX4" fmla="*/ 272993 w 608062"/>
              <a:gd name="connsiteY4" fmla="*/ 252593 h 607216"/>
              <a:gd name="connsiteX5" fmla="*/ 272993 w 608062"/>
              <a:gd name="connsiteY5" fmla="*/ 325934 h 607216"/>
              <a:gd name="connsiteX6" fmla="*/ 347963 w 608062"/>
              <a:gd name="connsiteY6" fmla="*/ 325934 h 607216"/>
              <a:gd name="connsiteX7" fmla="*/ 347963 w 608062"/>
              <a:gd name="connsiteY7" fmla="*/ 208437 h 607216"/>
              <a:gd name="connsiteX8" fmla="*/ 193088 w 608062"/>
              <a:gd name="connsiteY8" fmla="*/ 138317 h 607216"/>
              <a:gd name="connsiteX9" fmla="*/ 174203 w 608062"/>
              <a:gd name="connsiteY9" fmla="*/ 170534 h 607216"/>
              <a:gd name="connsiteX10" fmla="*/ 333728 w 608062"/>
              <a:gd name="connsiteY10" fmla="*/ 170534 h 607216"/>
              <a:gd name="connsiteX11" fmla="*/ 314843 w 608062"/>
              <a:gd name="connsiteY11" fmla="*/ 138317 h 607216"/>
              <a:gd name="connsiteX12" fmla="*/ 171451 w 608062"/>
              <a:gd name="connsiteY12" fmla="*/ 100415 h 607216"/>
              <a:gd name="connsiteX13" fmla="*/ 336575 w 608062"/>
              <a:gd name="connsiteY13" fmla="*/ 100415 h 607216"/>
              <a:gd name="connsiteX14" fmla="*/ 385923 w 608062"/>
              <a:gd name="connsiteY14" fmla="*/ 184274 h 607216"/>
              <a:gd name="connsiteX15" fmla="*/ 385923 w 608062"/>
              <a:gd name="connsiteY15" fmla="*/ 363836 h 607216"/>
              <a:gd name="connsiteX16" fmla="*/ 122008 w 608062"/>
              <a:gd name="connsiteY16" fmla="*/ 363836 h 607216"/>
              <a:gd name="connsiteX17" fmla="*/ 122008 w 608062"/>
              <a:gd name="connsiteY17" fmla="*/ 184274 h 607216"/>
              <a:gd name="connsiteX18" fmla="*/ 254023 w 608062"/>
              <a:gd name="connsiteY18" fmla="*/ 37904 h 607216"/>
              <a:gd name="connsiteX19" fmla="*/ 37956 w 608062"/>
              <a:gd name="connsiteY19" fmla="*/ 253670 h 607216"/>
              <a:gd name="connsiteX20" fmla="*/ 254023 w 608062"/>
              <a:gd name="connsiteY20" fmla="*/ 469342 h 607216"/>
              <a:gd name="connsiteX21" fmla="*/ 469996 w 608062"/>
              <a:gd name="connsiteY21" fmla="*/ 253670 h 607216"/>
              <a:gd name="connsiteX22" fmla="*/ 254023 w 608062"/>
              <a:gd name="connsiteY22" fmla="*/ 37904 h 607216"/>
              <a:gd name="connsiteX23" fmla="*/ 254023 w 608062"/>
              <a:gd name="connsiteY23" fmla="*/ 0 h 607216"/>
              <a:gd name="connsiteX24" fmla="*/ 507952 w 608062"/>
              <a:gd name="connsiteY24" fmla="*/ 253670 h 607216"/>
              <a:gd name="connsiteX25" fmla="*/ 446368 w 608062"/>
              <a:gd name="connsiteY25" fmla="*/ 419025 h 607216"/>
              <a:gd name="connsiteX26" fmla="*/ 608062 w 608062"/>
              <a:gd name="connsiteY26" fmla="*/ 580399 h 607216"/>
              <a:gd name="connsiteX27" fmla="*/ 581208 w 608062"/>
              <a:gd name="connsiteY27" fmla="*/ 607216 h 607216"/>
              <a:gd name="connsiteX28" fmla="*/ 419608 w 608062"/>
              <a:gd name="connsiteY28" fmla="*/ 445747 h 607216"/>
              <a:gd name="connsiteX29" fmla="*/ 254023 w 608062"/>
              <a:gd name="connsiteY29" fmla="*/ 507245 h 607216"/>
              <a:gd name="connsiteX30" fmla="*/ 0 w 608062"/>
              <a:gd name="connsiteY30" fmla="*/ 253670 h 607216"/>
              <a:gd name="connsiteX31" fmla="*/ 254023 w 608062"/>
              <a:gd name="connsiteY31" fmla="*/ 0 h 60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062" h="607216">
                <a:moveTo>
                  <a:pt x="159968" y="208437"/>
                </a:moveTo>
                <a:lnTo>
                  <a:pt x="159968" y="325934"/>
                </a:lnTo>
                <a:lnTo>
                  <a:pt x="235033" y="325934"/>
                </a:lnTo>
                <a:lnTo>
                  <a:pt x="235033" y="252593"/>
                </a:lnTo>
                <a:lnTo>
                  <a:pt x="272993" y="252593"/>
                </a:lnTo>
                <a:lnTo>
                  <a:pt x="272993" y="325934"/>
                </a:lnTo>
                <a:lnTo>
                  <a:pt x="347963" y="325934"/>
                </a:lnTo>
                <a:lnTo>
                  <a:pt x="347963" y="208437"/>
                </a:lnTo>
                <a:close/>
                <a:moveTo>
                  <a:pt x="193088" y="138317"/>
                </a:moveTo>
                <a:lnTo>
                  <a:pt x="174203" y="170534"/>
                </a:lnTo>
                <a:lnTo>
                  <a:pt x="333728" y="170534"/>
                </a:lnTo>
                <a:lnTo>
                  <a:pt x="314843" y="138317"/>
                </a:lnTo>
                <a:close/>
                <a:moveTo>
                  <a:pt x="171451" y="100415"/>
                </a:moveTo>
                <a:lnTo>
                  <a:pt x="336575" y="100415"/>
                </a:lnTo>
                <a:lnTo>
                  <a:pt x="385923" y="184274"/>
                </a:lnTo>
                <a:lnTo>
                  <a:pt x="385923" y="363836"/>
                </a:lnTo>
                <a:lnTo>
                  <a:pt x="122008" y="363836"/>
                </a:lnTo>
                <a:lnTo>
                  <a:pt x="122008" y="184274"/>
                </a:lnTo>
                <a:close/>
                <a:moveTo>
                  <a:pt x="254023" y="37904"/>
                </a:moveTo>
                <a:cubicBezTo>
                  <a:pt x="134840" y="37904"/>
                  <a:pt x="37956" y="134653"/>
                  <a:pt x="37956" y="253670"/>
                </a:cubicBezTo>
                <a:cubicBezTo>
                  <a:pt x="37956" y="372593"/>
                  <a:pt x="134840" y="469342"/>
                  <a:pt x="254023" y="469342"/>
                </a:cubicBezTo>
                <a:cubicBezTo>
                  <a:pt x="373112" y="469342"/>
                  <a:pt x="469996" y="372593"/>
                  <a:pt x="469996" y="253670"/>
                </a:cubicBezTo>
                <a:cubicBezTo>
                  <a:pt x="469996" y="134653"/>
                  <a:pt x="373112" y="37904"/>
                  <a:pt x="254023" y="37904"/>
                </a:cubicBezTo>
                <a:close/>
                <a:moveTo>
                  <a:pt x="254023" y="0"/>
                </a:moveTo>
                <a:cubicBezTo>
                  <a:pt x="393988" y="0"/>
                  <a:pt x="507952" y="113806"/>
                  <a:pt x="507952" y="253670"/>
                </a:cubicBezTo>
                <a:cubicBezTo>
                  <a:pt x="507952" y="316779"/>
                  <a:pt x="484704" y="374583"/>
                  <a:pt x="446368" y="419025"/>
                </a:cubicBezTo>
                <a:lnTo>
                  <a:pt x="608062" y="580399"/>
                </a:lnTo>
                <a:lnTo>
                  <a:pt x="581208" y="607216"/>
                </a:lnTo>
                <a:lnTo>
                  <a:pt x="419608" y="445747"/>
                </a:lnTo>
                <a:cubicBezTo>
                  <a:pt x="375104" y="484124"/>
                  <a:pt x="317221" y="507245"/>
                  <a:pt x="254023" y="507245"/>
                </a:cubicBezTo>
                <a:cubicBezTo>
                  <a:pt x="113964" y="507245"/>
                  <a:pt x="0" y="393440"/>
                  <a:pt x="0" y="253670"/>
                </a:cubicBezTo>
                <a:cubicBezTo>
                  <a:pt x="0" y="113806"/>
                  <a:pt x="113964" y="0"/>
                  <a:pt x="25402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3" name="组合 22"/>
          <p:cNvGrpSpPr/>
          <p:nvPr/>
        </p:nvGrpSpPr>
        <p:grpSpPr>
          <a:xfrm>
            <a:off x="6096000" y="1406854"/>
            <a:ext cx="3018414" cy="706581"/>
            <a:chOff x="874713" y="2064327"/>
            <a:chExt cx="3018414" cy="706581"/>
          </a:xfrm>
        </p:grpSpPr>
        <p:sp>
          <p:nvSpPr>
            <p:cNvPr id="24" name="矩形 23"/>
            <p:cNvSpPr/>
            <p:nvPr/>
          </p:nvSpPr>
          <p:spPr>
            <a:xfrm>
              <a:off x="874713" y="2064327"/>
              <a:ext cx="3018414" cy="7065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690439" y="2190069"/>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rgbClr val="00173A"/>
                  </a:solidFill>
                  <a:latin typeface="+mn-ea"/>
                </a:rPr>
                <a:t>养护</a:t>
              </a:r>
              <a:r>
                <a:rPr lang="zh-CN" altLang="en-US" sz="2000" b="1" dirty="0" smtClean="0">
                  <a:solidFill>
                    <a:srgbClr val="00173A"/>
                  </a:solidFill>
                  <a:latin typeface="+mn-ea"/>
                </a:rPr>
                <a:t>窑占用</a:t>
              </a:r>
              <a:endParaRPr lang="zh-CN" altLang="en-US" sz="2000" b="1" dirty="0">
                <a:solidFill>
                  <a:srgbClr val="00173A"/>
                </a:solidFill>
                <a:latin typeface="+mn-ea"/>
              </a:endParaRPr>
            </a:p>
          </p:txBody>
        </p:sp>
      </p:grpSp>
      <p:grpSp>
        <p:nvGrpSpPr>
          <p:cNvPr id="26" name="组合 25"/>
          <p:cNvGrpSpPr/>
          <p:nvPr/>
        </p:nvGrpSpPr>
        <p:grpSpPr>
          <a:xfrm>
            <a:off x="8155245" y="2743840"/>
            <a:ext cx="2912805" cy="909175"/>
            <a:chOff x="2780141" y="1957899"/>
            <a:chExt cx="2449035" cy="582028"/>
          </a:xfrm>
        </p:grpSpPr>
        <p:sp>
          <p:nvSpPr>
            <p:cNvPr id="27" name="TextBox 11"/>
            <p:cNvSpPr txBox="1"/>
            <p:nvPr/>
          </p:nvSpPr>
          <p:spPr>
            <a:xfrm>
              <a:off x="2780141" y="2195125"/>
              <a:ext cx="2141048" cy="344802"/>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zh-CN" altLang="en-US" sz="1200" dirty="0">
                  <a:solidFill>
                    <a:schemeClr val="bg1"/>
                  </a:solidFill>
                </a:rPr>
                <a:t>通过码垛车入窑与出窑动作判定模台进入或离开窑室的模台编号及时间，各窑室的养护时间及占用情况。</a:t>
              </a:r>
              <a:endParaRPr lang="en-US" sz="1200" dirty="0">
                <a:solidFill>
                  <a:schemeClr val="bg1"/>
                </a:solidFill>
              </a:endParaRPr>
            </a:p>
          </p:txBody>
        </p:sp>
        <p:sp>
          <p:nvSpPr>
            <p:cNvPr id="28" name="TextBox 11"/>
            <p:cNvSpPr txBox="1"/>
            <p:nvPr/>
          </p:nvSpPr>
          <p:spPr>
            <a:xfrm>
              <a:off x="2780141" y="1957899"/>
              <a:ext cx="2449035" cy="177327"/>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bg1"/>
                  </a:solidFill>
                </a:rPr>
                <a:t>功能描述：</a:t>
              </a:r>
              <a:endParaRPr lang="en-US" dirty="0">
                <a:solidFill>
                  <a:schemeClr val="bg1"/>
                </a:solidFill>
              </a:endParaRPr>
            </a:p>
          </p:txBody>
        </p:sp>
      </p:grpSp>
      <p:grpSp>
        <p:nvGrpSpPr>
          <p:cNvPr id="29" name="组合 28"/>
          <p:cNvGrpSpPr/>
          <p:nvPr/>
        </p:nvGrpSpPr>
        <p:grpSpPr>
          <a:xfrm>
            <a:off x="8155245" y="4066296"/>
            <a:ext cx="2741355" cy="550103"/>
            <a:chOff x="2780141" y="1957899"/>
            <a:chExt cx="2449035" cy="352160"/>
          </a:xfrm>
        </p:grpSpPr>
        <p:sp>
          <p:nvSpPr>
            <p:cNvPr id="30" name="TextBox 11"/>
            <p:cNvSpPr txBox="1"/>
            <p:nvPr/>
          </p:nvSpPr>
          <p:spPr>
            <a:xfrm>
              <a:off x="2780141" y="2195125"/>
              <a:ext cx="2141048" cy="114934"/>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zh-CN" altLang="en-US" sz="1200" dirty="0" smtClean="0">
                  <a:solidFill>
                    <a:schemeClr val="bg1"/>
                  </a:solidFill>
                </a:rPr>
                <a:t>物</a:t>
              </a:r>
              <a:r>
                <a:rPr lang="zh-CN" altLang="en-US" sz="1200" dirty="0">
                  <a:solidFill>
                    <a:schemeClr val="bg1"/>
                  </a:solidFill>
                </a:rPr>
                <a:t>联网关</a:t>
              </a:r>
              <a:endParaRPr lang="en-US" sz="1200" dirty="0">
                <a:solidFill>
                  <a:schemeClr val="bg1"/>
                </a:solidFill>
              </a:endParaRPr>
            </a:p>
          </p:txBody>
        </p:sp>
        <p:sp>
          <p:nvSpPr>
            <p:cNvPr id="31" name="TextBox 11"/>
            <p:cNvSpPr txBox="1"/>
            <p:nvPr/>
          </p:nvSpPr>
          <p:spPr>
            <a:xfrm>
              <a:off x="2780141" y="1957899"/>
              <a:ext cx="2449035" cy="177327"/>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bg1"/>
                  </a:solidFill>
                </a:rPr>
                <a:t>所需硬件：</a:t>
              </a:r>
              <a:endParaRPr lang="en-US"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19"/>
          <p:cNvSpPr txBox="1"/>
          <p:nvPr/>
        </p:nvSpPr>
        <p:spPr>
          <a:xfrm>
            <a:off x="2231169" y="567568"/>
            <a:ext cx="6693755"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smtClean="0">
                <a:solidFill>
                  <a:schemeClr val="bg1"/>
                </a:solidFill>
                <a:latin typeface="+mn-ea"/>
              </a:rPr>
              <a:t>2.3 </a:t>
            </a:r>
            <a:r>
              <a:rPr lang="zh-CN" altLang="en-US" sz="3200" b="1" dirty="0" smtClean="0">
                <a:solidFill>
                  <a:schemeClr val="bg1"/>
                </a:solidFill>
                <a:latin typeface="+mn-ea"/>
              </a:rPr>
              <a:t>可视化大屏</a:t>
            </a:r>
            <a:endParaRPr lang="en-US" sz="3200" b="1" dirty="0">
              <a:solidFill>
                <a:schemeClr val="bg1"/>
              </a:solidFill>
              <a:latin typeface="+mn-ea"/>
            </a:endParaRPr>
          </a:p>
        </p:txBody>
      </p:sp>
      <p:sp>
        <p:nvSpPr>
          <p:cNvPr id="10" name="矩形 9"/>
          <p:cNvSpPr/>
          <p:nvPr/>
        </p:nvSpPr>
        <p:spPr>
          <a:xfrm>
            <a:off x="980932" y="1478418"/>
            <a:ext cx="4613566" cy="42167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4"/>
          <p:cNvSpPr/>
          <p:nvPr/>
        </p:nvSpPr>
        <p:spPr>
          <a:xfrm>
            <a:off x="1598108" y="3011126"/>
            <a:ext cx="439839" cy="338274"/>
          </a:xfrm>
          <a:custGeom>
            <a:avLst/>
            <a:gdLst>
              <a:gd name="connsiteX0" fmla="*/ 81503 w 580241"/>
              <a:gd name="connsiteY0" fmla="*/ 346335 h 446256"/>
              <a:gd name="connsiteX1" fmla="*/ 337020 w 580241"/>
              <a:gd name="connsiteY1" fmla="*/ 346335 h 446256"/>
              <a:gd name="connsiteX2" fmla="*/ 337020 w 580241"/>
              <a:gd name="connsiteY2" fmla="*/ 370962 h 446256"/>
              <a:gd name="connsiteX3" fmla="*/ 81503 w 580241"/>
              <a:gd name="connsiteY3" fmla="*/ 370962 h 446256"/>
              <a:gd name="connsiteX4" fmla="*/ 81503 w 580241"/>
              <a:gd name="connsiteY4" fmla="*/ 268784 h 446256"/>
              <a:gd name="connsiteX5" fmla="*/ 337020 w 580241"/>
              <a:gd name="connsiteY5" fmla="*/ 268784 h 446256"/>
              <a:gd name="connsiteX6" fmla="*/ 337020 w 580241"/>
              <a:gd name="connsiteY6" fmla="*/ 293411 h 446256"/>
              <a:gd name="connsiteX7" fmla="*/ 81503 w 580241"/>
              <a:gd name="connsiteY7" fmla="*/ 293411 h 446256"/>
              <a:gd name="connsiteX8" fmla="*/ 93882 w 580241"/>
              <a:gd name="connsiteY8" fmla="*/ 103579 h 446256"/>
              <a:gd name="connsiteX9" fmla="*/ 93882 w 580241"/>
              <a:gd name="connsiteY9" fmla="*/ 183649 h 446256"/>
              <a:gd name="connsiteX10" fmla="*/ 174083 w 580241"/>
              <a:gd name="connsiteY10" fmla="*/ 183649 h 446256"/>
              <a:gd name="connsiteX11" fmla="*/ 174083 w 580241"/>
              <a:gd name="connsiteY11" fmla="*/ 103579 h 446256"/>
              <a:gd name="connsiteX12" fmla="*/ 69225 w 580241"/>
              <a:gd name="connsiteY12" fmla="*/ 78963 h 446256"/>
              <a:gd name="connsiteX13" fmla="*/ 197583 w 580241"/>
              <a:gd name="connsiteY13" fmla="*/ 78963 h 446256"/>
              <a:gd name="connsiteX14" fmla="*/ 197583 w 580241"/>
              <a:gd name="connsiteY14" fmla="*/ 207110 h 446256"/>
              <a:gd name="connsiteX15" fmla="*/ 69225 w 580241"/>
              <a:gd name="connsiteY15" fmla="*/ 207110 h 446256"/>
              <a:gd name="connsiteX16" fmla="*/ 43258 w 580241"/>
              <a:gd name="connsiteY16" fmla="*/ 23464 h 446256"/>
              <a:gd name="connsiteX17" fmla="*/ 23498 w 580241"/>
              <a:gd name="connsiteY17" fmla="*/ 43106 h 446256"/>
              <a:gd name="connsiteX18" fmla="*/ 23498 w 580241"/>
              <a:gd name="connsiteY18" fmla="*/ 401817 h 446256"/>
              <a:gd name="connsiteX19" fmla="*/ 43258 w 580241"/>
              <a:gd name="connsiteY19" fmla="*/ 421459 h 446256"/>
              <a:gd name="connsiteX20" fmla="*/ 537161 w 580241"/>
              <a:gd name="connsiteY20" fmla="*/ 421459 h 446256"/>
              <a:gd name="connsiteX21" fmla="*/ 556832 w 580241"/>
              <a:gd name="connsiteY21" fmla="*/ 401817 h 446256"/>
              <a:gd name="connsiteX22" fmla="*/ 556743 w 580241"/>
              <a:gd name="connsiteY22" fmla="*/ 401817 h 446256"/>
              <a:gd name="connsiteX23" fmla="*/ 556743 w 580241"/>
              <a:gd name="connsiteY23" fmla="*/ 43106 h 446256"/>
              <a:gd name="connsiteX24" fmla="*/ 537072 w 580241"/>
              <a:gd name="connsiteY24" fmla="*/ 23464 h 446256"/>
              <a:gd name="connsiteX25" fmla="*/ 43258 w 580241"/>
              <a:gd name="connsiteY25" fmla="*/ 0 h 446256"/>
              <a:gd name="connsiteX26" fmla="*/ 537161 w 580241"/>
              <a:gd name="connsiteY26" fmla="*/ 0 h 446256"/>
              <a:gd name="connsiteX27" fmla="*/ 580241 w 580241"/>
              <a:gd name="connsiteY27" fmla="*/ 43106 h 446256"/>
              <a:gd name="connsiteX28" fmla="*/ 580241 w 580241"/>
              <a:gd name="connsiteY28" fmla="*/ 401906 h 446256"/>
              <a:gd name="connsiteX29" fmla="*/ 537072 w 580241"/>
              <a:gd name="connsiteY29" fmla="*/ 446256 h 446256"/>
              <a:gd name="connsiteX30" fmla="*/ 43258 w 580241"/>
              <a:gd name="connsiteY30" fmla="*/ 446256 h 446256"/>
              <a:gd name="connsiteX31" fmla="*/ 0 w 580241"/>
              <a:gd name="connsiteY31" fmla="*/ 403150 h 446256"/>
              <a:gd name="connsiteX32" fmla="*/ 0 w 580241"/>
              <a:gd name="connsiteY32" fmla="*/ 43106 h 446256"/>
              <a:gd name="connsiteX33" fmla="*/ 43258 w 580241"/>
              <a:gd name="connsiteY33" fmla="*/ 0 h 44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0241" h="446256">
                <a:moveTo>
                  <a:pt x="81503" y="346335"/>
                </a:moveTo>
                <a:lnTo>
                  <a:pt x="337020" y="346335"/>
                </a:lnTo>
                <a:lnTo>
                  <a:pt x="337020" y="370962"/>
                </a:lnTo>
                <a:lnTo>
                  <a:pt x="81503" y="370962"/>
                </a:lnTo>
                <a:close/>
                <a:moveTo>
                  <a:pt x="81503" y="268784"/>
                </a:moveTo>
                <a:lnTo>
                  <a:pt x="337020" y="268784"/>
                </a:lnTo>
                <a:lnTo>
                  <a:pt x="337020" y="293411"/>
                </a:lnTo>
                <a:lnTo>
                  <a:pt x="81503" y="293411"/>
                </a:lnTo>
                <a:close/>
                <a:moveTo>
                  <a:pt x="93882" y="103579"/>
                </a:moveTo>
                <a:lnTo>
                  <a:pt x="93882" y="183649"/>
                </a:lnTo>
                <a:lnTo>
                  <a:pt x="174083" y="183649"/>
                </a:lnTo>
                <a:lnTo>
                  <a:pt x="174083" y="103579"/>
                </a:lnTo>
                <a:close/>
                <a:moveTo>
                  <a:pt x="69225" y="78963"/>
                </a:moveTo>
                <a:lnTo>
                  <a:pt x="197583" y="78963"/>
                </a:lnTo>
                <a:lnTo>
                  <a:pt x="197583" y="207110"/>
                </a:lnTo>
                <a:lnTo>
                  <a:pt x="69225" y="207110"/>
                </a:lnTo>
                <a:close/>
                <a:moveTo>
                  <a:pt x="43258" y="23464"/>
                </a:moveTo>
                <a:cubicBezTo>
                  <a:pt x="32221" y="23464"/>
                  <a:pt x="23498" y="31996"/>
                  <a:pt x="23498" y="43106"/>
                </a:cubicBezTo>
                <a:lnTo>
                  <a:pt x="23498" y="401817"/>
                </a:lnTo>
                <a:cubicBezTo>
                  <a:pt x="23498" y="412838"/>
                  <a:pt x="32043" y="421459"/>
                  <a:pt x="43258" y="421459"/>
                </a:cubicBezTo>
                <a:lnTo>
                  <a:pt x="537161" y="421459"/>
                </a:lnTo>
                <a:cubicBezTo>
                  <a:pt x="548198" y="421459"/>
                  <a:pt x="556832" y="412927"/>
                  <a:pt x="556832" y="401817"/>
                </a:cubicBezTo>
                <a:lnTo>
                  <a:pt x="556743" y="401817"/>
                </a:lnTo>
                <a:lnTo>
                  <a:pt x="556743" y="43106"/>
                </a:lnTo>
                <a:cubicBezTo>
                  <a:pt x="556743" y="32085"/>
                  <a:pt x="548198" y="23464"/>
                  <a:pt x="537072" y="23464"/>
                </a:cubicBezTo>
                <a:close/>
                <a:moveTo>
                  <a:pt x="43258" y="0"/>
                </a:moveTo>
                <a:lnTo>
                  <a:pt x="537161" y="0"/>
                </a:lnTo>
                <a:cubicBezTo>
                  <a:pt x="561816" y="0"/>
                  <a:pt x="580330" y="19731"/>
                  <a:pt x="580241" y="43106"/>
                </a:cubicBezTo>
                <a:lnTo>
                  <a:pt x="580241" y="401906"/>
                </a:lnTo>
                <a:cubicBezTo>
                  <a:pt x="580241" y="426614"/>
                  <a:pt x="560570" y="446256"/>
                  <a:pt x="537072" y="446256"/>
                </a:cubicBezTo>
                <a:lnTo>
                  <a:pt x="43258" y="446256"/>
                </a:lnTo>
                <a:cubicBezTo>
                  <a:pt x="18514" y="446256"/>
                  <a:pt x="0" y="426614"/>
                  <a:pt x="0" y="403150"/>
                </a:cubicBezTo>
                <a:lnTo>
                  <a:pt x="0" y="43106"/>
                </a:lnTo>
                <a:cubicBezTo>
                  <a:pt x="0" y="18486"/>
                  <a:pt x="19760" y="0"/>
                  <a:pt x="432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6"/>
          <p:cNvSpPr/>
          <p:nvPr/>
        </p:nvSpPr>
        <p:spPr>
          <a:xfrm>
            <a:off x="1598108" y="4059465"/>
            <a:ext cx="439839" cy="439227"/>
          </a:xfrm>
          <a:custGeom>
            <a:avLst/>
            <a:gdLst>
              <a:gd name="connsiteX0" fmla="*/ 159968 w 608062"/>
              <a:gd name="connsiteY0" fmla="*/ 208437 h 607216"/>
              <a:gd name="connsiteX1" fmla="*/ 159968 w 608062"/>
              <a:gd name="connsiteY1" fmla="*/ 325934 h 607216"/>
              <a:gd name="connsiteX2" fmla="*/ 235033 w 608062"/>
              <a:gd name="connsiteY2" fmla="*/ 325934 h 607216"/>
              <a:gd name="connsiteX3" fmla="*/ 235033 w 608062"/>
              <a:gd name="connsiteY3" fmla="*/ 252593 h 607216"/>
              <a:gd name="connsiteX4" fmla="*/ 272993 w 608062"/>
              <a:gd name="connsiteY4" fmla="*/ 252593 h 607216"/>
              <a:gd name="connsiteX5" fmla="*/ 272993 w 608062"/>
              <a:gd name="connsiteY5" fmla="*/ 325934 h 607216"/>
              <a:gd name="connsiteX6" fmla="*/ 347963 w 608062"/>
              <a:gd name="connsiteY6" fmla="*/ 325934 h 607216"/>
              <a:gd name="connsiteX7" fmla="*/ 347963 w 608062"/>
              <a:gd name="connsiteY7" fmla="*/ 208437 h 607216"/>
              <a:gd name="connsiteX8" fmla="*/ 193088 w 608062"/>
              <a:gd name="connsiteY8" fmla="*/ 138317 h 607216"/>
              <a:gd name="connsiteX9" fmla="*/ 174203 w 608062"/>
              <a:gd name="connsiteY9" fmla="*/ 170534 h 607216"/>
              <a:gd name="connsiteX10" fmla="*/ 333728 w 608062"/>
              <a:gd name="connsiteY10" fmla="*/ 170534 h 607216"/>
              <a:gd name="connsiteX11" fmla="*/ 314843 w 608062"/>
              <a:gd name="connsiteY11" fmla="*/ 138317 h 607216"/>
              <a:gd name="connsiteX12" fmla="*/ 171451 w 608062"/>
              <a:gd name="connsiteY12" fmla="*/ 100415 h 607216"/>
              <a:gd name="connsiteX13" fmla="*/ 336575 w 608062"/>
              <a:gd name="connsiteY13" fmla="*/ 100415 h 607216"/>
              <a:gd name="connsiteX14" fmla="*/ 385923 w 608062"/>
              <a:gd name="connsiteY14" fmla="*/ 184274 h 607216"/>
              <a:gd name="connsiteX15" fmla="*/ 385923 w 608062"/>
              <a:gd name="connsiteY15" fmla="*/ 363836 h 607216"/>
              <a:gd name="connsiteX16" fmla="*/ 122008 w 608062"/>
              <a:gd name="connsiteY16" fmla="*/ 363836 h 607216"/>
              <a:gd name="connsiteX17" fmla="*/ 122008 w 608062"/>
              <a:gd name="connsiteY17" fmla="*/ 184274 h 607216"/>
              <a:gd name="connsiteX18" fmla="*/ 254023 w 608062"/>
              <a:gd name="connsiteY18" fmla="*/ 37904 h 607216"/>
              <a:gd name="connsiteX19" fmla="*/ 37956 w 608062"/>
              <a:gd name="connsiteY19" fmla="*/ 253670 h 607216"/>
              <a:gd name="connsiteX20" fmla="*/ 254023 w 608062"/>
              <a:gd name="connsiteY20" fmla="*/ 469342 h 607216"/>
              <a:gd name="connsiteX21" fmla="*/ 469996 w 608062"/>
              <a:gd name="connsiteY21" fmla="*/ 253670 h 607216"/>
              <a:gd name="connsiteX22" fmla="*/ 254023 w 608062"/>
              <a:gd name="connsiteY22" fmla="*/ 37904 h 607216"/>
              <a:gd name="connsiteX23" fmla="*/ 254023 w 608062"/>
              <a:gd name="connsiteY23" fmla="*/ 0 h 607216"/>
              <a:gd name="connsiteX24" fmla="*/ 507952 w 608062"/>
              <a:gd name="connsiteY24" fmla="*/ 253670 h 607216"/>
              <a:gd name="connsiteX25" fmla="*/ 446368 w 608062"/>
              <a:gd name="connsiteY25" fmla="*/ 419025 h 607216"/>
              <a:gd name="connsiteX26" fmla="*/ 608062 w 608062"/>
              <a:gd name="connsiteY26" fmla="*/ 580399 h 607216"/>
              <a:gd name="connsiteX27" fmla="*/ 581208 w 608062"/>
              <a:gd name="connsiteY27" fmla="*/ 607216 h 607216"/>
              <a:gd name="connsiteX28" fmla="*/ 419608 w 608062"/>
              <a:gd name="connsiteY28" fmla="*/ 445747 h 607216"/>
              <a:gd name="connsiteX29" fmla="*/ 254023 w 608062"/>
              <a:gd name="connsiteY29" fmla="*/ 507245 h 607216"/>
              <a:gd name="connsiteX30" fmla="*/ 0 w 608062"/>
              <a:gd name="connsiteY30" fmla="*/ 253670 h 607216"/>
              <a:gd name="connsiteX31" fmla="*/ 254023 w 608062"/>
              <a:gd name="connsiteY31" fmla="*/ 0 h 60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062" h="607216">
                <a:moveTo>
                  <a:pt x="159968" y="208437"/>
                </a:moveTo>
                <a:lnTo>
                  <a:pt x="159968" y="325934"/>
                </a:lnTo>
                <a:lnTo>
                  <a:pt x="235033" y="325934"/>
                </a:lnTo>
                <a:lnTo>
                  <a:pt x="235033" y="252593"/>
                </a:lnTo>
                <a:lnTo>
                  <a:pt x="272993" y="252593"/>
                </a:lnTo>
                <a:lnTo>
                  <a:pt x="272993" y="325934"/>
                </a:lnTo>
                <a:lnTo>
                  <a:pt x="347963" y="325934"/>
                </a:lnTo>
                <a:lnTo>
                  <a:pt x="347963" y="208437"/>
                </a:lnTo>
                <a:close/>
                <a:moveTo>
                  <a:pt x="193088" y="138317"/>
                </a:moveTo>
                <a:lnTo>
                  <a:pt x="174203" y="170534"/>
                </a:lnTo>
                <a:lnTo>
                  <a:pt x="333728" y="170534"/>
                </a:lnTo>
                <a:lnTo>
                  <a:pt x="314843" y="138317"/>
                </a:lnTo>
                <a:close/>
                <a:moveTo>
                  <a:pt x="171451" y="100415"/>
                </a:moveTo>
                <a:lnTo>
                  <a:pt x="336575" y="100415"/>
                </a:lnTo>
                <a:lnTo>
                  <a:pt x="385923" y="184274"/>
                </a:lnTo>
                <a:lnTo>
                  <a:pt x="385923" y="363836"/>
                </a:lnTo>
                <a:lnTo>
                  <a:pt x="122008" y="363836"/>
                </a:lnTo>
                <a:lnTo>
                  <a:pt x="122008" y="184274"/>
                </a:lnTo>
                <a:close/>
                <a:moveTo>
                  <a:pt x="254023" y="37904"/>
                </a:moveTo>
                <a:cubicBezTo>
                  <a:pt x="134840" y="37904"/>
                  <a:pt x="37956" y="134653"/>
                  <a:pt x="37956" y="253670"/>
                </a:cubicBezTo>
                <a:cubicBezTo>
                  <a:pt x="37956" y="372593"/>
                  <a:pt x="134840" y="469342"/>
                  <a:pt x="254023" y="469342"/>
                </a:cubicBezTo>
                <a:cubicBezTo>
                  <a:pt x="373112" y="469342"/>
                  <a:pt x="469996" y="372593"/>
                  <a:pt x="469996" y="253670"/>
                </a:cubicBezTo>
                <a:cubicBezTo>
                  <a:pt x="469996" y="134653"/>
                  <a:pt x="373112" y="37904"/>
                  <a:pt x="254023" y="37904"/>
                </a:cubicBezTo>
                <a:close/>
                <a:moveTo>
                  <a:pt x="254023" y="0"/>
                </a:moveTo>
                <a:cubicBezTo>
                  <a:pt x="393988" y="0"/>
                  <a:pt x="507952" y="113806"/>
                  <a:pt x="507952" y="253670"/>
                </a:cubicBezTo>
                <a:cubicBezTo>
                  <a:pt x="507952" y="316779"/>
                  <a:pt x="484704" y="374583"/>
                  <a:pt x="446368" y="419025"/>
                </a:cubicBezTo>
                <a:lnTo>
                  <a:pt x="608062" y="580399"/>
                </a:lnTo>
                <a:lnTo>
                  <a:pt x="581208" y="607216"/>
                </a:lnTo>
                <a:lnTo>
                  <a:pt x="419608" y="445747"/>
                </a:lnTo>
                <a:cubicBezTo>
                  <a:pt x="375104" y="484124"/>
                  <a:pt x="317221" y="507245"/>
                  <a:pt x="254023" y="507245"/>
                </a:cubicBezTo>
                <a:cubicBezTo>
                  <a:pt x="113964" y="507245"/>
                  <a:pt x="0" y="393440"/>
                  <a:pt x="0" y="253670"/>
                </a:cubicBezTo>
                <a:cubicBezTo>
                  <a:pt x="0" y="113806"/>
                  <a:pt x="113964" y="0"/>
                  <a:pt x="25402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 name="组合 14"/>
          <p:cNvGrpSpPr/>
          <p:nvPr/>
        </p:nvGrpSpPr>
        <p:grpSpPr>
          <a:xfrm>
            <a:off x="465284" y="1813012"/>
            <a:ext cx="3018414" cy="706581"/>
            <a:chOff x="874713" y="2064327"/>
            <a:chExt cx="3018414" cy="706581"/>
          </a:xfrm>
        </p:grpSpPr>
        <p:sp>
          <p:nvSpPr>
            <p:cNvPr id="16" name="矩形 15"/>
            <p:cNvSpPr/>
            <p:nvPr/>
          </p:nvSpPr>
          <p:spPr>
            <a:xfrm>
              <a:off x="874713" y="2064327"/>
              <a:ext cx="3018414" cy="7065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690439" y="2190069"/>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smtClean="0">
                  <a:solidFill>
                    <a:srgbClr val="00173A"/>
                  </a:solidFill>
                  <a:latin typeface="+mn-ea"/>
                </a:rPr>
                <a:t>养护参数</a:t>
              </a:r>
              <a:endParaRPr lang="zh-CN" altLang="en-US" sz="2000" b="1" dirty="0">
                <a:solidFill>
                  <a:srgbClr val="00173A"/>
                </a:solidFill>
                <a:latin typeface="+mn-ea"/>
              </a:endParaRPr>
            </a:p>
          </p:txBody>
        </p:sp>
      </p:grpSp>
      <p:pic>
        <p:nvPicPr>
          <p:cNvPr id="20" name="图片占位符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94498" y="2031778"/>
            <a:ext cx="6003045" cy="3110011"/>
          </a:xfrm>
          <a:custGeom>
            <a:avLst/>
            <a:gdLst>
              <a:gd name="connsiteX0" fmla="*/ 0 w 10442575"/>
              <a:gd name="connsiteY0" fmla="*/ 0 h 2889572"/>
              <a:gd name="connsiteX1" fmla="*/ 10442575 w 10442575"/>
              <a:gd name="connsiteY1" fmla="*/ 0 h 2889572"/>
              <a:gd name="connsiteX2" fmla="*/ 10442575 w 10442575"/>
              <a:gd name="connsiteY2" fmla="*/ 2889572 h 2889572"/>
              <a:gd name="connsiteX3" fmla="*/ 0 w 10442575"/>
              <a:gd name="connsiteY3" fmla="*/ 2889572 h 2889572"/>
            </a:gdLst>
            <a:ahLst/>
            <a:cxnLst>
              <a:cxn ang="0">
                <a:pos x="connsiteX0" y="connsiteY0"/>
              </a:cxn>
              <a:cxn ang="0">
                <a:pos x="connsiteX1" y="connsiteY1"/>
              </a:cxn>
              <a:cxn ang="0">
                <a:pos x="connsiteX2" y="connsiteY2"/>
              </a:cxn>
              <a:cxn ang="0">
                <a:pos x="connsiteX3" y="connsiteY3"/>
              </a:cxn>
            </a:cxnLst>
            <a:rect l="l" t="t" r="r" b="b"/>
            <a:pathLst>
              <a:path w="10442575" h="2889572">
                <a:moveTo>
                  <a:pt x="0" y="0"/>
                </a:moveTo>
                <a:lnTo>
                  <a:pt x="10442575" y="0"/>
                </a:lnTo>
                <a:lnTo>
                  <a:pt x="10442575" y="2889572"/>
                </a:lnTo>
                <a:lnTo>
                  <a:pt x="0" y="2889572"/>
                </a:lnTo>
                <a:close/>
              </a:path>
            </a:pathLst>
          </a:custGeom>
          <a:ln w="38100">
            <a:solidFill>
              <a:schemeClr val="accent1"/>
            </a:solidFill>
          </a:ln>
        </p:spPr>
      </p:pic>
      <p:grpSp>
        <p:nvGrpSpPr>
          <p:cNvPr id="21" name="组合 20"/>
          <p:cNvGrpSpPr/>
          <p:nvPr/>
        </p:nvGrpSpPr>
        <p:grpSpPr>
          <a:xfrm>
            <a:off x="2110824" y="3012913"/>
            <a:ext cx="3649329" cy="729639"/>
            <a:chOff x="2780141" y="1957899"/>
            <a:chExt cx="2449035" cy="467094"/>
          </a:xfrm>
        </p:grpSpPr>
        <p:sp>
          <p:nvSpPr>
            <p:cNvPr id="22" name="TextBox 11"/>
            <p:cNvSpPr txBox="1"/>
            <p:nvPr/>
          </p:nvSpPr>
          <p:spPr>
            <a:xfrm>
              <a:off x="2780141" y="2195125"/>
              <a:ext cx="2141048" cy="229868"/>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zh-CN" altLang="en-US" sz="1200" dirty="0">
                  <a:solidFill>
                    <a:schemeClr val="bg1"/>
                  </a:solidFill>
                </a:rPr>
                <a:t>读取养护窑的各列温度传感器及湿度传感器的当前数值及历史数据</a:t>
              </a:r>
              <a:endParaRPr lang="en-US" sz="1200" dirty="0">
                <a:solidFill>
                  <a:schemeClr val="bg1"/>
                </a:solidFill>
              </a:endParaRPr>
            </a:p>
          </p:txBody>
        </p:sp>
        <p:sp>
          <p:nvSpPr>
            <p:cNvPr id="23" name="TextBox 11"/>
            <p:cNvSpPr txBox="1"/>
            <p:nvPr/>
          </p:nvSpPr>
          <p:spPr>
            <a:xfrm>
              <a:off x="2780141" y="1957899"/>
              <a:ext cx="2449035" cy="177327"/>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bg1"/>
                  </a:solidFill>
                </a:rPr>
                <a:t>功能描述：</a:t>
              </a:r>
              <a:endParaRPr lang="en-US" dirty="0">
                <a:solidFill>
                  <a:schemeClr val="bg1"/>
                </a:solidFill>
              </a:endParaRPr>
            </a:p>
          </p:txBody>
        </p:sp>
      </p:grpSp>
      <p:grpSp>
        <p:nvGrpSpPr>
          <p:cNvPr id="27" name="组合 26"/>
          <p:cNvGrpSpPr/>
          <p:nvPr/>
        </p:nvGrpSpPr>
        <p:grpSpPr>
          <a:xfrm>
            <a:off x="2110824" y="4071885"/>
            <a:ext cx="3563604" cy="550103"/>
            <a:chOff x="2780141" y="1957899"/>
            <a:chExt cx="2449035" cy="352160"/>
          </a:xfrm>
        </p:grpSpPr>
        <p:sp>
          <p:nvSpPr>
            <p:cNvPr id="28" name="TextBox 11"/>
            <p:cNvSpPr txBox="1"/>
            <p:nvPr/>
          </p:nvSpPr>
          <p:spPr>
            <a:xfrm>
              <a:off x="2780141" y="2195125"/>
              <a:ext cx="2141048" cy="114934"/>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zh-CN" altLang="en-US" sz="1200" dirty="0" smtClean="0">
                  <a:solidFill>
                    <a:schemeClr val="bg1"/>
                  </a:solidFill>
                </a:rPr>
                <a:t>物</a:t>
              </a:r>
              <a:r>
                <a:rPr lang="zh-CN" altLang="en-US" sz="1200" dirty="0">
                  <a:solidFill>
                    <a:schemeClr val="bg1"/>
                  </a:solidFill>
                </a:rPr>
                <a:t>联网关</a:t>
              </a:r>
              <a:endParaRPr lang="en-US" sz="1200" dirty="0">
                <a:solidFill>
                  <a:schemeClr val="bg1"/>
                </a:solidFill>
              </a:endParaRPr>
            </a:p>
          </p:txBody>
        </p:sp>
        <p:sp>
          <p:nvSpPr>
            <p:cNvPr id="29" name="TextBox 11"/>
            <p:cNvSpPr txBox="1"/>
            <p:nvPr/>
          </p:nvSpPr>
          <p:spPr>
            <a:xfrm>
              <a:off x="2780141" y="1957899"/>
              <a:ext cx="2449035" cy="177327"/>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bg1"/>
                  </a:solidFill>
                </a:rPr>
                <a:t>所需硬件：</a:t>
              </a:r>
              <a:endParaRPr lang="en-US"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1500"/>
                            </p:stCondLst>
                            <p:childTnLst>
                              <p:par>
                                <p:cTn id="29" presetID="2" presetClass="entr" presetSubtype="8"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0-#ppt_w/2"/>
                                          </p:val>
                                        </p:tav>
                                        <p:tav tm="100000">
                                          <p:val>
                                            <p:strVal val="#ppt_x"/>
                                          </p:val>
                                        </p:tav>
                                      </p:tavLst>
                                    </p:anim>
                                    <p:anim calcmode="lin" valueType="num">
                                      <p:cBhvr additive="base">
                                        <p:cTn id="3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9"/>
          <p:cNvSpPr txBox="1"/>
          <p:nvPr/>
        </p:nvSpPr>
        <p:spPr>
          <a:xfrm>
            <a:off x="2231170" y="567568"/>
            <a:ext cx="4992916"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a:solidFill>
                  <a:schemeClr val="bg1"/>
                </a:solidFill>
                <a:latin typeface="+mn-ea"/>
              </a:rPr>
              <a:t>2</a:t>
            </a:r>
            <a:r>
              <a:rPr lang="en-US" altLang="zh-CN" sz="3200" b="1" dirty="0" smtClean="0">
                <a:solidFill>
                  <a:schemeClr val="bg1"/>
                </a:solidFill>
                <a:latin typeface="+mn-ea"/>
              </a:rPr>
              <a:t>.4  </a:t>
            </a:r>
            <a:r>
              <a:rPr lang="zh-CN" altLang="en-US" sz="3200" b="1" dirty="0" smtClean="0">
                <a:solidFill>
                  <a:schemeClr val="bg1"/>
                </a:solidFill>
                <a:latin typeface="+mn-ea"/>
              </a:rPr>
              <a:t>数据接口</a:t>
            </a:r>
            <a:endParaRPr lang="en-US" sz="3200" b="1" dirty="0">
              <a:solidFill>
                <a:schemeClr val="bg1"/>
              </a:solidFill>
              <a:latin typeface="+mn-ea"/>
            </a:endParaRPr>
          </a:p>
        </p:txBody>
      </p:sp>
      <p:sp>
        <p:nvSpPr>
          <p:cNvPr id="26" name="灯片编号占位符 25"/>
          <p:cNvSpPr>
            <a:spLocks noGrp="1"/>
          </p:cNvSpPr>
          <p:nvPr>
            <p:ph type="sldNum" sz="quarter" idx="4294967295"/>
          </p:nvPr>
        </p:nvSpPr>
        <p:spPr/>
        <p:txBody>
          <a:bodyPr/>
          <a:lstStyle/>
          <a:p>
            <a:fld id="{1E5B29A9-5820-46BE-83DA-BE1F926704E3}" type="slidenum">
              <a:rPr lang="zh-CN" altLang="en-US" smtClean="0"/>
            </a:fld>
            <a:endParaRPr lang="zh-CN" altLang="en-US" dirty="0"/>
          </a:p>
        </p:txBody>
      </p:sp>
      <p:grpSp>
        <p:nvGrpSpPr>
          <p:cNvPr id="50" name="组合 49"/>
          <p:cNvGrpSpPr/>
          <p:nvPr/>
        </p:nvGrpSpPr>
        <p:grpSpPr>
          <a:xfrm>
            <a:off x="1217946" y="2874257"/>
            <a:ext cx="4415321" cy="770892"/>
            <a:chOff x="2780141" y="1957899"/>
            <a:chExt cx="2449035" cy="770892"/>
          </a:xfrm>
        </p:grpSpPr>
        <p:sp>
          <p:nvSpPr>
            <p:cNvPr id="51" name="TextBox 11"/>
            <p:cNvSpPr txBox="1"/>
            <p:nvPr/>
          </p:nvSpPr>
          <p:spPr>
            <a:xfrm>
              <a:off x="2780142" y="2369718"/>
              <a:ext cx="2141048"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zh-CN" altLang="en-US" sz="1200" dirty="0">
                  <a:solidFill>
                    <a:schemeClr val="bg1"/>
                  </a:solidFill>
                </a:rPr>
                <a:t>我方系统提供数据接口，甲方调用我方接口获取设备数据</a:t>
              </a:r>
              <a:endParaRPr lang="en-US" sz="1200" dirty="0">
                <a:solidFill>
                  <a:schemeClr val="bg1"/>
                </a:solidFill>
              </a:endParaRPr>
            </a:p>
          </p:txBody>
        </p:sp>
        <p:sp>
          <p:nvSpPr>
            <p:cNvPr id="52" name="TextBox 11"/>
            <p:cNvSpPr txBox="1"/>
            <p:nvPr/>
          </p:nvSpPr>
          <p:spPr>
            <a:xfrm>
              <a:off x="2780141" y="1957899"/>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bg1"/>
                  </a:solidFill>
                </a:rPr>
                <a:t>方式一</a:t>
              </a:r>
              <a:endParaRPr lang="en-US" dirty="0">
                <a:solidFill>
                  <a:schemeClr val="bg1"/>
                </a:solidFill>
              </a:endParaRPr>
            </a:p>
          </p:txBody>
        </p:sp>
      </p:grpSp>
      <p:grpSp>
        <p:nvGrpSpPr>
          <p:cNvPr id="53" name="组合 52"/>
          <p:cNvGrpSpPr/>
          <p:nvPr/>
        </p:nvGrpSpPr>
        <p:grpSpPr>
          <a:xfrm>
            <a:off x="1217946" y="3807447"/>
            <a:ext cx="4725767" cy="725239"/>
            <a:chOff x="2850228" y="1996460"/>
            <a:chExt cx="2449035" cy="725239"/>
          </a:xfrm>
        </p:grpSpPr>
        <p:sp>
          <p:nvSpPr>
            <p:cNvPr id="54" name="TextBox 11"/>
            <p:cNvSpPr txBox="1"/>
            <p:nvPr/>
          </p:nvSpPr>
          <p:spPr>
            <a:xfrm>
              <a:off x="2862211" y="2362626"/>
              <a:ext cx="2141048"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zh-CN" altLang="en-US" sz="1200" dirty="0">
                  <a:solidFill>
                    <a:schemeClr val="bg1"/>
                  </a:solidFill>
                </a:rPr>
                <a:t>甲方提供数据接口，我方推送设备数据，甲方提供接口文档。</a:t>
              </a:r>
              <a:endParaRPr lang="en-US" sz="1200" dirty="0">
                <a:solidFill>
                  <a:schemeClr val="bg1"/>
                </a:solidFill>
              </a:endParaRPr>
            </a:p>
          </p:txBody>
        </p:sp>
        <p:sp>
          <p:nvSpPr>
            <p:cNvPr id="55" name="TextBox 11"/>
            <p:cNvSpPr txBox="1"/>
            <p:nvPr/>
          </p:nvSpPr>
          <p:spPr>
            <a:xfrm>
              <a:off x="2850228" y="1996460"/>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bg1"/>
                  </a:solidFill>
                </a:rPr>
                <a:t>方式二</a:t>
              </a:r>
              <a:endParaRPr lang="en-US" dirty="0">
                <a:solidFill>
                  <a:schemeClr val="bg1"/>
                </a:solidFill>
              </a:endParaRPr>
            </a:p>
          </p:txBody>
        </p:sp>
      </p:grpSp>
      <p:sp>
        <p:nvSpPr>
          <p:cNvPr id="62" name="TextBox 11"/>
          <p:cNvSpPr txBox="1"/>
          <p:nvPr/>
        </p:nvSpPr>
        <p:spPr>
          <a:xfrm>
            <a:off x="1122138" y="2247520"/>
            <a:ext cx="2449035" cy="276999"/>
          </a:xfrm>
          <a:prstGeom prst="rect">
            <a:avLst/>
          </a:prstGeom>
          <a:noFill/>
        </p:spPr>
        <p:txBody>
          <a:bodyPr wrap="square" lIns="0" tIns="0" rIns="0" bIns="0" rtlCol="0">
            <a:spAutoFit/>
            <a:scene3d>
              <a:camera prst="orthographicFront"/>
              <a:lightRig rig="threePt" dir="t"/>
            </a:scene3d>
            <a:sp3d contourW="12700"/>
          </a:bodyPr>
          <a:lstStyle/>
          <a:p>
            <a:pPr algn="r"/>
            <a:r>
              <a:rPr lang="zh-CN" altLang="en-US" dirty="0">
                <a:solidFill>
                  <a:schemeClr val="bg1"/>
                </a:solidFill>
              </a:rPr>
              <a:t>接口形式提供设备数据</a:t>
            </a:r>
            <a:endParaRPr lang="en-US" dirty="0">
              <a:solidFill>
                <a:schemeClr val="bg1"/>
              </a:solidFill>
            </a:endParaRPr>
          </a:p>
        </p:txBody>
      </p:sp>
      <p:graphicFrame>
        <p:nvGraphicFramePr>
          <p:cNvPr id="67" name="表格 66"/>
          <p:cNvGraphicFramePr>
            <a:graphicFrameLocks noGrp="1"/>
          </p:cNvGraphicFramePr>
          <p:nvPr/>
        </p:nvGraphicFramePr>
        <p:xfrm>
          <a:off x="6194502" y="2280626"/>
          <a:ext cx="5711936" cy="2945658"/>
        </p:xfrm>
        <a:graphic>
          <a:graphicData uri="http://schemas.openxmlformats.org/drawingml/2006/table">
            <a:tbl>
              <a:tblPr firstRow="1" firstCol="1" bandRow="1">
                <a:tableStyleId>{D27102A9-8310-4765-A935-A1911B00CA55}</a:tableStyleId>
              </a:tblPr>
              <a:tblGrid>
                <a:gridCol w="874789"/>
                <a:gridCol w="1801818"/>
                <a:gridCol w="3035329"/>
              </a:tblGrid>
              <a:tr h="718130">
                <a:tc>
                  <a:txBody>
                    <a:bodyPr/>
                    <a:lstStyle/>
                    <a:p>
                      <a:pPr algn="ctr">
                        <a:spcAft>
                          <a:spcPts val="0"/>
                        </a:spcAft>
                      </a:pPr>
                      <a:r>
                        <a:rPr lang="zh-CN" sz="1200" kern="100" dirty="0">
                          <a:solidFill>
                            <a:schemeClr val="bg1"/>
                          </a:solidFill>
                          <a:effectLst/>
                        </a:rPr>
                        <a:t>对比项</a:t>
                      </a:r>
                      <a:endParaRPr lang="zh-CN" sz="1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solidFill>
                            <a:schemeClr val="bg1"/>
                          </a:solidFill>
                          <a:effectLst/>
                        </a:rPr>
                        <a:t>方式</a:t>
                      </a:r>
                      <a:r>
                        <a:rPr lang="en-US" sz="1200" kern="100" dirty="0">
                          <a:solidFill>
                            <a:schemeClr val="bg1"/>
                          </a:solidFill>
                          <a:effectLst/>
                        </a:rPr>
                        <a:t>1</a:t>
                      </a:r>
                      <a:endParaRPr lang="zh-CN" sz="1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solidFill>
                            <a:schemeClr val="bg1"/>
                          </a:solidFill>
                          <a:effectLst/>
                        </a:rPr>
                        <a:t>方式</a:t>
                      </a:r>
                      <a:r>
                        <a:rPr lang="en-US" sz="1200" kern="100" dirty="0">
                          <a:solidFill>
                            <a:schemeClr val="bg1"/>
                          </a:solidFill>
                          <a:effectLst/>
                        </a:rPr>
                        <a:t>2</a:t>
                      </a:r>
                      <a:endParaRPr lang="zh-CN" sz="1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624032">
                <a:tc>
                  <a:txBody>
                    <a:bodyPr/>
                    <a:lstStyle/>
                    <a:p>
                      <a:pPr algn="ctr">
                        <a:spcAft>
                          <a:spcPts val="0"/>
                        </a:spcAft>
                      </a:pPr>
                      <a:r>
                        <a:rPr lang="zh-CN" sz="1200" kern="100">
                          <a:solidFill>
                            <a:schemeClr val="bg1"/>
                          </a:solidFill>
                          <a:effectLst/>
                        </a:rPr>
                        <a:t>开发工作</a:t>
                      </a:r>
                      <a:endParaRPr lang="zh-CN" sz="12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a:solidFill>
                            <a:schemeClr val="bg1"/>
                          </a:solidFill>
                          <a:effectLst/>
                        </a:rPr>
                        <a:t>甲方调取我方接口获取数据</a:t>
                      </a:r>
                      <a:endParaRPr lang="zh-CN" sz="12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a:solidFill>
                            <a:schemeClr val="bg1"/>
                          </a:solidFill>
                          <a:effectLst/>
                        </a:rPr>
                        <a:t>甲方提供数据接口，我方推送数据</a:t>
                      </a:r>
                      <a:endParaRPr lang="zh-CN" sz="12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979464">
                <a:tc>
                  <a:txBody>
                    <a:bodyPr/>
                    <a:lstStyle/>
                    <a:p>
                      <a:pPr algn="ctr">
                        <a:spcAft>
                          <a:spcPts val="0"/>
                        </a:spcAft>
                      </a:pPr>
                      <a:r>
                        <a:rPr lang="zh-CN" sz="1200" kern="100">
                          <a:solidFill>
                            <a:schemeClr val="bg1"/>
                          </a:solidFill>
                          <a:effectLst/>
                        </a:rPr>
                        <a:t>实时性</a:t>
                      </a:r>
                      <a:endParaRPr lang="zh-CN" sz="12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solidFill>
                            <a:schemeClr val="bg1"/>
                          </a:solidFill>
                          <a:effectLst/>
                        </a:rPr>
                        <a:t>甲方确定获取数据的</a:t>
                      </a:r>
                      <a:r>
                        <a:rPr lang="zh-CN" sz="1200" kern="100" dirty="0" smtClean="0">
                          <a:solidFill>
                            <a:schemeClr val="bg1"/>
                          </a:solidFill>
                          <a:effectLst/>
                        </a:rPr>
                        <a:t>时间</a:t>
                      </a:r>
                      <a:r>
                        <a:rPr lang="zh-CN" altLang="en-US" sz="1200" kern="100" dirty="0" smtClean="0">
                          <a:solidFill>
                            <a:schemeClr val="bg1"/>
                          </a:solidFill>
                          <a:effectLst/>
                        </a:rPr>
                        <a:t>间</a:t>
                      </a:r>
                      <a:r>
                        <a:rPr lang="zh-CN" sz="1200" kern="100" dirty="0" smtClean="0">
                          <a:solidFill>
                            <a:schemeClr val="bg1"/>
                          </a:solidFill>
                          <a:effectLst/>
                        </a:rPr>
                        <a:t>隔</a:t>
                      </a:r>
                      <a:r>
                        <a:rPr lang="en-US" altLang="zh-CN" sz="1200" kern="100" baseline="0" dirty="0" smtClean="0">
                          <a:solidFill>
                            <a:schemeClr val="bg1"/>
                          </a:solidFill>
                          <a:effectLst/>
                        </a:rPr>
                        <a:t> </a:t>
                      </a:r>
                      <a:r>
                        <a:rPr lang="zh-CN" sz="1200" kern="100" dirty="0" smtClean="0">
                          <a:solidFill>
                            <a:schemeClr val="bg1"/>
                          </a:solidFill>
                          <a:effectLst/>
                        </a:rPr>
                        <a:t>实时</a:t>
                      </a:r>
                      <a:r>
                        <a:rPr lang="zh-CN" sz="1200" kern="100" dirty="0">
                          <a:solidFill>
                            <a:schemeClr val="bg1"/>
                          </a:solidFill>
                          <a:effectLst/>
                        </a:rPr>
                        <a:t>性较差</a:t>
                      </a:r>
                      <a:endParaRPr lang="zh-CN" sz="1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a:solidFill>
                            <a:schemeClr val="bg1"/>
                          </a:solidFill>
                          <a:effectLst/>
                        </a:rPr>
                        <a:t>数据发生变化时推送数据</a:t>
                      </a:r>
                      <a:endParaRPr lang="zh-CN" sz="1200" kern="100">
                        <a:solidFill>
                          <a:schemeClr val="bg1"/>
                        </a:solidFill>
                        <a:effectLst/>
                      </a:endParaRPr>
                    </a:p>
                    <a:p>
                      <a:pPr algn="ctr">
                        <a:spcAft>
                          <a:spcPts val="0"/>
                        </a:spcAft>
                      </a:pPr>
                      <a:r>
                        <a:rPr lang="zh-CN" sz="1200" kern="100">
                          <a:solidFill>
                            <a:schemeClr val="bg1"/>
                          </a:solidFill>
                          <a:effectLst/>
                        </a:rPr>
                        <a:t>实时性强</a:t>
                      </a:r>
                      <a:endParaRPr lang="zh-CN" sz="12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624032">
                <a:tc>
                  <a:txBody>
                    <a:bodyPr/>
                    <a:lstStyle/>
                    <a:p>
                      <a:pPr algn="ctr">
                        <a:spcAft>
                          <a:spcPts val="0"/>
                        </a:spcAft>
                      </a:pPr>
                      <a:r>
                        <a:rPr lang="zh-CN" sz="1200" kern="100">
                          <a:solidFill>
                            <a:schemeClr val="bg1"/>
                          </a:solidFill>
                          <a:effectLst/>
                        </a:rPr>
                        <a:t>接口规范</a:t>
                      </a:r>
                      <a:endParaRPr lang="zh-CN" sz="12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a:solidFill>
                            <a:schemeClr val="bg1"/>
                          </a:solidFill>
                          <a:effectLst/>
                        </a:rPr>
                        <a:t>我方提供接口文档</a:t>
                      </a:r>
                      <a:endParaRPr lang="zh-CN" sz="12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solidFill>
                            <a:schemeClr val="bg1"/>
                          </a:solidFill>
                          <a:effectLst/>
                        </a:rPr>
                        <a:t>甲方提供接口文档</a:t>
                      </a:r>
                      <a:endParaRPr lang="zh-CN" sz="1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bl>
          </a:graphicData>
        </a:graphic>
      </p:graphicFrame>
      <p:sp>
        <p:nvSpPr>
          <p:cNvPr id="68" name="TextBox 11"/>
          <p:cNvSpPr txBox="1"/>
          <p:nvPr/>
        </p:nvSpPr>
        <p:spPr>
          <a:xfrm>
            <a:off x="8077813" y="1993842"/>
            <a:ext cx="1629714" cy="179537"/>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zh-CN" altLang="en-US" sz="1400" b="1" dirty="0">
                <a:solidFill>
                  <a:schemeClr val="bg1"/>
                </a:solidFill>
              </a:rPr>
              <a:t>两种传输方式对比</a:t>
            </a:r>
            <a:endParaRPr lang="en-US" sz="1400" b="1" dirty="0">
              <a:solidFill>
                <a:schemeClr val="bg1"/>
              </a:solidFill>
            </a:endParaRPr>
          </a:p>
        </p:txBody>
      </p:sp>
      <p:pic>
        <p:nvPicPr>
          <p:cNvPr id="73" name="图片 72"/>
          <p:cNvPicPr>
            <a:picLocks noChangeAspect="1"/>
          </p:cNvPicPr>
          <p:nvPr/>
        </p:nvPicPr>
        <p:blipFill>
          <a:blip r:embed="rId1"/>
          <a:stretch>
            <a:fillRect/>
          </a:stretch>
        </p:blipFill>
        <p:spPr>
          <a:xfrm>
            <a:off x="802204" y="1945068"/>
            <a:ext cx="415742" cy="604904"/>
          </a:xfrm>
          <a:prstGeom prst="rect">
            <a:avLst/>
          </a:prstGeom>
        </p:spPr>
      </p:pic>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anim calcmode="lin" valueType="num">
                                      <p:cBhvr>
                                        <p:cTn id="8" dur="500" fill="hold"/>
                                        <p:tgtEl>
                                          <p:spTgt spid="62"/>
                                        </p:tgtEl>
                                        <p:attrNameLst>
                                          <p:attrName>ppt_x</p:attrName>
                                        </p:attrNameLst>
                                      </p:cBhvr>
                                      <p:tavLst>
                                        <p:tav tm="0">
                                          <p:val>
                                            <p:strVal val="#ppt_x"/>
                                          </p:val>
                                        </p:tav>
                                        <p:tav tm="100000">
                                          <p:val>
                                            <p:strVal val="#ppt_x"/>
                                          </p:val>
                                        </p:tav>
                                      </p:tavLst>
                                    </p:anim>
                                    <p:anim calcmode="lin" valueType="num">
                                      <p:cBhvr>
                                        <p:cTn id="9" dur="5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anim calcmode="lin" valueType="num">
                                      <p:cBhvr>
                                        <p:cTn id="13" dur="500" fill="hold"/>
                                        <p:tgtEl>
                                          <p:spTgt spid="73"/>
                                        </p:tgtEl>
                                        <p:attrNameLst>
                                          <p:attrName>ppt_x</p:attrName>
                                        </p:attrNameLst>
                                      </p:cBhvr>
                                      <p:tavLst>
                                        <p:tav tm="0">
                                          <p:val>
                                            <p:strVal val="#ppt_x"/>
                                          </p:val>
                                        </p:tav>
                                        <p:tav tm="100000">
                                          <p:val>
                                            <p:strVal val="#ppt_x"/>
                                          </p:val>
                                        </p:tav>
                                      </p:tavLst>
                                    </p:anim>
                                    <p:anim calcmode="lin" valueType="num">
                                      <p:cBhvr>
                                        <p:cTn id="14" dur="500" fill="hold"/>
                                        <p:tgtEl>
                                          <p:spTgt spid="7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anim calcmode="lin" valueType="num">
                                      <p:cBhvr>
                                        <p:cTn id="18" dur="500" fill="hold"/>
                                        <p:tgtEl>
                                          <p:spTgt spid="50"/>
                                        </p:tgtEl>
                                        <p:attrNameLst>
                                          <p:attrName>ppt_x</p:attrName>
                                        </p:attrNameLst>
                                      </p:cBhvr>
                                      <p:tavLst>
                                        <p:tav tm="0">
                                          <p:val>
                                            <p:strVal val="#ppt_x"/>
                                          </p:val>
                                        </p:tav>
                                        <p:tav tm="100000">
                                          <p:val>
                                            <p:strVal val="#ppt_x"/>
                                          </p:val>
                                        </p:tav>
                                      </p:tavLst>
                                    </p:anim>
                                    <p:anim calcmode="lin" valueType="num">
                                      <p:cBhvr>
                                        <p:cTn id="19" dur="500" fill="hold"/>
                                        <p:tgtEl>
                                          <p:spTgt spid="5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anim calcmode="lin" valueType="num">
                                      <p:cBhvr>
                                        <p:cTn id="23" dur="500" fill="hold"/>
                                        <p:tgtEl>
                                          <p:spTgt spid="53"/>
                                        </p:tgtEl>
                                        <p:attrNameLst>
                                          <p:attrName>ppt_x</p:attrName>
                                        </p:attrNameLst>
                                      </p:cBhvr>
                                      <p:tavLst>
                                        <p:tav tm="0">
                                          <p:val>
                                            <p:strVal val="#ppt_x"/>
                                          </p:val>
                                        </p:tav>
                                        <p:tav tm="100000">
                                          <p:val>
                                            <p:strVal val="#ppt_x"/>
                                          </p:val>
                                        </p:tav>
                                      </p:tavLst>
                                    </p:anim>
                                    <p:anim calcmode="lin" valueType="num">
                                      <p:cBhvr>
                                        <p:cTn id="24" dur="5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down)">
                                      <p:cBhvr>
                                        <p:cTn id="29" dur="500"/>
                                        <p:tgtEl>
                                          <p:spTgt spid="68"/>
                                        </p:tgtEl>
                                      </p:cBhvr>
                                    </p:animEffect>
                                  </p:childTnLst>
                                </p:cTn>
                              </p:par>
                              <p:par>
                                <p:cTn id="30" presetID="22" presetClass="entr" presetSubtype="4" fill="hold"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wipe(down)">
                                      <p:cBhvr>
                                        <p:cTn id="3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54400" y="1153757"/>
            <a:ext cx="5283200" cy="2171654"/>
          </a:xfrm>
          <a:prstGeom prst="rect">
            <a:avLst/>
          </a:prstGeom>
        </p:spPr>
      </p:pic>
      <p:sp>
        <p:nvSpPr>
          <p:cNvPr id="3" name="TextBox 19"/>
          <p:cNvSpPr txBox="1"/>
          <p:nvPr/>
        </p:nvSpPr>
        <p:spPr>
          <a:xfrm>
            <a:off x="3454400" y="4239854"/>
            <a:ext cx="5283200" cy="646331"/>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3600" b="1" dirty="0" smtClean="0">
                <a:solidFill>
                  <a:schemeClr val="bg1"/>
                </a:solidFill>
                <a:latin typeface="+mn-ea"/>
              </a:rPr>
              <a:t>方案预算</a:t>
            </a:r>
            <a:endParaRPr lang="en-US" sz="3600" b="1" dirty="0">
              <a:solidFill>
                <a:schemeClr val="bg1"/>
              </a:solidFill>
              <a:latin typeface="+mn-ea"/>
            </a:endParaRPr>
          </a:p>
        </p:txBody>
      </p:sp>
      <p:sp>
        <p:nvSpPr>
          <p:cNvPr id="4" name="TextBox 19"/>
          <p:cNvSpPr txBox="1"/>
          <p:nvPr/>
        </p:nvSpPr>
        <p:spPr>
          <a:xfrm>
            <a:off x="5095081" y="3655079"/>
            <a:ext cx="2001838"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3200" b="1" dirty="0" smtClean="0">
                <a:solidFill>
                  <a:schemeClr val="accent1"/>
                </a:solidFill>
                <a:latin typeface="+mn-lt"/>
              </a:rPr>
              <a:t>PART 03</a:t>
            </a:r>
            <a:endParaRPr lang="en-US" sz="3200" b="1" dirty="0">
              <a:solidFill>
                <a:schemeClr val="accent1"/>
              </a:solidFill>
              <a:latin typeface="+mn-lt"/>
            </a:endParaRPr>
          </a:p>
        </p:txBody>
      </p:sp>
      <p:sp>
        <p:nvSpPr>
          <p:cNvPr id="6" name="文本框 5"/>
          <p:cNvSpPr txBox="1"/>
          <p:nvPr/>
        </p:nvSpPr>
        <p:spPr>
          <a:xfrm>
            <a:off x="3200400" y="5011084"/>
            <a:ext cx="5791200" cy="28642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smtClean="0">
                <a:solidFill>
                  <a:schemeClr val="bg1"/>
                </a:solidFill>
                <a:latin typeface="Century Gothic" panose="020B0502020202020204" pitchFamily="34" charset="0"/>
                <a:ea typeface="+mj-ea"/>
              </a:rPr>
              <a:t>专注预制</a:t>
            </a:r>
            <a:r>
              <a:rPr lang="en-US" altLang="zh-CN" sz="1200" dirty="0" smtClean="0">
                <a:solidFill>
                  <a:schemeClr val="bg1"/>
                </a:solidFill>
                <a:latin typeface="Century Gothic" panose="020B0502020202020204" pitchFamily="34" charset="0"/>
                <a:ea typeface="+mj-ea"/>
              </a:rPr>
              <a:t>&lt;&gt;</a:t>
            </a:r>
            <a:r>
              <a:rPr lang="zh-CN" altLang="en-US" sz="1200" dirty="0" smtClean="0">
                <a:solidFill>
                  <a:schemeClr val="bg1"/>
                </a:solidFill>
                <a:latin typeface="Century Gothic" panose="020B0502020202020204" pitchFamily="34" charset="0"/>
                <a:ea typeface="+mj-ea"/>
              </a:rPr>
              <a:t>筑梦未来</a:t>
            </a:r>
            <a:endParaRPr lang="en-US" altLang="zh-CN" sz="1200" dirty="0">
              <a:solidFill>
                <a:schemeClr val="bg1"/>
              </a:solidFill>
              <a:latin typeface="Century Gothic" panose="020B0502020202020204" pitchFamily="34" charset="0"/>
              <a:ea typeface="+mj-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fallOve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29"/>
          <p:cNvSpPr>
            <a:spLocks noGrp="1"/>
          </p:cNvSpPr>
          <p:nvPr>
            <p:ph type="sldNum" sz="quarter" idx="4294967295"/>
          </p:nvPr>
        </p:nvSpPr>
        <p:spPr/>
        <p:txBody>
          <a:bodyPr/>
          <a:lstStyle/>
          <a:p>
            <a:fld id="{1E5B29A9-5820-46BE-83DA-BE1F926704E3}" type="slidenum">
              <a:rPr lang="zh-CN" altLang="en-US" smtClean="0"/>
            </a:fld>
            <a:endParaRPr lang="zh-CN" altLang="en-US" dirty="0"/>
          </a:p>
        </p:txBody>
      </p:sp>
      <p:sp>
        <p:nvSpPr>
          <p:cNvPr id="36" name="TextBox 19"/>
          <p:cNvSpPr txBox="1"/>
          <p:nvPr/>
        </p:nvSpPr>
        <p:spPr>
          <a:xfrm>
            <a:off x="2231170" y="567568"/>
            <a:ext cx="4992916"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smtClean="0">
                <a:solidFill>
                  <a:schemeClr val="bg1"/>
                </a:solidFill>
                <a:latin typeface="+mn-ea"/>
              </a:rPr>
              <a:t>3</a:t>
            </a:r>
            <a:r>
              <a:rPr lang="zh-CN" altLang="en-US" sz="3200" b="1" dirty="0" smtClean="0">
                <a:solidFill>
                  <a:schemeClr val="bg1"/>
                </a:solidFill>
                <a:latin typeface="+mn-ea"/>
              </a:rPr>
              <a:t>、方案预算</a:t>
            </a:r>
            <a:endParaRPr lang="en-US" sz="3200" b="1" dirty="0">
              <a:solidFill>
                <a:schemeClr val="bg1"/>
              </a:solidFill>
              <a:latin typeface="+mn-ea"/>
            </a:endParaRPr>
          </a:p>
        </p:txBody>
      </p:sp>
      <p:graphicFrame>
        <p:nvGraphicFramePr>
          <p:cNvPr id="2" name="表格 1"/>
          <p:cNvGraphicFramePr>
            <a:graphicFrameLocks noGrp="1"/>
          </p:cNvGraphicFramePr>
          <p:nvPr/>
        </p:nvGraphicFramePr>
        <p:xfrm>
          <a:off x="1109243" y="1942828"/>
          <a:ext cx="10511395" cy="3140161"/>
        </p:xfrm>
        <a:graphic>
          <a:graphicData uri="http://schemas.openxmlformats.org/drawingml/2006/table">
            <a:tbl>
              <a:tblPr firstRow="1" firstCol="1" bandRow="1">
                <a:tableStyleId>{16D9F66E-5EB9-4882-86FB-DCBF35E3C3E4}</a:tableStyleId>
              </a:tblPr>
              <a:tblGrid>
                <a:gridCol w="2472775"/>
                <a:gridCol w="1980743"/>
                <a:gridCol w="1560203"/>
                <a:gridCol w="1776781"/>
                <a:gridCol w="2720893"/>
              </a:tblGrid>
              <a:tr h="773273">
                <a:tc>
                  <a:txBody>
                    <a:bodyPr/>
                    <a:lstStyle/>
                    <a:p>
                      <a:pPr algn="ctr">
                        <a:spcAft>
                          <a:spcPts val="0"/>
                        </a:spcAft>
                      </a:pPr>
                      <a:r>
                        <a:rPr lang="zh-CN" sz="1600" kern="100">
                          <a:effectLst/>
                        </a:rPr>
                        <a:t>模块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开发人数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开发周期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开发单价</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价格</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591722">
                <a:tc>
                  <a:txBody>
                    <a:bodyPr/>
                    <a:lstStyle/>
                    <a:p>
                      <a:pPr algn="ctr">
                        <a:spcAft>
                          <a:spcPts val="0"/>
                        </a:spcAft>
                      </a:pPr>
                      <a:r>
                        <a:rPr lang="zh-CN" sz="1600" kern="100">
                          <a:effectLst/>
                        </a:rPr>
                        <a:t>数据采集模块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30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1000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800" kern="0">
                          <a:effectLst/>
                        </a:rPr>
                        <a:t>120,000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591722">
                <a:tc>
                  <a:txBody>
                    <a:bodyPr/>
                    <a:lstStyle/>
                    <a:p>
                      <a:pPr algn="ctr">
                        <a:spcAft>
                          <a:spcPts val="0"/>
                        </a:spcAft>
                      </a:pPr>
                      <a:r>
                        <a:rPr lang="zh-CN" sz="1600" kern="100">
                          <a:effectLst/>
                        </a:rPr>
                        <a:t>数据管理模块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30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1000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800" kern="0">
                          <a:effectLst/>
                        </a:rPr>
                        <a:t>90,000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591722">
                <a:tc>
                  <a:txBody>
                    <a:bodyPr/>
                    <a:lstStyle/>
                    <a:p>
                      <a:pPr algn="ctr">
                        <a:spcAft>
                          <a:spcPts val="0"/>
                        </a:spcAft>
                      </a:pPr>
                      <a:r>
                        <a:rPr lang="zh-CN" sz="1600" kern="100">
                          <a:effectLst/>
                        </a:rPr>
                        <a:t>数据通信模块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10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1000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800" kern="0">
                          <a:effectLst/>
                        </a:rPr>
                        <a:t>10,000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591722">
                <a:tc gridSpan="4">
                  <a:txBody>
                    <a:bodyPr/>
                    <a:lstStyle/>
                    <a:p>
                      <a:pPr algn="ctr">
                        <a:spcAft>
                          <a:spcPts val="0"/>
                        </a:spcAft>
                      </a:pPr>
                      <a:r>
                        <a:rPr lang="zh-CN" sz="1600" kern="100">
                          <a:effectLst/>
                        </a:rPr>
                        <a:t>合计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cPr/>
                </a:tc>
                <a:tc hMerge="1">
                  <a:tcPr/>
                </a:tc>
                <a:tc hMerge="1">
                  <a:tcPr/>
                </a:tc>
                <a:tc>
                  <a:txBody>
                    <a:bodyPr/>
                    <a:lstStyle/>
                    <a:p>
                      <a:pPr algn="ctr" fontAlgn="ctr">
                        <a:spcAft>
                          <a:spcPts val="0"/>
                        </a:spcAft>
                      </a:pPr>
                      <a:r>
                        <a:rPr lang="en-US" sz="1800" kern="0" dirty="0">
                          <a:effectLst/>
                        </a:rPr>
                        <a:t>220,000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54400" y="1153757"/>
            <a:ext cx="5283200" cy="2171654"/>
          </a:xfrm>
          <a:prstGeom prst="rect">
            <a:avLst/>
          </a:prstGeom>
        </p:spPr>
      </p:pic>
      <p:sp>
        <p:nvSpPr>
          <p:cNvPr id="3" name="TextBox 19"/>
          <p:cNvSpPr txBox="1"/>
          <p:nvPr/>
        </p:nvSpPr>
        <p:spPr>
          <a:xfrm>
            <a:off x="3454400" y="4239854"/>
            <a:ext cx="5283200" cy="646331"/>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3600" b="1" dirty="0" smtClean="0">
                <a:solidFill>
                  <a:schemeClr val="bg1"/>
                </a:solidFill>
                <a:latin typeface="+mn-ea"/>
              </a:rPr>
              <a:t>产品报价</a:t>
            </a:r>
            <a:endParaRPr lang="en-US" sz="3600" b="1" dirty="0">
              <a:solidFill>
                <a:schemeClr val="bg1"/>
              </a:solidFill>
              <a:latin typeface="+mn-ea"/>
            </a:endParaRPr>
          </a:p>
        </p:txBody>
      </p:sp>
      <p:sp>
        <p:nvSpPr>
          <p:cNvPr id="4" name="TextBox 19"/>
          <p:cNvSpPr txBox="1"/>
          <p:nvPr/>
        </p:nvSpPr>
        <p:spPr>
          <a:xfrm>
            <a:off x="5095081" y="3655079"/>
            <a:ext cx="2001838"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3200" b="1" dirty="0" smtClean="0">
                <a:solidFill>
                  <a:schemeClr val="accent1"/>
                </a:solidFill>
                <a:latin typeface="+mn-lt"/>
              </a:rPr>
              <a:t>PART 04</a:t>
            </a:r>
            <a:endParaRPr lang="en-US" sz="3200" b="1" dirty="0">
              <a:solidFill>
                <a:schemeClr val="accent1"/>
              </a:solidFill>
              <a:latin typeface="+mn-lt"/>
            </a:endParaRPr>
          </a:p>
        </p:txBody>
      </p:sp>
      <p:sp>
        <p:nvSpPr>
          <p:cNvPr id="5" name="文本框 4"/>
          <p:cNvSpPr txBox="1"/>
          <p:nvPr/>
        </p:nvSpPr>
        <p:spPr>
          <a:xfrm>
            <a:off x="3200400" y="5011084"/>
            <a:ext cx="5791200" cy="28642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smtClean="0">
                <a:solidFill>
                  <a:schemeClr val="bg1"/>
                </a:solidFill>
                <a:latin typeface="Century Gothic" panose="020B0502020202020204" pitchFamily="34" charset="0"/>
                <a:ea typeface="+mj-ea"/>
              </a:rPr>
              <a:t>专注预制</a:t>
            </a:r>
            <a:r>
              <a:rPr lang="en-US" altLang="zh-CN" sz="1200" dirty="0" smtClean="0">
                <a:solidFill>
                  <a:schemeClr val="bg1"/>
                </a:solidFill>
                <a:latin typeface="Century Gothic" panose="020B0502020202020204" pitchFamily="34" charset="0"/>
                <a:ea typeface="+mj-ea"/>
              </a:rPr>
              <a:t>&lt;&gt;</a:t>
            </a:r>
            <a:r>
              <a:rPr lang="zh-CN" altLang="en-US" sz="1200" dirty="0" smtClean="0">
                <a:solidFill>
                  <a:schemeClr val="bg1"/>
                </a:solidFill>
                <a:latin typeface="Century Gothic" panose="020B0502020202020204" pitchFamily="34" charset="0"/>
                <a:ea typeface="+mj-ea"/>
              </a:rPr>
              <a:t>筑梦未来</a:t>
            </a:r>
            <a:endParaRPr lang="en-US" altLang="zh-CN" sz="1200" dirty="0">
              <a:solidFill>
                <a:schemeClr val="bg1"/>
              </a:solidFill>
              <a:latin typeface="Century Gothic" panose="020B0502020202020204" pitchFamily="34" charset="0"/>
              <a:ea typeface="+mj-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Tm="0">
        <p15:prstTrans prst="fallOve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19"/>
          <p:cNvSpPr txBox="1"/>
          <p:nvPr/>
        </p:nvSpPr>
        <p:spPr>
          <a:xfrm>
            <a:off x="2231170" y="567568"/>
            <a:ext cx="4992916"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smtClean="0">
                <a:solidFill>
                  <a:schemeClr val="bg1"/>
                </a:solidFill>
                <a:latin typeface="+mn-ea"/>
              </a:rPr>
              <a:t>CONTENTS</a:t>
            </a:r>
            <a:endParaRPr lang="en-US" sz="3200" b="1" dirty="0">
              <a:solidFill>
                <a:schemeClr val="bg1"/>
              </a:solidFill>
              <a:latin typeface="+mn-ea"/>
            </a:endParaRPr>
          </a:p>
        </p:txBody>
      </p:sp>
      <p:grpSp>
        <p:nvGrpSpPr>
          <p:cNvPr id="62" name="组合 61"/>
          <p:cNvGrpSpPr/>
          <p:nvPr/>
        </p:nvGrpSpPr>
        <p:grpSpPr>
          <a:xfrm>
            <a:off x="1363662" y="2476499"/>
            <a:ext cx="2001838" cy="2455757"/>
            <a:chOff x="1363662" y="2476499"/>
            <a:chExt cx="2001838" cy="2455757"/>
          </a:xfrm>
        </p:grpSpPr>
        <p:sp>
          <p:nvSpPr>
            <p:cNvPr id="38" name="圆角矩形 37"/>
            <p:cNvSpPr/>
            <p:nvPr/>
          </p:nvSpPr>
          <p:spPr>
            <a:xfrm>
              <a:off x="1701800" y="2476499"/>
              <a:ext cx="1325563" cy="13255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1"/>
            <p:cNvSpPr/>
            <p:nvPr/>
          </p:nvSpPr>
          <p:spPr>
            <a:xfrm>
              <a:off x="2034539" y="2809738"/>
              <a:ext cx="660086" cy="659089"/>
            </a:xfrm>
            <a:custGeom>
              <a:avLst/>
              <a:gdLst>
                <a:gd name="connsiteX0" fmla="*/ 303782 w 607639"/>
                <a:gd name="connsiteY0" fmla="*/ 203581 h 606722"/>
                <a:gd name="connsiteX1" fmla="*/ 323628 w 607639"/>
                <a:gd name="connsiteY1" fmla="*/ 223399 h 606722"/>
                <a:gd name="connsiteX2" fmla="*/ 323628 w 607639"/>
                <a:gd name="connsiteY2" fmla="*/ 295117 h 606722"/>
                <a:gd name="connsiteX3" fmla="*/ 350326 w 607639"/>
                <a:gd name="connsiteY3" fmla="*/ 321777 h 606722"/>
                <a:gd name="connsiteX4" fmla="*/ 350326 w 607639"/>
                <a:gd name="connsiteY4" fmla="*/ 349771 h 606722"/>
                <a:gd name="connsiteX5" fmla="*/ 322293 w 607639"/>
                <a:gd name="connsiteY5" fmla="*/ 349771 h 606722"/>
                <a:gd name="connsiteX6" fmla="*/ 289811 w 607639"/>
                <a:gd name="connsiteY6" fmla="*/ 317334 h 606722"/>
                <a:gd name="connsiteX7" fmla="*/ 284026 w 607639"/>
                <a:gd name="connsiteY7" fmla="*/ 303293 h 606722"/>
                <a:gd name="connsiteX8" fmla="*/ 284026 w 607639"/>
                <a:gd name="connsiteY8" fmla="*/ 223399 h 606722"/>
                <a:gd name="connsiteX9" fmla="*/ 303782 w 607639"/>
                <a:gd name="connsiteY9" fmla="*/ 203581 h 606722"/>
                <a:gd name="connsiteX10" fmla="*/ 303775 w 607639"/>
                <a:gd name="connsiteY10" fmla="*/ 170021 h 606722"/>
                <a:gd name="connsiteX11" fmla="*/ 170288 w 607639"/>
                <a:gd name="connsiteY11" fmla="*/ 303317 h 606722"/>
                <a:gd name="connsiteX12" fmla="*/ 303775 w 607639"/>
                <a:gd name="connsiteY12" fmla="*/ 436702 h 606722"/>
                <a:gd name="connsiteX13" fmla="*/ 437351 w 607639"/>
                <a:gd name="connsiteY13" fmla="*/ 303317 h 606722"/>
                <a:gd name="connsiteX14" fmla="*/ 303775 w 607639"/>
                <a:gd name="connsiteY14" fmla="*/ 170021 h 606722"/>
                <a:gd name="connsiteX15" fmla="*/ 303775 w 607639"/>
                <a:gd name="connsiteY15" fmla="*/ 130476 h 606722"/>
                <a:gd name="connsiteX16" fmla="*/ 476952 w 607639"/>
                <a:gd name="connsiteY16" fmla="*/ 303317 h 606722"/>
                <a:gd name="connsiteX17" fmla="*/ 303775 w 607639"/>
                <a:gd name="connsiteY17" fmla="*/ 476247 h 606722"/>
                <a:gd name="connsiteX18" fmla="*/ 130687 w 607639"/>
                <a:gd name="connsiteY18" fmla="*/ 303317 h 606722"/>
                <a:gd name="connsiteX19" fmla="*/ 303775 w 607639"/>
                <a:gd name="connsiteY19" fmla="*/ 130476 h 606722"/>
                <a:gd name="connsiteX20" fmla="*/ 283571 w 607639"/>
                <a:gd name="connsiteY20" fmla="*/ 39548 h 606722"/>
                <a:gd name="connsiteX21" fmla="*/ 268707 w 607639"/>
                <a:gd name="connsiteY21" fmla="*/ 86116 h 606722"/>
                <a:gd name="connsiteX22" fmla="*/ 254466 w 607639"/>
                <a:gd name="connsiteY22" fmla="*/ 99269 h 606722"/>
                <a:gd name="connsiteX23" fmla="*/ 194210 w 607639"/>
                <a:gd name="connsiteY23" fmla="*/ 124242 h 606722"/>
                <a:gd name="connsiteX24" fmla="*/ 174806 w 607639"/>
                <a:gd name="connsiteY24" fmla="*/ 124953 h 606722"/>
                <a:gd name="connsiteX25" fmla="*/ 131283 w 607639"/>
                <a:gd name="connsiteY25" fmla="*/ 102557 h 606722"/>
                <a:gd name="connsiteX26" fmla="*/ 102712 w 607639"/>
                <a:gd name="connsiteY26" fmla="*/ 131085 h 606722"/>
                <a:gd name="connsiteX27" fmla="*/ 125141 w 607639"/>
                <a:gd name="connsiteY27" fmla="*/ 174543 h 606722"/>
                <a:gd name="connsiteX28" fmla="*/ 124429 w 607639"/>
                <a:gd name="connsiteY28" fmla="*/ 193916 h 606722"/>
                <a:gd name="connsiteX29" fmla="*/ 99419 w 607639"/>
                <a:gd name="connsiteY29" fmla="*/ 254082 h 606722"/>
                <a:gd name="connsiteX30" fmla="*/ 86246 w 607639"/>
                <a:gd name="connsiteY30" fmla="*/ 268301 h 606722"/>
                <a:gd name="connsiteX31" fmla="*/ 39607 w 607639"/>
                <a:gd name="connsiteY31" fmla="*/ 283143 h 606722"/>
                <a:gd name="connsiteX32" fmla="*/ 39607 w 607639"/>
                <a:gd name="connsiteY32" fmla="*/ 323579 h 606722"/>
                <a:gd name="connsiteX33" fmla="*/ 86246 w 607639"/>
                <a:gd name="connsiteY33" fmla="*/ 338421 h 606722"/>
                <a:gd name="connsiteX34" fmla="*/ 99419 w 607639"/>
                <a:gd name="connsiteY34" fmla="*/ 352640 h 606722"/>
                <a:gd name="connsiteX35" fmla="*/ 124429 w 607639"/>
                <a:gd name="connsiteY35" fmla="*/ 412806 h 606722"/>
                <a:gd name="connsiteX36" fmla="*/ 125141 w 607639"/>
                <a:gd name="connsiteY36" fmla="*/ 432179 h 606722"/>
                <a:gd name="connsiteX37" fmla="*/ 102712 w 607639"/>
                <a:gd name="connsiteY37" fmla="*/ 475548 h 606722"/>
                <a:gd name="connsiteX38" fmla="*/ 131283 w 607639"/>
                <a:gd name="connsiteY38" fmla="*/ 504165 h 606722"/>
                <a:gd name="connsiteX39" fmla="*/ 174806 w 607639"/>
                <a:gd name="connsiteY39" fmla="*/ 481769 h 606722"/>
                <a:gd name="connsiteX40" fmla="*/ 194210 w 607639"/>
                <a:gd name="connsiteY40" fmla="*/ 482480 h 606722"/>
                <a:gd name="connsiteX41" fmla="*/ 254466 w 607639"/>
                <a:gd name="connsiteY41" fmla="*/ 507364 h 606722"/>
                <a:gd name="connsiteX42" fmla="*/ 268707 w 607639"/>
                <a:gd name="connsiteY42" fmla="*/ 520606 h 606722"/>
                <a:gd name="connsiteX43" fmla="*/ 283571 w 607639"/>
                <a:gd name="connsiteY43" fmla="*/ 567086 h 606722"/>
                <a:gd name="connsiteX44" fmla="*/ 324068 w 607639"/>
                <a:gd name="connsiteY44" fmla="*/ 567086 h 606722"/>
                <a:gd name="connsiteX45" fmla="*/ 338932 w 607639"/>
                <a:gd name="connsiteY45" fmla="*/ 520606 h 606722"/>
                <a:gd name="connsiteX46" fmla="*/ 353173 w 607639"/>
                <a:gd name="connsiteY46" fmla="*/ 507364 h 606722"/>
                <a:gd name="connsiteX47" fmla="*/ 413430 w 607639"/>
                <a:gd name="connsiteY47" fmla="*/ 482480 h 606722"/>
                <a:gd name="connsiteX48" fmla="*/ 432833 w 607639"/>
                <a:gd name="connsiteY48" fmla="*/ 481769 h 606722"/>
                <a:gd name="connsiteX49" fmla="*/ 476267 w 607639"/>
                <a:gd name="connsiteY49" fmla="*/ 504165 h 606722"/>
                <a:gd name="connsiteX50" fmla="*/ 504927 w 607639"/>
                <a:gd name="connsiteY50" fmla="*/ 475548 h 606722"/>
                <a:gd name="connsiteX51" fmla="*/ 482498 w 607639"/>
                <a:gd name="connsiteY51" fmla="*/ 432179 h 606722"/>
                <a:gd name="connsiteX52" fmla="*/ 483210 w 607639"/>
                <a:gd name="connsiteY52" fmla="*/ 412806 h 606722"/>
                <a:gd name="connsiteX53" fmla="*/ 508131 w 607639"/>
                <a:gd name="connsiteY53" fmla="*/ 352640 h 606722"/>
                <a:gd name="connsiteX54" fmla="*/ 521393 w 607639"/>
                <a:gd name="connsiteY54" fmla="*/ 338421 h 606722"/>
                <a:gd name="connsiteX55" fmla="*/ 567943 w 607639"/>
                <a:gd name="connsiteY55" fmla="*/ 323579 h 606722"/>
                <a:gd name="connsiteX56" fmla="*/ 567943 w 607639"/>
                <a:gd name="connsiteY56" fmla="*/ 283143 h 606722"/>
                <a:gd name="connsiteX57" fmla="*/ 521393 w 607639"/>
                <a:gd name="connsiteY57" fmla="*/ 268301 h 606722"/>
                <a:gd name="connsiteX58" fmla="*/ 508131 w 607639"/>
                <a:gd name="connsiteY58" fmla="*/ 254082 h 606722"/>
                <a:gd name="connsiteX59" fmla="*/ 483210 w 607639"/>
                <a:gd name="connsiteY59" fmla="*/ 193916 h 606722"/>
                <a:gd name="connsiteX60" fmla="*/ 482498 w 607639"/>
                <a:gd name="connsiteY60" fmla="*/ 174543 h 606722"/>
                <a:gd name="connsiteX61" fmla="*/ 504927 w 607639"/>
                <a:gd name="connsiteY61" fmla="*/ 131085 h 606722"/>
                <a:gd name="connsiteX62" fmla="*/ 476267 w 607639"/>
                <a:gd name="connsiteY62" fmla="*/ 102557 h 606722"/>
                <a:gd name="connsiteX63" fmla="*/ 432833 w 607639"/>
                <a:gd name="connsiteY63" fmla="*/ 124953 h 606722"/>
                <a:gd name="connsiteX64" fmla="*/ 413430 w 607639"/>
                <a:gd name="connsiteY64" fmla="*/ 124242 h 606722"/>
                <a:gd name="connsiteX65" fmla="*/ 353173 w 607639"/>
                <a:gd name="connsiteY65" fmla="*/ 99269 h 606722"/>
                <a:gd name="connsiteX66" fmla="*/ 338932 w 607639"/>
                <a:gd name="connsiteY66" fmla="*/ 86116 h 606722"/>
                <a:gd name="connsiteX67" fmla="*/ 324068 w 607639"/>
                <a:gd name="connsiteY67" fmla="*/ 39548 h 606722"/>
                <a:gd name="connsiteX68" fmla="*/ 269063 w 607639"/>
                <a:gd name="connsiteY68" fmla="*/ 0 h 606722"/>
                <a:gd name="connsiteX69" fmla="*/ 338487 w 607639"/>
                <a:gd name="connsiteY69" fmla="*/ 0 h 606722"/>
                <a:gd name="connsiteX70" fmla="*/ 357356 w 607639"/>
                <a:gd name="connsiteY70" fmla="*/ 13775 h 606722"/>
                <a:gd name="connsiteX71" fmla="*/ 373377 w 607639"/>
                <a:gd name="connsiteY71" fmla="*/ 63720 h 606722"/>
                <a:gd name="connsiteX72" fmla="*/ 424288 w 607639"/>
                <a:gd name="connsiteY72" fmla="*/ 84783 h 606722"/>
                <a:gd name="connsiteX73" fmla="*/ 471016 w 607639"/>
                <a:gd name="connsiteY73" fmla="*/ 60788 h 606722"/>
                <a:gd name="connsiteX74" fmla="*/ 494068 w 607639"/>
                <a:gd name="connsiteY74" fmla="*/ 64343 h 606722"/>
                <a:gd name="connsiteX75" fmla="*/ 543199 w 607639"/>
                <a:gd name="connsiteY75" fmla="*/ 113399 h 606722"/>
                <a:gd name="connsiteX76" fmla="*/ 546759 w 607639"/>
                <a:gd name="connsiteY76" fmla="*/ 136417 h 606722"/>
                <a:gd name="connsiteX77" fmla="*/ 522728 w 607639"/>
                <a:gd name="connsiteY77" fmla="*/ 183074 h 606722"/>
                <a:gd name="connsiteX78" fmla="*/ 543822 w 607639"/>
                <a:gd name="connsiteY78" fmla="*/ 233908 h 606722"/>
                <a:gd name="connsiteX79" fmla="*/ 593843 w 607639"/>
                <a:gd name="connsiteY79" fmla="*/ 249816 h 606722"/>
                <a:gd name="connsiteX80" fmla="*/ 607639 w 607639"/>
                <a:gd name="connsiteY80" fmla="*/ 268657 h 606722"/>
                <a:gd name="connsiteX81" fmla="*/ 607639 w 607639"/>
                <a:gd name="connsiteY81" fmla="*/ 337976 h 606722"/>
                <a:gd name="connsiteX82" fmla="*/ 593843 w 607639"/>
                <a:gd name="connsiteY82" fmla="*/ 356817 h 606722"/>
                <a:gd name="connsiteX83" fmla="*/ 543822 w 607639"/>
                <a:gd name="connsiteY83" fmla="*/ 372814 h 606722"/>
                <a:gd name="connsiteX84" fmla="*/ 522728 w 607639"/>
                <a:gd name="connsiteY84" fmla="*/ 423648 h 606722"/>
                <a:gd name="connsiteX85" fmla="*/ 546759 w 607639"/>
                <a:gd name="connsiteY85" fmla="*/ 470305 h 606722"/>
                <a:gd name="connsiteX86" fmla="*/ 543199 w 607639"/>
                <a:gd name="connsiteY86" fmla="*/ 493323 h 606722"/>
                <a:gd name="connsiteX87" fmla="*/ 494068 w 607639"/>
                <a:gd name="connsiteY87" fmla="*/ 542379 h 606722"/>
                <a:gd name="connsiteX88" fmla="*/ 471016 w 607639"/>
                <a:gd name="connsiteY88" fmla="*/ 545934 h 606722"/>
                <a:gd name="connsiteX89" fmla="*/ 424288 w 607639"/>
                <a:gd name="connsiteY89" fmla="*/ 521939 h 606722"/>
                <a:gd name="connsiteX90" fmla="*/ 373377 w 607639"/>
                <a:gd name="connsiteY90" fmla="*/ 543002 h 606722"/>
                <a:gd name="connsiteX91" fmla="*/ 357356 w 607639"/>
                <a:gd name="connsiteY91" fmla="*/ 592947 h 606722"/>
                <a:gd name="connsiteX92" fmla="*/ 338487 w 607639"/>
                <a:gd name="connsiteY92" fmla="*/ 606722 h 606722"/>
                <a:gd name="connsiteX93" fmla="*/ 269063 w 607639"/>
                <a:gd name="connsiteY93" fmla="*/ 606722 h 606722"/>
                <a:gd name="connsiteX94" fmla="*/ 250194 w 607639"/>
                <a:gd name="connsiteY94" fmla="*/ 592947 h 606722"/>
                <a:gd name="connsiteX95" fmla="*/ 234262 w 607639"/>
                <a:gd name="connsiteY95" fmla="*/ 543002 h 606722"/>
                <a:gd name="connsiteX96" fmla="*/ 183351 w 607639"/>
                <a:gd name="connsiteY96" fmla="*/ 521939 h 606722"/>
                <a:gd name="connsiteX97" fmla="*/ 136623 w 607639"/>
                <a:gd name="connsiteY97" fmla="*/ 545934 h 606722"/>
                <a:gd name="connsiteX98" fmla="*/ 113571 w 607639"/>
                <a:gd name="connsiteY98" fmla="*/ 542379 h 606722"/>
                <a:gd name="connsiteX99" fmla="*/ 64440 w 607639"/>
                <a:gd name="connsiteY99" fmla="*/ 493323 h 606722"/>
                <a:gd name="connsiteX100" fmla="*/ 60880 w 607639"/>
                <a:gd name="connsiteY100" fmla="*/ 470305 h 606722"/>
                <a:gd name="connsiteX101" fmla="*/ 84911 w 607639"/>
                <a:gd name="connsiteY101" fmla="*/ 423648 h 606722"/>
                <a:gd name="connsiteX102" fmla="*/ 63817 w 607639"/>
                <a:gd name="connsiteY102" fmla="*/ 372814 h 606722"/>
                <a:gd name="connsiteX103" fmla="*/ 13796 w 607639"/>
                <a:gd name="connsiteY103" fmla="*/ 356817 h 606722"/>
                <a:gd name="connsiteX104" fmla="*/ 0 w 607639"/>
                <a:gd name="connsiteY104" fmla="*/ 337976 h 606722"/>
                <a:gd name="connsiteX105" fmla="*/ 0 w 607639"/>
                <a:gd name="connsiteY105" fmla="*/ 268657 h 606722"/>
                <a:gd name="connsiteX106" fmla="*/ 13796 w 607639"/>
                <a:gd name="connsiteY106" fmla="*/ 249816 h 606722"/>
                <a:gd name="connsiteX107" fmla="*/ 63817 w 607639"/>
                <a:gd name="connsiteY107" fmla="*/ 233908 h 606722"/>
                <a:gd name="connsiteX108" fmla="*/ 84911 w 607639"/>
                <a:gd name="connsiteY108" fmla="*/ 183074 h 606722"/>
                <a:gd name="connsiteX109" fmla="*/ 60880 w 607639"/>
                <a:gd name="connsiteY109" fmla="*/ 136417 h 606722"/>
                <a:gd name="connsiteX110" fmla="*/ 64440 w 607639"/>
                <a:gd name="connsiteY110" fmla="*/ 113399 h 606722"/>
                <a:gd name="connsiteX111" fmla="*/ 113571 w 607639"/>
                <a:gd name="connsiteY111" fmla="*/ 64343 h 606722"/>
                <a:gd name="connsiteX112" fmla="*/ 136623 w 607639"/>
                <a:gd name="connsiteY112" fmla="*/ 60788 h 606722"/>
                <a:gd name="connsiteX113" fmla="*/ 183351 w 607639"/>
                <a:gd name="connsiteY113" fmla="*/ 84783 h 606722"/>
                <a:gd name="connsiteX114" fmla="*/ 234262 w 607639"/>
                <a:gd name="connsiteY114" fmla="*/ 63720 h 606722"/>
                <a:gd name="connsiteX115" fmla="*/ 250194 w 607639"/>
                <a:gd name="connsiteY115" fmla="*/ 13775 h 606722"/>
                <a:gd name="connsiteX116" fmla="*/ 269063 w 607639"/>
                <a:gd name="connsiteY11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07639" h="606722">
                  <a:moveTo>
                    <a:pt x="303782" y="203581"/>
                  </a:moveTo>
                  <a:cubicBezTo>
                    <a:pt x="314729" y="203581"/>
                    <a:pt x="323628" y="212468"/>
                    <a:pt x="323628" y="223399"/>
                  </a:cubicBezTo>
                  <a:lnTo>
                    <a:pt x="323628" y="295117"/>
                  </a:lnTo>
                  <a:lnTo>
                    <a:pt x="350326" y="321777"/>
                  </a:lnTo>
                  <a:cubicBezTo>
                    <a:pt x="357979" y="329509"/>
                    <a:pt x="357979" y="342040"/>
                    <a:pt x="350326" y="349771"/>
                  </a:cubicBezTo>
                  <a:cubicBezTo>
                    <a:pt x="342583" y="357414"/>
                    <a:pt x="330035" y="357414"/>
                    <a:pt x="322293" y="349771"/>
                  </a:cubicBezTo>
                  <a:lnTo>
                    <a:pt x="289811" y="317334"/>
                  </a:lnTo>
                  <a:cubicBezTo>
                    <a:pt x="286073" y="313601"/>
                    <a:pt x="284026" y="308536"/>
                    <a:pt x="284026" y="303293"/>
                  </a:cubicBezTo>
                  <a:lnTo>
                    <a:pt x="284026" y="223399"/>
                  </a:lnTo>
                  <a:cubicBezTo>
                    <a:pt x="284026" y="212468"/>
                    <a:pt x="292836" y="203581"/>
                    <a:pt x="303782" y="203581"/>
                  </a:cubicBezTo>
                  <a:close/>
                  <a:moveTo>
                    <a:pt x="303775" y="170021"/>
                  </a:moveTo>
                  <a:cubicBezTo>
                    <a:pt x="230179" y="170021"/>
                    <a:pt x="170288" y="229826"/>
                    <a:pt x="170288" y="303317"/>
                  </a:cubicBezTo>
                  <a:cubicBezTo>
                    <a:pt x="170288" y="376897"/>
                    <a:pt x="230179" y="436702"/>
                    <a:pt x="303775" y="436702"/>
                  </a:cubicBezTo>
                  <a:cubicBezTo>
                    <a:pt x="377460" y="436702"/>
                    <a:pt x="437351" y="376897"/>
                    <a:pt x="437351" y="303317"/>
                  </a:cubicBezTo>
                  <a:cubicBezTo>
                    <a:pt x="437351" y="229826"/>
                    <a:pt x="377460" y="170021"/>
                    <a:pt x="303775" y="170021"/>
                  </a:cubicBezTo>
                  <a:close/>
                  <a:moveTo>
                    <a:pt x="303775" y="130476"/>
                  </a:moveTo>
                  <a:cubicBezTo>
                    <a:pt x="399263" y="130476"/>
                    <a:pt x="476952" y="208055"/>
                    <a:pt x="476952" y="303317"/>
                  </a:cubicBezTo>
                  <a:cubicBezTo>
                    <a:pt x="476952" y="398668"/>
                    <a:pt x="399263" y="476247"/>
                    <a:pt x="303775" y="476247"/>
                  </a:cubicBezTo>
                  <a:cubicBezTo>
                    <a:pt x="208376" y="476247"/>
                    <a:pt x="130687" y="398668"/>
                    <a:pt x="130687" y="303317"/>
                  </a:cubicBezTo>
                  <a:cubicBezTo>
                    <a:pt x="130687" y="208055"/>
                    <a:pt x="208376" y="130476"/>
                    <a:pt x="303775" y="130476"/>
                  </a:cubicBezTo>
                  <a:close/>
                  <a:moveTo>
                    <a:pt x="283571" y="39548"/>
                  </a:moveTo>
                  <a:lnTo>
                    <a:pt x="268707" y="86116"/>
                  </a:lnTo>
                  <a:cubicBezTo>
                    <a:pt x="266571" y="92692"/>
                    <a:pt x="261141" y="97669"/>
                    <a:pt x="254466" y="99269"/>
                  </a:cubicBezTo>
                  <a:cubicBezTo>
                    <a:pt x="233194" y="104423"/>
                    <a:pt x="212901" y="112777"/>
                    <a:pt x="194210" y="124242"/>
                  </a:cubicBezTo>
                  <a:cubicBezTo>
                    <a:pt x="188335" y="127796"/>
                    <a:pt x="180948" y="128063"/>
                    <a:pt x="174806" y="124953"/>
                  </a:cubicBezTo>
                  <a:lnTo>
                    <a:pt x="131283" y="102557"/>
                  </a:lnTo>
                  <a:lnTo>
                    <a:pt x="102712" y="131085"/>
                  </a:lnTo>
                  <a:lnTo>
                    <a:pt x="125141" y="174543"/>
                  </a:lnTo>
                  <a:cubicBezTo>
                    <a:pt x="128257" y="180675"/>
                    <a:pt x="127990" y="188051"/>
                    <a:pt x="124429" y="193916"/>
                  </a:cubicBezTo>
                  <a:cubicBezTo>
                    <a:pt x="112948" y="212579"/>
                    <a:pt x="104581" y="232842"/>
                    <a:pt x="99419" y="254082"/>
                  </a:cubicBezTo>
                  <a:cubicBezTo>
                    <a:pt x="97817" y="260747"/>
                    <a:pt x="92833" y="266169"/>
                    <a:pt x="86246" y="268301"/>
                  </a:cubicBezTo>
                  <a:lnTo>
                    <a:pt x="39607" y="283143"/>
                  </a:lnTo>
                  <a:lnTo>
                    <a:pt x="39607" y="323579"/>
                  </a:lnTo>
                  <a:lnTo>
                    <a:pt x="86246" y="338421"/>
                  </a:lnTo>
                  <a:cubicBezTo>
                    <a:pt x="92833" y="340554"/>
                    <a:pt x="97817" y="345886"/>
                    <a:pt x="99419" y="352640"/>
                  </a:cubicBezTo>
                  <a:cubicBezTo>
                    <a:pt x="104581" y="373880"/>
                    <a:pt x="112948" y="394143"/>
                    <a:pt x="124429" y="412806"/>
                  </a:cubicBezTo>
                  <a:cubicBezTo>
                    <a:pt x="127990" y="418671"/>
                    <a:pt x="128257" y="426047"/>
                    <a:pt x="125141" y="432179"/>
                  </a:cubicBezTo>
                  <a:lnTo>
                    <a:pt x="102712" y="475548"/>
                  </a:lnTo>
                  <a:lnTo>
                    <a:pt x="131283" y="504165"/>
                  </a:lnTo>
                  <a:lnTo>
                    <a:pt x="174806" y="481769"/>
                  </a:lnTo>
                  <a:cubicBezTo>
                    <a:pt x="180948" y="478570"/>
                    <a:pt x="188335" y="478837"/>
                    <a:pt x="194210" y="482480"/>
                  </a:cubicBezTo>
                  <a:cubicBezTo>
                    <a:pt x="212901" y="493945"/>
                    <a:pt x="233194" y="502299"/>
                    <a:pt x="254466" y="507364"/>
                  </a:cubicBezTo>
                  <a:cubicBezTo>
                    <a:pt x="261141" y="509053"/>
                    <a:pt x="266571" y="514030"/>
                    <a:pt x="268707" y="520606"/>
                  </a:cubicBezTo>
                  <a:lnTo>
                    <a:pt x="283571" y="567086"/>
                  </a:lnTo>
                  <a:lnTo>
                    <a:pt x="324068" y="567086"/>
                  </a:lnTo>
                  <a:lnTo>
                    <a:pt x="338932" y="520606"/>
                  </a:lnTo>
                  <a:cubicBezTo>
                    <a:pt x="341068" y="514030"/>
                    <a:pt x="346409" y="509053"/>
                    <a:pt x="353173" y="507364"/>
                  </a:cubicBezTo>
                  <a:cubicBezTo>
                    <a:pt x="374445" y="502299"/>
                    <a:pt x="394738" y="493945"/>
                    <a:pt x="413430" y="482480"/>
                  </a:cubicBezTo>
                  <a:cubicBezTo>
                    <a:pt x="419304" y="478837"/>
                    <a:pt x="426691" y="478570"/>
                    <a:pt x="432833" y="481769"/>
                  </a:cubicBezTo>
                  <a:lnTo>
                    <a:pt x="476267" y="504165"/>
                  </a:lnTo>
                  <a:lnTo>
                    <a:pt x="504927" y="475548"/>
                  </a:lnTo>
                  <a:lnTo>
                    <a:pt x="482498" y="432179"/>
                  </a:lnTo>
                  <a:cubicBezTo>
                    <a:pt x="479293" y="426047"/>
                    <a:pt x="479560" y="418671"/>
                    <a:pt x="483210" y="412806"/>
                  </a:cubicBezTo>
                  <a:cubicBezTo>
                    <a:pt x="494691" y="394143"/>
                    <a:pt x="503058" y="373880"/>
                    <a:pt x="508131" y="352640"/>
                  </a:cubicBezTo>
                  <a:cubicBezTo>
                    <a:pt x="509822" y="345886"/>
                    <a:pt x="514807" y="340554"/>
                    <a:pt x="521393" y="338421"/>
                  </a:cubicBezTo>
                  <a:lnTo>
                    <a:pt x="567943" y="323579"/>
                  </a:lnTo>
                  <a:lnTo>
                    <a:pt x="567943" y="283143"/>
                  </a:lnTo>
                  <a:lnTo>
                    <a:pt x="521393" y="268301"/>
                  </a:lnTo>
                  <a:cubicBezTo>
                    <a:pt x="514807" y="266169"/>
                    <a:pt x="509822" y="260747"/>
                    <a:pt x="508131" y="254082"/>
                  </a:cubicBezTo>
                  <a:cubicBezTo>
                    <a:pt x="503058" y="232842"/>
                    <a:pt x="494691" y="212579"/>
                    <a:pt x="483210" y="193916"/>
                  </a:cubicBezTo>
                  <a:cubicBezTo>
                    <a:pt x="479560" y="188051"/>
                    <a:pt x="479293" y="180675"/>
                    <a:pt x="482498" y="174543"/>
                  </a:cubicBezTo>
                  <a:lnTo>
                    <a:pt x="504927" y="131085"/>
                  </a:lnTo>
                  <a:lnTo>
                    <a:pt x="476267" y="102557"/>
                  </a:lnTo>
                  <a:lnTo>
                    <a:pt x="432833" y="124953"/>
                  </a:lnTo>
                  <a:cubicBezTo>
                    <a:pt x="426691" y="128063"/>
                    <a:pt x="419304" y="127796"/>
                    <a:pt x="413430" y="124242"/>
                  </a:cubicBezTo>
                  <a:cubicBezTo>
                    <a:pt x="394738" y="112777"/>
                    <a:pt x="374445" y="104423"/>
                    <a:pt x="353173" y="99269"/>
                  </a:cubicBezTo>
                  <a:cubicBezTo>
                    <a:pt x="346409" y="97669"/>
                    <a:pt x="341068" y="92692"/>
                    <a:pt x="338932" y="86116"/>
                  </a:cubicBezTo>
                  <a:lnTo>
                    <a:pt x="324068" y="39548"/>
                  </a:lnTo>
                  <a:close/>
                  <a:moveTo>
                    <a:pt x="269063" y="0"/>
                  </a:moveTo>
                  <a:lnTo>
                    <a:pt x="338487" y="0"/>
                  </a:lnTo>
                  <a:cubicBezTo>
                    <a:pt x="347121" y="0"/>
                    <a:pt x="354775" y="5599"/>
                    <a:pt x="357356" y="13775"/>
                  </a:cubicBezTo>
                  <a:lnTo>
                    <a:pt x="373377" y="63720"/>
                  </a:lnTo>
                  <a:cubicBezTo>
                    <a:pt x="391089" y="68786"/>
                    <a:pt x="408178" y="75896"/>
                    <a:pt x="424288" y="84783"/>
                  </a:cubicBezTo>
                  <a:lnTo>
                    <a:pt x="471016" y="60788"/>
                  </a:lnTo>
                  <a:cubicBezTo>
                    <a:pt x="478670" y="56789"/>
                    <a:pt x="488016" y="58299"/>
                    <a:pt x="494068" y="64343"/>
                  </a:cubicBezTo>
                  <a:lnTo>
                    <a:pt x="543199" y="113399"/>
                  </a:lnTo>
                  <a:cubicBezTo>
                    <a:pt x="549252" y="119443"/>
                    <a:pt x="550676" y="128774"/>
                    <a:pt x="546759" y="136417"/>
                  </a:cubicBezTo>
                  <a:lnTo>
                    <a:pt x="522728" y="183074"/>
                  </a:lnTo>
                  <a:cubicBezTo>
                    <a:pt x="531629" y="199160"/>
                    <a:pt x="538660" y="216223"/>
                    <a:pt x="543822" y="233908"/>
                  </a:cubicBezTo>
                  <a:lnTo>
                    <a:pt x="593843" y="249816"/>
                  </a:lnTo>
                  <a:cubicBezTo>
                    <a:pt x="602032" y="252482"/>
                    <a:pt x="607639" y="260125"/>
                    <a:pt x="607639" y="268657"/>
                  </a:cubicBezTo>
                  <a:lnTo>
                    <a:pt x="607639" y="337976"/>
                  </a:lnTo>
                  <a:cubicBezTo>
                    <a:pt x="607639" y="346597"/>
                    <a:pt x="602032" y="354240"/>
                    <a:pt x="593843" y="356817"/>
                  </a:cubicBezTo>
                  <a:lnTo>
                    <a:pt x="543822" y="372814"/>
                  </a:lnTo>
                  <a:cubicBezTo>
                    <a:pt x="538660" y="390499"/>
                    <a:pt x="531629" y="407562"/>
                    <a:pt x="522728" y="423648"/>
                  </a:cubicBezTo>
                  <a:lnTo>
                    <a:pt x="546759" y="470305"/>
                  </a:lnTo>
                  <a:cubicBezTo>
                    <a:pt x="550765" y="477948"/>
                    <a:pt x="549252" y="487279"/>
                    <a:pt x="543199" y="493323"/>
                  </a:cubicBezTo>
                  <a:lnTo>
                    <a:pt x="494068" y="542379"/>
                  </a:lnTo>
                  <a:cubicBezTo>
                    <a:pt x="488016" y="548423"/>
                    <a:pt x="478670" y="549933"/>
                    <a:pt x="471016" y="545934"/>
                  </a:cubicBezTo>
                  <a:lnTo>
                    <a:pt x="424288" y="521939"/>
                  </a:lnTo>
                  <a:cubicBezTo>
                    <a:pt x="408178" y="530826"/>
                    <a:pt x="391089" y="537847"/>
                    <a:pt x="373377" y="543002"/>
                  </a:cubicBezTo>
                  <a:lnTo>
                    <a:pt x="357356" y="592947"/>
                  </a:lnTo>
                  <a:cubicBezTo>
                    <a:pt x="354775" y="601123"/>
                    <a:pt x="347121" y="606722"/>
                    <a:pt x="338487" y="606722"/>
                  </a:cubicBezTo>
                  <a:lnTo>
                    <a:pt x="269063" y="606722"/>
                  </a:lnTo>
                  <a:cubicBezTo>
                    <a:pt x="260518" y="606722"/>
                    <a:pt x="252864" y="601123"/>
                    <a:pt x="250194" y="592947"/>
                  </a:cubicBezTo>
                  <a:lnTo>
                    <a:pt x="234262" y="543002"/>
                  </a:lnTo>
                  <a:cubicBezTo>
                    <a:pt x="216550" y="537847"/>
                    <a:pt x="199461" y="530826"/>
                    <a:pt x="183351" y="521939"/>
                  </a:cubicBezTo>
                  <a:lnTo>
                    <a:pt x="136623" y="545934"/>
                  </a:lnTo>
                  <a:cubicBezTo>
                    <a:pt x="128969" y="549933"/>
                    <a:pt x="119623" y="548423"/>
                    <a:pt x="113571" y="542379"/>
                  </a:cubicBezTo>
                  <a:lnTo>
                    <a:pt x="64440" y="493323"/>
                  </a:lnTo>
                  <a:cubicBezTo>
                    <a:pt x="58387" y="487279"/>
                    <a:pt x="56874" y="477948"/>
                    <a:pt x="60880" y="470305"/>
                  </a:cubicBezTo>
                  <a:lnTo>
                    <a:pt x="84911" y="423648"/>
                  </a:lnTo>
                  <a:cubicBezTo>
                    <a:pt x="76011" y="407562"/>
                    <a:pt x="68890" y="390499"/>
                    <a:pt x="63817" y="372814"/>
                  </a:cubicBezTo>
                  <a:lnTo>
                    <a:pt x="13796" y="356817"/>
                  </a:lnTo>
                  <a:cubicBezTo>
                    <a:pt x="5607" y="354240"/>
                    <a:pt x="0" y="346597"/>
                    <a:pt x="0" y="337976"/>
                  </a:cubicBezTo>
                  <a:lnTo>
                    <a:pt x="0" y="268657"/>
                  </a:lnTo>
                  <a:cubicBezTo>
                    <a:pt x="0" y="260125"/>
                    <a:pt x="5607" y="252482"/>
                    <a:pt x="13796" y="249816"/>
                  </a:cubicBezTo>
                  <a:lnTo>
                    <a:pt x="63817" y="233908"/>
                  </a:lnTo>
                  <a:cubicBezTo>
                    <a:pt x="68890" y="216223"/>
                    <a:pt x="76011" y="199160"/>
                    <a:pt x="84911" y="183074"/>
                  </a:cubicBezTo>
                  <a:lnTo>
                    <a:pt x="60880" y="136417"/>
                  </a:lnTo>
                  <a:cubicBezTo>
                    <a:pt x="56874" y="128774"/>
                    <a:pt x="58387" y="119443"/>
                    <a:pt x="64440" y="113399"/>
                  </a:cubicBezTo>
                  <a:lnTo>
                    <a:pt x="113571" y="64343"/>
                  </a:lnTo>
                  <a:cubicBezTo>
                    <a:pt x="119623" y="58299"/>
                    <a:pt x="128969" y="56789"/>
                    <a:pt x="136623" y="60788"/>
                  </a:cubicBezTo>
                  <a:lnTo>
                    <a:pt x="183351" y="84783"/>
                  </a:lnTo>
                  <a:cubicBezTo>
                    <a:pt x="199461" y="75896"/>
                    <a:pt x="216550" y="68786"/>
                    <a:pt x="234262" y="63720"/>
                  </a:cubicBezTo>
                  <a:lnTo>
                    <a:pt x="250194" y="13775"/>
                  </a:lnTo>
                  <a:cubicBezTo>
                    <a:pt x="252864" y="5599"/>
                    <a:pt x="260429" y="0"/>
                    <a:pt x="269063" y="0"/>
                  </a:cubicBezTo>
                  <a:close/>
                </a:path>
              </a:pathLst>
            </a:custGeom>
            <a:solidFill>
              <a:srgbClr val="0017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2" name="组合 51"/>
            <p:cNvGrpSpPr/>
            <p:nvPr/>
          </p:nvGrpSpPr>
          <p:grpSpPr>
            <a:xfrm>
              <a:off x="1363662" y="4160811"/>
              <a:ext cx="2001838" cy="771445"/>
              <a:chOff x="1363662" y="3932211"/>
              <a:chExt cx="2001838" cy="771445"/>
            </a:xfrm>
          </p:grpSpPr>
          <p:sp>
            <p:nvSpPr>
              <p:cNvPr id="50" name="TextBox 19"/>
              <p:cNvSpPr txBox="1"/>
              <p:nvPr/>
            </p:nvSpPr>
            <p:spPr>
              <a:xfrm>
                <a:off x="1363662" y="4303546"/>
                <a:ext cx="2001838"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b="1" dirty="0" smtClean="0">
                    <a:solidFill>
                      <a:schemeClr val="bg1"/>
                    </a:solidFill>
                    <a:latin typeface="+mn-ea"/>
                  </a:rPr>
                  <a:t>方案概述</a:t>
                </a:r>
                <a:endParaRPr lang="en-US" sz="2000" b="1" dirty="0">
                  <a:solidFill>
                    <a:schemeClr val="bg1"/>
                  </a:solidFill>
                  <a:latin typeface="+mn-ea"/>
                </a:endParaRPr>
              </a:p>
            </p:txBody>
          </p:sp>
          <p:sp>
            <p:nvSpPr>
              <p:cNvPr id="51" name="TextBox 19"/>
              <p:cNvSpPr txBox="1"/>
              <p:nvPr/>
            </p:nvSpPr>
            <p:spPr>
              <a:xfrm>
                <a:off x="1363662" y="3932211"/>
                <a:ext cx="2001838"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2000" b="1" dirty="0" smtClean="0">
                    <a:solidFill>
                      <a:schemeClr val="accent1"/>
                    </a:solidFill>
                    <a:latin typeface="+mn-lt"/>
                  </a:rPr>
                  <a:t>PART 01</a:t>
                </a:r>
                <a:endParaRPr lang="en-US" sz="2000" b="1" dirty="0">
                  <a:solidFill>
                    <a:schemeClr val="accent1"/>
                  </a:solidFill>
                  <a:latin typeface="+mn-lt"/>
                </a:endParaRPr>
              </a:p>
            </p:txBody>
          </p:sp>
        </p:grpSp>
      </p:grpSp>
      <p:grpSp>
        <p:nvGrpSpPr>
          <p:cNvPr id="63" name="组合 62"/>
          <p:cNvGrpSpPr/>
          <p:nvPr/>
        </p:nvGrpSpPr>
        <p:grpSpPr>
          <a:xfrm>
            <a:off x="3878262" y="2476499"/>
            <a:ext cx="2001838" cy="2455757"/>
            <a:chOff x="3878262" y="2476499"/>
            <a:chExt cx="2001838" cy="2455757"/>
          </a:xfrm>
        </p:grpSpPr>
        <p:sp>
          <p:nvSpPr>
            <p:cNvPr id="39" name="圆角矩形 38"/>
            <p:cNvSpPr/>
            <p:nvPr/>
          </p:nvSpPr>
          <p:spPr>
            <a:xfrm>
              <a:off x="4216400" y="2476499"/>
              <a:ext cx="1325563" cy="13255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2"/>
            <p:cNvSpPr/>
            <p:nvPr/>
          </p:nvSpPr>
          <p:spPr>
            <a:xfrm>
              <a:off x="4580347" y="2809239"/>
              <a:ext cx="597670" cy="660086"/>
            </a:xfrm>
            <a:custGeom>
              <a:avLst/>
              <a:gdLst>
                <a:gd name="T0" fmla="*/ 3367 w 6172"/>
                <a:gd name="T1" fmla="*/ 480 h 6827"/>
                <a:gd name="T2" fmla="*/ 3367 w 6172"/>
                <a:gd name="T3" fmla="*/ 281 h 6827"/>
                <a:gd name="T4" fmla="*/ 3086 w 6172"/>
                <a:gd name="T5" fmla="*/ 0 h 6827"/>
                <a:gd name="T6" fmla="*/ 2806 w 6172"/>
                <a:gd name="T7" fmla="*/ 281 h 6827"/>
                <a:gd name="T8" fmla="*/ 2806 w 6172"/>
                <a:gd name="T9" fmla="*/ 480 h 6827"/>
                <a:gd name="T10" fmla="*/ 904 w 6172"/>
                <a:gd name="T11" fmla="*/ 1371 h 6827"/>
                <a:gd name="T12" fmla="*/ 0 w 6172"/>
                <a:gd name="T13" fmla="*/ 3554 h 6827"/>
                <a:gd name="T14" fmla="*/ 208 w 6172"/>
                <a:gd name="T15" fmla="*/ 3825 h 6827"/>
                <a:gd name="T16" fmla="*/ 524 w 6172"/>
                <a:gd name="T17" fmla="*/ 3694 h 6827"/>
                <a:gd name="T18" fmla="*/ 982 w 6172"/>
                <a:gd name="T19" fmla="*/ 3429 h 6827"/>
                <a:gd name="T20" fmla="*/ 1441 w 6172"/>
                <a:gd name="T21" fmla="*/ 3694 h 6827"/>
                <a:gd name="T22" fmla="*/ 1684 w 6172"/>
                <a:gd name="T23" fmla="*/ 3834 h 6827"/>
                <a:gd name="T24" fmla="*/ 1926 w 6172"/>
                <a:gd name="T25" fmla="*/ 3694 h 6827"/>
                <a:gd name="T26" fmla="*/ 2385 w 6172"/>
                <a:gd name="T27" fmla="*/ 3429 h 6827"/>
                <a:gd name="T28" fmla="*/ 2806 w 6172"/>
                <a:gd name="T29" fmla="*/ 3638 h 6827"/>
                <a:gd name="T30" fmla="*/ 2806 w 6172"/>
                <a:gd name="T31" fmla="*/ 5845 h 6827"/>
                <a:gd name="T32" fmla="*/ 3788 w 6172"/>
                <a:gd name="T33" fmla="*/ 6827 h 6827"/>
                <a:gd name="T34" fmla="*/ 4770 w 6172"/>
                <a:gd name="T35" fmla="*/ 5845 h 6827"/>
                <a:gd name="T36" fmla="*/ 4489 w 6172"/>
                <a:gd name="T37" fmla="*/ 5564 h 6827"/>
                <a:gd name="T38" fmla="*/ 4208 w 6172"/>
                <a:gd name="T39" fmla="*/ 5845 h 6827"/>
                <a:gd name="T40" fmla="*/ 3788 w 6172"/>
                <a:gd name="T41" fmla="*/ 6266 h 6827"/>
                <a:gd name="T42" fmla="*/ 3367 w 6172"/>
                <a:gd name="T43" fmla="*/ 5845 h 6827"/>
                <a:gd name="T44" fmla="*/ 3367 w 6172"/>
                <a:gd name="T45" fmla="*/ 3638 h 6827"/>
                <a:gd name="T46" fmla="*/ 3788 w 6172"/>
                <a:gd name="T47" fmla="*/ 3429 h 6827"/>
                <a:gd name="T48" fmla="*/ 4246 w 6172"/>
                <a:gd name="T49" fmla="*/ 3694 h 6827"/>
                <a:gd name="T50" fmla="*/ 4489 w 6172"/>
                <a:gd name="T51" fmla="*/ 3834 h 6827"/>
                <a:gd name="T52" fmla="*/ 4732 w 6172"/>
                <a:gd name="T53" fmla="*/ 3694 h 6827"/>
                <a:gd name="T54" fmla="*/ 5190 w 6172"/>
                <a:gd name="T55" fmla="*/ 3429 h 6827"/>
                <a:gd name="T56" fmla="*/ 5649 w 6172"/>
                <a:gd name="T57" fmla="*/ 3694 h 6827"/>
                <a:gd name="T58" fmla="*/ 5892 w 6172"/>
                <a:gd name="T59" fmla="*/ 3834 h 6827"/>
                <a:gd name="T60" fmla="*/ 5965 w 6172"/>
                <a:gd name="T61" fmla="*/ 3825 h 6827"/>
                <a:gd name="T62" fmla="*/ 6172 w 6172"/>
                <a:gd name="T63" fmla="*/ 3554 h 6827"/>
                <a:gd name="T64" fmla="*/ 3367 w 6172"/>
                <a:gd name="T65" fmla="*/ 48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72" h="6827">
                  <a:moveTo>
                    <a:pt x="3367" y="480"/>
                  </a:moveTo>
                  <a:lnTo>
                    <a:pt x="3367" y="281"/>
                  </a:lnTo>
                  <a:cubicBezTo>
                    <a:pt x="3367" y="126"/>
                    <a:pt x="3241" y="0"/>
                    <a:pt x="3086" y="0"/>
                  </a:cubicBezTo>
                  <a:cubicBezTo>
                    <a:pt x="2931" y="0"/>
                    <a:pt x="2806" y="126"/>
                    <a:pt x="2806" y="281"/>
                  </a:cubicBezTo>
                  <a:lnTo>
                    <a:pt x="2806" y="480"/>
                  </a:lnTo>
                  <a:cubicBezTo>
                    <a:pt x="2087" y="545"/>
                    <a:pt x="1420" y="855"/>
                    <a:pt x="904" y="1371"/>
                  </a:cubicBezTo>
                  <a:cubicBezTo>
                    <a:pt x="321" y="1954"/>
                    <a:pt x="0" y="2729"/>
                    <a:pt x="0" y="3554"/>
                  </a:cubicBezTo>
                  <a:cubicBezTo>
                    <a:pt x="0" y="3681"/>
                    <a:pt x="85" y="3792"/>
                    <a:pt x="208" y="3825"/>
                  </a:cubicBezTo>
                  <a:cubicBezTo>
                    <a:pt x="331" y="3858"/>
                    <a:pt x="460" y="3804"/>
                    <a:pt x="524" y="3694"/>
                  </a:cubicBezTo>
                  <a:cubicBezTo>
                    <a:pt x="618" y="3531"/>
                    <a:pt x="794" y="3429"/>
                    <a:pt x="982" y="3429"/>
                  </a:cubicBezTo>
                  <a:cubicBezTo>
                    <a:pt x="1170" y="3429"/>
                    <a:pt x="1346" y="3531"/>
                    <a:pt x="1441" y="3694"/>
                  </a:cubicBezTo>
                  <a:cubicBezTo>
                    <a:pt x="1491" y="3781"/>
                    <a:pt x="1583" y="3834"/>
                    <a:pt x="1684" y="3834"/>
                  </a:cubicBezTo>
                  <a:cubicBezTo>
                    <a:pt x="1784" y="3834"/>
                    <a:pt x="1876" y="3781"/>
                    <a:pt x="1926" y="3694"/>
                  </a:cubicBezTo>
                  <a:cubicBezTo>
                    <a:pt x="2021" y="3531"/>
                    <a:pt x="2197" y="3429"/>
                    <a:pt x="2385" y="3429"/>
                  </a:cubicBezTo>
                  <a:cubicBezTo>
                    <a:pt x="2550" y="3429"/>
                    <a:pt x="2706" y="3508"/>
                    <a:pt x="2806" y="3638"/>
                  </a:cubicBezTo>
                  <a:lnTo>
                    <a:pt x="2806" y="5845"/>
                  </a:lnTo>
                  <a:cubicBezTo>
                    <a:pt x="2806" y="6386"/>
                    <a:pt x="3246" y="6827"/>
                    <a:pt x="3788" y="6827"/>
                  </a:cubicBezTo>
                  <a:cubicBezTo>
                    <a:pt x="4329" y="6827"/>
                    <a:pt x="4770" y="6386"/>
                    <a:pt x="4770" y="5845"/>
                  </a:cubicBezTo>
                  <a:cubicBezTo>
                    <a:pt x="4770" y="5690"/>
                    <a:pt x="4644" y="5564"/>
                    <a:pt x="4489" y="5564"/>
                  </a:cubicBezTo>
                  <a:cubicBezTo>
                    <a:pt x="4334" y="5564"/>
                    <a:pt x="4208" y="5690"/>
                    <a:pt x="4208" y="5845"/>
                  </a:cubicBezTo>
                  <a:cubicBezTo>
                    <a:pt x="4208" y="6077"/>
                    <a:pt x="4020" y="6266"/>
                    <a:pt x="3788" y="6266"/>
                  </a:cubicBezTo>
                  <a:cubicBezTo>
                    <a:pt x="3556" y="6266"/>
                    <a:pt x="3367" y="6077"/>
                    <a:pt x="3367" y="5845"/>
                  </a:cubicBezTo>
                  <a:lnTo>
                    <a:pt x="3367" y="3638"/>
                  </a:lnTo>
                  <a:cubicBezTo>
                    <a:pt x="3466" y="3508"/>
                    <a:pt x="3622" y="3429"/>
                    <a:pt x="3788" y="3429"/>
                  </a:cubicBezTo>
                  <a:cubicBezTo>
                    <a:pt x="3976" y="3429"/>
                    <a:pt x="4152" y="3531"/>
                    <a:pt x="4246" y="3694"/>
                  </a:cubicBezTo>
                  <a:cubicBezTo>
                    <a:pt x="4296" y="3781"/>
                    <a:pt x="4389" y="3834"/>
                    <a:pt x="4489" y="3834"/>
                  </a:cubicBezTo>
                  <a:cubicBezTo>
                    <a:pt x="4589" y="3834"/>
                    <a:pt x="4682" y="3781"/>
                    <a:pt x="4732" y="3694"/>
                  </a:cubicBezTo>
                  <a:cubicBezTo>
                    <a:pt x="4826" y="3531"/>
                    <a:pt x="5002" y="3429"/>
                    <a:pt x="5190" y="3429"/>
                  </a:cubicBezTo>
                  <a:cubicBezTo>
                    <a:pt x="5379" y="3429"/>
                    <a:pt x="5554" y="3531"/>
                    <a:pt x="5649" y="3694"/>
                  </a:cubicBezTo>
                  <a:cubicBezTo>
                    <a:pt x="5700" y="3782"/>
                    <a:pt x="5794" y="3834"/>
                    <a:pt x="5892" y="3834"/>
                  </a:cubicBezTo>
                  <a:cubicBezTo>
                    <a:pt x="5916" y="3834"/>
                    <a:pt x="5940" y="3831"/>
                    <a:pt x="5965" y="3825"/>
                  </a:cubicBezTo>
                  <a:cubicBezTo>
                    <a:pt x="6087" y="3792"/>
                    <a:pt x="6172" y="3681"/>
                    <a:pt x="6172" y="3554"/>
                  </a:cubicBezTo>
                  <a:cubicBezTo>
                    <a:pt x="6172" y="1947"/>
                    <a:pt x="4938" y="623"/>
                    <a:pt x="3367" y="480"/>
                  </a:cubicBezTo>
                  <a:close/>
                </a:path>
              </a:pathLst>
            </a:custGeom>
            <a:solidFill>
              <a:srgbClr val="0017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3" name="组合 52"/>
            <p:cNvGrpSpPr/>
            <p:nvPr/>
          </p:nvGrpSpPr>
          <p:grpSpPr>
            <a:xfrm>
              <a:off x="3878262" y="4160811"/>
              <a:ext cx="2001838" cy="771445"/>
              <a:chOff x="1363662" y="3932211"/>
              <a:chExt cx="2001838" cy="771445"/>
            </a:xfrm>
          </p:grpSpPr>
          <p:sp>
            <p:nvSpPr>
              <p:cNvPr id="54" name="TextBox 19"/>
              <p:cNvSpPr txBox="1"/>
              <p:nvPr/>
            </p:nvSpPr>
            <p:spPr>
              <a:xfrm>
                <a:off x="1363662" y="4303546"/>
                <a:ext cx="2001838"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b="1" dirty="0" smtClean="0">
                    <a:solidFill>
                      <a:schemeClr val="bg1"/>
                    </a:solidFill>
                    <a:latin typeface="+mn-ea"/>
                  </a:rPr>
                  <a:t>平台功能</a:t>
                </a:r>
                <a:endParaRPr lang="en-US" sz="2000" b="1" dirty="0">
                  <a:solidFill>
                    <a:schemeClr val="bg1"/>
                  </a:solidFill>
                  <a:latin typeface="+mn-ea"/>
                </a:endParaRPr>
              </a:p>
            </p:txBody>
          </p:sp>
          <p:sp>
            <p:nvSpPr>
              <p:cNvPr id="55" name="TextBox 19"/>
              <p:cNvSpPr txBox="1"/>
              <p:nvPr/>
            </p:nvSpPr>
            <p:spPr>
              <a:xfrm>
                <a:off x="1363662" y="3932211"/>
                <a:ext cx="2001838"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2000" b="1" dirty="0" smtClean="0">
                    <a:solidFill>
                      <a:schemeClr val="accent1"/>
                    </a:solidFill>
                    <a:latin typeface="+mn-lt"/>
                  </a:rPr>
                  <a:t>PART 02</a:t>
                </a:r>
                <a:endParaRPr lang="en-US" sz="2000" b="1" dirty="0">
                  <a:solidFill>
                    <a:schemeClr val="accent1"/>
                  </a:solidFill>
                  <a:latin typeface="+mn-lt"/>
                </a:endParaRPr>
              </a:p>
            </p:txBody>
          </p:sp>
        </p:grpSp>
      </p:grpSp>
      <p:grpSp>
        <p:nvGrpSpPr>
          <p:cNvPr id="64" name="组合 63"/>
          <p:cNvGrpSpPr/>
          <p:nvPr/>
        </p:nvGrpSpPr>
        <p:grpSpPr>
          <a:xfrm>
            <a:off x="6392862" y="2476499"/>
            <a:ext cx="2001838" cy="2455757"/>
            <a:chOff x="6392862" y="2476499"/>
            <a:chExt cx="2001838" cy="2455757"/>
          </a:xfrm>
        </p:grpSpPr>
        <p:sp>
          <p:nvSpPr>
            <p:cNvPr id="40" name="圆角矩形 39"/>
            <p:cNvSpPr/>
            <p:nvPr/>
          </p:nvSpPr>
          <p:spPr>
            <a:xfrm>
              <a:off x="6731000" y="2476499"/>
              <a:ext cx="1325563" cy="13255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3"/>
            <p:cNvSpPr/>
            <p:nvPr/>
          </p:nvSpPr>
          <p:spPr>
            <a:xfrm>
              <a:off x="7063739" y="2809738"/>
              <a:ext cx="660086" cy="659089"/>
            </a:xfrm>
            <a:custGeom>
              <a:avLst/>
              <a:gdLst>
                <a:gd name="connsiteX0" fmla="*/ 272094 w 607356"/>
                <a:gd name="connsiteY0" fmla="*/ 326436 h 606439"/>
                <a:gd name="connsiteX1" fmla="*/ 303642 w 607356"/>
                <a:gd name="connsiteY1" fmla="*/ 357973 h 606439"/>
                <a:gd name="connsiteX2" fmla="*/ 287868 w 607356"/>
                <a:gd name="connsiteY2" fmla="*/ 385264 h 606439"/>
                <a:gd name="connsiteX3" fmla="*/ 287868 w 607356"/>
                <a:gd name="connsiteY3" fmla="*/ 420288 h 606439"/>
                <a:gd name="connsiteX4" fmla="*/ 256472 w 607356"/>
                <a:gd name="connsiteY4" fmla="*/ 420288 h 606439"/>
                <a:gd name="connsiteX5" fmla="*/ 256472 w 607356"/>
                <a:gd name="connsiteY5" fmla="*/ 385264 h 606439"/>
                <a:gd name="connsiteX6" fmla="*/ 240698 w 607356"/>
                <a:gd name="connsiteY6" fmla="*/ 357973 h 606439"/>
                <a:gd name="connsiteX7" fmla="*/ 272094 w 607356"/>
                <a:gd name="connsiteY7" fmla="*/ 326436 h 606439"/>
                <a:gd name="connsiteX8" fmla="*/ 411484 w 607356"/>
                <a:gd name="connsiteY8" fmla="*/ 114769 h 606439"/>
                <a:gd name="connsiteX9" fmla="*/ 310814 w 607356"/>
                <a:gd name="connsiteY9" fmla="*/ 215286 h 606439"/>
                <a:gd name="connsiteX10" fmla="*/ 310814 w 607356"/>
                <a:gd name="connsiteY10" fmla="*/ 266530 h 606439"/>
                <a:gd name="connsiteX11" fmla="*/ 178866 w 607356"/>
                <a:gd name="connsiteY11" fmla="*/ 266530 h 606439"/>
                <a:gd name="connsiteX12" fmla="*/ 143184 w 607356"/>
                <a:gd name="connsiteY12" fmla="*/ 302158 h 606439"/>
                <a:gd name="connsiteX13" fmla="*/ 143184 w 607356"/>
                <a:gd name="connsiteY13" fmla="*/ 417230 h 606439"/>
                <a:gd name="connsiteX14" fmla="*/ 178866 w 607356"/>
                <a:gd name="connsiteY14" fmla="*/ 452859 h 606439"/>
                <a:gd name="connsiteX15" fmla="*/ 365476 w 607356"/>
                <a:gd name="connsiteY15" fmla="*/ 452859 h 606439"/>
                <a:gd name="connsiteX16" fmla="*/ 401159 w 607356"/>
                <a:gd name="connsiteY16" fmla="*/ 417230 h 606439"/>
                <a:gd name="connsiteX17" fmla="*/ 401159 w 607356"/>
                <a:gd name="connsiteY17" fmla="*/ 302158 h 606439"/>
                <a:gd name="connsiteX18" fmla="*/ 365476 w 607356"/>
                <a:gd name="connsiteY18" fmla="*/ 266530 h 606439"/>
                <a:gd name="connsiteX19" fmla="*/ 363351 w 607356"/>
                <a:gd name="connsiteY19" fmla="*/ 266530 h 606439"/>
                <a:gd name="connsiteX20" fmla="*/ 363351 w 607356"/>
                <a:gd name="connsiteY20" fmla="*/ 215286 h 606439"/>
                <a:gd name="connsiteX21" fmla="*/ 411484 w 607356"/>
                <a:gd name="connsiteY21" fmla="*/ 167226 h 606439"/>
                <a:gd name="connsiteX22" fmla="*/ 459617 w 607356"/>
                <a:gd name="connsiteY22" fmla="*/ 215286 h 606439"/>
                <a:gd name="connsiteX23" fmla="*/ 459617 w 607356"/>
                <a:gd name="connsiteY23" fmla="*/ 271685 h 606439"/>
                <a:gd name="connsiteX24" fmla="*/ 512153 w 607356"/>
                <a:gd name="connsiteY24" fmla="*/ 271685 h 606439"/>
                <a:gd name="connsiteX25" fmla="*/ 512153 w 607356"/>
                <a:gd name="connsiteY25" fmla="*/ 215286 h 606439"/>
                <a:gd name="connsiteX26" fmla="*/ 411484 w 607356"/>
                <a:gd name="connsiteY26" fmla="*/ 114769 h 606439"/>
                <a:gd name="connsiteX27" fmla="*/ 303678 w 607356"/>
                <a:gd name="connsiteY27" fmla="*/ 0 h 606439"/>
                <a:gd name="connsiteX28" fmla="*/ 607356 w 607356"/>
                <a:gd name="connsiteY28" fmla="*/ 303220 h 606439"/>
                <a:gd name="connsiteX29" fmla="*/ 303678 w 607356"/>
                <a:gd name="connsiteY29" fmla="*/ 606439 h 606439"/>
                <a:gd name="connsiteX30" fmla="*/ 0 w 607356"/>
                <a:gd name="connsiteY30" fmla="*/ 303220 h 606439"/>
                <a:gd name="connsiteX31" fmla="*/ 303678 w 607356"/>
                <a:gd name="connsiteY31"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356" h="606439">
                  <a:moveTo>
                    <a:pt x="272094" y="326436"/>
                  </a:moveTo>
                  <a:cubicBezTo>
                    <a:pt x="289536" y="326436"/>
                    <a:pt x="303642" y="340537"/>
                    <a:pt x="303642" y="357973"/>
                  </a:cubicBezTo>
                  <a:cubicBezTo>
                    <a:pt x="303642" y="369648"/>
                    <a:pt x="297272" y="379806"/>
                    <a:pt x="287868" y="385264"/>
                  </a:cubicBezTo>
                  <a:lnTo>
                    <a:pt x="287868" y="420288"/>
                  </a:lnTo>
                  <a:lnTo>
                    <a:pt x="256472" y="420288"/>
                  </a:lnTo>
                  <a:lnTo>
                    <a:pt x="256472" y="385264"/>
                  </a:lnTo>
                  <a:cubicBezTo>
                    <a:pt x="247068" y="379806"/>
                    <a:pt x="240698" y="369648"/>
                    <a:pt x="240698" y="357973"/>
                  </a:cubicBezTo>
                  <a:cubicBezTo>
                    <a:pt x="240698" y="340537"/>
                    <a:pt x="254804" y="326436"/>
                    <a:pt x="272094" y="326436"/>
                  </a:cubicBezTo>
                  <a:close/>
                  <a:moveTo>
                    <a:pt x="411484" y="114769"/>
                  </a:moveTo>
                  <a:cubicBezTo>
                    <a:pt x="355911" y="114769"/>
                    <a:pt x="310814" y="159949"/>
                    <a:pt x="310814" y="215286"/>
                  </a:cubicBezTo>
                  <a:lnTo>
                    <a:pt x="310814" y="266530"/>
                  </a:lnTo>
                  <a:lnTo>
                    <a:pt x="178866" y="266530"/>
                  </a:lnTo>
                  <a:cubicBezTo>
                    <a:pt x="159127" y="266530"/>
                    <a:pt x="143184" y="282449"/>
                    <a:pt x="143184" y="302158"/>
                  </a:cubicBezTo>
                  <a:lnTo>
                    <a:pt x="143184" y="417230"/>
                  </a:lnTo>
                  <a:cubicBezTo>
                    <a:pt x="143184" y="436940"/>
                    <a:pt x="159127" y="452859"/>
                    <a:pt x="178866" y="452859"/>
                  </a:cubicBezTo>
                  <a:lnTo>
                    <a:pt x="365476" y="452859"/>
                  </a:lnTo>
                  <a:cubicBezTo>
                    <a:pt x="385216" y="452859"/>
                    <a:pt x="401159" y="436940"/>
                    <a:pt x="401159" y="417230"/>
                  </a:cubicBezTo>
                  <a:lnTo>
                    <a:pt x="401159" y="302158"/>
                  </a:lnTo>
                  <a:cubicBezTo>
                    <a:pt x="401159" y="282449"/>
                    <a:pt x="385216" y="266530"/>
                    <a:pt x="365476" y="266530"/>
                  </a:cubicBezTo>
                  <a:lnTo>
                    <a:pt x="363351" y="266530"/>
                  </a:lnTo>
                  <a:lnTo>
                    <a:pt x="363351" y="215286"/>
                  </a:lnTo>
                  <a:cubicBezTo>
                    <a:pt x="363351" y="188754"/>
                    <a:pt x="384912" y="167226"/>
                    <a:pt x="411484" y="167226"/>
                  </a:cubicBezTo>
                  <a:cubicBezTo>
                    <a:pt x="438055" y="167226"/>
                    <a:pt x="459617" y="188906"/>
                    <a:pt x="459617" y="215286"/>
                  </a:cubicBezTo>
                  <a:lnTo>
                    <a:pt x="459617" y="271685"/>
                  </a:lnTo>
                  <a:lnTo>
                    <a:pt x="512153" y="271685"/>
                  </a:lnTo>
                  <a:lnTo>
                    <a:pt x="512153" y="215286"/>
                  </a:lnTo>
                  <a:cubicBezTo>
                    <a:pt x="512153" y="159949"/>
                    <a:pt x="466905" y="114769"/>
                    <a:pt x="411484" y="114769"/>
                  </a:cubicBezTo>
                  <a:close/>
                  <a:moveTo>
                    <a:pt x="303678" y="0"/>
                  </a:moveTo>
                  <a:cubicBezTo>
                    <a:pt x="471308" y="0"/>
                    <a:pt x="607356" y="135691"/>
                    <a:pt x="607356" y="303220"/>
                  </a:cubicBezTo>
                  <a:cubicBezTo>
                    <a:pt x="607356" y="470597"/>
                    <a:pt x="471308" y="606439"/>
                    <a:pt x="303678" y="606439"/>
                  </a:cubicBezTo>
                  <a:cubicBezTo>
                    <a:pt x="135896" y="606439"/>
                    <a:pt x="0" y="470597"/>
                    <a:pt x="0" y="303220"/>
                  </a:cubicBezTo>
                  <a:cubicBezTo>
                    <a:pt x="0" y="135691"/>
                    <a:pt x="135896" y="0"/>
                    <a:pt x="303678" y="0"/>
                  </a:cubicBezTo>
                  <a:close/>
                </a:path>
              </a:pathLst>
            </a:custGeom>
            <a:solidFill>
              <a:srgbClr val="0017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6" name="组合 55"/>
            <p:cNvGrpSpPr/>
            <p:nvPr/>
          </p:nvGrpSpPr>
          <p:grpSpPr>
            <a:xfrm>
              <a:off x="6392862" y="4160811"/>
              <a:ext cx="2001838" cy="771445"/>
              <a:chOff x="1363662" y="3932211"/>
              <a:chExt cx="2001838" cy="771445"/>
            </a:xfrm>
          </p:grpSpPr>
          <p:sp>
            <p:nvSpPr>
              <p:cNvPr id="57" name="TextBox 19"/>
              <p:cNvSpPr txBox="1"/>
              <p:nvPr/>
            </p:nvSpPr>
            <p:spPr>
              <a:xfrm>
                <a:off x="1363662" y="4303546"/>
                <a:ext cx="2001838"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b="1" dirty="0" smtClean="0">
                    <a:solidFill>
                      <a:schemeClr val="bg1"/>
                    </a:solidFill>
                    <a:latin typeface="+mn-ea"/>
                  </a:rPr>
                  <a:t>方案预算</a:t>
                </a:r>
                <a:endParaRPr lang="en-US" sz="2000" b="1" dirty="0">
                  <a:solidFill>
                    <a:schemeClr val="bg1"/>
                  </a:solidFill>
                  <a:latin typeface="+mn-ea"/>
                </a:endParaRPr>
              </a:p>
            </p:txBody>
          </p:sp>
          <p:sp>
            <p:nvSpPr>
              <p:cNvPr id="58" name="TextBox 19"/>
              <p:cNvSpPr txBox="1"/>
              <p:nvPr/>
            </p:nvSpPr>
            <p:spPr>
              <a:xfrm>
                <a:off x="1363662" y="3932211"/>
                <a:ext cx="2001838"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2000" b="1" dirty="0" smtClean="0">
                    <a:solidFill>
                      <a:schemeClr val="accent1"/>
                    </a:solidFill>
                    <a:latin typeface="+mn-lt"/>
                  </a:rPr>
                  <a:t>PART 03</a:t>
                </a:r>
                <a:endParaRPr lang="en-US" sz="2000" b="1" dirty="0">
                  <a:solidFill>
                    <a:schemeClr val="accent1"/>
                  </a:solidFill>
                  <a:latin typeface="+mn-lt"/>
                </a:endParaRPr>
              </a:p>
            </p:txBody>
          </p:sp>
        </p:grpSp>
      </p:grpSp>
      <p:grpSp>
        <p:nvGrpSpPr>
          <p:cNvPr id="65" name="组合 64"/>
          <p:cNvGrpSpPr/>
          <p:nvPr/>
        </p:nvGrpSpPr>
        <p:grpSpPr>
          <a:xfrm>
            <a:off x="8907462" y="2476499"/>
            <a:ext cx="2001838" cy="2455757"/>
            <a:chOff x="8907462" y="2476499"/>
            <a:chExt cx="2001838" cy="2455757"/>
          </a:xfrm>
        </p:grpSpPr>
        <p:sp>
          <p:nvSpPr>
            <p:cNvPr id="41" name="圆角矩形 40"/>
            <p:cNvSpPr/>
            <p:nvPr/>
          </p:nvSpPr>
          <p:spPr>
            <a:xfrm>
              <a:off x="9245600" y="2476499"/>
              <a:ext cx="1325563" cy="13255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4"/>
            <p:cNvSpPr/>
            <p:nvPr/>
          </p:nvSpPr>
          <p:spPr>
            <a:xfrm>
              <a:off x="9619024" y="2809239"/>
              <a:ext cx="578715" cy="660086"/>
            </a:xfrm>
            <a:custGeom>
              <a:avLst/>
              <a:gdLst>
                <a:gd name="connsiteX0" fmla="*/ 172121 w 530753"/>
                <a:gd name="connsiteY0" fmla="*/ 360518 h 605380"/>
                <a:gd name="connsiteX1" fmla="*/ 222160 w 530753"/>
                <a:gd name="connsiteY1" fmla="*/ 518446 h 605380"/>
                <a:gd name="connsiteX2" fmla="*/ 228937 w 530753"/>
                <a:gd name="connsiteY2" fmla="*/ 539855 h 605380"/>
                <a:gd name="connsiteX3" fmla="*/ 251404 w 530753"/>
                <a:gd name="connsiteY3" fmla="*/ 476461 h 605380"/>
                <a:gd name="connsiteX4" fmla="*/ 264866 w 530753"/>
                <a:gd name="connsiteY4" fmla="*/ 401297 h 605380"/>
                <a:gd name="connsiteX5" fmla="*/ 264958 w 530753"/>
                <a:gd name="connsiteY5" fmla="*/ 401297 h 605380"/>
                <a:gd name="connsiteX6" fmla="*/ 265237 w 530753"/>
                <a:gd name="connsiteY6" fmla="*/ 401297 h 605380"/>
                <a:gd name="connsiteX7" fmla="*/ 265330 w 530753"/>
                <a:gd name="connsiteY7" fmla="*/ 401297 h 605380"/>
                <a:gd name="connsiteX8" fmla="*/ 265516 w 530753"/>
                <a:gd name="connsiteY8" fmla="*/ 401297 h 605380"/>
                <a:gd name="connsiteX9" fmla="*/ 278977 w 530753"/>
                <a:gd name="connsiteY9" fmla="*/ 476461 h 605380"/>
                <a:gd name="connsiteX10" fmla="*/ 301351 w 530753"/>
                <a:gd name="connsiteY10" fmla="*/ 539855 h 605380"/>
                <a:gd name="connsiteX11" fmla="*/ 308221 w 530753"/>
                <a:gd name="connsiteY11" fmla="*/ 518446 h 605380"/>
                <a:gd name="connsiteX12" fmla="*/ 358168 w 530753"/>
                <a:gd name="connsiteY12" fmla="*/ 360518 h 605380"/>
                <a:gd name="connsiteX13" fmla="*/ 461960 w 530753"/>
                <a:gd name="connsiteY13" fmla="*/ 410565 h 605380"/>
                <a:gd name="connsiteX14" fmla="*/ 530753 w 530753"/>
                <a:gd name="connsiteY14" fmla="*/ 605380 h 605380"/>
                <a:gd name="connsiteX15" fmla="*/ 0 w 530753"/>
                <a:gd name="connsiteY15" fmla="*/ 605380 h 605380"/>
                <a:gd name="connsiteX16" fmla="*/ 68421 w 530753"/>
                <a:gd name="connsiteY16" fmla="*/ 410565 h 605380"/>
                <a:gd name="connsiteX17" fmla="*/ 172121 w 530753"/>
                <a:gd name="connsiteY17" fmla="*/ 360518 h 605380"/>
                <a:gd name="connsiteX18" fmla="*/ 261439 w 530753"/>
                <a:gd name="connsiteY18" fmla="*/ 75637 h 605380"/>
                <a:gd name="connsiteX19" fmla="*/ 256982 w 530753"/>
                <a:gd name="connsiteY19" fmla="*/ 80086 h 605380"/>
                <a:gd name="connsiteX20" fmla="*/ 256982 w 530753"/>
                <a:gd name="connsiteY20" fmla="*/ 99459 h 605380"/>
                <a:gd name="connsiteX21" fmla="*/ 226619 w 530753"/>
                <a:gd name="connsiteY21" fmla="*/ 113363 h 605380"/>
                <a:gd name="connsiteX22" fmla="*/ 213898 w 530753"/>
                <a:gd name="connsiteY22" fmla="*/ 144507 h 605380"/>
                <a:gd name="connsiteX23" fmla="*/ 225876 w 530753"/>
                <a:gd name="connsiteY23" fmla="*/ 176208 h 605380"/>
                <a:gd name="connsiteX24" fmla="*/ 264410 w 530753"/>
                <a:gd name="connsiteY24" fmla="*/ 197620 h 605380"/>
                <a:gd name="connsiteX25" fmla="*/ 279452 w 530753"/>
                <a:gd name="connsiteY25" fmla="*/ 207167 h 605380"/>
                <a:gd name="connsiteX26" fmla="*/ 283724 w 530753"/>
                <a:gd name="connsiteY26" fmla="*/ 220886 h 605380"/>
                <a:gd name="connsiteX27" fmla="*/ 279452 w 530753"/>
                <a:gd name="connsiteY27" fmla="*/ 233214 h 605380"/>
                <a:gd name="connsiteX28" fmla="*/ 267196 w 530753"/>
                <a:gd name="connsiteY28" fmla="*/ 237941 h 605380"/>
                <a:gd name="connsiteX29" fmla="*/ 251503 w 530753"/>
                <a:gd name="connsiteY29" fmla="*/ 231823 h 605380"/>
                <a:gd name="connsiteX30" fmla="*/ 245654 w 530753"/>
                <a:gd name="connsiteY30" fmla="*/ 216529 h 605380"/>
                <a:gd name="connsiteX31" fmla="*/ 240361 w 530753"/>
                <a:gd name="connsiteY31" fmla="*/ 211987 h 605380"/>
                <a:gd name="connsiteX32" fmla="*/ 213526 w 530753"/>
                <a:gd name="connsiteY32" fmla="*/ 212451 h 605380"/>
                <a:gd name="connsiteX33" fmla="*/ 208419 w 530753"/>
                <a:gd name="connsiteY33" fmla="*/ 217920 h 605380"/>
                <a:gd name="connsiteX34" fmla="*/ 222254 w 530753"/>
                <a:gd name="connsiteY34" fmla="*/ 250918 h 605380"/>
                <a:gd name="connsiteX35" fmla="*/ 256796 w 530753"/>
                <a:gd name="connsiteY35" fmla="*/ 265841 h 605380"/>
                <a:gd name="connsiteX36" fmla="*/ 256796 w 530753"/>
                <a:gd name="connsiteY36" fmla="*/ 284102 h 605380"/>
                <a:gd name="connsiteX37" fmla="*/ 261253 w 530753"/>
                <a:gd name="connsiteY37" fmla="*/ 288551 h 605380"/>
                <a:gd name="connsiteX38" fmla="*/ 277874 w 530753"/>
                <a:gd name="connsiteY38" fmla="*/ 288551 h 605380"/>
                <a:gd name="connsiteX39" fmla="*/ 282331 w 530753"/>
                <a:gd name="connsiteY39" fmla="*/ 284102 h 605380"/>
                <a:gd name="connsiteX40" fmla="*/ 282331 w 530753"/>
                <a:gd name="connsiteY40" fmla="*/ 265378 h 605380"/>
                <a:gd name="connsiteX41" fmla="*/ 309444 w 530753"/>
                <a:gd name="connsiteY41" fmla="*/ 252216 h 605380"/>
                <a:gd name="connsiteX42" fmla="*/ 321701 w 530753"/>
                <a:gd name="connsiteY42" fmla="*/ 220886 h 605380"/>
                <a:gd name="connsiteX43" fmla="*/ 309444 w 530753"/>
                <a:gd name="connsiteY43" fmla="*/ 189370 h 605380"/>
                <a:gd name="connsiteX44" fmla="*/ 271188 w 530753"/>
                <a:gd name="connsiteY44" fmla="*/ 167217 h 605380"/>
                <a:gd name="connsiteX45" fmla="*/ 255867 w 530753"/>
                <a:gd name="connsiteY45" fmla="*/ 157484 h 605380"/>
                <a:gd name="connsiteX46" fmla="*/ 251782 w 530753"/>
                <a:gd name="connsiteY46" fmla="*/ 144971 h 605380"/>
                <a:gd name="connsiteX47" fmla="*/ 255589 w 530753"/>
                <a:gd name="connsiteY47" fmla="*/ 132457 h 605380"/>
                <a:gd name="connsiteX48" fmla="*/ 267381 w 530753"/>
                <a:gd name="connsiteY48" fmla="*/ 127545 h 605380"/>
                <a:gd name="connsiteX49" fmla="*/ 279824 w 530753"/>
                <a:gd name="connsiteY49" fmla="*/ 133477 h 605380"/>
                <a:gd name="connsiteX50" fmla="*/ 284466 w 530753"/>
                <a:gd name="connsiteY50" fmla="*/ 147103 h 605380"/>
                <a:gd name="connsiteX51" fmla="*/ 289759 w 530753"/>
                <a:gd name="connsiteY51" fmla="*/ 151645 h 605380"/>
                <a:gd name="connsiteX52" fmla="*/ 316594 w 530753"/>
                <a:gd name="connsiteY52" fmla="*/ 151274 h 605380"/>
                <a:gd name="connsiteX53" fmla="*/ 321794 w 530753"/>
                <a:gd name="connsiteY53" fmla="*/ 145805 h 605380"/>
                <a:gd name="connsiteX54" fmla="*/ 310466 w 530753"/>
                <a:gd name="connsiteY54" fmla="*/ 116329 h 605380"/>
                <a:gd name="connsiteX55" fmla="*/ 282238 w 530753"/>
                <a:gd name="connsiteY55" fmla="*/ 100386 h 605380"/>
                <a:gd name="connsiteX56" fmla="*/ 282238 w 530753"/>
                <a:gd name="connsiteY56" fmla="*/ 80086 h 605380"/>
                <a:gd name="connsiteX57" fmla="*/ 277781 w 530753"/>
                <a:gd name="connsiteY57" fmla="*/ 75637 h 605380"/>
                <a:gd name="connsiteX58" fmla="*/ 248532 w 530753"/>
                <a:gd name="connsiteY58" fmla="*/ 0 h 605380"/>
                <a:gd name="connsiteX59" fmla="*/ 281309 w 530753"/>
                <a:gd name="connsiteY59" fmla="*/ 0 h 605380"/>
                <a:gd name="connsiteX60" fmla="*/ 293380 w 530753"/>
                <a:gd name="connsiteY60" fmla="*/ 11957 h 605380"/>
                <a:gd name="connsiteX61" fmla="*/ 293380 w 530753"/>
                <a:gd name="connsiteY61" fmla="*/ 39209 h 605380"/>
                <a:gd name="connsiteX62" fmla="*/ 346121 w 530753"/>
                <a:gd name="connsiteY62" fmla="*/ 60899 h 605380"/>
                <a:gd name="connsiteX63" fmla="*/ 365435 w 530753"/>
                <a:gd name="connsiteY63" fmla="*/ 41619 h 605380"/>
                <a:gd name="connsiteX64" fmla="*/ 382520 w 530753"/>
                <a:gd name="connsiteY64" fmla="*/ 41619 h 605380"/>
                <a:gd name="connsiteX65" fmla="*/ 405641 w 530753"/>
                <a:gd name="connsiteY65" fmla="*/ 64792 h 605380"/>
                <a:gd name="connsiteX66" fmla="*/ 405641 w 530753"/>
                <a:gd name="connsiteY66" fmla="*/ 81847 h 605380"/>
                <a:gd name="connsiteX67" fmla="*/ 386327 w 530753"/>
                <a:gd name="connsiteY67" fmla="*/ 101127 h 605380"/>
                <a:gd name="connsiteX68" fmla="*/ 408148 w 530753"/>
                <a:gd name="connsiteY68" fmla="*/ 153777 h 605380"/>
                <a:gd name="connsiteX69" fmla="*/ 435354 w 530753"/>
                <a:gd name="connsiteY69" fmla="*/ 153777 h 605380"/>
                <a:gd name="connsiteX70" fmla="*/ 447332 w 530753"/>
                <a:gd name="connsiteY70" fmla="*/ 165734 h 605380"/>
                <a:gd name="connsiteX71" fmla="*/ 447332 w 530753"/>
                <a:gd name="connsiteY71" fmla="*/ 198454 h 605380"/>
                <a:gd name="connsiteX72" fmla="*/ 435354 w 530753"/>
                <a:gd name="connsiteY72" fmla="*/ 210504 h 605380"/>
                <a:gd name="connsiteX73" fmla="*/ 408148 w 530753"/>
                <a:gd name="connsiteY73" fmla="*/ 210504 h 605380"/>
                <a:gd name="connsiteX74" fmla="*/ 386327 w 530753"/>
                <a:gd name="connsiteY74" fmla="*/ 263153 h 605380"/>
                <a:gd name="connsiteX75" fmla="*/ 405548 w 530753"/>
                <a:gd name="connsiteY75" fmla="*/ 282433 h 605380"/>
                <a:gd name="connsiteX76" fmla="*/ 405548 w 530753"/>
                <a:gd name="connsiteY76" fmla="*/ 299489 h 605380"/>
                <a:gd name="connsiteX77" fmla="*/ 382334 w 530753"/>
                <a:gd name="connsiteY77" fmla="*/ 322569 h 605380"/>
                <a:gd name="connsiteX78" fmla="*/ 365249 w 530753"/>
                <a:gd name="connsiteY78" fmla="*/ 322569 h 605380"/>
                <a:gd name="connsiteX79" fmla="*/ 345936 w 530753"/>
                <a:gd name="connsiteY79" fmla="*/ 303289 h 605380"/>
                <a:gd name="connsiteX80" fmla="*/ 293195 w 530753"/>
                <a:gd name="connsiteY80" fmla="*/ 325072 h 605380"/>
                <a:gd name="connsiteX81" fmla="*/ 293195 w 530753"/>
                <a:gd name="connsiteY81" fmla="*/ 352231 h 605380"/>
                <a:gd name="connsiteX82" fmla="*/ 281217 w 530753"/>
                <a:gd name="connsiteY82" fmla="*/ 364188 h 605380"/>
                <a:gd name="connsiteX83" fmla="*/ 248439 w 530753"/>
                <a:gd name="connsiteY83" fmla="*/ 364188 h 605380"/>
                <a:gd name="connsiteX84" fmla="*/ 236368 w 530753"/>
                <a:gd name="connsiteY84" fmla="*/ 352231 h 605380"/>
                <a:gd name="connsiteX85" fmla="*/ 236368 w 530753"/>
                <a:gd name="connsiteY85" fmla="*/ 325072 h 605380"/>
                <a:gd name="connsiteX86" fmla="*/ 183627 w 530753"/>
                <a:gd name="connsiteY86" fmla="*/ 303289 h 605380"/>
                <a:gd name="connsiteX87" fmla="*/ 164314 w 530753"/>
                <a:gd name="connsiteY87" fmla="*/ 322569 h 605380"/>
                <a:gd name="connsiteX88" fmla="*/ 147414 w 530753"/>
                <a:gd name="connsiteY88" fmla="*/ 322569 h 605380"/>
                <a:gd name="connsiteX89" fmla="*/ 124201 w 530753"/>
                <a:gd name="connsiteY89" fmla="*/ 299489 h 605380"/>
                <a:gd name="connsiteX90" fmla="*/ 124201 w 530753"/>
                <a:gd name="connsiteY90" fmla="*/ 282433 h 605380"/>
                <a:gd name="connsiteX91" fmla="*/ 143514 w 530753"/>
                <a:gd name="connsiteY91" fmla="*/ 263153 h 605380"/>
                <a:gd name="connsiteX92" fmla="*/ 121786 w 530753"/>
                <a:gd name="connsiteY92" fmla="*/ 210504 h 605380"/>
                <a:gd name="connsiteX93" fmla="*/ 94487 w 530753"/>
                <a:gd name="connsiteY93" fmla="*/ 210504 h 605380"/>
                <a:gd name="connsiteX94" fmla="*/ 82509 w 530753"/>
                <a:gd name="connsiteY94" fmla="*/ 198454 h 605380"/>
                <a:gd name="connsiteX95" fmla="*/ 82509 w 530753"/>
                <a:gd name="connsiteY95" fmla="*/ 165734 h 605380"/>
                <a:gd name="connsiteX96" fmla="*/ 94487 w 530753"/>
                <a:gd name="connsiteY96" fmla="*/ 153777 h 605380"/>
                <a:gd name="connsiteX97" fmla="*/ 121879 w 530753"/>
                <a:gd name="connsiteY97" fmla="*/ 153777 h 605380"/>
                <a:gd name="connsiteX98" fmla="*/ 143700 w 530753"/>
                <a:gd name="connsiteY98" fmla="*/ 101127 h 605380"/>
                <a:gd name="connsiteX99" fmla="*/ 124386 w 530753"/>
                <a:gd name="connsiteY99" fmla="*/ 81847 h 605380"/>
                <a:gd name="connsiteX100" fmla="*/ 124386 w 530753"/>
                <a:gd name="connsiteY100" fmla="*/ 64792 h 605380"/>
                <a:gd name="connsiteX101" fmla="*/ 147507 w 530753"/>
                <a:gd name="connsiteY101" fmla="*/ 41619 h 605380"/>
                <a:gd name="connsiteX102" fmla="*/ 164499 w 530753"/>
                <a:gd name="connsiteY102" fmla="*/ 41619 h 605380"/>
                <a:gd name="connsiteX103" fmla="*/ 183813 w 530753"/>
                <a:gd name="connsiteY103" fmla="*/ 60899 h 605380"/>
                <a:gd name="connsiteX104" fmla="*/ 236554 w 530753"/>
                <a:gd name="connsiteY104" fmla="*/ 39209 h 605380"/>
                <a:gd name="connsiteX105" fmla="*/ 236554 w 530753"/>
                <a:gd name="connsiteY105" fmla="*/ 11957 h 605380"/>
                <a:gd name="connsiteX106" fmla="*/ 248532 w 530753"/>
                <a:gd name="connsiteY106" fmla="*/ 0 h 60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530753" h="605380">
                  <a:moveTo>
                    <a:pt x="172121" y="360518"/>
                  </a:moveTo>
                  <a:lnTo>
                    <a:pt x="222160" y="518446"/>
                  </a:lnTo>
                  <a:lnTo>
                    <a:pt x="228937" y="539855"/>
                  </a:lnTo>
                  <a:lnTo>
                    <a:pt x="251404" y="476461"/>
                  </a:lnTo>
                  <a:cubicBezTo>
                    <a:pt x="199879" y="404819"/>
                    <a:pt x="255303" y="401483"/>
                    <a:pt x="264866" y="401297"/>
                  </a:cubicBezTo>
                  <a:lnTo>
                    <a:pt x="264958" y="401297"/>
                  </a:lnTo>
                  <a:lnTo>
                    <a:pt x="265237" y="401297"/>
                  </a:lnTo>
                  <a:lnTo>
                    <a:pt x="265330" y="401297"/>
                  </a:lnTo>
                  <a:lnTo>
                    <a:pt x="265516" y="401297"/>
                  </a:lnTo>
                  <a:cubicBezTo>
                    <a:pt x="274985" y="401297"/>
                    <a:pt x="330502" y="404819"/>
                    <a:pt x="278977" y="476461"/>
                  </a:cubicBezTo>
                  <a:lnTo>
                    <a:pt x="301351" y="539855"/>
                  </a:lnTo>
                  <a:lnTo>
                    <a:pt x="308221" y="518446"/>
                  </a:lnTo>
                  <a:lnTo>
                    <a:pt x="358168" y="360518"/>
                  </a:lnTo>
                  <a:cubicBezTo>
                    <a:pt x="358168" y="360518"/>
                    <a:pt x="397067" y="385912"/>
                    <a:pt x="461960" y="410565"/>
                  </a:cubicBezTo>
                  <a:cubicBezTo>
                    <a:pt x="533352" y="436516"/>
                    <a:pt x="528896" y="495276"/>
                    <a:pt x="530753" y="605380"/>
                  </a:cubicBezTo>
                  <a:lnTo>
                    <a:pt x="0" y="605380"/>
                  </a:lnTo>
                  <a:cubicBezTo>
                    <a:pt x="1299" y="495276"/>
                    <a:pt x="-3157" y="436516"/>
                    <a:pt x="68421" y="410565"/>
                  </a:cubicBezTo>
                  <a:cubicBezTo>
                    <a:pt x="133315" y="385912"/>
                    <a:pt x="172121" y="360518"/>
                    <a:pt x="172121" y="360518"/>
                  </a:cubicBezTo>
                  <a:close/>
                  <a:moveTo>
                    <a:pt x="261439" y="75637"/>
                  </a:moveTo>
                  <a:cubicBezTo>
                    <a:pt x="258932" y="75637"/>
                    <a:pt x="256982" y="77583"/>
                    <a:pt x="256982" y="80086"/>
                  </a:cubicBezTo>
                  <a:lnTo>
                    <a:pt x="256982" y="99459"/>
                  </a:lnTo>
                  <a:cubicBezTo>
                    <a:pt x="244446" y="101313"/>
                    <a:pt x="234418" y="105947"/>
                    <a:pt x="226619" y="113363"/>
                  </a:cubicBezTo>
                  <a:cubicBezTo>
                    <a:pt x="218076" y="121520"/>
                    <a:pt x="213898" y="131901"/>
                    <a:pt x="213898" y="144507"/>
                  </a:cubicBezTo>
                  <a:cubicBezTo>
                    <a:pt x="213898" y="158411"/>
                    <a:pt x="217797" y="169071"/>
                    <a:pt x="225876" y="176208"/>
                  </a:cubicBezTo>
                  <a:cubicBezTo>
                    <a:pt x="233954" y="183531"/>
                    <a:pt x="246675" y="190575"/>
                    <a:pt x="264410" y="197620"/>
                  </a:cubicBezTo>
                  <a:cubicBezTo>
                    <a:pt x="271560" y="200679"/>
                    <a:pt x="276667" y="203923"/>
                    <a:pt x="279452" y="207167"/>
                  </a:cubicBezTo>
                  <a:cubicBezTo>
                    <a:pt x="282238" y="210319"/>
                    <a:pt x="283724" y="214953"/>
                    <a:pt x="283724" y="220886"/>
                  </a:cubicBezTo>
                  <a:cubicBezTo>
                    <a:pt x="283724" y="225891"/>
                    <a:pt x="282238" y="230155"/>
                    <a:pt x="279452" y="233214"/>
                  </a:cubicBezTo>
                  <a:cubicBezTo>
                    <a:pt x="276667" y="236273"/>
                    <a:pt x="272581" y="237941"/>
                    <a:pt x="267196" y="237941"/>
                  </a:cubicBezTo>
                  <a:cubicBezTo>
                    <a:pt x="260789" y="237941"/>
                    <a:pt x="255589" y="235902"/>
                    <a:pt x="251503" y="231823"/>
                  </a:cubicBezTo>
                  <a:cubicBezTo>
                    <a:pt x="248253" y="228486"/>
                    <a:pt x="246304" y="223296"/>
                    <a:pt x="245654" y="216529"/>
                  </a:cubicBezTo>
                  <a:cubicBezTo>
                    <a:pt x="245468" y="213934"/>
                    <a:pt x="243054" y="211987"/>
                    <a:pt x="240361" y="211987"/>
                  </a:cubicBezTo>
                  <a:lnTo>
                    <a:pt x="213526" y="212451"/>
                  </a:lnTo>
                  <a:cubicBezTo>
                    <a:pt x="210648" y="212543"/>
                    <a:pt x="208141" y="214953"/>
                    <a:pt x="208419" y="217920"/>
                  </a:cubicBezTo>
                  <a:cubicBezTo>
                    <a:pt x="209162" y="232101"/>
                    <a:pt x="213712" y="243132"/>
                    <a:pt x="222254" y="250918"/>
                  </a:cubicBezTo>
                  <a:cubicBezTo>
                    <a:pt x="231447" y="259260"/>
                    <a:pt x="243054" y="264266"/>
                    <a:pt x="256796" y="265841"/>
                  </a:cubicBezTo>
                  <a:lnTo>
                    <a:pt x="256796" y="284102"/>
                  </a:lnTo>
                  <a:cubicBezTo>
                    <a:pt x="256796" y="286605"/>
                    <a:pt x="258839" y="288551"/>
                    <a:pt x="261253" y="288551"/>
                  </a:cubicBezTo>
                  <a:lnTo>
                    <a:pt x="277874" y="288551"/>
                  </a:lnTo>
                  <a:cubicBezTo>
                    <a:pt x="280381" y="288551"/>
                    <a:pt x="282331" y="286605"/>
                    <a:pt x="282331" y="284102"/>
                  </a:cubicBezTo>
                  <a:lnTo>
                    <a:pt x="282331" y="265378"/>
                  </a:lnTo>
                  <a:cubicBezTo>
                    <a:pt x="293473" y="263339"/>
                    <a:pt x="302480" y="258890"/>
                    <a:pt x="309444" y="252216"/>
                  </a:cubicBezTo>
                  <a:cubicBezTo>
                    <a:pt x="317615" y="244337"/>
                    <a:pt x="321701" y="233863"/>
                    <a:pt x="321701" y="220886"/>
                  </a:cubicBezTo>
                  <a:cubicBezTo>
                    <a:pt x="321701" y="207260"/>
                    <a:pt x="317615" y="196600"/>
                    <a:pt x="309444" y="189370"/>
                  </a:cubicBezTo>
                  <a:cubicBezTo>
                    <a:pt x="301273" y="181955"/>
                    <a:pt x="288552" y="174632"/>
                    <a:pt x="271188" y="167217"/>
                  </a:cubicBezTo>
                  <a:cubicBezTo>
                    <a:pt x="263667" y="163880"/>
                    <a:pt x="258560" y="160636"/>
                    <a:pt x="255867" y="157484"/>
                  </a:cubicBezTo>
                  <a:cubicBezTo>
                    <a:pt x="253082" y="154333"/>
                    <a:pt x="251782" y="150161"/>
                    <a:pt x="251782" y="144971"/>
                  </a:cubicBezTo>
                  <a:cubicBezTo>
                    <a:pt x="251782" y="139873"/>
                    <a:pt x="252989" y="135794"/>
                    <a:pt x="255589" y="132457"/>
                  </a:cubicBezTo>
                  <a:cubicBezTo>
                    <a:pt x="258096" y="129120"/>
                    <a:pt x="261996" y="127545"/>
                    <a:pt x="267381" y="127545"/>
                  </a:cubicBezTo>
                  <a:cubicBezTo>
                    <a:pt x="272581" y="127545"/>
                    <a:pt x="276760" y="129491"/>
                    <a:pt x="279824" y="133477"/>
                  </a:cubicBezTo>
                  <a:cubicBezTo>
                    <a:pt x="282424" y="136721"/>
                    <a:pt x="283909" y="141263"/>
                    <a:pt x="284466" y="147103"/>
                  </a:cubicBezTo>
                  <a:cubicBezTo>
                    <a:pt x="284652" y="149791"/>
                    <a:pt x="287066" y="151645"/>
                    <a:pt x="289759" y="151645"/>
                  </a:cubicBezTo>
                  <a:lnTo>
                    <a:pt x="316594" y="151274"/>
                  </a:lnTo>
                  <a:cubicBezTo>
                    <a:pt x="319565" y="151274"/>
                    <a:pt x="321979" y="148771"/>
                    <a:pt x="321794" y="145805"/>
                  </a:cubicBezTo>
                  <a:cubicBezTo>
                    <a:pt x="321051" y="134126"/>
                    <a:pt x="317244" y="124208"/>
                    <a:pt x="310466" y="116329"/>
                  </a:cubicBezTo>
                  <a:cubicBezTo>
                    <a:pt x="303409" y="107987"/>
                    <a:pt x="293938" y="102703"/>
                    <a:pt x="282238" y="100386"/>
                  </a:cubicBezTo>
                  <a:lnTo>
                    <a:pt x="282238" y="80086"/>
                  </a:lnTo>
                  <a:cubicBezTo>
                    <a:pt x="282238" y="77583"/>
                    <a:pt x="280195" y="75637"/>
                    <a:pt x="277781" y="75637"/>
                  </a:cubicBezTo>
                  <a:close/>
                  <a:moveTo>
                    <a:pt x="248532" y="0"/>
                  </a:moveTo>
                  <a:lnTo>
                    <a:pt x="281309" y="0"/>
                  </a:lnTo>
                  <a:cubicBezTo>
                    <a:pt x="287902" y="0"/>
                    <a:pt x="293380" y="5283"/>
                    <a:pt x="293380" y="11957"/>
                  </a:cubicBezTo>
                  <a:lnTo>
                    <a:pt x="293380" y="39209"/>
                  </a:lnTo>
                  <a:cubicBezTo>
                    <a:pt x="312508" y="42917"/>
                    <a:pt x="330336" y="50425"/>
                    <a:pt x="346121" y="60899"/>
                  </a:cubicBezTo>
                  <a:lnTo>
                    <a:pt x="365435" y="41619"/>
                  </a:lnTo>
                  <a:cubicBezTo>
                    <a:pt x="370078" y="36984"/>
                    <a:pt x="377785" y="36984"/>
                    <a:pt x="382520" y="41619"/>
                  </a:cubicBezTo>
                  <a:lnTo>
                    <a:pt x="405641" y="64792"/>
                  </a:lnTo>
                  <a:cubicBezTo>
                    <a:pt x="410376" y="69427"/>
                    <a:pt x="410376" y="77120"/>
                    <a:pt x="405641" y="81847"/>
                  </a:cubicBezTo>
                  <a:lnTo>
                    <a:pt x="386327" y="101127"/>
                  </a:lnTo>
                  <a:cubicBezTo>
                    <a:pt x="396820" y="116792"/>
                    <a:pt x="404248" y="134589"/>
                    <a:pt x="408148" y="153777"/>
                  </a:cubicBezTo>
                  <a:lnTo>
                    <a:pt x="435354" y="153777"/>
                  </a:lnTo>
                  <a:cubicBezTo>
                    <a:pt x="441947" y="153777"/>
                    <a:pt x="447332" y="159060"/>
                    <a:pt x="447332" y="165734"/>
                  </a:cubicBezTo>
                  <a:lnTo>
                    <a:pt x="447332" y="198454"/>
                  </a:lnTo>
                  <a:cubicBezTo>
                    <a:pt x="447332" y="205128"/>
                    <a:pt x="442040" y="210504"/>
                    <a:pt x="435354" y="210504"/>
                  </a:cubicBezTo>
                  <a:lnTo>
                    <a:pt x="408148" y="210504"/>
                  </a:lnTo>
                  <a:cubicBezTo>
                    <a:pt x="404434" y="229599"/>
                    <a:pt x="396820" y="247396"/>
                    <a:pt x="386327" y="263153"/>
                  </a:cubicBezTo>
                  <a:lnTo>
                    <a:pt x="405548" y="282433"/>
                  </a:lnTo>
                  <a:cubicBezTo>
                    <a:pt x="410191" y="287068"/>
                    <a:pt x="410191" y="294761"/>
                    <a:pt x="405548" y="299489"/>
                  </a:cubicBezTo>
                  <a:lnTo>
                    <a:pt x="382334" y="322569"/>
                  </a:lnTo>
                  <a:cubicBezTo>
                    <a:pt x="377692" y="327296"/>
                    <a:pt x="369985" y="327296"/>
                    <a:pt x="365249" y="322569"/>
                  </a:cubicBezTo>
                  <a:lnTo>
                    <a:pt x="345936" y="303289"/>
                  </a:lnTo>
                  <a:cubicBezTo>
                    <a:pt x="330243" y="313671"/>
                    <a:pt x="312416" y="321179"/>
                    <a:pt x="293195" y="325072"/>
                  </a:cubicBezTo>
                  <a:lnTo>
                    <a:pt x="293195" y="352231"/>
                  </a:lnTo>
                  <a:cubicBezTo>
                    <a:pt x="293195" y="358905"/>
                    <a:pt x="287902" y="364188"/>
                    <a:pt x="281217" y="364188"/>
                  </a:cubicBezTo>
                  <a:lnTo>
                    <a:pt x="248439" y="364188"/>
                  </a:lnTo>
                  <a:cubicBezTo>
                    <a:pt x="241847" y="364188"/>
                    <a:pt x="236368" y="358905"/>
                    <a:pt x="236368" y="352231"/>
                  </a:cubicBezTo>
                  <a:lnTo>
                    <a:pt x="236368" y="325072"/>
                  </a:lnTo>
                  <a:cubicBezTo>
                    <a:pt x="217240" y="321364"/>
                    <a:pt x="199412" y="313763"/>
                    <a:pt x="183627" y="303289"/>
                  </a:cubicBezTo>
                  <a:lnTo>
                    <a:pt x="164314" y="322569"/>
                  </a:lnTo>
                  <a:cubicBezTo>
                    <a:pt x="159764" y="327296"/>
                    <a:pt x="152057" y="327296"/>
                    <a:pt x="147414" y="322569"/>
                  </a:cubicBezTo>
                  <a:lnTo>
                    <a:pt x="124201" y="299489"/>
                  </a:lnTo>
                  <a:cubicBezTo>
                    <a:pt x="119558" y="294761"/>
                    <a:pt x="119558" y="287068"/>
                    <a:pt x="124201" y="282433"/>
                  </a:cubicBezTo>
                  <a:lnTo>
                    <a:pt x="143514" y="263153"/>
                  </a:lnTo>
                  <a:cubicBezTo>
                    <a:pt x="133022" y="247396"/>
                    <a:pt x="125593" y="229599"/>
                    <a:pt x="121786" y="210504"/>
                  </a:cubicBezTo>
                  <a:lnTo>
                    <a:pt x="94487" y="210504"/>
                  </a:lnTo>
                  <a:cubicBezTo>
                    <a:pt x="87988" y="210504"/>
                    <a:pt x="82509" y="205128"/>
                    <a:pt x="82509" y="198454"/>
                  </a:cubicBezTo>
                  <a:lnTo>
                    <a:pt x="82509" y="165734"/>
                  </a:lnTo>
                  <a:cubicBezTo>
                    <a:pt x="82509" y="159153"/>
                    <a:pt x="87802" y="153777"/>
                    <a:pt x="94487" y="153777"/>
                  </a:cubicBezTo>
                  <a:lnTo>
                    <a:pt x="121879" y="153777"/>
                  </a:lnTo>
                  <a:cubicBezTo>
                    <a:pt x="125593" y="134589"/>
                    <a:pt x="133115" y="116792"/>
                    <a:pt x="143700" y="101127"/>
                  </a:cubicBezTo>
                  <a:lnTo>
                    <a:pt x="124386" y="81847"/>
                  </a:lnTo>
                  <a:cubicBezTo>
                    <a:pt x="119651" y="77120"/>
                    <a:pt x="119651" y="69427"/>
                    <a:pt x="124386" y="64792"/>
                  </a:cubicBezTo>
                  <a:lnTo>
                    <a:pt x="147507" y="41619"/>
                  </a:lnTo>
                  <a:cubicBezTo>
                    <a:pt x="152057" y="36984"/>
                    <a:pt x="159764" y="36984"/>
                    <a:pt x="164499" y="41619"/>
                  </a:cubicBezTo>
                  <a:lnTo>
                    <a:pt x="183813" y="60899"/>
                  </a:lnTo>
                  <a:cubicBezTo>
                    <a:pt x="199505" y="50425"/>
                    <a:pt x="217333" y="43009"/>
                    <a:pt x="236554" y="39209"/>
                  </a:cubicBezTo>
                  <a:lnTo>
                    <a:pt x="236554" y="11957"/>
                  </a:lnTo>
                  <a:cubicBezTo>
                    <a:pt x="236554" y="5469"/>
                    <a:pt x="241847" y="0"/>
                    <a:pt x="248532" y="0"/>
                  </a:cubicBezTo>
                  <a:close/>
                </a:path>
              </a:pathLst>
            </a:custGeom>
            <a:solidFill>
              <a:srgbClr val="0017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9" name="组合 58"/>
            <p:cNvGrpSpPr/>
            <p:nvPr/>
          </p:nvGrpSpPr>
          <p:grpSpPr>
            <a:xfrm>
              <a:off x="8907462" y="4160811"/>
              <a:ext cx="2001838" cy="771445"/>
              <a:chOff x="1363662" y="3932211"/>
              <a:chExt cx="2001838" cy="771445"/>
            </a:xfrm>
          </p:grpSpPr>
          <p:sp>
            <p:nvSpPr>
              <p:cNvPr id="60" name="TextBox 19"/>
              <p:cNvSpPr txBox="1"/>
              <p:nvPr/>
            </p:nvSpPr>
            <p:spPr>
              <a:xfrm>
                <a:off x="1363662" y="4303546"/>
                <a:ext cx="2001838"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b="1" dirty="0" smtClean="0">
                    <a:solidFill>
                      <a:schemeClr val="bg1"/>
                    </a:solidFill>
                    <a:latin typeface="+mn-ea"/>
                  </a:rPr>
                  <a:t>产品报价</a:t>
                </a:r>
                <a:endParaRPr lang="en-US" sz="2000" b="1" dirty="0">
                  <a:solidFill>
                    <a:schemeClr val="bg1"/>
                  </a:solidFill>
                  <a:latin typeface="+mn-ea"/>
                </a:endParaRPr>
              </a:p>
            </p:txBody>
          </p:sp>
          <p:sp>
            <p:nvSpPr>
              <p:cNvPr id="61" name="TextBox 19"/>
              <p:cNvSpPr txBox="1"/>
              <p:nvPr/>
            </p:nvSpPr>
            <p:spPr>
              <a:xfrm>
                <a:off x="1363662" y="3932211"/>
                <a:ext cx="2001838"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2000" b="1" dirty="0" smtClean="0">
                    <a:solidFill>
                      <a:schemeClr val="accent1"/>
                    </a:solidFill>
                    <a:latin typeface="+mn-lt"/>
                  </a:rPr>
                  <a:t>PART 04</a:t>
                </a:r>
                <a:endParaRPr lang="en-US" sz="2000" b="1" dirty="0">
                  <a:solidFill>
                    <a:schemeClr val="accent1"/>
                  </a:solidFill>
                  <a:latin typeface="+mn-lt"/>
                </a:endParaRPr>
              </a:p>
            </p:txBody>
          </p:sp>
        </p:grpSp>
      </p:grpSp>
    </p:spTree>
    <p:custDataLst>
      <p:tags r:id="rId1"/>
    </p:custDataLst>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anim calcmode="lin" valueType="num">
                                      <p:cBhvr>
                                        <p:cTn id="8" dur="500" fill="hold"/>
                                        <p:tgtEl>
                                          <p:spTgt spid="62"/>
                                        </p:tgtEl>
                                        <p:attrNameLst>
                                          <p:attrName>ppt_x</p:attrName>
                                        </p:attrNameLst>
                                      </p:cBhvr>
                                      <p:tavLst>
                                        <p:tav tm="0">
                                          <p:val>
                                            <p:strVal val="#ppt_x"/>
                                          </p:val>
                                        </p:tav>
                                        <p:tav tm="100000">
                                          <p:val>
                                            <p:strVal val="#ppt_x"/>
                                          </p:val>
                                        </p:tav>
                                      </p:tavLst>
                                    </p:anim>
                                    <p:anim calcmode="lin" valueType="num">
                                      <p:cBhvr>
                                        <p:cTn id="9" dur="500" fill="hold"/>
                                        <p:tgtEl>
                                          <p:spTgt spid="6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anim calcmode="lin" valueType="num">
                                      <p:cBhvr>
                                        <p:cTn id="14" dur="500" fill="hold"/>
                                        <p:tgtEl>
                                          <p:spTgt spid="63"/>
                                        </p:tgtEl>
                                        <p:attrNameLst>
                                          <p:attrName>ppt_x</p:attrName>
                                        </p:attrNameLst>
                                      </p:cBhvr>
                                      <p:tavLst>
                                        <p:tav tm="0">
                                          <p:val>
                                            <p:strVal val="#ppt_x"/>
                                          </p:val>
                                        </p:tav>
                                        <p:tav tm="100000">
                                          <p:val>
                                            <p:strVal val="#ppt_x"/>
                                          </p:val>
                                        </p:tav>
                                      </p:tavLst>
                                    </p:anim>
                                    <p:anim calcmode="lin" valueType="num">
                                      <p:cBhvr>
                                        <p:cTn id="15" dur="500" fill="hold"/>
                                        <p:tgtEl>
                                          <p:spTgt spid="6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anim calcmode="lin" valueType="num">
                                      <p:cBhvr>
                                        <p:cTn id="20" dur="500" fill="hold"/>
                                        <p:tgtEl>
                                          <p:spTgt spid="64"/>
                                        </p:tgtEl>
                                        <p:attrNameLst>
                                          <p:attrName>ppt_x</p:attrName>
                                        </p:attrNameLst>
                                      </p:cBhvr>
                                      <p:tavLst>
                                        <p:tav tm="0">
                                          <p:val>
                                            <p:strVal val="#ppt_x"/>
                                          </p:val>
                                        </p:tav>
                                        <p:tav tm="100000">
                                          <p:val>
                                            <p:strVal val="#ppt_x"/>
                                          </p:val>
                                        </p:tav>
                                      </p:tavLst>
                                    </p:anim>
                                    <p:anim calcmode="lin" valueType="num">
                                      <p:cBhvr>
                                        <p:cTn id="21" dur="500" fill="hold"/>
                                        <p:tgtEl>
                                          <p:spTgt spid="6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anim calcmode="lin" valueType="num">
                                      <p:cBhvr>
                                        <p:cTn id="26" dur="500" fill="hold"/>
                                        <p:tgtEl>
                                          <p:spTgt spid="65"/>
                                        </p:tgtEl>
                                        <p:attrNameLst>
                                          <p:attrName>ppt_x</p:attrName>
                                        </p:attrNameLst>
                                      </p:cBhvr>
                                      <p:tavLst>
                                        <p:tav tm="0">
                                          <p:val>
                                            <p:strVal val="#ppt_x"/>
                                          </p:val>
                                        </p:tav>
                                        <p:tav tm="100000">
                                          <p:val>
                                            <p:strVal val="#ppt_x"/>
                                          </p:val>
                                        </p:tav>
                                      </p:tavLst>
                                    </p:anim>
                                    <p:anim calcmode="lin" valueType="num">
                                      <p:cBhvr>
                                        <p:cTn id="27"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19"/>
          <p:cNvSpPr txBox="1"/>
          <p:nvPr/>
        </p:nvSpPr>
        <p:spPr>
          <a:xfrm>
            <a:off x="2231170" y="567568"/>
            <a:ext cx="4992916"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smtClean="0">
                <a:solidFill>
                  <a:schemeClr val="bg1"/>
                </a:solidFill>
                <a:latin typeface="+mn-ea"/>
              </a:rPr>
              <a:t>4</a:t>
            </a:r>
            <a:r>
              <a:rPr lang="zh-CN" altLang="en-US" sz="3200" b="1" dirty="0" smtClean="0">
                <a:solidFill>
                  <a:schemeClr val="bg1"/>
                </a:solidFill>
                <a:latin typeface="+mn-ea"/>
              </a:rPr>
              <a:t>、产品报价</a:t>
            </a:r>
            <a:endParaRPr lang="en-US" sz="3200" b="1" dirty="0">
              <a:solidFill>
                <a:schemeClr val="bg1"/>
              </a:solidFill>
              <a:latin typeface="+mn-ea"/>
            </a:endParaRPr>
          </a:p>
        </p:txBody>
      </p:sp>
      <p:graphicFrame>
        <p:nvGraphicFramePr>
          <p:cNvPr id="2" name="表格 1"/>
          <p:cNvGraphicFramePr>
            <a:graphicFrameLocks noGrp="1"/>
          </p:cNvGraphicFramePr>
          <p:nvPr/>
        </p:nvGraphicFramePr>
        <p:xfrm>
          <a:off x="744071" y="1479175"/>
          <a:ext cx="11026588" cy="4670612"/>
        </p:xfrm>
        <a:graphic>
          <a:graphicData uri="http://schemas.openxmlformats.org/drawingml/2006/table">
            <a:tbl>
              <a:tblPr firstRow="1" firstCol="1" bandRow="1">
                <a:tableStyleId>{1E171933-4619-4E11-9A3F-F7608DF75F80}</a:tableStyleId>
              </a:tblPr>
              <a:tblGrid>
                <a:gridCol w="1671833"/>
                <a:gridCol w="1953604"/>
                <a:gridCol w="2432612"/>
                <a:gridCol w="1427633"/>
                <a:gridCol w="1070726"/>
                <a:gridCol w="1230394"/>
                <a:gridCol w="1239786"/>
              </a:tblGrid>
              <a:tr h="430360">
                <a:tc>
                  <a:txBody>
                    <a:bodyPr/>
                    <a:lstStyle/>
                    <a:p>
                      <a:pPr algn="ctr">
                        <a:spcAft>
                          <a:spcPts val="0"/>
                        </a:spcAft>
                      </a:pPr>
                      <a:r>
                        <a:rPr lang="zh-CN" sz="1800" kern="100" dirty="0">
                          <a:effectLst/>
                        </a:rPr>
                        <a:t>模块</a:t>
                      </a:r>
                      <a:endParaRPr lang="zh-CN" sz="18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dirty="0">
                          <a:effectLst/>
                        </a:rPr>
                        <a:t>用途</a:t>
                      </a:r>
                      <a:endParaRPr lang="zh-CN" sz="18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dirty="0">
                          <a:effectLst/>
                        </a:rPr>
                        <a:t>配置</a:t>
                      </a:r>
                      <a:endParaRPr lang="zh-CN" sz="18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dirty="0">
                          <a:effectLst/>
                        </a:rPr>
                        <a:t>数量</a:t>
                      </a:r>
                      <a:endParaRPr lang="zh-CN" sz="18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dirty="0">
                          <a:effectLst/>
                        </a:rPr>
                        <a:t>单位</a:t>
                      </a:r>
                      <a:endParaRPr lang="zh-CN" sz="18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dirty="0">
                          <a:effectLst/>
                        </a:rPr>
                        <a:t>单价</a:t>
                      </a:r>
                      <a:r>
                        <a:rPr lang="en-US" sz="1800" kern="100" dirty="0">
                          <a:effectLst/>
                        </a:rPr>
                        <a:t>(</a:t>
                      </a:r>
                      <a:r>
                        <a:rPr lang="zh-CN" sz="1800" kern="100" dirty="0">
                          <a:effectLst/>
                        </a:rPr>
                        <a:t>元</a:t>
                      </a:r>
                      <a:r>
                        <a:rPr lang="en-US" sz="1800" kern="100" dirty="0">
                          <a:effectLst/>
                        </a:rPr>
                        <a:t>)</a:t>
                      </a:r>
                      <a:endParaRPr lang="zh-CN" sz="18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dirty="0">
                          <a:effectLst/>
                        </a:rPr>
                        <a:t>备注</a:t>
                      </a:r>
                      <a:endParaRPr lang="zh-CN" sz="18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360">
                <a:tc rowSpan="6">
                  <a:txBody>
                    <a:bodyPr/>
                    <a:lstStyle/>
                    <a:p>
                      <a:pPr algn="ctr">
                        <a:spcAft>
                          <a:spcPts val="0"/>
                        </a:spcAft>
                      </a:pPr>
                      <a:r>
                        <a:rPr lang="zh-CN" sz="1100" kern="100">
                          <a:effectLst/>
                        </a:rPr>
                        <a:t>数据采集模块</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spcAft>
                          <a:spcPts val="0"/>
                        </a:spcAft>
                      </a:pPr>
                      <a:r>
                        <a:rPr lang="zh-CN" sz="1100" kern="100">
                          <a:effectLst/>
                        </a:rPr>
                        <a:t>模台位置</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物联网关</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1</a:t>
                      </a:r>
                      <a:endParaRPr lang="zh-CN" sz="11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dirty="0">
                          <a:effectLst/>
                        </a:rPr>
                        <a:t>台</a:t>
                      </a:r>
                      <a:endParaRPr lang="zh-CN" sz="11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dirty="0">
                          <a:effectLst/>
                        </a:rPr>
                        <a:t>5,000</a:t>
                      </a:r>
                      <a:endParaRPr lang="zh-CN" sz="11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l">
                        <a:spcAft>
                          <a:spcPts val="0"/>
                        </a:spcAft>
                      </a:pPr>
                      <a:r>
                        <a:rPr lang="en-US" sz="1100" kern="100" dirty="0">
                          <a:effectLst/>
                        </a:rPr>
                        <a:t>RFID</a:t>
                      </a:r>
                      <a:r>
                        <a:rPr lang="zh-CN" sz="1100" kern="100" dirty="0">
                          <a:effectLst/>
                        </a:rPr>
                        <a:t>读写器及</a:t>
                      </a:r>
                      <a:r>
                        <a:rPr lang="en-US" sz="1100" kern="100" dirty="0">
                          <a:effectLst/>
                        </a:rPr>
                        <a:t>RFID</a:t>
                      </a:r>
                      <a:r>
                        <a:rPr lang="zh-CN" sz="1100" kern="100" dirty="0">
                          <a:effectLst/>
                        </a:rPr>
                        <a:t>标签报价均为单价，根据实际配置数量确定总价</a:t>
                      </a:r>
                      <a:endParaRPr lang="zh-CN" sz="11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360">
                <a:tc vMerge="1">
                  <a:tcPr/>
                </a:tc>
                <a:tc vMerge="1">
                  <a:tcPr/>
                </a:tc>
                <a:tc>
                  <a:txBody>
                    <a:bodyPr/>
                    <a:lstStyle/>
                    <a:p>
                      <a:pPr algn="ctr">
                        <a:spcAft>
                          <a:spcPts val="0"/>
                        </a:spcAft>
                      </a:pPr>
                      <a:r>
                        <a:rPr lang="en-US" sz="1100" kern="100">
                          <a:effectLst/>
                        </a:rPr>
                        <a:t>RFID</a:t>
                      </a:r>
                      <a:r>
                        <a:rPr lang="zh-CN" sz="1100" kern="100">
                          <a:effectLst/>
                        </a:rPr>
                        <a:t>读写器</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若干</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台</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1,000</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tc>
              </a:tr>
              <a:tr h="379171">
                <a:tc vMerge="1">
                  <a:tcPr/>
                </a:tc>
                <a:tc vMerge="1">
                  <a:tcPr/>
                </a:tc>
                <a:tc>
                  <a:txBody>
                    <a:bodyPr/>
                    <a:lstStyle/>
                    <a:p>
                      <a:pPr algn="ctr">
                        <a:spcAft>
                          <a:spcPts val="0"/>
                        </a:spcAft>
                      </a:pPr>
                      <a:r>
                        <a:rPr lang="en-US" sz="1100" kern="100">
                          <a:effectLst/>
                        </a:rPr>
                        <a:t>RFID</a:t>
                      </a:r>
                      <a:r>
                        <a:rPr lang="zh-CN" sz="1100" kern="100">
                          <a:effectLst/>
                        </a:rPr>
                        <a:t>标签</a:t>
                      </a:r>
                      <a:endParaRPr lang="zh-CN" sz="1100" kern="100">
                        <a:effectLst/>
                      </a:endParaRPr>
                    </a:p>
                    <a:p>
                      <a:pPr algn="ctr">
                        <a:spcAft>
                          <a:spcPts val="0"/>
                        </a:spcAft>
                      </a:pPr>
                      <a:r>
                        <a:rPr lang="en-US" sz="1100" kern="100">
                          <a:effectLst/>
                        </a:rPr>
                        <a:t>(</a:t>
                      </a:r>
                      <a:r>
                        <a:rPr lang="zh-CN" sz="1100" kern="100">
                          <a:effectLst/>
                        </a:rPr>
                        <a:t>耐高温</a:t>
                      </a:r>
                      <a:r>
                        <a:rPr lang="en-US" sz="1100" kern="100">
                          <a:effectLst/>
                        </a:rPr>
                        <a:t>+</a:t>
                      </a:r>
                      <a:r>
                        <a:rPr lang="zh-CN" sz="1100" kern="100">
                          <a:effectLst/>
                        </a:rPr>
                        <a:t>抗金属</a:t>
                      </a:r>
                      <a:r>
                        <a:rPr lang="en-US" sz="1100" kern="100">
                          <a:effectLst/>
                        </a:rPr>
                        <a:t>)</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若干</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个</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20</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tc>
              </a:tr>
              <a:tr h="430360">
                <a:tc vMerge="1">
                  <a:tcPr/>
                </a:tc>
                <a:tc>
                  <a:txBody>
                    <a:bodyPr/>
                    <a:lstStyle/>
                    <a:p>
                      <a:pPr algn="ctr">
                        <a:spcAft>
                          <a:spcPts val="0"/>
                        </a:spcAft>
                      </a:pPr>
                      <a:r>
                        <a:rPr lang="zh-CN" sz="1100" kern="100">
                          <a:effectLst/>
                        </a:rPr>
                        <a:t>养护窑各窑室占用</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物联网关</a:t>
                      </a:r>
                      <a:endParaRPr lang="zh-CN" sz="1100" kern="100">
                        <a:effectLst/>
                      </a:endParaRPr>
                    </a:p>
                    <a:p>
                      <a:pPr algn="ctr">
                        <a:spcAft>
                          <a:spcPts val="0"/>
                        </a:spcAft>
                      </a:pPr>
                      <a:r>
                        <a:rPr lang="zh-CN" sz="1100" kern="100">
                          <a:effectLst/>
                        </a:rPr>
                        <a:t>树莓派</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1</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台</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5,000</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tc>
              </a:tr>
              <a:tr h="430360">
                <a:tc vMerge="1">
                  <a:tcPr/>
                </a:tc>
                <a:tc>
                  <a:txBody>
                    <a:bodyPr/>
                    <a:lstStyle/>
                    <a:p>
                      <a:pPr algn="ctr">
                        <a:spcAft>
                          <a:spcPts val="0"/>
                        </a:spcAft>
                      </a:pPr>
                      <a:r>
                        <a:rPr lang="zh-CN" sz="1100" kern="100">
                          <a:effectLst/>
                        </a:rPr>
                        <a:t>养护窑温湿度</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物联网关</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1</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台</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5,000</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tc>
              </a:tr>
              <a:tr h="399299">
                <a:tc vMerge="1">
                  <a:tcPr/>
                </a:tc>
                <a:tc>
                  <a:txBody>
                    <a:bodyPr/>
                    <a:lstStyle/>
                    <a:p>
                      <a:pPr algn="ctr">
                        <a:spcAft>
                          <a:spcPts val="0"/>
                        </a:spcAft>
                      </a:pPr>
                      <a:r>
                        <a:rPr lang="zh-CN" sz="1100" kern="100">
                          <a:effectLst/>
                        </a:rPr>
                        <a:t>软件</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1</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套</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10,000</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tc>
              </a:tr>
              <a:tr h="524533">
                <a:tc>
                  <a:txBody>
                    <a:bodyPr/>
                    <a:lstStyle/>
                    <a:p>
                      <a:pPr algn="ctr">
                        <a:spcAft>
                          <a:spcPts val="0"/>
                        </a:spcAft>
                      </a:pPr>
                      <a:r>
                        <a:rPr lang="zh-CN" sz="1100" kern="100">
                          <a:effectLst/>
                        </a:rPr>
                        <a:t>数据管理模块</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存储、处理、展示数据</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数据看板</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1</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套</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20,000</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100">
                          <a:effectLst/>
                        </a:rPr>
                        <a:t>不含大屏硬件</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6431">
                <a:tc>
                  <a:txBody>
                    <a:bodyPr/>
                    <a:lstStyle/>
                    <a:p>
                      <a:pPr algn="ctr">
                        <a:spcAft>
                          <a:spcPts val="0"/>
                        </a:spcAft>
                      </a:pPr>
                      <a:r>
                        <a:rPr lang="zh-CN" sz="1100" kern="100">
                          <a:effectLst/>
                        </a:rPr>
                        <a:t>数据通信模块</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对外提供设备数据</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数据接口</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1</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套</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10,000</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100" dirty="0" smtClean="0">
                          <a:effectLst/>
                        </a:rPr>
                        <a:t>见</a:t>
                      </a:r>
                      <a:r>
                        <a:rPr lang="en-US" altLang="zh-CN" sz="1100" kern="100" dirty="0" smtClean="0">
                          <a:effectLst/>
                        </a:rPr>
                        <a:t>2</a:t>
                      </a:r>
                      <a:r>
                        <a:rPr lang="en-US" sz="1100" kern="100" dirty="0" smtClean="0">
                          <a:effectLst/>
                        </a:rPr>
                        <a:t>.3</a:t>
                      </a:r>
                      <a:endParaRPr lang="zh-CN" sz="11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9378">
                <a:tc>
                  <a:txBody>
                    <a:bodyPr/>
                    <a:lstStyle/>
                    <a:p>
                      <a:pPr algn="ctr">
                        <a:spcAft>
                          <a:spcPts val="0"/>
                        </a:spcAft>
                      </a:pPr>
                      <a:r>
                        <a:rPr lang="zh-CN" sz="1100" kern="100" dirty="0">
                          <a:effectLst/>
                        </a:rPr>
                        <a:t>网络通信</a:t>
                      </a:r>
                      <a:endParaRPr lang="zh-CN" sz="11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dirty="0">
                          <a:effectLst/>
                        </a:rPr>
                        <a:t>传输设备数据</a:t>
                      </a:r>
                      <a:endParaRPr lang="zh-CN" sz="11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建议通过有线网络将</a:t>
                      </a:r>
                      <a:r>
                        <a:rPr lang="en-US" sz="1100" kern="100">
                          <a:effectLst/>
                        </a:rPr>
                        <a:t>RFID</a:t>
                      </a:r>
                      <a:r>
                        <a:rPr lang="zh-CN" sz="1100" kern="100">
                          <a:effectLst/>
                        </a:rPr>
                        <a:t>读写器与设备连接</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若干</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kern="100">
                          <a:effectLst/>
                        </a:rPr>
                        <a:t>-</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a:effectLst/>
                        </a:rPr>
                        <a:t>甲方负责</a:t>
                      </a:r>
                      <a:endParaRPr lang="zh-CN" sz="1100" kern="10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100" dirty="0">
                          <a:effectLst/>
                        </a:rPr>
                        <a:t>我方提供技术支持</a:t>
                      </a:r>
                      <a:endParaRPr lang="zh-CN" sz="1100" kern="100" dirty="0">
                        <a:solidFill>
                          <a:schemeClr val="bg1"/>
                        </a:solidFill>
                        <a:effectLst/>
                        <a:latin typeface="+mj-ea"/>
                        <a:ea typeface="+mj-ea"/>
                        <a:cs typeface="Times New Roman" panose="02020603050405020304" pitchFamily="18" charset="0"/>
                      </a:endParaRPr>
                    </a:p>
                  </a:txBody>
                  <a:tcPr marL="32153" marR="321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txBox="1"/>
          <p:nvPr/>
        </p:nvSpPr>
        <p:spPr>
          <a:xfrm>
            <a:off x="2710897" y="1873408"/>
            <a:ext cx="6758201" cy="830889"/>
          </a:xfrm>
          <a:prstGeom prst="rect">
            <a:avLst/>
          </a:prstGeom>
          <a:noFill/>
        </p:spPr>
        <p:txBody>
          <a:bodyPr wrap="square" rtlCol="0">
            <a:spAutoFit/>
            <a:scene3d>
              <a:camera prst="orthographicFront">
                <a:rot lat="0" lon="0" rev="0"/>
              </a:camera>
              <a:lightRig rig="threePt" dir="t"/>
            </a:scene3d>
          </a:bodyPr>
          <a:lstStyle/>
          <a:p>
            <a:pPr algn="ctr" defTabSz="914400" fontAlgn="base">
              <a:spcBef>
                <a:spcPct val="0"/>
              </a:spcBef>
              <a:spcAft>
                <a:spcPct val="0"/>
              </a:spcAft>
            </a:pPr>
            <a:r>
              <a:rPr lang="zh-CN" altLang="en-US" sz="4800" spc="-150" dirty="0">
                <a:solidFill>
                  <a:prstClr val="white"/>
                </a:solidFill>
                <a:latin typeface="微软雅黑 Light" panose="020B0502040204020203" pitchFamily="34" charset="-122"/>
                <a:ea typeface="微软雅黑 Light" panose="020B0502040204020203" pitchFamily="34" charset="-122"/>
                <a:cs typeface="Open Sans" panose="020B0606030504020204" pitchFamily="34" charset="0"/>
                <a:sym typeface="微软雅黑 Light" panose="020B0502040204020203" pitchFamily="34" charset="-122"/>
              </a:rPr>
              <a:t>专注预制   筑梦未来</a:t>
            </a:r>
            <a:endParaRPr lang="zh-CN" altLang="en-US" sz="4800" spc="-150" dirty="0">
              <a:solidFill>
                <a:prstClr val="white"/>
              </a:solidFill>
              <a:latin typeface="微软雅黑 Light" panose="020B0502040204020203" pitchFamily="34" charset="-122"/>
              <a:ea typeface="微软雅黑 Light" panose="020B0502040204020203" pitchFamily="34" charset="-122"/>
              <a:cs typeface="Open Sans" panose="020B0606030504020204" pitchFamily="34" charset="0"/>
              <a:sym typeface="微软雅黑 Light" panose="020B0502040204020203" pitchFamily="34" charset="-122"/>
            </a:endParaRPr>
          </a:p>
        </p:txBody>
      </p:sp>
      <p:grpSp>
        <p:nvGrpSpPr>
          <p:cNvPr id="2" name="组合 1"/>
          <p:cNvGrpSpPr/>
          <p:nvPr/>
        </p:nvGrpSpPr>
        <p:grpSpPr>
          <a:xfrm>
            <a:off x="96520" y="5334000"/>
            <a:ext cx="1638300" cy="1287145"/>
            <a:chOff x="1188" y="3419"/>
            <a:chExt cx="2580" cy="2027"/>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52" y="3419"/>
              <a:ext cx="1453" cy="1453"/>
            </a:xfrm>
            <a:prstGeom prst="rect">
              <a:avLst/>
            </a:prstGeom>
          </p:spPr>
        </p:pic>
        <p:sp>
          <p:nvSpPr>
            <p:cNvPr id="11" name="TextBox 6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txBox="1"/>
            <p:nvPr/>
          </p:nvSpPr>
          <p:spPr>
            <a:xfrm>
              <a:off x="1188" y="4916"/>
              <a:ext cx="2580" cy="531"/>
            </a:xfrm>
            <a:prstGeom prst="rect">
              <a:avLst/>
            </a:prstGeom>
            <a:noFill/>
            <a:effectLst/>
          </p:spPr>
          <p:txBody>
            <a:bodyPr wrap="square" rtlCol="0">
              <a:spAutoFit/>
            </a:bodyPr>
            <a:lstStyle/>
            <a:p>
              <a:pPr algn="ctr" fontAlgn="base">
                <a:spcBef>
                  <a:spcPct val="0"/>
                </a:spcBef>
                <a:spcAft>
                  <a:spcPct val="0"/>
                </a:spcAft>
              </a:pPr>
              <a:r>
                <a:rPr lang="zh-CN" altLang="en-US" sz="1600" dirty="0">
                  <a:solidFill>
                    <a:prstClr val="white"/>
                  </a:solidFill>
                  <a:latin typeface="微软雅黑 Light" panose="020B0502040204020203" pitchFamily="34" charset="-122"/>
                  <a:ea typeface="微软雅黑 Light" panose="020B0502040204020203" pitchFamily="34" charset="-122"/>
                  <a:cs typeface="Open Sans" panose="020B0606030504020204" pitchFamily="34" charset="0"/>
                  <a:sym typeface="微软雅黑 Light" panose="020B0502040204020203" pitchFamily="34" charset="-122"/>
                </a:rPr>
                <a:t>微信公众号</a:t>
              </a:r>
              <a:endParaRPr lang="en-US" altLang="zh-CN" sz="1600" dirty="0">
                <a:solidFill>
                  <a:prstClr val="white"/>
                </a:solidFill>
                <a:latin typeface="微软雅黑 Light" panose="020B0502040204020203" pitchFamily="34" charset="-122"/>
                <a:ea typeface="微软雅黑 Light" panose="020B0502040204020203" pitchFamily="34" charset="-122"/>
                <a:cs typeface="Open Sans" panose="020B0606030504020204" pitchFamily="34" charset="0"/>
                <a:sym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wind"/>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54400" y="1153757"/>
            <a:ext cx="5283200" cy="2171654"/>
          </a:xfrm>
          <a:prstGeom prst="rect">
            <a:avLst/>
          </a:prstGeom>
        </p:spPr>
      </p:pic>
      <p:sp>
        <p:nvSpPr>
          <p:cNvPr id="3" name="TextBox 19"/>
          <p:cNvSpPr txBox="1"/>
          <p:nvPr/>
        </p:nvSpPr>
        <p:spPr>
          <a:xfrm>
            <a:off x="3454400" y="4239854"/>
            <a:ext cx="5283200" cy="646331"/>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3600" b="1" dirty="0" smtClean="0">
                <a:solidFill>
                  <a:schemeClr val="bg1"/>
                </a:solidFill>
                <a:latin typeface="+mn-ea"/>
              </a:rPr>
              <a:t>方案概述</a:t>
            </a:r>
            <a:endParaRPr lang="en-US" sz="3600" b="1" dirty="0">
              <a:solidFill>
                <a:schemeClr val="bg1"/>
              </a:solidFill>
              <a:latin typeface="+mn-ea"/>
            </a:endParaRPr>
          </a:p>
        </p:txBody>
      </p:sp>
      <p:sp>
        <p:nvSpPr>
          <p:cNvPr id="4" name="TextBox 19"/>
          <p:cNvSpPr txBox="1"/>
          <p:nvPr/>
        </p:nvSpPr>
        <p:spPr>
          <a:xfrm>
            <a:off x="5095081" y="3655079"/>
            <a:ext cx="2001838"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3200" b="1" dirty="0" smtClean="0">
                <a:solidFill>
                  <a:schemeClr val="accent1"/>
                </a:solidFill>
                <a:latin typeface="+mn-lt"/>
              </a:rPr>
              <a:t>PART 01</a:t>
            </a:r>
            <a:endParaRPr lang="en-US" sz="3200" b="1" dirty="0">
              <a:solidFill>
                <a:schemeClr val="accent1"/>
              </a:solidFill>
              <a:latin typeface="+mn-lt"/>
            </a:endParaRPr>
          </a:p>
        </p:txBody>
      </p:sp>
      <p:sp>
        <p:nvSpPr>
          <p:cNvPr id="6" name="文本框 5"/>
          <p:cNvSpPr txBox="1"/>
          <p:nvPr/>
        </p:nvSpPr>
        <p:spPr>
          <a:xfrm>
            <a:off x="3200400" y="5011084"/>
            <a:ext cx="5791200" cy="28642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smtClean="0">
                <a:solidFill>
                  <a:schemeClr val="bg1"/>
                </a:solidFill>
                <a:latin typeface="Century Gothic" panose="020B0502020202020204" pitchFamily="34" charset="0"/>
                <a:ea typeface="+mj-ea"/>
              </a:rPr>
              <a:t>专注预制</a:t>
            </a:r>
            <a:r>
              <a:rPr lang="en-US" altLang="zh-CN" sz="1200" dirty="0" smtClean="0">
                <a:solidFill>
                  <a:schemeClr val="bg1"/>
                </a:solidFill>
                <a:latin typeface="Century Gothic" panose="020B0502020202020204" pitchFamily="34" charset="0"/>
                <a:ea typeface="+mj-ea"/>
              </a:rPr>
              <a:t>&lt;&gt;</a:t>
            </a:r>
            <a:r>
              <a:rPr lang="zh-CN" altLang="en-US" sz="1200" dirty="0" smtClean="0">
                <a:solidFill>
                  <a:schemeClr val="bg1"/>
                </a:solidFill>
                <a:latin typeface="Century Gothic" panose="020B0502020202020204" pitchFamily="34" charset="0"/>
                <a:ea typeface="+mj-ea"/>
              </a:rPr>
              <a:t>筑梦未来</a:t>
            </a:r>
            <a:endParaRPr lang="en-US" altLang="zh-CN" sz="1200" dirty="0">
              <a:solidFill>
                <a:schemeClr val="bg1"/>
              </a:solidFill>
              <a:latin typeface="Century Gothic" panose="020B0502020202020204" pitchFamily="34" charset="0"/>
              <a:ea typeface="+mj-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Tm="0">
        <p15:prstTrans prst="fallOve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582" y="1676400"/>
            <a:ext cx="4613566" cy="42167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4"/>
          <p:cNvSpPr/>
          <p:nvPr/>
        </p:nvSpPr>
        <p:spPr>
          <a:xfrm>
            <a:off x="1974491" y="3278892"/>
            <a:ext cx="439839" cy="338274"/>
          </a:xfrm>
          <a:custGeom>
            <a:avLst/>
            <a:gdLst>
              <a:gd name="connsiteX0" fmla="*/ 81503 w 580241"/>
              <a:gd name="connsiteY0" fmla="*/ 346335 h 446256"/>
              <a:gd name="connsiteX1" fmla="*/ 337020 w 580241"/>
              <a:gd name="connsiteY1" fmla="*/ 346335 h 446256"/>
              <a:gd name="connsiteX2" fmla="*/ 337020 w 580241"/>
              <a:gd name="connsiteY2" fmla="*/ 370962 h 446256"/>
              <a:gd name="connsiteX3" fmla="*/ 81503 w 580241"/>
              <a:gd name="connsiteY3" fmla="*/ 370962 h 446256"/>
              <a:gd name="connsiteX4" fmla="*/ 81503 w 580241"/>
              <a:gd name="connsiteY4" fmla="*/ 268784 h 446256"/>
              <a:gd name="connsiteX5" fmla="*/ 337020 w 580241"/>
              <a:gd name="connsiteY5" fmla="*/ 268784 h 446256"/>
              <a:gd name="connsiteX6" fmla="*/ 337020 w 580241"/>
              <a:gd name="connsiteY6" fmla="*/ 293411 h 446256"/>
              <a:gd name="connsiteX7" fmla="*/ 81503 w 580241"/>
              <a:gd name="connsiteY7" fmla="*/ 293411 h 446256"/>
              <a:gd name="connsiteX8" fmla="*/ 93882 w 580241"/>
              <a:gd name="connsiteY8" fmla="*/ 103579 h 446256"/>
              <a:gd name="connsiteX9" fmla="*/ 93882 w 580241"/>
              <a:gd name="connsiteY9" fmla="*/ 183649 h 446256"/>
              <a:gd name="connsiteX10" fmla="*/ 174083 w 580241"/>
              <a:gd name="connsiteY10" fmla="*/ 183649 h 446256"/>
              <a:gd name="connsiteX11" fmla="*/ 174083 w 580241"/>
              <a:gd name="connsiteY11" fmla="*/ 103579 h 446256"/>
              <a:gd name="connsiteX12" fmla="*/ 69225 w 580241"/>
              <a:gd name="connsiteY12" fmla="*/ 78963 h 446256"/>
              <a:gd name="connsiteX13" fmla="*/ 197583 w 580241"/>
              <a:gd name="connsiteY13" fmla="*/ 78963 h 446256"/>
              <a:gd name="connsiteX14" fmla="*/ 197583 w 580241"/>
              <a:gd name="connsiteY14" fmla="*/ 207110 h 446256"/>
              <a:gd name="connsiteX15" fmla="*/ 69225 w 580241"/>
              <a:gd name="connsiteY15" fmla="*/ 207110 h 446256"/>
              <a:gd name="connsiteX16" fmla="*/ 43258 w 580241"/>
              <a:gd name="connsiteY16" fmla="*/ 23464 h 446256"/>
              <a:gd name="connsiteX17" fmla="*/ 23498 w 580241"/>
              <a:gd name="connsiteY17" fmla="*/ 43106 h 446256"/>
              <a:gd name="connsiteX18" fmla="*/ 23498 w 580241"/>
              <a:gd name="connsiteY18" fmla="*/ 401817 h 446256"/>
              <a:gd name="connsiteX19" fmla="*/ 43258 w 580241"/>
              <a:gd name="connsiteY19" fmla="*/ 421459 h 446256"/>
              <a:gd name="connsiteX20" fmla="*/ 537161 w 580241"/>
              <a:gd name="connsiteY20" fmla="*/ 421459 h 446256"/>
              <a:gd name="connsiteX21" fmla="*/ 556832 w 580241"/>
              <a:gd name="connsiteY21" fmla="*/ 401817 h 446256"/>
              <a:gd name="connsiteX22" fmla="*/ 556743 w 580241"/>
              <a:gd name="connsiteY22" fmla="*/ 401817 h 446256"/>
              <a:gd name="connsiteX23" fmla="*/ 556743 w 580241"/>
              <a:gd name="connsiteY23" fmla="*/ 43106 h 446256"/>
              <a:gd name="connsiteX24" fmla="*/ 537072 w 580241"/>
              <a:gd name="connsiteY24" fmla="*/ 23464 h 446256"/>
              <a:gd name="connsiteX25" fmla="*/ 43258 w 580241"/>
              <a:gd name="connsiteY25" fmla="*/ 0 h 446256"/>
              <a:gd name="connsiteX26" fmla="*/ 537161 w 580241"/>
              <a:gd name="connsiteY26" fmla="*/ 0 h 446256"/>
              <a:gd name="connsiteX27" fmla="*/ 580241 w 580241"/>
              <a:gd name="connsiteY27" fmla="*/ 43106 h 446256"/>
              <a:gd name="connsiteX28" fmla="*/ 580241 w 580241"/>
              <a:gd name="connsiteY28" fmla="*/ 401906 h 446256"/>
              <a:gd name="connsiteX29" fmla="*/ 537072 w 580241"/>
              <a:gd name="connsiteY29" fmla="*/ 446256 h 446256"/>
              <a:gd name="connsiteX30" fmla="*/ 43258 w 580241"/>
              <a:gd name="connsiteY30" fmla="*/ 446256 h 446256"/>
              <a:gd name="connsiteX31" fmla="*/ 0 w 580241"/>
              <a:gd name="connsiteY31" fmla="*/ 403150 h 446256"/>
              <a:gd name="connsiteX32" fmla="*/ 0 w 580241"/>
              <a:gd name="connsiteY32" fmla="*/ 43106 h 446256"/>
              <a:gd name="connsiteX33" fmla="*/ 43258 w 580241"/>
              <a:gd name="connsiteY33" fmla="*/ 0 h 44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0241" h="446256">
                <a:moveTo>
                  <a:pt x="81503" y="346335"/>
                </a:moveTo>
                <a:lnTo>
                  <a:pt x="337020" y="346335"/>
                </a:lnTo>
                <a:lnTo>
                  <a:pt x="337020" y="370962"/>
                </a:lnTo>
                <a:lnTo>
                  <a:pt x="81503" y="370962"/>
                </a:lnTo>
                <a:close/>
                <a:moveTo>
                  <a:pt x="81503" y="268784"/>
                </a:moveTo>
                <a:lnTo>
                  <a:pt x="337020" y="268784"/>
                </a:lnTo>
                <a:lnTo>
                  <a:pt x="337020" y="293411"/>
                </a:lnTo>
                <a:lnTo>
                  <a:pt x="81503" y="293411"/>
                </a:lnTo>
                <a:close/>
                <a:moveTo>
                  <a:pt x="93882" y="103579"/>
                </a:moveTo>
                <a:lnTo>
                  <a:pt x="93882" y="183649"/>
                </a:lnTo>
                <a:lnTo>
                  <a:pt x="174083" y="183649"/>
                </a:lnTo>
                <a:lnTo>
                  <a:pt x="174083" y="103579"/>
                </a:lnTo>
                <a:close/>
                <a:moveTo>
                  <a:pt x="69225" y="78963"/>
                </a:moveTo>
                <a:lnTo>
                  <a:pt x="197583" y="78963"/>
                </a:lnTo>
                <a:lnTo>
                  <a:pt x="197583" y="207110"/>
                </a:lnTo>
                <a:lnTo>
                  <a:pt x="69225" y="207110"/>
                </a:lnTo>
                <a:close/>
                <a:moveTo>
                  <a:pt x="43258" y="23464"/>
                </a:moveTo>
                <a:cubicBezTo>
                  <a:pt x="32221" y="23464"/>
                  <a:pt x="23498" y="31996"/>
                  <a:pt x="23498" y="43106"/>
                </a:cubicBezTo>
                <a:lnTo>
                  <a:pt x="23498" y="401817"/>
                </a:lnTo>
                <a:cubicBezTo>
                  <a:pt x="23498" y="412838"/>
                  <a:pt x="32043" y="421459"/>
                  <a:pt x="43258" y="421459"/>
                </a:cubicBezTo>
                <a:lnTo>
                  <a:pt x="537161" y="421459"/>
                </a:lnTo>
                <a:cubicBezTo>
                  <a:pt x="548198" y="421459"/>
                  <a:pt x="556832" y="412927"/>
                  <a:pt x="556832" y="401817"/>
                </a:cubicBezTo>
                <a:lnTo>
                  <a:pt x="556743" y="401817"/>
                </a:lnTo>
                <a:lnTo>
                  <a:pt x="556743" y="43106"/>
                </a:lnTo>
                <a:cubicBezTo>
                  <a:pt x="556743" y="32085"/>
                  <a:pt x="548198" y="23464"/>
                  <a:pt x="537072" y="23464"/>
                </a:cubicBezTo>
                <a:close/>
                <a:moveTo>
                  <a:pt x="43258" y="0"/>
                </a:moveTo>
                <a:lnTo>
                  <a:pt x="537161" y="0"/>
                </a:lnTo>
                <a:cubicBezTo>
                  <a:pt x="561816" y="0"/>
                  <a:pt x="580330" y="19731"/>
                  <a:pt x="580241" y="43106"/>
                </a:cubicBezTo>
                <a:lnTo>
                  <a:pt x="580241" y="401906"/>
                </a:lnTo>
                <a:cubicBezTo>
                  <a:pt x="580241" y="426614"/>
                  <a:pt x="560570" y="446256"/>
                  <a:pt x="537072" y="446256"/>
                </a:cubicBezTo>
                <a:lnTo>
                  <a:pt x="43258" y="446256"/>
                </a:lnTo>
                <a:cubicBezTo>
                  <a:pt x="18514" y="446256"/>
                  <a:pt x="0" y="426614"/>
                  <a:pt x="0" y="403150"/>
                </a:cubicBezTo>
                <a:lnTo>
                  <a:pt x="0" y="43106"/>
                </a:lnTo>
                <a:cubicBezTo>
                  <a:pt x="0" y="18486"/>
                  <a:pt x="19760" y="0"/>
                  <a:pt x="432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椭圆 5"/>
          <p:cNvSpPr/>
          <p:nvPr/>
        </p:nvSpPr>
        <p:spPr>
          <a:xfrm>
            <a:off x="1974491" y="4081219"/>
            <a:ext cx="439839" cy="427384"/>
          </a:xfrm>
          <a:custGeom>
            <a:avLst/>
            <a:gdLst>
              <a:gd name="connsiteX0" fmla="*/ 207783 w 608062"/>
              <a:gd name="connsiteY0" fmla="*/ 541971 h 590844"/>
              <a:gd name="connsiteX1" fmla="*/ 207783 w 608062"/>
              <a:gd name="connsiteY1" fmla="*/ 571017 h 590844"/>
              <a:gd name="connsiteX2" fmla="*/ 400278 w 608062"/>
              <a:gd name="connsiteY2" fmla="*/ 571017 h 590844"/>
              <a:gd name="connsiteX3" fmla="*/ 400278 w 608062"/>
              <a:gd name="connsiteY3" fmla="*/ 541971 h 590844"/>
              <a:gd name="connsiteX4" fmla="*/ 248585 w 608062"/>
              <a:gd name="connsiteY4" fmla="*/ 427767 h 590844"/>
              <a:gd name="connsiteX5" fmla="*/ 248585 w 608062"/>
              <a:gd name="connsiteY5" fmla="*/ 522144 h 590844"/>
              <a:gd name="connsiteX6" fmla="*/ 359476 w 608062"/>
              <a:gd name="connsiteY6" fmla="*/ 522144 h 590844"/>
              <a:gd name="connsiteX7" fmla="*/ 359476 w 608062"/>
              <a:gd name="connsiteY7" fmla="*/ 427767 h 590844"/>
              <a:gd name="connsiteX8" fmla="*/ 19855 w 608062"/>
              <a:gd name="connsiteY8" fmla="*/ 313564 h 590844"/>
              <a:gd name="connsiteX9" fmla="*/ 19855 w 608062"/>
              <a:gd name="connsiteY9" fmla="*/ 407940 h 590844"/>
              <a:gd name="connsiteX10" fmla="*/ 588207 w 608062"/>
              <a:gd name="connsiteY10" fmla="*/ 407940 h 590844"/>
              <a:gd name="connsiteX11" fmla="*/ 588207 w 608062"/>
              <a:gd name="connsiteY11" fmla="*/ 313564 h 590844"/>
              <a:gd name="connsiteX12" fmla="*/ 305779 w 608062"/>
              <a:gd name="connsiteY12" fmla="*/ 158488 h 590844"/>
              <a:gd name="connsiteX13" fmla="*/ 305779 w 608062"/>
              <a:gd name="connsiteY13" fmla="*/ 236608 h 590844"/>
              <a:gd name="connsiteX14" fmla="*/ 334955 w 608062"/>
              <a:gd name="connsiteY14" fmla="*/ 236608 h 590844"/>
              <a:gd name="connsiteX15" fmla="*/ 334955 w 608062"/>
              <a:gd name="connsiteY15" fmla="*/ 158488 h 590844"/>
              <a:gd name="connsiteX16" fmla="*/ 207772 w 608062"/>
              <a:gd name="connsiteY16" fmla="*/ 142254 h 590844"/>
              <a:gd name="connsiteX17" fmla="*/ 207772 w 608062"/>
              <a:gd name="connsiteY17" fmla="*/ 236612 h 590844"/>
              <a:gd name="connsiteX18" fmla="*/ 236861 w 608062"/>
              <a:gd name="connsiteY18" fmla="*/ 236612 h 590844"/>
              <a:gd name="connsiteX19" fmla="*/ 236861 w 608062"/>
              <a:gd name="connsiteY19" fmla="*/ 142254 h 590844"/>
              <a:gd name="connsiteX20" fmla="*/ 285931 w 608062"/>
              <a:gd name="connsiteY20" fmla="*/ 138661 h 590844"/>
              <a:gd name="connsiteX21" fmla="*/ 354803 w 608062"/>
              <a:gd name="connsiteY21" fmla="*/ 138661 h 590844"/>
              <a:gd name="connsiteX22" fmla="*/ 354803 w 608062"/>
              <a:gd name="connsiteY22" fmla="*/ 256435 h 590844"/>
              <a:gd name="connsiteX23" fmla="*/ 285931 w 608062"/>
              <a:gd name="connsiteY23" fmla="*/ 256435 h 590844"/>
              <a:gd name="connsiteX24" fmla="*/ 187916 w 608062"/>
              <a:gd name="connsiteY24" fmla="*/ 122431 h 590844"/>
              <a:gd name="connsiteX25" fmla="*/ 256717 w 608062"/>
              <a:gd name="connsiteY25" fmla="*/ 122431 h 590844"/>
              <a:gd name="connsiteX26" fmla="*/ 256717 w 608062"/>
              <a:gd name="connsiteY26" fmla="*/ 256435 h 590844"/>
              <a:gd name="connsiteX27" fmla="*/ 187916 w 608062"/>
              <a:gd name="connsiteY27" fmla="*/ 256435 h 590844"/>
              <a:gd name="connsiteX28" fmla="*/ 109698 w 608062"/>
              <a:gd name="connsiteY28" fmla="*/ 93283 h 590844"/>
              <a:gd name="connsiteX29" fmla="*/ 109698 w 608062"/>
              <a:gd name="connsiteY29" fmla="*/ 236611 h 590844"/>
              <a:gd name="connsiteX30" fmla="*/ 138904 w 608062"/>
              <a:gd name="connsiteY30" fmla="*/ 236611 h 590844"/>
              <a:gd name="connsiteX31" fmla="*/ 138904 w 608062"/>
              <a:gd name="connsiteY31" fmla="*/ 93283 h 590844"/>
              <a:gd name="connsiteX32" fmla="*/ 459240 w 608062"/>
              <a:gd name="connsiteY32" fmla="*/ 73459 h 590844"/>
              <a:gd name="connsiteX33" fmla="*/ 549070 w 608062"/>
              <a:gd name="connsiteY33" fmla="*/ 73459 h 590844"/>
              <a:gd name="connsiteX34" fmla="*/ 549070 w 608062"/>
              <a:gd name="connsiteY34" fmla="*/ 93288 h 590844"/>
              <a:gd name="connsiteX35" fmla="*/ 459240 w 608062"/>
              <a:gd name="connsiteY35" fmla="*/ 93288 h 590844"/>
              <a:gd name="connsiteX36" fmla="*/ 385710 w 608062"/>
              <a:gd name="connsiteY36" fmla="*/ 73459 h 590844"/>
              <a:gd name="connsiteX37" fmla="*/ 434753 w 608062"/>
              <a:gd name="connsiteY37" fmla="*/ 73459 h 590844"/>
              <a:gd name="connsiteX38" fmla="*/ 434753 w 608062"/>
              <a:gd name="connsiteY38" fmla="*/ 93288 h 590844"/>
              <a:gd name="connsiteX39" fmla="*/ 385710 w 608062"/>
              <a:gd name="connsiteY39" fmla="*/ 93288 h 590844"/>
              <a:gd name="connsiteX40" fmla="*/ 89830 w 608062"/>
              <a:gd name="connsiteY40" fmla="*/ 73459 h 590844"/>
              <a:gd name="connsiteX41" fmla="*/ 158772 w 608062"/>
              <a:gd name="connsiteY41" fmla="*/ 73459 h 590844"/>
              <a:gd name="connsiteX42" fmla="*/ 158772 w 608062"/>
              <a:gd name="connsiteY42" fmla="*/ 256435 h 590844"/>
              <a:gd name="connsiteX43" fmla="*/ 89830 w 608062"/>
              <a:gd name="connsiteY43" fmla="*/ 256435 h 590844"/>
              <a:gd name="connsiteX44" fmla="*/ 19855 w 608062"/>
              <a:gd name="connsiteY44" fmla="*/ 19827 h 590844"/>
              <a:gd name="connsiteX45" fmla="*/ 19855 w 608062"/>
              <a:gd name="connsiteY45" fmla="*/ 293737 h 590844"/>
              <a:gd name="connsiteX46" fmla="*/ 588207 w 608062"/>
              <a:gd name="connsiteY46" fmla="*/ 293737 h 590844"/>
              <a:gd name="connsiteX47" fmla="*/ 588207 w 608062"/>
              <a:gd name="connsiteY47" fmla="*/ 19827 h 590844"/>
              <a:gd name="connsiteX48" fmla="*/ 0 w 608062"/>
              <a:gd name="connsiteY48" fmla="*/ 0 h 590844"/>
              <a:gd name="connsiteX49" fmla="*/ 608062 w 608062"/>
              <a:gd name="connsiteY49" fmla="*/ 0 h 590844"/>
              <a:gd name="connsiteX50" fmla="*/ 608062 w 608062"/>
              <a:gd name="connsiteY50" fmla="*/ 427767 h 590844"/>
              <a:gd name="connsiteX51" fmla="*/ 379331 w 608062"/>
              <a:gd name="connsiteY51" fmla="*/ 427767 h 590844"/>
              <a:gd name="connsiteX52" fmla="*/ 379331 w 608062"/>
              <a:gd name="connsiteY52" fmla="*/ 522144 h 590844"/>
              <a:gd name="connsiteX53" fmla="*/ 420133 w 608062"/>
              <a:gd name="connsiteY53" fmla="*/ 522144 h 590844"/>
              <a:gd name="connsiteX54" fmla="*/ 420133 w 608062"/>
              <a:gd name="connsiteY54" fmla="*/ 590844 h 590844"/>
              <a:gd name="connsiteX55" fmla="*/ 187928 w 608062"/>
              <a:gd name="connsiteY55" fmla="*/ 590844 h 590844"/>
              <a:gd name="connsiteX56" fmla="*/ 187928 w 608062"/>
              <a:gd name="connsiteY56" fmla="*/ 522144 h 590844"/>
              <a:gd name="connsiteX57" fmla="*/ 228730 w 608062"/>
              <a:gd name="connsiteY57" fmla="*/ 522144 h 590844"/>
              <a:gd name="connsiteX58" fmla="*/ 228730 w 608062"/>
              <a:gd name="connsiteY58" fmla="*/ 427767 h 590844"/>
              <a:gd name="connsiteX59" fmla="*/ 0 w 608062"/>
              <a:gd name="connsiteY59" fmla="*/ 427767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8062" h="590844">
                <a:moveTo>
                  <a:pt x="207783" y="541971"/>
                </a:moveTo>
                <a:lnTo>
                  <a:pt x="207783" y="571017"/>
                </a:lnTo>
                <a:lnTo>
                  <a:pt x="400278" y="571017"/>
                </a:lnTo>
                <a:lnTo>
                  <a:pt x="400278" y="541971"/>
                </a:lnTo>
                <a:close/>
                <a:moveTo>
                  <a:pt x="248585" y="427767"/>
                </a:moveTo>
                <a:lnTo>
                  <a:pt x="248585" y="522144"/>
                </a:lnTo>
                <a:lnTo>
                  <a:pt x="359476" y="522144"/>
                </a:lnTo>
                <a:lnTo>
                  <a:pt x="359476" y="427767"/>
                </a:lnTo>
                <a:close/>
                <a:moveTo>
                  <a:pt x="19855" y="313564"/>
                </a:moveTo>
                <a:lnTo>
                  <a:pt x="19855" y="407940"/>
                </a:lnTo>
                <a:lnTo>
                  <a:pt x="588207" y="407940"/>
                </a:lnTo>
                <a:lnTo>
                  <a:pt x="588207" y="313564"/>
                </a:lnTo>
                <a:close/>
                <a:moveTo>
                  <a:pt x="305779" y="158488"/>
                </a:moveTo>
                <a:lnTo>
                  <a:pt x="305779" y="236608"/>
                </a:lnTo>
                <a:lnTo>
                  <a:pt x="334955" y="236608"/>
                </a:lnTo>
                <a:lnTo>
                  <a:pt x="334955" y="158488"/>
                </a:lnTo>
                <a:close/>
                <a:moveTo>
                  <a:pt x="207772" y="142254"/>
                </a:moveTo>
                <a:lnTo>
                  <a:pt x="207772" y="236612"/>
                </a:lnTo>
                <a:lnTo>
                  <a:pt x="236861" y="236612"/>
                </a:lnTo>
                <a:lnTo>
                  <a:pt x="236861" y="142254"/>
                </a:lnTo>
                <a:close/>
                <a:moveTo>
                  <a:pt x="285931" y="138661"/>
                </a:moveTo>
                <a:lnTo>
                  <a:pt x="354803" y="138661"/>
                </a:lnTo>
                <a:lnTo>
                  <a:pt x="354803" y="256435"/>
                </a:lnTo>
                <a:lnTo>
                  <a:pt x="285931" y="256435"/>
                </a:lnTo>
                <a:close/>
                <a:moveTo>
                  <a:pt x="187916" y="122431"/>
                </a:moveTo>
                <a:lnTo>
                  <a:pt x="256717" y="122431"/>
                </a:lnTo>
                <a:lnTo>
                  <a:pt x="256717" y="256435"/>
                </a:lnTo>
                <a:lnTo>
                  <a:pt x="187916" y="256435"/>
                </a:lnTo>
                <a:close/>
                <a:moveTo>
                  <a:pt x="109698" y="93283"/>
                </a:moveTo>
                <a:lnTo>
                  <a:pt x="109698" y="236611"/>
                </a:lnTo>
                <a:lnTo>
                  <a:pt x="138904" y="236611"/>
                </a:lnTo>
                <a:lnTo>
                  <a:pt x="138904" y="93283"/>
                </a:lnTo>
                <a:close/>
                <a:moveTo>
                  <a:pt x="459240" y="73459"/>
                </a:moveTo>
                <a:lnTo>
                  <a:pt x="549070" y="73459"/>
                </a:lnTo>
                <a:lnTo>
                  <a:pt x="549070" y="93288"/>
                </a:lnTo>
                <a:lnTo>
                  <a:pt x="459240" y="93288"/>
                </a:lnTo>
                <a:close/>
                <a:moveTo>
                  <a:pt x="385710" y="73459"/>
                </a:moveTo>
                <a:lnTo>
                  <a:pt x="434753" y="73459"/>
                </a:lnTo>
                <a:lnTo>
                  <a:pt x="434753" y="93288"/>
                </a:lnTo>
                <a:lnTo>
                  <a:pt x="385710" y="93288"/>
                </a:lnTo>
                <a:close/>
                <a:moveTo>
                  <a:pt x="89830" y="73459"/>
                </a:moveTo>
                <a:lnTo>
                  <a:pt x="158772" y="73459"/>
                </a:lnTo>
                <a:lnTo>
                  <a:pt x="158772" y="256435"/>
                </a:lnTo>
                <a:lnTo>
                  <a:pt x="89830" y="256435"/>
                </a:lnTo>
                <a:close/>
                <a:moveTo>
                  <a:pt x="19855" y="19827"/>
                </a:moveTo>
                <a:lnTo>
                  <a:pt x="19855" y="293737"/>
                </a:lnTo>
                <a:lnTo>
                  <a:pt x="588207" y="293737"/>
                </a:lnTo>
                <a:lnTo>
                  <a:pt x="588207" y="19827"/>
                </a:lnTo>
                <a:close/>
                <a:moveTo>
                  <a:pt x="0" y="0"/>
                </a:moveTo>
                <a:lnTo>
                  <a:pt x="608062" y="0"/>
                </a:lnTo>
                <a:lnTo>
                  <a:pt x="608062" y="427767"/>
                </a:lnTo>
                <a:lnTo>
                  <a:pt x="379331" y="427767"/>
                </a:lnTo>
                <a:lnTo>
                  <a:pt x="379331" y="522144"/>
                </a:lnTo>
                <a:lnTo>
                  <a:pt x="420133" y="522144"/>
                </a:lnTo>
                <a:lnTo>
                  <a:pt x="420133" y="590844"/>
                </a:lnTo>
                <a:lnTo>
                  <a:pt x="187928" y="590844"/>
                </a:lnTo>
                <a:lnTo>
                  <a:pt x="187928" y="522144"/>
                </a:lnTo>
                <a:lnTo>
                  <a:pt x="228730" y="522144"/>
                </a:lnTo>
                <a:lnTo>
                  <a:pt x="228730" y="427767"/>
                </a:lnTo>
                <a:lnTo>
                  <a:pt x="0" y="42776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椭圆 6"/>
          <p:cNvSpPr/>
          <p:nvPr/>
        </p:nvSpPr>
        <p:spPr>
          <a:xfrm>
            <a:off x="1974491" y="4922178"/>
            <a:ext cx="439839" cy="439227"/>
          </a:xfrm>
          <a:custGeom>
            <a:avLst/>
            <a:gdLst>
              <a:gd name="connsiteX0" fmla="*/ 159968 w 608062"/>
              <a:gd name="connsiteY0" fmla="*/ 208437 h 607216"/>
              <a:gd name="connsiteX1" fmla="*/ 159968 w 608062"/>
              <a:gd name="connsiteY1" fmla="*/ 325934 h 607216"/>
              <a:gd name="connsiteX2" fmla="*/ 235033 w 608062"/>
              <a:gd name="connsiteY2" fmla="*/ 325934 h 607216"/>
              <a:gd name="connsiteX3" fmla="*/ 235033 w 608062"/>
              <a:gd name="connsiteY3" fmla="*/ 252593 h 607216"/>
              <a:gd name="connsiteX4" fmla="*/ 272993 w 608062"/>
              <a:gd name="connsiteY4" fmla="*/ 252593 h 607216"/>
              <a:gd name="connsiteX5" fmla="*/ 272993 w 608062"/>
              <a:gd name="connsiteY5" fmla="*/ 325934 h 607216"/>
              <a:gd name="connsiteX6" fmla="*/ 347963 w 608062"/>
              <a:gd name="connsiteY6" fmla="*/ 325934 h 607216"/>
              <a:gd name="connsiteX7" fmla="*/ 347963 w 608062"/>
              <a:gd name="connsiteY7" fmla="*/ 208437 h 607216"/>
              <a:gd name="connsiteX8" fmla="*/ 193088 w 608062"/>
              <a:gd name="connsiteY8" fmla="*/ 138317 h 607216"/>
              <a:gd name="connsiteX9" fmla="*/ 174203 w 608062"/>
              <a:gd name="connsiteY9" fmla="*/ 170534 h 607216"/>
              <a:gd name="connsiteX10" fmla="*/ 333728 w 608062"/>
              <a:gd name="connsiteY10" fmla="*/ 170534 h 607216"/>
              <a:gd name="connsiteX11" fmla="*/ 314843 w 608062"/>
              <a:gd name="connsiteY11" fmla="*/ 138317 h 607216"/>
              <a:gd name="connsiteX12" fmla="*/ 171451 w 608062"/>
              <a:gd name="connsiteY12" fmla="*/ 100415 h 607216"/>
              <a:gd name="connsiteX13" fmla="*/ 336575 w 608062"/>
              <a:gd name="connsiteY13" fmla="*/ 100415 h 607216"/>
              <a:gd name="connsiteX14" fmla="*/ 385923 w 608062"/>
              <a:gd name="connsiteY14" fmla="*/ 184274 h 607216"/>
              <a:gd name="connsiteX15" fmla="*/ 385923 w 608062"/>
              <a:gd name="connsiteY15" fmla="*/ 363836 h 607216"/>
              <a:gd name="connsiteX16" fmla="*/ 122008 w 608062"/>
              <a:gd name="connsiteY16" fmla="*/ 363836 h 607216"/>
              <a:gd name="connsiteX17" fmla="*/ 122008 w 608062"/>
              <a:gd name="connsiteY17" fmla="*/ 184274 h 607216"/>
              <a:gd name="connsiteX18" fmla="*/ 254023 w 608062"/>
              <a:gd name="connsiteY18" fmla="*/ 37904 h 607216"/>
              <a:gd name="connsiteX19" fmla="*/ 37956 w 608062"/>
              <a:gd name="connsiteY19" fmla="*/ 253670 h 607216"/>
              <a:gd name="connsiteX20" fmla="*/ 254023 w 608062"/>
              <a:gd name="connsiteY20" fmla="*/ 469342 h 607216"/>
              <a:gd name="connsiteX21" fmla="*/ 469996 w 608062"/>
              <a:gd name="connsiteY21" fmla="*/ 253670 h 607216"/>
              <a:gd name="connsiteX22" fmla="*/ 254023 w 608062"/>
              <a:gd name="connsiteY22" fmla="*/ 37904 h 607216"/>
              <a:gd name="connsiteX23" fmla="*/ 254023 w 608062"/>
              <a:gd name="connsiteY23" fmla="*/ 0 h 607216"/>
              <a:gd name="connsiteX24" fmla="*/ 507952 w 608062"/>
              <a:gd name="connsiteY24" fmla="*/ 253670 h 607216"/>
              <a:gd name="connsiteX25" fmla="*/ 446368 w 608062"/>
              <a:gd name="connsiteY25" fmla="*/ 419025 h 607216"/>
              <a:gd name="connsiteX26" fmla="*/ 608062 w 608062"/>
              <a:gd name="connsiteY26" fmla="*/ 580399 h 607216"/>
              <a:gd name="connsiteX27" fmla="*/ 581208 w 608062"/>
              <a:gd name="connsiteY27" fmla="*/ 607216 h 607216"/>
              <a:gd name="connsiteX28" fmla="*/ 419608 w 608062"/>
              <a:gd name="connsiteY28" fmla="*/ 445747 h 607216"/>
              <a:gd name="connsiteX29" fmla="*/ 254023 w 608062"/>
              <a:gd name="connsiteY29" fmla="*/ 507245 h 607216"/>
              <a:gd name="connsiteX30" fmla="*/ 0 w 608062"/>
              <a:gd name="connsiteY30" fmla="*/ 253670 h 607216"/>
              <a:gd name="connsiteX31" fmla="*/ 254023 w 608062"/>
              <a:gd name="connsiteY31" fmla="*/ 0 h 60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062" h="607216">
                <a:moveTo>
                  <a:pt x="159968" y="208437"/>
                </a:moveTo>
                <a:lnTo>
                  <a:pt x="159968" y="325934"/>
                </a:lnTo>
                <a:lnTo>
                  <a:pt x="235033" y="325934"/>
                </a:lnTo>
                <a:lnTo>
                  <a:pt x="235033" y="252593"/>
                </a:lnTo>
                <a:lnTo>
                  <a:pt x="272993" y="252593"/>
                </a:lnTo>
                <a:lnTo>
                  <a:pt x="272993" y="325934"/>
                </a:lnTo>
                <a:lnTo>
                  <a:pt x="347963" y="325934"/>
                </a:lnTo>
                <a:lnTo>
                  <a:pt x="347963" y="208437"/>
                </a:lnTo>
                <a:close/>
                <a:moveTo>
                  <a:pt x="193088" y="138317"/>
                </a:moveTo>
                <a:lnTo>
                  <a:pt x="174203" y="170534"/>
                </a:lnTo>
                <a:lnTo>
                  <a:pt x="333728" y="170534"/>
                </a:lnTo>
                <a:lnTo>
                  <a:pt x="314843" y="138317"/>
                </a:lnTo>
                <a:close/>
                <a:moveTo>
                  <a:pt x="171451" y="100415"/>
                </a:moveTo>
                <a:lnTo>
                  <a:pt x="336575" y="100415"/>
                </a:lnTo>
                <a:lnTo>
                  <a:pt x="385923" y="184274"/>
                </a:lnTo>
                <a:lnTo>
                  <a:pt x="385923" y="363836"/>
                </a:lnTo>
                <a:lnTo>
                  <a:pt x="122008" y="363836"/>
                </a:lnTo>
                <a:lnTo>
                  <a:pt x="122008" y="184274"/>
                </a:lnTo>
                <a:close/>
                <a:moveTo>
                  <a:pt x="254023" y="37904"/>
                </a:moveTo>
                <a:cubicBezTo>
                  <a:pt x="134840" y="37904"/>
                  <a:pt x="37956" y="134653"/>
                  <a:pt x="37956" y="253670"/>
                </a:cubicBezTo>
                <a:cubicBezTo>
                  <a:pt x="37956" y="372593"/>
                  <a:pt x="134840" y="469342"/>
                  <a:pt x="254023" y="469342"/>
                </a:cubicBezTo>
                <a:cubicBezTo>
                  <a:pt x="373112" y="469342"/>
                  <a:pt x="469996" y="372593"/>
                  <a:pt x="469996" y="253670"/>
                </a:cubicBezTo>
                <a:cubicBezTo>
                  <a:pt x="469996" y="134653"/>
                  <a:pt x="373112" y="37904"/>
                  <a:pt x="254023" y="37904"/>
                </a:cubicBezTo>
                <a:close/>
                <a:moveTo>
                  <a:pt x="254023" y="0"/>
                </a:moveTo>
                <a:cubicBezTo>
                  <a:pt x="393988" y="0"/>
                  <a:pt x="507952" y="113806"/>
                  <a:pt x="507952" y="253670"/>
                </a:cubicBezTo>
                <a:cubicBezTo>
                  <a:pt x="507952" y="316779"/>
                  <a:pt x="484704" y="374583"/>
                  <a:pt x="446368" y="419025"/>
                </a:cubicBezTo>
                <a:lnTo>
                  <a:pt x="608062" y="580399"/>
                </a:lnTo>
                <a:lnTo>
                  <a:pt x="581208" y="607216"/>
                </a:lnTo>
                <a:lnTo>
                  <a:pt x="419608" y="445747"/>
                </a:lnTo>
                <a:cubicBezTo>
                  <a:pt x="375104" y="484124"/>
                  <a:pt x="317221" y="507245"/>
                  <a:pt x="254023" y="507245"/>
                </a:cubicBezTo>
                <a:cubicBezTo>
                  <a:pt x="113964" y="507245"/>
                  <a:pt x="0" y="393440"/>
                  <a:pt x="0" y="253670"/>
                </a:cubicBezTo>
                <a:cubicBezTo>
                  <a:pt x="0" y="113806"/>
                  <a:pt x="113964" y="0"/>
                  <a:pt x="25402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15690" y="3180263"/>
            <a:ext cx="3151685" cy="51674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latin typeface="+mn-ea"/>
              </a:rPr>
              <a:t>智能</a:t>
            </a:r>
            <a:r>
              <a:rPr lang="zh-CN" altLang="en-US" sz="1200" dirty="0" smtClean="0">
                <a:solidFill>
                  <a:schemeClr val="bg1"/>
                </a:solidFill>
                <a:latin typeface="+mn-ea"/>
              </a:rPr>
              <a:t>制造</a:t>
            </a:r>
            <a:r>
              <a:rPr lang="en-US" altLang="zh-CN" sz="1200" dirty="0">
                <a:solidFill>
                  <a:schemeClr val="bg1"/>
                </a:solidFill>
                <a:latin typeface="+mn-ea"/>
              </a:rPr>
              <a:t> </a:t>
            </a:r>
            <a:r>
              <a:rPr lang="en-US" altLang="zh-CN" sz="1200" dirty="0" smtClean="0">
                <a:solidFill>
                  <a:schemeClr val="bg1"/>
                </a:solidFill>
                <a:latin typeface="+mn-ea"/>
              </a:rPr>
              <a:t>- </a:t>
            </a:r>
            <a:r>
              <a:rPr lang="zh-CN" altLang="en-US" sz="1200" dirty="0" smtClean="0">
                <a:solidFill>
                  <a:schemeClr val="bg1"/>
                </a:solidFill>
                <a:latin typeface="+mn-ea"/>
              </a:rPr>
              <a:t>粗放</a:t>
            </a:r>
            <a:r>
              <a:rPr lang="zh-CN" altLang="en-US" sz="1200" dirty="0">
                <a:solidFill>
                  <a:schemeClr val="bg1"/>
                </a:solidFill>
                <a:latin typeface="+mn-ea"/>
              </a:rPr>
              <a:t>式生产模式转变为精益生产模式。</a:t>
            </a:r>
            <a:endParaRPr lang="zh-CN" altLang="en-US" sz="1200" dirty="0">
              <a:solidFill>
                <a:schemeClr val="bg1"/>
              </a:solidFill>
              <a:latin typeface="+mn-ea"/>
            </a:endParaRPr>
          </a:p>
        </p:txBody>
      </p:sp>
      <p:grpSp>
        <p:nvGrpSpPr>
          <p:cNvPr id="21" name="组合 20"/>
          <p:cNvGrpSpPr/>
          <p:nvPr/>
        </p:nvGrpSpPr>
        <p:grpSpPr>
          <a:xfrm>
            <a:off x="874713" y="2064327"/>
            <a:ext cx="3018414" cy="706581"/>
            <a:chOff x="874713" y="2064327"/>
            <a:chExt cx="3018414" cy="706581"/>
          </a:xfrm>
        </p:grpSpPr>
        <p:sp>
          <p:nvSpPr>
            <p:cNvPr id="4" name="矩形 3"/>
            <p:cNvSpPr/>
            <p:nvPr/>
          </p:nvSpPr>
          <p:spPr>
            <a:xfrm>
              <a:off x="874713" y="2064327"/>
              <a:ext cx="3018414" cy="7065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90439" y="2190069"/>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rgbClr val="00173A"/>
                  </a:solidFill>
                  <a:latin typeface="+mn-ea"/>
                </a:rPr>
                <a:t>概述</a:t>
              </a:r>
              <a:endParaRPr lang="zh-CN" altLang="en-US" sz="2000" b="1" dirty="0">
                <a:solidFill>
                  <a:srgbClr val="00173A"/>
                </a:solidFill>
                <a:latin typeface="+mn-ea"/>
              </a:endParaRPr>
            </a:p>
          </p:txBody>
        </p:sp>
      </p:grpSp>
      <p:sp>
        <p:nvSpPr>
          <p:cNvPr id="11" name="矩形 10"/>
          <p:cNvSpPr/>
          <p:nvPr/>
        </p:nvSpPr>
        <p:spPr>
          <a:xfrm>
            <a:off x="2515690" y="4073492"/>
            <a:ext cx="3151685"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latin typeface="+mn-ea"/>
              </a:rPr>
              <a:t>物联网与新一代信息技术</a:t>
            </a:r>
            <a:r>
              <a:rPr lang="zh-CN" altLang="en-US" sz="1200" dirty="0" smtClean="0">
                <a:solidFill>
                  <a:schemeClr val="bg1"/>
                </a:solidFill>
                <a:latin typeface="+mn-ea"/>
              </a:rPr>
              <a:t>融合，为智能制造提供数据支撑</a:t>
            </a:r>
            <a:endParaRPr lang="zh-CN" altLang="en-US" sz="1200" dirty="0">
              <a:solidFill>
                <a:schemeClr val="bg1"/>
              </a:solidFill>
              <a:latin typeface="+mn-ea"/>
            </a:endParaRPr>
          </a:p>
        </p:txBody>
      </p:sp>
      <p:sp>
        <p:nvSpPr>
          <p:cNvPr id="12" name="矩形 11"/>
          <p:cNvSpPr/>
          <p:nvPr/>
        </p:nvSpPr>
        <p:spPr>
          <a:xfrm>
            <a:off x="2515690" y="4874025"/>
            <a:ext cx="3151685"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smtClean="0">
                <a:solidFill>
                  <a:schemeClr val="bg1"/>
                </a:solidFill>
                <a:latin typeface="+mn-ea"/>
              </a:rPr>
              <a:t>整合</a:t>
            </a:r>
            <a:r>
              <a:rPr lang="zh-CN" altLang="en-US" sz="1200" dirty="0">
                <a:solidFill>
                  <a:schemeClr val="bg1"/>
                </a:solidFill>
                <a:latin typeface="+mn-ea"/>
              </a:rPr>
              <a:t>各工厂设备及生产线一线数据，搭建基于工业互联网的数据中心</a:t>
            </a:r>
            <a:endParaRPr lang="zh-CN" altLang="en-US" sz="1200" dirty="0">
              <a:solidFill>
                <a:schemeClr val="bg1"/>
              </a:solidFill>
              <a:latin typeface="+mn-ea"/>
            </a:endParaRPr>
          </a:p>
        </p:txBody>
      </p:sp>
      <p:pic>
        <p:nvPicPr>
          <p:cNvPr id="20" name="图片占位符 19"/>
          <p:cNvPicPr>
            <a:picLocks noGrp="1" noChangeAspect="1"/>
          </p:cNvPicPr>
          <p:nvPr>
            <p:ph type="pic" sz="quarter" idx="10"/>
          </p:nvPr>
        </p:nvPicPr>
        <p:blipFill>
          <a:blip r:embed="rId1">
            <a:extLst>
              <a:ext uri="{28A0092B-C50C-407E-A947-70E740481C1C}">
                <a14:useLocalDpi xmlns:a14="http://schemas.microsoft.com/office/drawing/2010/main" val="0"/>
              </a:ext>
            </a:extLst>
          </a:blip>
          <a:stretch>
            <a:fillRect/>
          </a:stretch>
        </p:blipFill>
        <p:spPr>
          <a:xfrm>
            <a:off x="6082148" y="2064327"/>
            <a:ext cx="6075643" cy="3391497"/>
          </a:xfrm>
          <a:ln w="38100">
            <a:solidFill>
              <a:schemeClr val="accent1"/>
            </a:solidFill>
          </a:ln>
        </p:spPr>
      </p:pic>
      <p:sp>
        <p:nvSpPr>
          <p:cNvPr id="19" name="TextBox 19"/>
          <p:cNvSpPr txBox="1"/>
          <p:nvPr/>
        </p:nvSpPr>
        <p:spPr>
          <a:xfrm>
            <a:off x="2231170" y="567568"/>
            <a:ext cx="4992916"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smtClean="0">
                <a:solidFill>
                  <a:schemeClr val="bg1"/>
                </a:solidFill>
                <a:latin typeface="+mn-ea"/>
              </a:rPr>
              <a:t>1</a:t>
            </a:r>
            <a:r>
              <a:rPr lang="zh-CN" altLang="en-US" sz="3200" b="1" dirty="0" smtClean="0">
                <a:solidFill>
                  <a:schemeClr val="bg1"/>
                </a:solidFill>
                <a:latin typeface="+mn-ea"/>
              </a:rPr>
              <a:t>、方案概述</a:t>
            </a:r>
            <a:endParaRPr lang="en-US" sz="3200" b="1" dirty="0">
              <a:solidFill>
                <a:schemeClr val="bg1"/>
              </a:solidFill>
              <a:latin typeface="+mn-ea"/>
            </a:endParaRP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childTnLst>
                          </p:cTn>
                        </p:par>
                        <p:par>
                          <p:cTn id="33" fill="hold">
                            <p:stCondLst>
                              <p:cond delay="1500"/>
                            </p:stCondLst>
                            <p:childTnLst>
                              <p:par>
                                <p:cTn id="34" presetID="12"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p:tgtEl>
                                          <p:spTgt spid="9"/>
                                        </p:tgtEl>
                                        <p:attrNameLst>
                                          <p:attrName>ppt_x</p:attrName>
                                        </p:attrNameLst>
                                      </p:cBhvr>
                                      <p:tavLst>
                                        <p:tav tm="0">
                                          <p:val>
                                            <p:strVal val="#ppt_x-#ppt_w*1.125000"/>
                                          </p:val>
                                        </p:tav>
                                        <p:tav tm="100000">
                                          <p:val>
                                            <p:strVal val="#ppt_x"/>
                                          </p:val>
                                        </p:tav>
                                      </p:tavLst>
                                    </p:anim>
                                    <p:animEffect transition="in" filter="wipe(right)">
                                      <p:cBhvr>
                                        <p:cTn id="37" dur="500"/>
                                        <p:tgtEl>
                                          <p:spTgt spid="9"/>
                                        </p:tgtEl>
                                      </p:cBhvr>
                                    </p:animEffect>
                                  </p:childTnLst>
                                </p:cTn>
                              </p:par>
                            </p:childTnLst>
                          </p:cTn>
                        </p:par>
                        <p:par>
                          <p:cTn id="38" fill="hold">
                            <p:stCondLst>
                              <p:cond delay="2000"/>
                            </p:stCondLst>
                            <p:childTnLst>
                              <p:par>
                                <p:cTn id="39" presetID="12" presetClass="entr" presetSubtype="8"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p:tgtEl>
                                          <p:spTgt spid="11"/>
                                        </p:tgtEl>
                                        <p:attrNameLst>
                                          <p:attrName>ppt_x</p:attrName>
                                        </p:attrNameLst>
                                      </p:cBhvr>
                                      <p:tavLst>
                                        <p:tav tm="0">
                                          <p:val>
                                            <p:strVal val="#ppt_x-#ppt_w*1.125000"/>
                                          </p:val>
                                        </p:tav>
                                        <p:tav tm="100000">
                                          <p:val>
                                            <p:strVal val="#ppt_x"/>
                                          </p:val>
                                        </p:tav>
                                      </p:tavLst>
                                    </p:anim>
                                    <p:animEffect transition="in" filter="wipe(right)">
                                      <p:cBhvr>
                                        <p:cTn id="42" dur="500"/>
                                        <p:tgtEl>
                                          <p:spTgt spid="11"/>
                                        </p:tgtEl>
                                      </p:cBhvr>
                                    </p:animEffect>
                                  </p:childTnLst>
                                </p:cTn>
                              </p:par>
                            </p:childTnLst>
                          </p:cTn>
                        </p:par>
                        <p:par>
                          <p:cTn id="43" fill="hold">
                            <p:stCondLst>
                              <p:cond delay="2500"/>
                            </p:stCondLst>
                            <p:childTnLst>
                              <p:par>
                                <p:cTn id="44" presetID="1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p:tgtEl>
                                          <p:spTgt spid="12"/>
                                        </p:tgtEl>
                                        <p:attrNameLst>
                                          <p:attrName>ppt_x</p:attrName>
                                        </p:attrNameLst>
                                      </p:cBhvr>
                                      <p:tavLst>
                                        <p:tav tm="0">
                                          <p:val>
                                            <p:strVal val="#ppt_x-#ppt_w*1.125000"/>
                                          </p:val>
                                        </p:tav>
                                        <p:tav tm="100000">
                                          <p:val>
                                            <p:strVal val="#ppt_x"/>
                                          </p:val>
                                        </p:tav>
                                      </p:tavLst>
                                    </p:anim>
                                    <p:animEffect transition="in" filter="wipe(right)">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17" grpId="0" animBg="1"/>
      <p:bldP spid="18" grpId="0" animBg="1"/>
      <p:bldP spid="9"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2"/>
          <p:cNvSpPr/>
          <p:nvPr/>
        </p:nvSpPr>
        <p:spPr bwMode="auto">
          <a:xfrm>
            <a:off x="1239710" y="1903508"/>
            <a:ext cx="4692968" cy="2870077"/>
          </a:xfrm>
          <a:custGeom>
            <a:avLst/>
            <a:gdLst>
              <a:gd name="T0" fmla="*/ 0 w 1890"/>
              <a:gd name="T1" fmla="*/ 1154 h 1154"/>
              <a:gd name="T2" fmla="*/ 0 w 1890"/>
              <a:gd name="T3" fmla="*/ 1142 h 1154"/>
              <a:gd name="T4" fmla="*/ 0 w 1890"/>
              <a:gd name="T5" fmla="*/ 1069 h 1154"/>
              <a:gd name="T6" fmla="*/ 0 w 1890"/>
              <a:gd name="T7" fmla="*/ 85 h 1154"/>
              <a:gd name="T8" fmla="*/ 77 w 1890"/>
              <a:gd name="T9" fmla="*/ 0 h 1154"/>
              <a:gd name="T10" fmla="*/ 1813 w 1890"/>
              <a:gd name="T11" fmla="*/ 0 h 1154"/>
              <a:gd name="T12" fmla="*/ 1890 w 1890"/>
              <a:gd name="T13" fmla="*/ 85 h 1154"/>
              <a:gd name="T14" fmla="*/ 1890 w 1890"/>
              <a:gd name="T15" fmla="*/ 1069 h 1154"/>
              <a:gd name="T16" fmla="*/ 1890 w 1890"/>
              <a:gd name="T17" fmla="*/ 1142 h 1154"/>
              <a:gd name="T18" fmla="*/ 1890 w 1890"/>
              <a:gd name="T19" fmla="*/ 1154 h 1154"/>
              <a:gd name="T20" fmla="*/ 0 w 1890"/>
              <a:gd name="T21" fmla="*/ 1154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0" h="1154">
                <a:moveTo>
                  <a:pt x="0" y="1154"/>
                </a:moveTo>
                <a:cubicBezTo>
                  <a:pt x="0" y="1142"/>
                  <a:pt x="0" y="1142"/>
                  <a:pt x="0" y="1142"/>
                </a:cubicBezTo>
                <a:cubicBezTo>
                  <a:pt x="0" y="1142"/>
                  <a:pt x="0" y="1109"/>
                  <a:pt x="0" y="1069"/>
                </a:cubicBezTo>
                <a:cubicBezTo>
                  <a:pt x="0" y="85"/>
                  <a:pt x="0" y="85"/>
                  <a:pt x="0" y="85"/>
                </a:cubicBezTo>
                <a:cubicBezTo>
                  <a:pt x="0" y="39"/>
                  <a:pt x="35" y="0"/>
                  <a:pt x="77" y="0"/>
                </a:cubicBezTo>
                <a:cubicBezTo>
                  <a:pt x="1813" y="0"/>
                  <a:pt x="1813" y="0"/>
                  <a:pt x="1813" y="0"/>
                </a:cubicBezTo>
                <a:cubicBezTo>
                  <a:pt x="1856" y="0"/>
                  <a:pt x="1890" y="39"/>
                  <a:pt x="1890" y="85"/>
                </a:cubicBezTo>
                <a:cubicBezTo>
                  <a:pt x="1890" y="1069"/>
                  <a:pt x="1890" y="1069"/>
                  <a:pt x="1890" y="1069"/>
                </a:cubicBezTo>
                <a:cubicBezTo>
                  <a:pt x="1890" y="1109"/>
                  <a:pt x="1890" y="1142"/>
                  <a:pt x="1890" y="1142"/>
                </a:cubicBezTo>
                <a:cubicBezTo>
                  <a:pt x="1890" y="1154"/>
                  <a:pt x="1890" y="1154"/>
                  <a:pt x="1890" y="1154"/>
                </a:cubicBezTo>
                <a:cubicBezTo>
                  <a:pt x="0" y="1154"/>
                  <a:pt x="0" y="1154"/>
                  <a:pt x="0" y="1154"/>
                </a:cubicBezTo>
              </a:path>
            </a:pathLst>
          </a:custGeom>
          <a:solidFill>
            <a:srgbClr val="292929"/>
          </a:solidFill>
          <a:ln>
            <a:noFill/>
          </a:ln>
        </p:spPr>
        <p:txBody>
          <a:bodyPr anchor="ctr"/>
          <a:lstStyle/>
          <a:p>
            <a:pPr algn="ctr"/>
          </a:p>
        </p:txBody>
      </p:sp>
      <p:sp>
        <p:nvSpPr>
          <p:cNvPr id="5" name="Freeform: Shape 3"/>
          <p:cNvSpPr/>
          <p:nvPr/>
        </p:nvSpPr>
        <p:spPr bwMode="auto">
          <a:xfrm>
            <a:off x="1254628" y="1921409"/>
            <a:ext cx="4663133" cy="2837260"/>
          </a:xfrm>
          <a:custGeom>
            <a:avLst/>
            <a:gdLst>
              <a:gd name="T0" fmla="*/ 0 w 1878"/>
              <a:gd name="T1" fmla="*/ 1141 h 1141"/>
              <a:gd name="T2" fmla="*/ 0 w 1878"/>
              <a:gd name="T3" fmla="*/ 1135 h 1141"/>
              <a:gd name="T4" fmla="*/ 0 w 1878"/>
              <a:gd name="T5" fmla="*/ 1062 h 1141"/>
              <a:gd name="T6" fmla="*/ 0 w 1878"/>
              <a:gd name="T7" fmla="*/ 78 h 1141"/>
              <a:gd name="T8" fmla="*/ 71 w 1878"/>
              <a:gd name="T9" fmla="*/ 0 h 1141"/>
              <a:gd name="T10" fmla="*/ 1807 w 1878"/>
              <a:gd name="T11" fmla="*/ 0 h 1141"/>
              <a:gd name="T12" fmla="*/ 1878 w 1878"/>
              <a:gd name="T13" fmla="*/ 78 h 1141"/>
              <a:gd name="T14" fmla="*/ 1878 w 1878"/>
              <a:gd name="T15" fmla="*/ 1062 h 1141"/>
              <a:gd name="T16" fmla="*/ 1878 w 1878"/>
              <a:gd name="T17" fmla="*/ 1135 h 1141"/>
              <a:gd name="T18" fmla="*/ 1878 w 1878"/>
              <a:gd name="T19" fmla="*/ 1141 h 1141"/>
              <a:gd name="T20" fmla="*/ 0 w 1878"/>
              <a:gd name="T21" fmla="*/ 1141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8" h="1141">
                <a:moveTo>
                  <a:pt x="0" y="1141"/>
                </a:moveTo>
                <a:cubicBezTo>
                  <a:pt x="0" y="1135"/>
                  <a:pt x="0" y="1135"/>
                  <a:pt x="0" y="1135"/>
                </a:cubicBezTo>
                <a:cubicBezTo>
                  <a:pt x="0" y="1135"/>
                  <a:pt x="0" y="1102"/>
                  <a:pt x="0" y="1062"/>
                </a:cubicBezTo>
                <a:cubicBezTo>
                  <a:pt x="0" y="78"/>
                  <a:pt x="0" y="78"/>
                  <a:pt x="0" y="78"/>
                </a:cubicBezTo>
                <a:cubicBezTo>
                  <a:pt x="0" y="35"/>
                  <a:pt x="32" y="0"/>
                  <a:pt x="71" y="0"/>
                </a:cubicBezTo>
                <a:cubicBezTo>
                  <a:pt x="1807" y="0"/>
                  <a:pt x="1807" y="0"/>
                  <a:pt x="1807" y="0"/>
                </a:cubicBezTo>
                <a:cubicBezTo>
                  <a:pt x="1847" y="0"/>
                  <a:pt x="1878" y="35"/>
                  <a:pt x="1878" y="78"/>
                </a:cubicBezTo>
                <a:cubicBezTo>
                  <a:pt x="1878" y="1062"/>
                  <a:pt x="1878" y="1062"/>
                  <a:pt x="1878" y="1062"/>
                </a:cubicBezTo>
                <a:cubicBezTo>
                  <a:pt x="1878" y="1102"/>
                  <a:pt x="1878" y="1135"/>
                  <a:pt x="1878" y="1135"/>
                </a:cubicBezTo>
                <a:cubicBezTo>
                  <a:pt x="1878" y="1141"/>
                  <a:pt x="1878" y="1141"/>
                  <a:pt x="1878" y="1141"/>
                </a:cubicBezTo>
                <a:cubicBezTo>
                  <a:pt x="0" y="1141"/>
                  <a:pt x="0" y="1141"/>
                  <a:pt x="0" y="1141"/>
                </a:cubicBezTo>
              </a:path>
            </a:pathLst>
          </a:custGeom>
          <a:solidFill>
            <a:srgbClr val="000000"/>
          </a:solidFill>
          <a:ln>
            <a:noFill/>
          </a:ln>
        </p:spPr>
        <p:txBody>
          <a:bodyPr anchor="ctr"/>
          <a:lstStyle/>
          <a:p>
            <a:pPr algn="ctr"/>
          </a:p>
        </p:txBody>
      </p:sp>
      <p:sp>
        <p:nvSpPr>
          <p:cNvPr id="6" name="Freeform: Shape 4"/>
          <p:cNvSpPr/>
          <p:nvPr/>
        </p:nvSpPr>
        <p:spPr bwMode="auto">
          <a:xfrm>
            <a:off x="1269546" y="1936326"/>
            <a:ext cx="4636283" cy="2807425"/>
          </a:xfrm>
          <a:custGeom>
            <a:avLst/>
            <a:gdLst>
              <a:gd name="T0" fmla="*/ 1867 w 1867"/>
              <a:gd name="T1" fmla="*/ 72 h 1129"/>
              <a:gd name="T2" fmla="*/ 1801 w 1867"/>
              <a:gd name="T3" fmla="*/ 0 h 1129"/>
              <a:gd name="T4" fmla="*/ 65 w 1867"/>
              <a:gd name="T5" fmla="*/ 0 h 1129"/>
              <a:gd name="T6" fmla="*/ 0 w 1867"/>
              <a:gd name="T7" fmla="*/ 72 h 1129"/>
              <a:gd name="T8" fmla="*/ 0 w 1867"/>
              <a:gd name="T9" fmla="*/ 1056 h 1129"/>
              <a:gd name="T10" fmla="*/ 0 w 1867"/>
              <a:gd name="T11" fmla="*/ 1129 h 1129"/>
              <a:gd name="T12" fmla="*/ 1866 w 1867"/>
              <a:gd name="T13" fmla="*/ 1129 h 1129"/>
              <a:gd name="T14" fmla="*/ 1867 w 1867"/>
              <a:gd name="T15" fmla="*/ 1056 h 1129"/>
              <a:gd name="T16" fmla="*/ 1867 w 1867"/>
              <a:gd name="T17" fmla="*/ 72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7" h="1129">
                <a:moveTo>
                  <a:pt x="1867" y="72"/>
                </a:moveTo>
                <a:cubicBezTo>
                  <a:pt x="1867" y="32"/>
                  <a:pt x="1838" y="0"/>
                  <a:pt x="1801" y="0"/>
                </a:cubicBezTo>
                <a:cubicBezTo>
                  <a:pt x="65" y="0"/>
                  <a:pt x="65" y="0"/>
                  <a:pt x="65" y="0"/>
                </a:cubicBezTo>
                <a:cubicBezTo>
                  <a:pt x="29" y="0"/>
                  <a:pt x="0" y="32"/>
                  <a:pt x="0" y="72"/>
                </a:cubicBezTo>
                <a:cubicBezTo>
                  <a:pt x="0" y="1056"/>
                  <a:pt x="0" y="1056"/>
                  <a:pt x="0" y="1056"/>
                </a:cubicBezTo>
                <a:cubicBezTo>
                  <a:pt x="0" y="1096"/>
                  <a:pt x="0" y="1129"/>
                  <a:pt x="0" y="1129"/>
                </a:cubicBezTo>
                <a:cubicBezTo>
                  <a:pt x="1866" y="1129"/>
                  <a:pt x="1866" y="1129"/>
                  <a:pt x="1866" y="1129"/>
                </a:cubicBezTo>
                <a:cubicBezTo>
                  <a:pt x="1866" y="1129"/>
                  <a:pt x="1867" y="1096"/>
                  <a:pt x="1867" y="1056"/>
                </a:cubicBezTo>
                <a:cubicBezTo>
                  <a:pt x="1867" y="72"/>
                  <a:pt x="1867" y="72"/>
                  <a:pt x="1867" y="72"/>
                </a:cubicBezTo>
              </a:path>
            </a:pathLst>
          </a:custGeom>
          <a:solidFill>
            <a:srgbClr val="000000"/>
          </a:solidFill>
          <a:ln>
            <a:noFill/>
          </a:ln>
        </p:spPr>
        <p:txBody>
          <a:bodyPr anchor="ctr"/>
          <a:lstStyle/>
          <a:p>
            <a:pPr algn="ctr"/>
          </a:p>
        </p:txBody>
      </p:sp>
      <p:sp>
        <p:nvSpPr>
          <p:cNvPr id="7" name="Rectangle 5"/>
          <p:cNvSpPr/>
          <p:nvPr/>
        </p:nvSpPr>
        <p:spPr bwMode="auto">
          <a:xfrm>
            <a:off x="1393358" y="2082515"/>
            <a:ext cx="4385673" cy="2498638"/>
          </a:xfrm>
          <a:prstGeom prst="rect">
            <a:avLst/>
          </a:prstGeom>
          <a:solidFill>
            <a:srgbClr val="FFFFFF"/>
          </a:solidFill>
          <a:ln>
            <a:noFill/>
          </a:ln>
        </p:spPr>
        <p:txBody>
          <a:bodyPr anchor="ctr"/>
          <a:lstStyle/>
          <a:p>
            <a:pPr algn="ctr"/>
          </a:p>
        </p:txBody>
      </p:sp>
      <p:sp>
        <p:nvSpPr>
          <p:cNvPr id="8" name="Rectangle 6"/>
          <p:cNvSpPr/>
          <p:nvPr/>
        </p:nvSpPr>
        <p:spPr bwMode="auto">
          <a:xfrm>
            <a:off x="1393358" y="2082515"/>
            <a:ext cx="4385673" cy="24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9" name="Oval 7"/>
          <p:cNvSpPr/>
          <p:nvPr/>
        </p:nvSpPr>
        <p:spPr bwMode="auto">
          <a:xfrm>
            <a:off x="3547410" y="1966160"/>
            <a:ext cx="79061" cy="77570"/>
          </a:xfrm>
          <a:prstGeom prst="ellipse">
            <a:avLst/>
          </a:prstGeom>
          <a:solidFill>
            <a:srgbClr val="4D4D4D"/>
          </a:solidFill>
          <a:ln>
            <a:noFill/>
          </a:ln>
        </p:spPr>
        <p:txBody>
          <a:bodyPr anchor="ctr"/>
          <a:lstStyle/>
          <a:p>
            <a:pPr algn="ctr"/>
          </a:p>
        </p:txBody>
      </p:sp>
      <p:sp>
        <p:nvSpPr>
          <p:cNvPr id="10" name="Freeform: Shape 8"/>
          <p:cNvSpPr/>
          <p:nvPr/>
        </p:nvSpPr>
        <p:spPr>
          <a:xfrm>
            <a:off x="2791194" y="1936328"/>
            <a:ext cx="3114635" cy="2807425"/>
          </a:xfrm>
          <a:custGeom>
            <a:avLst/>
            <a:gdLst>
              <a:gd name="connsiteX0" fmla="*/ 1015698 w 1929418"/>
              <a:gd name="connsiteY0" fmla="*/ 0 h 1739113"/>
              <a:gd name="connsiteX1" fmla="*/ 1145021 w 1929418"/>
              <a:gd name="connsiteY1" fmla="*/ 0 h 1739113"/>
              <a:gd name="connsiteX2" fmla="*/ 1827889 w 1929418"/>
              <a:gd name="connsiteY2" fmla="*/ 0 h 1739113"/>
              <a:gd name="connsiteX3" fmla="*/ 1929418 w 1929418"/>
              <a:gd name="connsiteY3" fmla="*/ 110909 h 1739113"/>
              <a:gd name="connsiteX4" fmla="*/ 1929418 w 1929418"/>
              <a:gd name="connsiteY4" fmla="*/ 1626664 h 1739113"/>
              <a:gd name="connsiteX5" fmla="*/ 1927880 w 1929418"/>
              <a:gd name="connsiteY5" fmla="*/ 1739113 h 1739113"/>
              <a:gd name="connsiteX6" fmla="*/ 4874 w 1929418"/>
              <a:gd name="connsiteY6" fmla="*/ 1739113 h 1739113"/>
              <a:gd name="connsiteX7" fmla="*/ 0 w 1929418"/>
              <a:gd name="connsiteY7" fmla="*/ 1739113 h 1739113"/>
              <a:gd name="connsiteX8" fmla="*/ 1015698 w 1929418"/>
              <a:gd name="connsiteY8" fmla="*/ 0 h 173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418" h="1739113">
                <a:moveTo>
                  <a:pt x="1015698" y="0"/>
                </a:moveTo>
                <a:lnTo>
                  <a:pt x="1145021" y="0"/>
                </a:lnTo>
                <a:cubicBezTo>
                  <a:pt x="1350640" y="0"/>
                  <a:pt x="1577529" y="0"/>
                  <a:pt x="1827889" y="0"/>
                </a:cubicBezTo>
                <a:cubicBezTo>
                  <a:pt x="1884807" y="0"/>
                  <a:pt x="1929418" y="49293"/>
                  <a:pt x="1929418" y="110909"/>
                </a:cubicBezTo>
                <a:cubicBezTo>
                  <a:pt x="1929418" y="110909"/>
                  <a:pt x="1929418" y="110909"/>
                  <a:pt x="1929418" y="1626664"/>
                </a:cubicBezTo>
                <a:cubicBezTo>
                  <a:pt x="1929418" y="1688280"/>
                  <a:pt x="1927880" y="1739113"/>
                  <a:pt x="1927880" y="1739113"/>
                </a:cubicBezTo>
                <a:cubicBezTo>
                  <a:pt x="1927880" y="1739113"/>
                  <a:pt x="1927880" y="1739113"/>
                  <a:pt x="4874" y="1739113"/>
                </a:cubicBezTo>
                <a:lnTo>
                  <a:pt x="0" y="1739113"/>
                </a:lnTo>
                <a:lnTo>
                  <a:pt x="1015698" y="0"/>
                </a:lnTo>
                <a:close/>
              </a:path>
            </a:pathLst>
          </a:cu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Freeform: Shape 9"/>
          <p:cNvSpPr/>
          <p:nvPr/>
        </p:nvSpPr>
        <p:spPr bwMode="auto">
          <a:xfrm>
            <a:off x="693739" y="4837729"/>
            <a:ext cx="5784911" cy="131272"/>
          </a:xfrm>
          <a:custGeom>
            <a:avLst/>
            <a:gdLst>
              <a:gd name="T0" fmla="*/ 2211 w 2330"/>
              <a:gd name="T1" fmla="*/ 53 h 53"/>
              <a:gd name="T2" fmla="*/ 119 w 2330"/>
              <a:gd name="T3" fmla="*/ 53 h 53"/>
              <a:gd name="T4" fmla="*/ 2 w 2330"/>
              <a:gd name="T5" fmla="*/ 0 h 53"/>
              <a:gd name="T6" fmla="*/ 2328 w 2330"/>
              <a:gd name="T7" fmla="*/ 0 h 53"/>
              <a:gd name="T8" fmla="*/ 2211 w 2330"/>
              <a:gd name="T9" fmla="*/ 53 h 53"/>
            </a:gdLst>
            <a:ahLst/>
            <a:cxnLst>
              <a:cxn ang="0">
                <a:pos x="T0" y="T1"/>
              </a:cxn>
              <a:cxn ang="0">
                <a:pos x="T2" y="T3"/>
              </a:cxn>
              <a:cxn ang="0">
                <a:pos x="T4" y="T5"/>
              </a:cxn>
              <a:cxn ang="0">
                <a:pos x="T6" y="T7"/>
              </a:cxn>
              <a:cxn ang="0">
                <a:pos x="T8" y="T9"/>
              </a:cxn>
            </a:cxnLst>
            <a:rect l="0" t="0" r="r" b="b"/>
            <a:pathLst>
              <a:path w="2330" h="53">
                <a:moveTo>
                  <a:pt x="2211" y="53"/>
                </a:moveTo>
                <a:cubicBezTo>
                  <a:pt x="1514" y="53"/>
                  <a:pt x="817" y="53"/>
                  <a:pt x="119" y="53"/>
                </a:cubicBezTo>
                <a:cubicBezTo>
                  <a:pt x="43" y="43"/>
                  <a:pt x="0" y="10"/>
                  <a:pt x="2" y="0"/>
                </a:cubicBezTo>
                <a:cubicBezTo>
                  <a:pt x="778" y="0"/>
                  <a:pt x="1552" y="0"/>
                  <a:pt x="2328" y="0"/>
                </a:cubicBezTo>
                <a:cubicBezTo>
                  <a:pt x="2330" y="10"/>
                  <a:pt x="2287" y="43"/>
                  <a:pt x="2211" y="53"/>
                </a:cubicBezTo>
                <a:close/>
              </a:path>
            </a:pathLst>
          </a:custGeom>
          <a:gradFill>
            <a:gsLst>
              <a:gs pos="0">
                <a:srgbClr val="969696"/>
              </a:gs>
              <a:gs pos="100000">
                <a:srgbClr val="292929"/>
              </a:gs>
            </a:gsLst>
            <a:lin ang="5400000" scaled="1"/>
          </a:gradFill>
          <a:ln>
            <a:noFill/>
          </a:ln>
        </p:spPr>
        <p:txBody>
          <a:bodyPr anchor="ctr"/>
          <a:lstStyle/>
          <a:p>
            <a:pPr algn="ctr"/>
          </a:p>
        </p:txBody>
      </p:sp>
      <p:sp>
        <p:nvSpPr>
          <p:cNvPr id="12" name="Freeform: Shape 10"/>
          <p:cNvSpPr/>
          <p:nvPr/>
        </p:nvSpPr>
        <p:spPr bwMode="auto">
          <a:xfrm>
            <a:off x="698214" y="4837729"/>
            <a:ext cx="5775961" cy="7458"/>
          </a:xfrm>
          <a:custGeom>
            <a:avLst/>
            <a:gdLst>
              <a:gd name="T0" fmla="*/ 2326 w 2326"/>
              <a:gd name="T1" fmla="*/ 3 h 3"/>
              <a:gd name="T2" fmla="*/ 2326 w 2326"/>
              <a:gd name="T3" fmla="*/ 0 h 3"/>
              <a:gd name="T4" fmla="*/ 0 w 2326"/>
              <a:gd name="T5" fmla="*/ 0 h 3"/>
              <a:gd name="T6" fmla="*/ 0 w 2326"/>
              <a:gd name="T7" fmla="*/ 3 h 3"/>
              <a:gd name="T8" fmla="*/ 2326 w 2326"/>
              <a:gd name="T9" fmla="*/ 3 h 3"/>
            </a:gdLst>
            <a:ahLst/>
            <a:cxnLst>
              <a:cxn ang="0">
                <a:pos x="T0" y="T1"/>
              </a:cxn>
              <a:cxn ang="0">
                <a:pos x="T2" y="T3"/>
              </a:cxn>
              <a:cxn ang="0">
                <a:pos x="T4" y="T5"/>
              </a:cxn>
              <a:cxn ang="0">
                <a:pos x="T6" y="T7"/>
              </a:cxn>
              <a:cxn ang="0">
                <a:pos x="T8" y="T9"/>
              </a:cxn>
            </a:cxnLst>
            <a:rect l="0" t="0" r="r" b="b"/>
            <a:pathLst>
              <a:path w="2326" h="3">
                <a:moveTo>
                  <a:pt x="2326" y="3"/>
                </a:moveTo>
                <a:cubicBezTo>
                  <a:pt x="2326" y="2"/>
                  <a:pt x="2326" y="1"/>
                  <a:pt x="2326" y="0"/>
                </a:cubicBezTo>
                <a:cubicBezTo>
                  <a:pt x="1550" y="0"/>
                  <a:pt x="776" y="0"/>
                  <a:pt x="0" y="0"/>
                </a:cubicBezTo>
                <a:cubicBezTo>
                  <a:pt x="0" y="1"/>
                  <a:pt x="0" y="2"/>
                  <a:pt x="0" y="3"/>
                </a:cubicBezTo>
                <a:cubicBezTo>
                  <a:pt x="776" y="3"/>
                  <a:pt x="1550" y="3"/>
                  <a:pt x="2326" y="3"/>
                </a:cubicBezTo>
                <a:close/>
              </a:path>
            </a:pathLst>
          </a:custGeom>
          <a:solidFill>
            <a:srgbClr val="4D4D4D"/>
          </a:solidFill>
          <a:ln>
            <a:noFill/>
          </a:ln>
        </p:spPr>
        <p:txBody>
          <a:bodyPr anchor="ctr"/>
          <a:lstStyle/>
          <a:p>
            <a:pPr algn="ctr"/>
          </a:p>
        </p:txBody>
      </p:sp>
      <p:sp>
        <p:nvSpPr>
          <p:cNvPr id="13" name="Freeform: Shape 11"/>
          <p:cNvSpPr/>
          <p:nvPr/>
        </p:nvSpPr>
        <p:spPr bwMode="auto">
          <a:xfrm>
            <a:off x="698214" y="4713916"/>
            <a:ext cx="5775961" cy="123812"/>
          </a:xfrm>
          <a:custGeom>
            <a:avLst/>
            <a:gdLst>
              <a:gd name="T0" fmla="*/ 2314 w 2326"/>
              <a:gd name="T1" fmla="*/ 0 h 50"/>
              <a:gd name="T2" fmla="*/ 12 w 2326"/>
              <a:gd name="T3" fmla="*/ 0 h 50"/>
              <a:gd name="T4" fmla="*/ 0 w 2326"/>
              <a:gd name="T5" fmla="*/ 12 h 50"/>
              <a:gd name="T6" fmla="*/ 0 w 2326"/>
              <a:gd name="T7" fmla="*/ 18 h 50"/>
              <a:gd name="T8" fmla="*/ 0 w 2326"/>
              <a:gd name="T9" fmla="*/ 30 h 50"/>
              <a:gd name="T10" fmla="*/ 0 w 2326"/>
              <a:gd name="T11" fmla="*/ 50 h 50"/>
              <a:gd name="T12" fmla="*/ 2326 w 2326"/>
              <a:gd name="T13" fmla="*/ 50 h 50"/>
              <a:gd name="T14" fmla="*/ 2326 w 2326"/>
              <a:gd name="T15" fmla="*/ 30 h 50"/>
              <a:gd name="T16" fmla="*/ 2326 w 2326"/>
              <a:gd name="T17" fmla="*/ 18 h 50"/>
              <a:gd name="T18" fmla="*/ 2326 w 2326"/>
              <a:gd name="T19" fmla="*/ 12 h 50"/>
              <a:gd name="T20" fmla="*/ 2314 w 2326"/>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50">
                <a:moveTo>
                  <a:pt x="2314" y="0"/>
                </a:moveTo>
                <a:cubicBezTo>
                  <a:pt x="12" y="0"/>
                  <a:pt x="12" y="0"/>
                  <a:pt x="12" y="0"/>
                </a:cubicBezTo>
                <a:cubicBezTo>
                  <a:pt x="6" y="0"/>
                  <a:pt x="0" y="6"/>
                  <a:pt x="0" y="12"/>
                </a:cubicBezTo>
                <a:cubicBezTo>
                  <a:pt x="0" y="18"/>
                  <a:pt x="0" y="18"/>
                  <a:pt x="0" y="18"/>
                </a:cubicBezTo>
                <a:cubicBezTo>
                  <a:pt x="0" y="30"/>
                  <a:pt x="0" y="30"/>
                  <a:pt x="0" y="30"/>
                </a:cubicBezTo>
                <a:cubicBezTo>
                  <a:pt x="0" y="50"/>
                  <a:pt x="0" y="50"/>
                  <a:pt x="0" y="50"/>
                </a:cubicBezTo>
                <a:cubicBezTo>
                  <a:pt x="2326" y="50"/>
                  <a:pt x="2326" y="50"/>
                  <a:pt x="2326" y="50"/>
                </a:cubicBezTo>
                <a:cubicBezTo>
                  <a:pt x="2326" y="30"/>
                  <a:pt x="2326" y="30"/>
                  <a:pt x="2326" y="30"/>
                </a:cubicBezTo>
                <a:cubicBezTo>
                  <a:pt x="2326" y="18"/>
                  <a:pt x="2326" y="18"/>
                  <a:pt x="2326" y="18"/>
                </a:cubicBezTo>
                <a:cubicBezTo>
                  <a:pt x="2326" y="12"/>
                  <a:pt x="2326" y="12"/>
                  <a:pt x="2326" y="12"/>
                </a:cubicBezTo>
                <a:cubicBezTo>
                  <a:pt x="2326" y="6"/>
                  <a:pt x="2321" y="0"/>
                  <a:pt x="2314" y="0"/>
                </a:cubicBezTo>
                <a:close/>
              </a:path>
            </a:pathLst>
          </a:custGeom>
          <a:solidFill>
            <a:srgbClr val="C0C0C0"/>
          </a:solidFill>
          <a:ln>
            <a:noFill/>
          </a:ln>
        </p:spPr>
        <p:txBody>
          <a:bodyPr anchor="ctr"/>
          <a:lstStyle/>
          <a:p>
            <a:pPr algn="ctr"/>
          </a:p>
        </p:txBody>
      </p:sp>
      <p:sp>
        <p:nvSpPr>
          <p:cNvPr id="14" name="Freeform: Shape 12"/>
          <p:cNvSpPr/>
          <p:nvPr/>
        </p:nvSpPr>
        <p:spPr bwMode="auto">
          <a:xfrm>
            <a:off x="3164036" y="4713916"/>
            <a:ext cx="848792" cy="67127"/>
          </a:xfrm>
          <a:custGeom>
            <a:avLst/>
            <a:gdLst>
              <a:gd name="T0" fmla="*/ 0 w 342"/>
              <a:gd name="T1" fmla="*/ 0 h 27"/>
              <a:gd name="T2" fmla="*/ 0 w 342"/>
              <a:gd name="T3" fmla="*/ 16 h 27"/>
              <a:gd name="T4" fmla="*/ 11 w 342"/>
              <a:gd name="T5" fmla="*/ 27 h 27"/>
              <a:gd name="T6" fmla="*/ 332 w 342"/>
              <a:gd name="T7" fmla="*/ 27 h 27"/>
              <a:gd name="T8" fmla="*/ 342 w 342"/>
              <a:gd name="T9" fmla="*/ 16 h 27"/>
              <a:gd name="T10" fmla="*/ 342 w 342"/>
              <a:gd name="T11" fmla="*/ 0 h 27"/>
              <a:gd name="T12" fmla="*/ 0 w 34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342" h="27">
                <a:moveTo>
                  <a:pt x="0" y="0"/>
                </a:moveTo>
                <a:cubicBezTo>
                  <a:pt x="0" y="16"/>
                  <a:pt x="0" y="16"/>
                  <a:pt x="0" y="16"/>
                </a:cubicBezTo>
                <a:cubicBezTo>
                  <a:pt x="0" y="22"/>
                  <a:pt x="5" y="27"/>
                  <a:pt x="11" y="27"/>
                </a:cubicBezTo>
                <a:cubicBezTo>
                  <a:pt x="332" y="27"/>
                  <a:pt x="332" y="27"/>
                  <a:pt x="332" y="27"/>
                </a:cubicBezTo>
                <a:cubicBezTo>
                  <a:pt x="338" y="27"/>
                  <a:pt x="342" y="22"/>
                  <a:pt x="342" y="16"/>
                </a:cubicBezTo>
                <a:cubicBezTo>
                  <a:pt x="342" y="0"/>
                  <a:pt x="342" y="0"/>
                  <a:pt x="342" y="0"/>
                </a:cubicBezTo>
                <a:lnTo>
                  <a:pt x="0" y="0"/>
                </a:lnTo>
                <a:close/>
              </a:path>
            </a:pathLst>
          </a:custGeom>
          <a:gradFill>
            <a:gsLst>
              <a:gs pos="0">
                <a:srgbClr val="FFFFFF"/>
              </a:gs>
              <a:gs pos="100000">
                <a:srgbClr val="777777"/>
              </a:gs>
            </a:gsLst>
            <a:lin ang="5400000" scaled="1"/>
          </a:gradFill>
          <a:ln>
            <a:noFill/>
          </a:ln>
        </p:spPr>
        <p:txBody>
          <a:bodyPr anchor="ctr"/>
          <a:lstStyle/>
          <a:p>
            <a:pPr algn="ctr"/>
          </a:p>
        </p:txBody>
      </p:sp>
      <p:sp>
        <p:nvSpPr>
          <p:cNvPr id="15" name="Freeform: Shape 13"/>
          <p:cNvSpPr/>
          <p:nvPr/>
        </p:nvSpPr>
        <p:spPr bwMode="auto">
          <a:xfrm>
            <a:off x="3164036" y="4748226"/>
            <a:ext cx="848792" cy="32818"/>
          </a:xfrm>
          <a:custGeom>
            <a:avLst/>
            <a:gdLst>
              <a:gd name="T0" fmla="*/ 332 w 342"/>
              <a:gd name="T1" fmla="*/ 11 h 13"/>
              <a:gd name="T2" fmla="*/ 11 w 342"/>
              <a:gd name="T3" fmla="*/ 11 h 13"/>
              <a:gd name="T4" fmla="*/ 0 w 342"/>
              <a:gd name="T5" fmla="*/ 0 h 13"/>
              <a:gd name="T6" fmla="*/ 0 w 342"/>
              <a:gd name="T7" fmla="*/ 2 h 13"/>
              <a:gd name="T8" fmla="*/ 11 w 342"/>
              <a:gd name="T9" fmla="*/ 13 h 13"/>
              <a:gd name="T10" fmla="*/ 332 w 342"/>
              <a:gd name="T11" fmla="*/ 13 h 13"/>
              <a:gd name="T12" fmla="*/ 342 w 342"/>
              <a:gd name="T13" fmla="*/ 2 h 13"/>
              <a:gd name="T14" fmla="*/ 342 w 342"/>
              <a:gd name="T15" fmla="*/ 0 h 13"/>
              <a:gd name="T16" fmla="*/ 332 w 342"/>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 h="13">
                <a:moveTo>
                  <a:pt x="332" y="11"/>
                </a:moveTo>
                <a:cubicBezTo>
                  <a:pt x="11" y="11"/>
                  <a:pt x="11" y="11"/>
                  <a:pt x="11" y="11"/>
                </a:cubicBezTo>
                <a:cubicBezTo>
                  <a:pt x="5" y="11"/>
                  <a:pt x="0" y="6"/>
                  <a:pt x="0" y="0"/>
                </a:cubicBezTo>
                <a:cubicBezTo>
                  <a:pt x="0" y="2"/>
                  <a:pt x="0" y="2"/>
                  <a:pt x="0" y="2"/>
                </a:cubicBezTo>
                <a:cubicBezTo>
                  <a:pt x="0" y="8"/>
                  <a:pt x="5" y="13"/>
                  <a:pt x="11" y="13"/>
                </a:cubicBezTo>
                <a:cubicBezTo>
                  <a:pt x="332" y="13"/>
                  <a:pt x="332" y="13"/>
                  <a:pt x="332" y="13"/>
                </a:cubicBezTo>
                <a:cubicBezTo>
                  <a:pt x="338" y="13"/>
                  <a:pt x="342" y="8"/>
                  <a:pt x="342" y="2"/>
                </a:cubicBezTo>
                <a:cubicBezTo>
                  <a:pt x="342" y="0"/>
                  <a:pt x="342" y="0"/>
                  <a:pt x="342" y="0"/>
                </a:cubicBezTo>
                <a:cubicBezTo>
                  <a:pt x="342" y="6"/>
                  <a:pt x="338" y="11"/>
                  <a:pt x="332" y="11"/>
                </a:cubicBezTo>
                <a:close/>
              </a:path>
            </a:pathLst>
          </a:custGeom>
          <a:solidFill>
            <a:srgbClr val="FFFFFF"/>
          </a:solidFill>
          <a:ln>
            <a:noFill/>
          </a:ln>
        </p:spPr>
        <p:txBody>
          <a:bodyPr anchor="ctr"/>
          <a:lstStyle/>
          <a:p>
            <a:pPr algn="ctr"/>
          </a:p>
        </p:txBody>
      </p:sp>
      <p:sp>
        <p:nvSpPr>
          <p:cNvPr id="16" name="Teardrop 17"/>
          <p:cNvSpPr/>
          <p:nvPr/>
        </p:nvSpPr>
        <p:spPr>
          <a:xfrm>
            <a:off x="6815166" y="1795543"/>
            <a:ext cx="540132" cy="540131"/>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rIns="0" anchor="ctr">
            <a:normAutofit/>
            <a:scene3d>
              <a:camera prst="orthographicFront"/>
              <a:lightRig rig="threePt" dir="t"/>
            </a:scene3d>
            <a:sp3d contourW="12700"/>
          </a:bodyPr>
          <a:lstStyle/>
          <a:p>
            <a:pPr algn="ctr"/>
            <a:r>
              <a:rPr lang="en-US" dirty="0">
                <a:solidFill>
                  <a:srgbClr val="00173A"/>
                </a:solidFill>
                <a:latin typeface="迷你简准圆" panose="03000509000000000000" pitchFamily="65" charset="-122"/>
                <a:ea typeface="迷你简准圆" panose="03000509000000000000" pitchFamily="65" charset="-122"/>
              </a:rPr>
              <a:t>01</a:t>
            </a:r>
            <a:endParaRPr lang="en-US" dirty="0">
              <a:solidFill>
                <a:srgbClr val="00173A"/>
              </a:solidFill>
              <a:latin typeface="迷你简准圆" panose="03000509000000000000" pitchFamily="65" charset="-122"/>
              <a:ea typeface="迷你简准圆" panose="03000509000000000000" pitchFamily="65" charset="-122"/>
            </a:endParaRPr>
          </a:p>
        </p:txBody>
      </p:sp>
      <p:sp>
        <p:nvSpPr>
          <p:cNvPr id="17" name="Teardrop 18"/>
          <p:cNvSpPr/>
          <p:nvPr/>
        </p:nvSpPr>
        <p:spPr>
          <a:xfrm>
            <a:off x="6797198" y="2526180"/>
            <a:ext cx="540132" cy="54013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rIns="0" anchor="ctr">
            <a:normAutofit/>
            <a:scene3d>
              <a:camera prst="orthographicFront"/>
              <a:lightRig rig="threePt" dir="t"/>
            </a:scene3d>
            <a:sp3d contourW="12700"/>
          </a:bodyPr>
          <a:lstStyle/>
          <a:p>
            <a:pPr algn="ctr"/>
            <a:r>
              <a:rPr lang="en-US" dirty="0">
                <a:solidFill>
                  <a:srgbClr val="00173A"/>
                </a:solidFill>
                <a:latin typeface="迷你简准圆" panose="03000509000000000000" pitchFamily="65" charset="-122"/>
                <a:ea typeface="迷你简准圆" panose="03000509000000000000" pitchFamily="65" charset="-122"/>
              </a:rPr>
              <a:t>02</a:t>
            </a:r>
            <a:endParaRPr lang="en-US" dirty="0">
              <a:solidFill>
                <a:srgbClr val="00173A"/>
              </a:solidFill>
              <a:latin typeface="迷你简准圆" panose="03000509000000000000" pitchFamily="65" charset="-122"/>
              <a:ea typeface="迷你简准圆" panose="03000509000000000000" pitchFamily="65" charset="-122"/>
            </a:endParaRPr>
          </a:p>
        </p:txBody>
      </p:sp>
      <p:sp>
        <p:nvSpPr>
          <p:cNvPr id="33" name="矩形 32"/>
          <p:cNvSpPr/>
          <p:nvPr/>
        </p:nvSpPr>
        <p:spPr>
          <a:xfrm>
            <a:off x="7427477" y="1768863"/>
            <a:ext cx="3316724"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smtClean="0">
                <a:solidFill>
                  <a:schemeClr val="bg1"/>
                </a:solidFill>
                <a:latin typeface="+mj-ea"/>
                <a:ea typeface="+mj-ea"/>
              </a:rPr>
              <a:t>通过</a:t>
            </a:r>
            <a:r>
              <a:rPr lang="zh-CN" altLang="en-US" sz="1400" dirty="0">
                <a:solidFill>
                  <a:schemeClr val="bg1"/>
                </a:solidFill>
                <a:latin typeface="+mj-ea"/>
                <a:ea typeface="+mj-ea"/>
              </a:rPr>
              <a:t>边缘终端采集各工厂内关键设备数据（基本信息及关键工艺参数等）</a:t>
            </a:r>
            <a:endParaRPr lang="zh-CN" altLang="en-US" sz="1400" dirty="0">
              <a:solidFill>
                <a:schemeClr val="bg1"/>
              </a:solidFill>
              <a:latin typeface="+mj-ea"/>
              <a:ea typeface="+mj-ea"/>
            </a:endParaRPr>
          </a:p>
        </p:txBody>
      </p:sp>
      <p:sp>
        <p:nvSpPr>
          <p:cNvPr id="36" name="矩形 35"/>
          <p:cNvSpPr/>
          <p:nvPr/>
        </p:nvSpPr>
        <p:spPr>
          <a:xfrm>
            <a:off x="7427477" y="2592120"/>
            <a:ext cx="3316724" cy="350865"/>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smtClean="0">
                <a:solidFill>
                  <a:schemeClr val="bg1"/>
                </a:solidFill>
                <a:latin typeface="+mj-ea"/>
                <a:ea typeface="+mj-ea"/>
              </a:rPr>
              <a:t>存储</a:t>
            </a:r>
            <a:r>
              <a:rPr lang="zh-CN" altLang="en-US" sz="1400" dirty="0">
                <a:solidFill>
                  <a:schemeClr val="bg1"/>
                </a:solidFill>
                <a:latin typeface="+mj-ea"/>
                <a:ea typeface="+mj-ea"/>
              </a:rPr>
              <a:t>并展示所有接入的设备数据</a:t>
            </a:r>
            <a:endParaRPr lang="zh-CN" altLang="en-US" sz="1400" dirty="0">
              <a:solidFill>
                <a:schemeClr val="bg1"/>
              </a:solidFill>
              <a:latin typeface="+mj-ea"/>
              <a:ea typeface="+mj-ea"/>
            </a:endParaRPr>
          </a:p>
        </p:txBody>
      </p:sp>
      <p:pic>
        <p:nvPicPr>
          <p:cNvPr id="42" name="图片占位符 41"/>
          <p:cNvPicPr>
            <a:picLocks noGrp="1" noChangeAspect="1"/>
          </p:cNvPicPr>
          <p:nvPr>
            <p:ph type="pic" sz="quarter" idx="10"/>
          </p:nvPr>
        </p:nvPicPr>
        <p:blipFill>
          <a:blip r:embed="rId1">
            <a:extLst>
              <a:ext uri="{28A0092B-C50C-407E-A947-70E740481C1C}">
                <a14:useLocalDpi xmlns:a14="http://schemas.microsoft.com/office/drawing/2010/main" val="0"/>
              </a:ext>
            </a:extLst>
          </a:blip>
          <a:stretch>
            <a:fillRect/>
          </a:stretch>
        </p:blipFill>
        <p:spPr>
          <a:xfrm>
            <a:off x="1393358" y="2073562"/>
            <a:ext cx="4385673" cy="2507592"/>
          </a:xfrm>
        </p:spPr>
      </p:pic>
      <p:sp>
        <p:nvSpPr>
          <p:cNvPr id="30" name="TextBox 19"/>
          <p:cNvSpPr txBox="1"/>
          <p:nvPr/>
        </p:nvSpPr>
        <p:spPr>
          <a:xfrm>
            <a:off x="2231170" y="567568"/>
            <a:ext cx="4992916"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smtClean="0">
                <a:solidFill>
                  <a:schemeClr val="bg1"/>
                </a:solidFill>
                <a:latin typeface="+mn-ea"/>
              </a:rPr>
              <a:t>1.1 </a:t>
            </a:r>
            <a:r>
              <a:rPr lang="zh-CN" altLang="en-US" sz="3200" b="1" dirty="0" smtClean="0">
                <a:solidFill>
                  <a:schemeClr val="bg1"/>
                </a:solidFill>
                <a:latin typeface="+mn-ea"/>
              </a:rPr>
              <a:t>方案目标</a:t>
            </a:r>
            <a:endParaRPr lang="en-US" sz="3200" b="1" dirty="0">
              <a:solidFill>
                <a:schemeClr val="bg1"/>
              </a:solidFill>
              <a:latin typeface="+mn-ea"/>
            </a:endParaRPr>
          </a:p>
        </p:txBody>
      </p:sp>
      <p:sp>
        <p:nvSpPr>
          <p:cNvPr id="43" name="矩形 42"/>
          <p:cNvSpPr/>
          <p:nvPr/>
        </p:nvSpPr>
        <p:spPr>
          <a:xfrm>
            <a:off x="7425964" y="3254489"/>
            <a:ext cx="3970968" cy="350865"/>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smtClean="0">
                <a:solidFill>
                  <a:schemeClr val="bg1"/>
                </a:solidFill>
                <a:latin typeface="+mj-ea"/>
                <a:ea typeface="+mj-ea"/>
              </a:rPr>
              <a:t>通过</a:t>
            </a:r>
            <a:r>
              <a:rPr lang="zh-CN" altLang="en-US" sz="1400" dirty="0">
                <a:solidFill>
                  <a:schemeClr val="bg1"/>
                </a:solidFill>
                <a:latin typeface="+mj-ea"/>
                <a:ea typeface="+mj-ea"/>
              </a:rPr>
              <a:t>手持终端及设备标识，实时获取设备数据</a:t>
            </a:r>
            <a:endParaRPr lang="zh-CN" altLang="en-US" sz="1400" dirty="0">
              <a:solidFill>
                <a:schemeClr val="bg1"/>
              </a:solidFill>
              <a:latin typeface="+mj-ea"/>
              <a:ea typeface="+mj-ea"/>
            </a:endParaRPr>
          </a:p>
        </p:txBody>
      </p:sp>
      <p:sp>
        <p:nvSpPr>
          <p:cNvPr id="46" name="矩形 45"/>
          <p:cNvSpPr/>
          <p:nvPr/>
        </p:nvSpPr>
        <p:spPr>
          <a:xfrm>
            <a:off x="7385710" y="3916858"/>
            <a:ext cx="3798425"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smtClean="0">
                <a:solidFill>
                  <a:schemeClr val="bg1"/>
                </a:solidFill>
                <a:latin typeface="+mj-ea"/>
                <a:ea typeface="+mj-ea"/>
              </a:rPr>
              <a:t>基于</a:t>
            </a:r>
            <a:r>
              <a:rPr lang="zh-CN" altLang="en-US" sz="1400" dirty="0">
                <a:solidFill>
                  <a:schemeClr val="bg1"/>
                </a:solidFill>
                <a:latin typeface="+mj-ea"/>
                <a:ea typeface="+mj-ea"/>
              </a:rPr>
              <a:t>原始数据，通过数学运算与逻辑运算计算经过处理的统计数据；</a:t>
            </a:r>
            <a:endParaRPr lang="zh-CN" altLang="en-US" sz="1400" dirty="0">
              <a:solidFill>
                <a:schemeClr val="bg1"/>
              </a:solidFill>
              <a:latin typeface="+mj-ea"/>
              <a:ea typeface="+mj-ea"/>
            </a:endParaRPr>
          </a:p>
        </p:txBody>
      </p:sp>
      <p:sp>
        <p:nvSpPr>
          <p:cNvPr id="49" name="矩形 48"/>
          <p:cNvSpPr/>
          <p:nvPr/>
        </p:nvSpPr>
        <p:spPr>
          <a:xfrm>
            <a:off x="7425964" y="4675506"/>
            <a:ext cx="3798425"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smtClean="0">
                <a:solidFill>
                  <a:schemeClr val="bg1"/>
                </a:solidFill>
                <a:latin typeface="+mj-ea"/>
                <a:ea typeface="+mj-ea"/>
              </a:rPr>
              <a:t>数字</a:t>
            </a:r>
            <a:r>
              <a:rPr lang="zh-CN" altLang="en-US" sz="1400" dirty="0">
                <a:solidFill>
                  <a:schemeClr val="bg1"/>
                </a:solidFill>
                <a:latin typeface="+mj-ea"/>
                <a:ea typeface="+mj-ea"/>
              </a:rPr>
              <a:t>工厂：通过图形、三维模型等展现方式可视化展示工厂情况</a:t>
            </a:r>
            <a:endParaRPr lang="zh-CN" altLang="en-US" sz="1400" dirty="0">
              <a:solidFill>
                <a:schemeClr val="bg1"/>
              </a:solidFill>
              <a:latin typeface="+mj-ea"/>
              <a:ea typeface="+mj-ea"/>
            </a:endParaRPr>
          </a:p>
        </p:txBody>
      </p:sp>
      <p:sp>
        <p:nvSpPr>
          <p:cNvPr id="51" name="Teardrop 18"/>
          <p:cNvSpPr/>
          <p:nvPr/>
        </p:nvSpPr>
        <p:spPr>
          <a:xfrm>
            <a:off x="6797198" y="3986125"/>
            <a:ext cx="540132" cy="54013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rIns="0" anchor="ctr">
            <a:normAutofit/>
            <a:scene3d>
              <a:camera prst="orthographicFront"/>
              <a:lightRig rig="threePt" dir="t"/>
            </a:scene3d>
            <a:sp3d contourW="12700"/>
          </a:bodyPr>
          <a:lstStyle/>
          <a:p>
            <a:pPr algn="ctr"/>
            <a:r>
              <a:rPr lang="en-US" dirty="0" smtClean="0">
                <a:solidFill>
                  <a:srgbClr val="00173A"/>
                </a:solidFill>
                <a:latin typeface="迷你简准圆" panose="03000509000000000000" pitchFamily="65" charset="-122"/>
                <a:ea typeface="迷你简准圆" panose="03000509000000000000" pitchFamily="65" charset="-122"/>
              </a:rPr>
              <a:t>04</a:t>
            </a:r>
            <a:endParaRPr lang="en-US" dirty="0">
              <a:solidFill>
                <a:srgbClr val="00173A"/>
              </a:solidFill>
              <a:latin typeface="迷你简准圆" panose="03000509000000000000" pitchFamily="65" charset="-122"/>
              <a:ea typeface="迷你简准圆" panose="03000509000000000000" pitchFamily="65" charset="-122"/>
            </a:endParaRPr>
          </a:p>
        </p:txBody>
      </p:sp>
      <p:sp>
        <p:nvSpPr>
          <p:cNvPr id="52" name="Teardrop 17"/>
          <p:cNvSpPr/>
          <p:nvPr/>
        </p:nvSpPr>
        <p:spPr>
          <a:xfrm>
            <a:off x="6815166" y="4651245"/>
            <a:ext cx="540132" cy="540131"/>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rIns="0" anchor="ctr">
            <a:normAutofit/>
            <a:scene3d>
              <a:camera prst="orthographicFront"/>
              <a:lightRig rig="threePt" dir="t"/>
            </a:scene3d>
            <a:sp3d contourW="12700"/>
          </a:bodyPr>
          <a:lstStyle/>
          <a:p>
            <a:pPr algn="ctr"/>
            <a:r>
              <a:rPr lang="en-US" dirty="0" smtClean="0">
                <a:solidFill>
                  <a:srgbClr val="00173A"/>
                </a:solidFill>
                <a:latin typeface="迷你简准圆" panose="03000509000000000000" pitchFamily="65" charset="-122"/>
                <a:ea typeface="迷你简准圆" panose="03000509000000000000" pitchFamily="65" charset="-122"/>
              </a:rPr>
              <a:t>05</a:t>
            </a:r>
            <a:endParaRPr lang="en-US" dirty="0">
              <a:solidFill>
                <a:srgbClr val="00173A"/>
              </a:solidFill>
              <a:latin typeface="迷你简准圆" panose="03000509000000000000" pitchFamily="65" charset="-122"/>
              <a:ea typeface="迷你简准圆" panose="03000509000000000000" pitchFamily="65" charset="-122"/>
            </a:endParaRPr>
          </a:p>
        </p:txBody>
      </p:sp>
      <p:sp>
        <p:nvSpPr>
          <p:cNvPr id="53" name="Teardrop 18"/>
          <p:cNvSpPr/>
          <p:nvPr/>
        </p:nvSpPr>
        <p:spPr>
          <a:xfrm>
            <a:off x="6815166" y="3256817"/>
            <a:ext cx="540132" cy="54013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rIns="0" anchor="ctr">
            <a:normAutofit/>
            <a:scene3d>
              <a:camera prst="orthographicFront"/>
              <a:lightRig rig="threePt" dir="t"/>
            </a:scene3d>
            <a:sp3d contourW="12700"/>
          </a:bodyPr>
          <a:lstStyle/>
          <a:p>
            <a:pPr algn="ctr"/>
            <a:r>
              <a:rPr lang="en-US" dirty="0" smtClean="0">
                <a:solidFill>
                  <a:srgbClr val="00173A"/>
                </a:solidFill>
                <a:latin typeface="迷你简准圆" panose="03000509000000000000" pitchFamily="65" charset="-122"/>
                <a:ea typeface="迷你简准圆" panose="03000509000000000000" pitchFamily="65" charset="-122"/>
              </a:rPr>
              <a:t>03</a:t>
            </a:r>
            <a:endParaRPr lang="en-US" dirty="0">
              <a:solidFill>
                <a:srgbClr val="00173A"/>
              </a:solidFill>
              <a:latin typeface="迷你简准圆" panose="03000509000000000000" pitchFamily="65" charset="-122"/>
              <a:ea typeface="迷你简准圆"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5553" y="3028950"/>
            <a:ext cx="3471653" cy="20383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620259" y="3627418"/>
            <a:ext cx="3018414" cy="706581"/>
            <a:chOff x="874713" y="2064327"/>
            <a:chExt cx="3018414" cy="706581"/>
          </a:xfrm>
        </p:grpSpPr>
        <p:sp>
          <p:nvSpPr>
            <p:cNvPr id="4" name="矩形 3"/>
            <p:cNvSpPr/>
            <p:nvPr/>
          </p:nvSpPr>
          <p:spPr>
            <a:xfrm>
              <a:off x="874713" y="2064327"/>
              <a:ext cx="3018414" cy="7065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90439" y="2190069"/>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smtClean="0">
                  <a:solidFill>
                    <a:srgbClr val="00173A"/>
                  </a:solidFill>
                  <a:latin typeface="+mn-ea"/>
                </a:rPr>
                <a:t>整体架构图</a:t>
              </a:r>
              <a:endParaRPr lang="zh-CN" altLang="en-US" sz="2000" b="1" dirty="0">
                <a:solidFill>
                  <a:srgbClr val="00173A"/>
                </a:solidFill>
                <a:latin typeface="+mn-ea"/>
              </a:endParaRPr>
            </a:p>
          </p:txBody>
        </p:sp>
      </p:grpSp>
      <p:sp>
        <p:nvSpPr>
          <p:cNvPr id="19" name="TextBox 19"/>
          <p:cNvSpPr txBox="1"/>
          <p:nvPr/>
        </p:nvSpPr>
        <p:spPr>
          <a:xfrm>
            <a:off x="2246570" y="665179"/>
            <a:ext cx="4992916"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smtClean="0">
                <a:solidFill>
                  <a:schemeClr val="bg1"/>
                </a:solidFill>
                <a:latin typeface="+mn-ea"/>
              </a:rPr>
              <a:t>1.2 </a:t>
            </a:r>
            <a:r>
              <a:rPr lang="zh-CN" altLang="en-US" sz="3200" b="1" dirty="0" smtClean="0">
                <a:solidFill>
                  <a:schemeClr val="bg1"/>
                </a:solidFill>
                <a:latin typeface="+mn-ea"/>
              </a:rPr>
              <a:t>方案整体框架</a:t>
            </a:r>
            <a:r>
              <a:rPr lang="en-US" altLang="zh-CN" sz="3200" b="1" dirty="0" smtClean="0">
                <a:solidFill>
                  <a:schemeClr val="bg1"/>
                </a:solidFill>
                <a:latin typeface="+mn-ea"/>
              </a:rPr>
              <a:t>1</a:t>
            </a:r>
            <a:endParaRPr lang="en-US" sz="3200" b="1" dirty="0">
              <a:solidFill>
                <a:schemeClr val="bg1"/>
              </a:solidFill>
              <a:latin typeface="+mn-ea"/>
            </a:endParaRPr>
          </a:p>
        </p:txBody>
      </p:sp>
      <p:pic>
        <p:nvPicPr>
          <p:cNvPr id="5" name="图片 4"/>
          <p:cNvPicPr>
            <a:picLocks noChangeAspect="1"/>
          </p:cNvPicPr>
          <p:nvPr/>
        </p:nvPicPr>
        <p:blipFill>
          <a:blip r:embed="rId1"/>
          <a:stretch>
            <a:fillRect/>
          </a:stretch>
        </p:blipFill>
        <p:spPr>
          <a:xfrm>
            <a:off x="4657206" y="1451820"/>
            <a:ext cx="6772275" cy="5057775"/>
          </a:xfrm>
          <a:prstGeom prst="rect">
            <a:avLst/>
          </a:prstGeom>
          <a:ln w="38100">
            <a:solidFill>
              <a:srgbClr val="50D5DD"/>
            </a:solidFill>
          </a:ln>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占位符 19"/>
          <p:cNvPicPr>
            <a:picLocks noGrp="1" noChangeAspect="1"/>
          </p:cNvPicPr>
          <p:nvPr>
            <p:ph type="pic" sz="quarter" idx="10"/>
          </p:nvPr>
        </p:nvPicPr>
        <p:blipFill>
          <a:blip r:embed="rId1">
            <a:extLst>
              <a:ext uri="{28A0092B-C50C-407E-A947-70E740481C1C}">
                <a14:useLocalDpi xmlns:a14="http://schemas.microsoft.com/office/drawing/2010/main" val="0"/>
              </a:ext>
            </a:extLst>
          </a:blip>
          <a:stretch>
            <a:fillRect/>
          </a:stretch>
        </p:blipFill>
        <p:spPr>
          <a:xfrm>
            <a:off x="3194439" y="1264279"/>
            <a:ext cx="7154566" cy="5301343"/>
          </a:xfrm>
          <a:ln w="38100">
            <a:solidFill>
              <a:schemeClr val="accent1"/>
            </a:solidFill>
          </a:ln>
        </p:spPr>
      </p:pic>
      <p:grpSp>
        <p:nvGrpSpPr>
          <p:cNvPr id="21" name="组合 20"/>
          <p:cNvGrpSpPr/>
          <p:nvPr/>
        </p:nvGrpSpPr>
        <p:grpSpPr>
          <a:xfrm>
            <a:off x="2062617" y="3743501"/>
            <a:ext cx="3018414" cy="706581"/>
            <a:chOff x="874713" y="2064327"/>
            <a:chExt cx="3018414" cy="706581"/>
          </a:xfrm>
        </p:grpSpPr>
        <p:sp>
          <p:nvSpPr>
            <p:cNvPr id="4" name="矩形 3"/>
            <p:cNvSpPr/>
            <p:nvPr/>
          </p:nvSpPr>
          <p:spPr>
            <a:xfrm>
              <a:off x="874713" y="2064327"/>
              <a:ext cx="3018414" cy="7065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90439" y="2190069"/>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smtClean="0">
                  <a:solidFill>
                    <a:srgbClr val="00173A"/>
                  </a:solidFill>
                  <a:latin typeface="+mn-ea"/>
                </a:rPr>
                <a:t>整体框架</a:t>
              </a:r>
              <a:endParaRPr lang="zh-CN" altLang="en-US" sz="2000" b="1" dirty="0">
                <a:solidFill>
                  <a:srgbClr val="00173A"/>
                </a:solidFill>
                <a:latin typeface="+mn-ea"/>
              </a:endParaRPr>
            </a:p>
          </p:txBody>
        </p:sp>
      </p:grpSp>
      <p:sp>
        <p:nvSpPr>
          <p:cNvPr id="19" name="TextBox 19"/>
          <p:cNvSpPr txBox="1"/>
          <p:nvPr/>
        </p:nvSpPr>
        <p:spPr>
          <a:xfrm>
            <a:off x="2288816" y="514130"/>
            <a:ext cx="4992916"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smtClean="0">
                <a:solidFill>
                  <a:schemeClr val="bg1"/>
                </a:solidFill>
                <a:latin typeface="+mn-ea"/>
              </a:rPr>
              <a:t>1.2 </a:t>
            </a:r>
            <a:r>
              <a:rPr lang="zh-CN" altLang="en-US" sz="3200" b="1" dirty="0" smtClean="0">
                <a:solidFill>
                  <a:schemeClr val="bg1"/>
                </a:solidFill>
                <a:latin typeface="+mn-ea"/>
              </a:rPr>
              <a:t>方案整体框架</a:t>
            </a:r>
            <a:r>
              <a:rPr lang="en-US" altLang="zh-CN" sz="3200" b="1" dirty="0">
                <a:solidFill>
                  <a:schemeClr val="bg1"/>
                </a:solidFill>
                <a:latin typeface="+mn-ea"/>
              </a:rPr>
              <a:t>2</a:t>
            </a:r>
            <a:endParaRPr lang="en-US" sz="3200" b="1" dirty="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0">
        <p14:ferris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54400" y="1153757"/>
            <a:ext cx="5283200" cy="2171654"/>
          </a:xfrm>
          <a:prstGeom prst="rect">
            <a:avLst/>
          </a:prstGeom>
        </p:spPr>
      </p:pic>
      <p:sp>
        <p:nvSpPr>
          <p:cNvPr id="3" name="TextBox 19"/>
          <p:cNvSpPr txBox="1"/>
          <p:nvPr/>
        </p:nvSpPr>
        <p:spPr>
          <a:xfrm>
            <a:off x="3454400" y="4239854"/>
            <a:ext cx="5283200" cy="646331"/>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3600" b="1" dirty="0" smtClean="0">
                <a:solidFill>
                  <a:schemeClr val="bg1"/>
                </a:solidFill>
                <a:latin typeface="+mn-ea"/>
              </a:rPr>
              <a:t>平台功能</a:t>
            </a:r>
            <a:endParaRPr lang="en-US" sz="3600" b="1" dirty="0">
              <a:solidFill>
                <a:schemeClr val="bg1"/>
              </a:solidFill>
              <a:latin typeface="+mn-ea"/>
            </a:endParaRPr>
          </a:p>
        </p:txBody>
      </p:sp>
      <p:sp>
        <p:nvSpPr>
          <p:cNvPr id="4" name="TextBox 19"/>
          <p:cNvSpPr txBox="1"/>
          <p:nvPr/>
        </p:nvSpPr>
        <p:spPr>
          <a:xfrm>
            <a:off x="5095081" y="3655079"/>
            <a:ext cx="2001838"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3200" b="1" dirty="0" smtClean="0">
                <a:solidFill>
                  <a:schemeClr val="accent1"/>
                </a:solidFill>
                <a:latin typeface="+mn-lt"/>
              </a:rPr>
              <a:t>PART 02</a:t>
            </a:r>
            <a:endParaRPr lang="en-US" sz="3200" b="1" dirty="0">
              <a:solidFill>
                <a:schemeClr val="accent1"/>
              </a:solidFill>
              <a:latin typeface="+mn-lt"/>
            </a:endParaRPr>
          </a:p>
        </p:txBody>
      </p:sp>
      <p:sp>
        <p:nvSpPr>
          <p:cNvPr id="6" name="文本框 5"/>
          <p:cNvSpPr txBox="1"/>
          <p:nvPr/>
        </p:nvSpPr>
        <p:spPr>
          <a:xfrm>
            <a:off x="3200400" y="5011084"/>
            <a:ext cx="5791200" cy="28642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smtClean="0">
                <a:solidFill>
                  <a:schemeClr val="bg1"/>
                </a:solidFill>
                <a:latin typeface="Century Gothic" panose="020B0502020202020204" pitchFamily="34" charset="0"/>
                <a:ea typeface="+mj-ea"/>
              </a:rPr>
              <a:t>专注预制</a:t>
            </a:r>
            <a:r>
              <a:rPr lang="en-US" altLang="zh-CN" sz="1200" dirty="0" smtClean="0">
                <a:solidFill>
                  <a:schemeClr val="bg1"/>
                </a:solidFill>
                <a:latin typeface="Century Gothic" panose="020B0502020202020204" pitchFamily="34" charset="0"/>
                <a:ea typeface="+mj-ea"/>
              </a:rPr>
              <a:t>&lt;&gt;</a:t>
            </a:r>
            <a:r>
              <a:rPr lang="zh-CN" altLang="en-US" sz="1200" dirty="0" smtClean="0">
                <a:solidFill>
                  <a:schemeClr val="bg1"/>
                </a:solidFill>
                <a:latin typeface="Century Gothic" panose="020B0502020202020204" pitchFamily="34" charset="0"/>
                <a:ea typeface="+mj-ea"/>
              </a:rPr>
              <a:t>筑梦未来</a:t>
            </a:r>
            <a:endParaRPr lang="en-US" altLang="zh-CN" sz="1200" dirty="0">
              <a:solidFill>
                <a:schemeClr val="bg1"/>
              </a:solidFill>
              <a:latin typeface="Century Gothic" panose="020B0502020202020204" pitchFamily="34" charset="0"/>
              <a:ea typeface="+mj-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Tm="0">
        <p15:prstTrans prst="fallOve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08816" y="1652370"/>
            <a:ext cx="770217" cy="770598"/>
            <a:chOff x="719138" y="1123950"/>
            <a:chExt cx="1223393" cy="1224000"/>
          </a:xfrm>
        </p:grpSpPr>
        <p:sp>
          <p:nvSpPr>
            <p:cNvPr id="33" name="矩形: 圆角 52"/>
            <p:cNvSpPr/>
            <p:nvPr/>
          </p:nvSpPr>
          <p:spPr>
            <a:xfrm>
              <a:off x="719138" y="1123950"/>
              <a:ext cx="1223393" cy="1224000"/>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4" name="任意多边形: 形状 53"/>
            <p:cNvSpPr/>
            <p:nvPr/>
          </p:nvSpPr>
          <p:spPr>
            <a:xfrm>
              <a:off x="1014639" y="1355763"/>
              <a:ext cx="632390" cy="760374"/>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solidFill>
              <a:srgbClr val="0017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42" name="矩形 41"/>
          <p:cNvSpPr/>
          <p:nvPr/>
        </p:nvSpPr>
        <p:spPr>
          <a:xfrm>
            <a:off x="1795154" y="1798313"/>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solidFill>
                  <a:schemeClr val="bg1"/>
                </a:solidFill>
              </a:rPr>
              <a:t>数据管理平台功能</a:t>
            </a:r>
            <a:endParaRPr lang="zh-CN" altLang="en-US" b="1" dirty="0">
              <a:solidFill>
                <a:schemeClr val="bg1"/>
              </a:solidFill>
            </a:endParaRPr>
          </a:p>
        </p:txBody>
      </p:sp>
      <p:sp>
        <p:nvSpPr>
          <p:cNvPr id="47" name="TextBox 19"/>
          <p:cNvSpPr txBox="1"/>
          <p:nvPr/>
        </p:nvSpPr>
        <p:spPr>
          <a:xfrm>
            <a:off x="2231170" y="567568"/>
            <a:ext cx="4992916" cy="58477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en-US" altLang="zh-CN" sz="3200" b="1" dirty="0" smtClean="0">
                <a:solidFill>
                  <a:schemeClr val="bg1"/>
                </a:solidFill>
                <a:latin typeface="+mn-ea"/>
              </a:rPr>
              <a:t>2</a:t>
            </a:r>
            <a:r>
              <a:rPr lang="zh-CN" altLang="en-US" sz="3200" b="1" dirty="0" smtClean="0">
                <a:solidFill>
                  <a:schemeClr val="bg1"/>
                </a:solidFill>
                <a:latin typeface="+mn-ea"/>
              </a:rPr>
              <a:t>、平台功能</a:t>
            </a:r>
            <a:endParaRPr lang="en-US" sz="3200" b="1" dirty="0">
              <a:solidFill>
                <a:schemeClr val="bg1"/>
              </a:solidFill>
              <a:latin typeface="+mn-ea"/>
            </a:endParaRPr>
          </a:p>
        </p:txBody>
      </p:sp>
      <p:graphicFrame>
        <p:nvGraphicFramePr>
          <p:cNvPr id="4" name="表格 3"/>
          <p:cNvGraphicFramePr>
            <a:graphicFrameLocks noGrp="1"/>
          </p:cNvGraphicFramePr>
          <p:nvPr/>
        </p:nvGraphicFramePr>
        <p:xfrm>
          <a:off x="908816" y="2568911"/>
          <a:ext cx="10511395" cy="2959458"/>
        </p:xfrm>
        <a:graphic>
          <a:graphicData uri="http://schemas.openxmlformats.org/drawingml/2006/table">
            <a:tbl>
              <a:tblPr firstRow="1" firstCol="1" bandRow="1">
                <a:tableStyleId>{F2DE63D5-997A-4646-A377-4702673A728D}</a:tableStyleId>
              </a:tblPr>
              <a:tblGrid>
                <a:gridCol w="2380256"/>
                <a:gridCol w="6202963"/>
                <a:gridCol w="1928176"/>
              </a:tblGrid>
              <a:tr h="493243">
                <a:tc>
                  <a:txBody>
                    <a:bodyPr/>
                    <a:lstStyle/>
                    <a:p>
                      <a:pPr algn="ctr">
                        <a:spcAft>
                          <a:spcPts val="0"/>
                        </a:spcAft>
                      </a:pPr>
                      <a:r>
                        <a:rPr lang="zh-CN" sz="1050" kern="100" baseline="0" dirty="0">
                          <a:solidFill>
                            <a:schemeClr val="bg1"/>
                          </a:solidFill>
                          <a:effectLst/>
                        </a:rPr>
                        <a:t>功能模块</a:t>
                      </a:r>
                      <a:endParaRPr lang="zh-CN" sz="1050" kern="100" baseline="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baseline="0" dirty="0">
                          <a:solidFill>
                            <a:schemeClr val="bg1"/>
                          </a:solidFill>
                          <a:effectLst/>
                        </a:rPr>
                        <a:t>功能说明</a:t>
                      </a:r>
                      <a:endParaRPr lang="zh-CN" sz="1050" kern="100" baseline="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baseline="0">
                          <a:solidFill>
                            <a:schemeClr val="bg1"/>
                          </a:solidFill>
                          <a:effectLst/>
                        </a:rPr>
                        <a:t>备注</a:t>
                      </a:r>
                      <a:endParaRPr lang="zh-CN" sz="1050" kern="100" baseline="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986486">
                <a:tc>
                  <a:txBody>
                    <a:bodyPr/>
                    <a:lstStyle/>
                    <a:p>
                      <a:pPr algn="ctr">
                        <a:spcAft>
                          <a:spcPts val="0"/>
                        </a:spcAft>
                      </a:pPr>
                      <a:r>
                        <a:rPr lang="zh-CN" sz="1050" kern="100" baseline="0">
                          <a:solidFill>
                            <a:schemeClr val="bg1"/>
                          </a:solidFill>
                          <a:effectLst/>
                        </a:rPr>
                        <a:t>数据采集</a:t>
                      </a:r>
                      <a:endParaRPr lang="zh-CN" sz="1050" kern="100" baseline="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baseline="0" dirty="0">
                          <a:solidFill>
                            <a:schemeClr val="bg1"/>
                          </a:solidFill>
                          <a:effectLst/>
                        </a:rPr>
                        <a:t>采集各工厂内设备的原始数据</a:t>
                      </a:r>
                      <a:endParaRPr lang="zh-CN" sz="1050" kern="100" baseline="0" dirty="0">
                        <a:solidFill>
                          <a:schemeClr val="bg1"/>
                        </a:solidFill>
                        <a:effectLst/>
                      </a:endParaRPr>
                    </a:p>
                    <a:p>
                      <a:pPr algn="ctr">
                        <a:spcAft>
                          <a:spcPts val="0"/>
                        </a:spcAft>
                      </a:pPr>
                      <a:r>
                        <a:rPr lang="zh-CN" sz="1050" kern="100" baseline="0" dirty="0">
                          <a:solidFill>
                            <a:schemeClr val="bg1"/>
                          </a:solidFill>
                          <a:effectLst/>
                        </a:rPr>
                        <a:t>转换为内部数据标准并发送至数据管理科</a:t>
                      </a:r>
                      <a:endParaRPr lang="zh-CN" sz="1050" kern="100" baseline="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baseline="0">
                          <a:solidFill>
                            <a:schemeClr val="bg1"/>
                          </a:solidFill>
                          <a:effectLst/>
                        </a:rPr>
                        <a:t>基础模块</a:t>
                      </a:r>
                      <a:endParaRPr lang="zh-CN" sz="1050" kern="100" baseline="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493243">
                <a:tc>
                  <a:txBody>
                    <a:bodyPr/>
                    <a:lstStyle/>
                    <a:p>
                      <a:pPr algn="ctr">
                        <a:spcAft>
                          <a:spcPts val="0"/>
                        </a:spcAft>
                      </a:pPr>
                      <a:r>
                        <a:rPr lang="zh-CN" sz="1050" kern="100" baseline="0">
                          <a:solidFill>
                            <a:schemeClr val="bg1"/>
                          </a:solidFill>
                          <a:effectLst/>
                        </a:rPr>
                        <a:t>数据管理</a:t>
                      </a:r>
                      <a:endParaRPr lang="zh-CN" sz="1050" kern="100" baseline="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baseline="0">
                          <a:solidFill>
                            <a:schemeClr val="bg1"/>
                          </a:solidFill>
                          <a:effectLst/>
                        </a:rPr>
                        <a:t>存储与展示所有数据</a:t>
                      </a:r>
                      <a:endParaRPr lang="zh-CN" sz="1050" kern="100" baseline="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baseline="0">
                          <a:solidFill>
                            <a:schemeClr val="bg1"/>
                          </a:solidFill>
                          <a:effectLst/>
                        </a:rPr>
                        <a:t>基础模块</a:t>
                      </a:r>
                      <a:endParaRPr lang="zh-CN" sz="1050" kern="100" baseline="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493243">
                <a:tc>
                  <a:txBody>
                    <a:bodyPr/>
                    <a:lstStyle/>
                    <a:p>
                      <a:pPr algn="ctr">
                        <a:spcAft>
                          <a:spcPts val="0"/>
                        </a:spcAft>
                      </a:pPr>
                      <a:r>
                        <a:rPr lang="zh-CN" sz="1050" kern="100" baseline="0">
                          <a:solidFill>
                            <a:schemeClr val="bg1"/>
                          </a:solidFill>
                          <a:effectLst/>
                        </a:rPr>
                        <a:t>可视化展示</a:t>
                      </a:r>
                      <a:endParaRPr lang="zh-CN" sz="1050" kern="100" baseline="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baseline="0">
                          <a:solidFill>
                            <a:schemeClr val="bg1"/>
                          </a:solidFill>
                          <a:effectLst/>
                        </a:rPr>
                        <a:t>以图形等方式可视化展示数据</a:t>
                      </a:r>
                      <a:endParaRPr lang="zh-CN" sz="1050" kern="100" baseline="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baseline="0">
                          <a:solidFill>
                            <a:schemeClr val="bg1"/>
                          </a:solidFill>
                          <a:effectLst/>
                        </a:rPr>
                        <a:t>可选模块</a:t>
                      </a:r>
                      <a:endParaRPr lang="zh-CN" sz="1050" kern="100" baseline="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493243">
                <a:tc>
                  <a:txBody>
                    <a:bodyPr/>
                    <a:lstStyle/>
                    <a:p>
                      <a:pPr algn="ctr">
                        <a:spcAft>
                          <a:spcPts val="0"/>
                        </a:spcAft>
                      </a:pPr>
                      <a:r>
                        <a:rPr lang="zh-CN" sz="1050" kern="100" baseline="0" dirty="0">
                          <a:solidFill>
                            <a:schemeClr val="bg1"/>
                          </a:solidFill>
                          <a:effectLst/>
                        </a:rPr>
                        <a:t>数据接口</a:t>
                      </a:r>
                      <a:endParaRPr lang="zh-CN" sz="1050" kern="100" baseline="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baseline="0">
                          <a:solidFill>
                            <a:schemeClr val="bg1"/>
                          </a:solidFill>
                          <a:effectLst/>
                        </a:rPr>
                        <a:t>对外提供数据接口</a:t>
                      </a:r>
                      <a:endParaRPr lang="zh-CN" sz="1050" kern="100" baseline="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baseline="0" dirty="0">
                          <a:solidFill>
                            <a:schemeClr val="bg1"/>
                          </a:solidFill>
                          <a:effectLst/>
                        </a:rPr>
                        <a:t>可选模块</a:t>
                      </a:r>
                      <a:endParaRPr lang="zh-CN" sz="1050" kern="100" baseline="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ransition spd="slow"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tags/tag1.xml><?xml version="1.0" encoding="utf-8"?>
<p:tagLst xmlns:p="http://schemas.openxmlformats.org/presentationml/2006/main">
  <p:tag name="ISLIDE.DIAGRAM" val="a8dd8c7c-079f-4f25-b24c-d6ab2593fe4e"/>
</p:tagLst>
</file>

<file path=ppt/tags/tag2.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175">
      <a:dk1>
        <a:sysClr val="windowText" lastClr="000000"/>
      </a:dk1>
      <a:lt1>
        <a:sysClr val="window" lastClr="FFFFFF"/>
      </a:lt1>
      <a:dk2>
        <a:srgbClr val="44546A"/>
      </a:dk2>
      <a:lt2>
        <a:srgbClr val="E7E6E6"/>
      </a:lt2>
      <a:accent1>
        <a:srgbClr val="50D5DD"/>
      </a:accent1>
      <a:accent2>
        <a:srgbClr val="50D5DD"/>
      </a:accent2>
      <a:accent3>
        <a:srgbClr val="50D5DD"/>
      </a:accent3>
      <a:accent4>
        <a:srgbClr val="50D5DD"/>
      </a:accent4>
      <a:accent5>
        <a:srgbClr val="50D5DD"/>
      </a:accent5>
      <a:accent6>
        <a:srgbClr val="50D5DD"/>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2527</Words>
  <Application>WPS 演示</Application>
  <PresentationFormat>宽屏</PresentationFormat>
  <Paragraphs>714</Paragraphs>
  <Slides>21</Slides>
  <Notes>20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宋体</vt:lpstr>
      <vt:lpstr>Wingdings</vt:lpstr>
      <vt:lpstr>微软雅黑</vt:lpstr>
      <vt:lpstr>Century Gothic</vt:lpstr>
      <vt:lpstr>EngraversGothic BT</vt:lpstr>
      <vt:lpstr>AmdtSymbols</vt:lpstr>
      <vt:lpstr>迷你简准圆</vt:lpstr>
      <vt:lpstr>等线</vt:lpstr>
      <vt:lpstr>Times New Roman</vt:lpstr>
      <vt:lpstr>Helvetica Light</vt:lpstr>
      <vt:lpstr>Arial Unicode MS</vt:lpstr>
      <vt:lpstr>微软雅黑 Light</vt:lpstr>
      <vt:lpstr>Open Sans</vt:lpstr>
      <vt:lpstr>Segoe Print</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韩瑞凯</cp:lastModifiedBy>
  <cp:revision>57</cp:revision>
  <dcterms:created xsi:type="dcterms:W3CDTF">2017-09-18T02:27:00Z</dcterms:created>
  <dcterms:modified xsi:type="dcterms:W3CDTF">2021-11-30T09:18:00Z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01A779A3DA234E39931754E9CC481C26</vt:lpwstr>
  </property>
  <property fmtid="{D5CDD505-2E9C-101B-9397-08002B2CF9AE}" pid="3" name="KSOProductBuildVer">
    <vt:lpwstr>2052-11.1.0.11115</vt:lpwstr>
  </property>
</Properties>
</file>