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8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6" r:id="rId4"/>
    <p:sldId id="267" r:id="rId5"/>
    <p:sldId id="258" r:id="rId6"/>
    <p:sldId id="268" r:id="rId7"/>
    <p:sldId id="269" r:id="rId8"/>
    <p:sldId id="270" r:id="rId10"/>
    <p:sldId id="271" r:id="rId11"/>
    <p:sldId id="272" r:id="rId12"/>
    <p:sldId id="273" r:id="rId13"/>
    <p:sldId id="264" r:id="rId14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8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2.pn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管廊</a:t>
            </a:r>
            <a:r>
              <a:rPr lang="en-US" altLang="zh-CN"/>
              <a:t>&amp;</a:t>
            </a:r>
            <a:r>
              <a:rPr lang="zh-CN" altLang="en-US"/>
              <a:t>预制构件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大屏数据展示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数据关联用户硬件</a:t>
            </a:r>
            <a:r>
              <a:rPr lang="en-US" altLang="zh-CN"/>
              <a:t>,</a:t>
            </a:r>
            <a:r>
              <a:rPr lang="zh-CN" altLang="en-US"/>
              <a:t>分析数据进行数据可视化</a:t>
            </a:r>
            <a:endParaRPr lang="zh-CN" altLang="en-US"/>
          </a:p>
          <a:p>
            <a:r>
              <a:rPr lang="en-US" altLang="zh-CN"/>
              <a:t>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981187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系统说明</a:t>
            </a:r>
            <a:endParaRPr lang="zh-CN" altLang="en-US" sz="4400" b="1" spc="2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8959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800" b="1" i="0" spc="2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项目规则:</a:t>
            </a:r>
            <a:endParaRPr kumimoji="0" lang="zh-CN" altLang="en-US" sz="3800" b="1" i="0" spc="2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185670"/>
            <a:ext cx="7314546" cy="36665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基于iPC生产管理系统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兼容管廊排线和预制构件生产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项目各环节数据进行单独管理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统计数据同时展示管廊和PC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数据表格导出导入针对单独系统进行筛选,导出表格模版单独设置,支持汇总类的通用导出模版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系统流程图</a:t>
            </a:r>
            <a:endParaRPr lang="zh-CN" altLang="en-US"/>
          </a:p>
        </p:txBody>
      </p:sp>
      <p:pic>
        <p:nvPicPr>
          <p:cNvPr id="4" name="ECB019B1-382A-4266-B25C-5B523AA43C14-1" descr="wpsoffi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84090" y="329565"/>
            <a:ext cx="4863465" cy="6198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>
            <a:off x="392129" y="6332484"/>
            <a:ext cx="1029506" cy="525516"/>
          </a:xfrm>
          <a:custGeom>
            <a:avLst/>
            <a:gdLst>
              <a:gd name="T0" fmla="*/ 0 w 644"/>
              <a:gd name="T1" fmla="*/ 325 h 331"/>
              <a:gd name="T2" fmla="*/ 325 w 644"/>
              <a:gd name="T3" fmla="*/ 0 h 331"/>
              <a:gd name="T4" fmla="*/ 644 w 644"/>
              <a:gd name="T5" fmla="*/ 331 h 331"/>
              <a:gd name="T6" fmla="*/ 0 w 644"/>
              <a:gd name="T7" fmla="*/ 325 h 331"/>
              <a:gd name="connsiteX0" fmla="*/ 0 w 10047"/>
              <a:gd name="connsiteY0" fmla="*/ 9910 h 10000"/>
              <a:gd name="connsiteX1" fmla="*/ 5094 w 10047"/>
              <a:gd name="connsiteY1" fmla="*/ 0 h 10000"/>
              <a:gd name="connsiteX2" fmla="*/ 10047 w 10047"/>
              <a:gd name="connsiteY2" fmla="*/ 10000 h 10000"/>
              <a:gd name="connsiteX3" fmla="*/ 0 w 10047"/>
              <a:gd name="connsiteY3" fmla="*/ 9910 h 10000"/>
              <a:gd name="connsiteX0-1" fmla="*/ 0 w 10070"/>
              <a:gd name="connsiteY0-2" fmla="*/ 10001 h 10001"/>
              <a:gd name="connsiteX1-3" fmla="*/ 5117 w 10070"/>
              <a:gd name="connsiteY1-4" fmla="*/ 0 h 10001"/>
              <a:gd name="connsiteX2-5" fmla="*/ 10070 w 10070"/>
              <a:gd name="connsiteY2-6" fmla="*/ 10000 h 10001"/>
              <a:gd name="connsiteX3-7" fmla="*/ 0 w 10070"/>
              <a:gd name="connsiteY3-8" fmla="*/ 10001 h 10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70" h="10001">
                <a:moveTo>
                  <a:pt x="0" y="10001"/>
                </a:moveTo>
                <a:lnTo>
                  <a:pt x="5117" y="0"/>
                </a:lnTo>
                <a:lnTo>
                  <a:pt x="10070" y="10000"/>
                </a:lnTo>
                <a:lnTo>
                  <a:pt x="0" y="100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>
            <p:custDataLst>
              <p:tags r:id="rId2"/>
            </p:custDataLst>
          </p:nvPr>
        </p:nvSpPr>
        <p:spPr bwMode="auto">
          <a:xfrm>
            <a:off x="7046912" y="0"/>
            <a:ext cx="2322513" cy="1909763"/>
          </a:xfrm>
          <a:custGeom>
            <a:avLst/>
            <a:gdLst>
              <a:gd name="T0" fmla="*/ 0 w 1463"/>
              <a:gd name="T1" fmla="*/ 0 h 1203"/>
              <a:gd name="T2" fmla="*/ 948 w 1463"/>
              <a:gd name="T3" fmla="*/ 0 h 1203"/>
              <a:gd name="T4" fmla="*/ 1463 w 1463"/>
              <a:gd name="T5" fmla="*/ 756 h 1203"/>
              <a:gd name="T6" fmla="*/ 825 w 1463"/>
              <a:gd name="T7" fmla="*/ 1203 h 1203"/>
              <a:gd name="T8" fmla="*/ 0 w 1463"/>
              <a:gd name="T9" fmla="*/ 0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3" h="1203">
                <a:moveTo>
                  <a:pt x="0" y="0"/>
                </a:moveTo>
                <a:lnTo>
                  <a:pt x="948" y="0"/>
                </a:lnTo>
                <a:lnTo>
                  <a:pt x="1463" y="756"/>
                </a:lnTo>
                <a:lnTo>
                  <a:pt x="825" y="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>
            <p:custDataLst>
              <p:tags r:id="rId3"/>
            </p:custDataLst>
          </p:nvPr>
        </p:nvSpPr>
        <p:spPr bwMode="auto">
          <a:xfrm>
            <a:off x="8551862" y="0"/>
            <a:ext cx="3640138" cy="2862263"/>
          </a:xfrm>
          <a:custGeom>
            <a:avLst/>
            <a:gdLst>
              <a:gd name="T0" fmla="*/ 2293 w 2293"/>
              <a:gd name="T1" fmla="*/ 1091 h 1803"/>
              <a:gd name="T2" fmla="*/ 2293 w 2293"/>
              <a:gd name="T3" fmla="*/ 0 h 1803"/>
              <a:gd name="T4" fmla="*/ 0 w 2293"/>
              <a:gd name="T5" fmla="*/ 0 h 1803"/>
              <a:gd name="T6" fmla="*/ 1236 w 2293"/>
              <a:gd name="T7" fmla="*/ 1803 h 1803"/>
              <a:gd name="T8" fmla="*/ 2293 w 2293"/>
              <a:gd name="T9" fmla="*/ 109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3" h="1803">
                <a:moveTo>
                  <a:pt x="2293" y="1091"/>
                </a:moveTo>
                <a:lnTo>
                  <a:pt x="2293" y="0"/>
                </a:lnTo>
                <a:lnTo>
                  <a:pt x="0" y="0"/>
                </a:lnTo>
                <a:lnTo>
                  <a:pt x="1236" y="1803"/>
                </a:lnTo>
                <a:lnTo>
                  <a:pt x="2293" y="10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60"/>
          <p:cNvSpPr txBox="1"/>
          <p:nvPr>
            <p:custDataLst>
              <p:tags r:id="rId4"/>
            </p:custDataLst>
          </p:nvPr>
        </p:nvSpPr>
        <p:spPr>
          <a:xfrm>
            <a:off x="1127222" y="629662"/>
            <a:ext cx="5919690" cy="16546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设计规则目录</a:t>
            </a:r>
            <a:endParaRPr lang="zh-CN" altLang="en-US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5"/>
            </p:custDataLst>
          </p:nvPr>
        </p:nvSpPr>
        <p:spPr>
          <a:xfrm>
            <a:off x="1127222" y="275991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61"/>
          <p:cNvSpPr txBox="1"/>
          <p:nvPr>
            <p:custDataLst>
              <p:tags r:id="rId6"/>
            </p:custDataLst>
          </p:nvPr>
        </p:nvSpPr>
        <p:spPr>
          <a:xfrm>
            <a:off x="2032097" y="273081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58"/>
          <p:cNvSpPr txBox="1"/>
          <p:nvPr>
            <p:custDataLst>
              <p:tags r:id="rId7"/>
            </p:custDataLst>
          </p:nvPr>
        </p:nvSpPr>
        <p:spPr>
          <a:xfrm>
            <a:off x="5721818" y="3266012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文本框 61"/>
          <p:cNvSpPr txBox="1"/>
          <p:nvPr>
            <p:custDataLst>
              <p:tags r:id="rId8"/>
            </p:custDataLst>
          </p:nvPr>
        </p:nvSpPr>
        <p:spPr>
          <a:xfrm>
            <a:off x="6626693" y="3236911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订单管理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58"/>
          <p:cNvSpPr txBox="1"/>
          <p:nvPr>
            <p:custDataLst>
              <p:tags r:id="rId9"/>
            </p:custDataLst>
          </p:nvPr>
        </p:nvSpPr>
        <p:spPr>
          <a:xfrm>
            <a:off x="1127222" y="382199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61"/>
          <p:cNvSpPr txBox="1"/>
          <p:nvPr>
            <p:custDataLst>
              <p:tags r:id="rId10"/>
            </p:custDataLst>
          </p:nvPr>
        </p:nvSpPr>
        <p:spPr>
          <a:xfrm>
            <a:off x="2032097" y="379289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预制构件管理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58"/>
          <p:cNvSpPr txBox="1"/>
          <p:nvPr>
            <p:custDataLst>
              <p:tags r:id="rId11"/>
            </p:custDataLst>
          </p:nvPr>
        </p:nvSpPr>
        <p:spPr>
          <a:xfrm>
            <a:off x="5721818" y="4328092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文本框 61"/>
          <p:cNvSpPr txBox="1"/>
          <p:nvPr>
            <p:custDataLst>
              <p:tags r:id="rId12"/>
            </p:custDataLst>
          </p:nvPr>
        </p:nvSpPr>
        <p:spPr>
          <a:xfrm>
            <a:off x="6626693" y="4298991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生产计划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文本框 58"/>
          <p:cNvSpPr txBox="1"/>
          <p:nvPr>
            <p:custDataLst>
              <p:tags r:id="rId13"/>
            </p:custDataLst>
          </p:nvPr>
        </p:nvSpPr>
        <p:spPr>
          <a:xfrm>
            <a:off x="1127222" y="488407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61"/>
          <p:cNvSpPr txBox="1"/>
          <p:nvPr>
            <p:custDataLst>
              <p:tags r:id="rId14"/>
            </p:custDataLst>
          </p:nvPr>
        </p:nvSpPr>
        <p:spPr>
          <a:xfrm>
            <a:off x="2032097" y="485497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堆场管理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981187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项目管理</a:t>
            </a:r>
            <a:endParaRPr lang="zh-CN" altLang="en-US" sz="4000" b="1" spc="24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1261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spc="20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创建项目时增加类别选择项(预制构件/管廊)</a:t>
            </a:r>
            <a:endParaRPr kumimoji="0" lang="zh-CN" altLang="en-US" sz="3600" b="1" i="0" spc="20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551430"/>
            <a:ext cx="7314546" cy="29349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项目创建后类别不可以更改,其他参数支持修改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同项目下可以增加多个订单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管廊构件只对单项目有效,不支持跨项目使用管廊构件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页面增加“项目类别”筛选项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“项目列表”增加“项目类别”列	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endParaRPr lang="en-US" altLang="zh-CN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rgbClr val="F2F2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订单管理</a:t>
            </a:r>
            <a:endParaRPr lang="zh-CN" altLang="en-US" sz="4400" b="1" spc="28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8959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800" b="1" i="0" spc="220" noProof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创建订单</a:t>
            </a:r>
            <a:endParaRPr kumimoji="0" lang="zh-CN" altLang="en-US" sz="3800" b="1" i="0" spc="220" noProof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185670"/>
            <a:ext cx="7314546" cy="33007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订单添加构件时,管廊和PC单独显示,彼此数据不互通</a:t>
            </a:r>
            <a:endParaRPr lang="zh-CN" altLang="en-US" sz="2400" spc="16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管廊订单可以添加批量产品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订单批量管理,不针对单独产品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对管廊进行订单的数据统计,对生产中返修造成的总数量不足进行提示,补充相应产品,统计展示订单的生产进度.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预制构件管理</a:t>
            </a:r>
            <a:endParaRPr lang="zh-CN" altLang="en-US" sz="40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ardrop 3"/>
          <p:cNvSpPr/>
          <p:nvPr>
            <p:custDataLst>
              <p:tags r:id="rId7"/>
            </p:custDataLst>
          </p:nvPr>
        </p:nvSpPr>
        <p:spPr>
          <a:xfrm>
            <a:off x="5075438" y="1156061"/>
            <a:ext cx="1518863" cy="1833432"/>
          </a:xfrm>
          <a:custGeom>
            <a:avLst/>
            <a:gdLst>
              <a:gd name="connsiteX0" fmla="*/ 659385 w 1318768"/>
              <a:gd name="connsiteY0" fmla="*/ 0 h 1591895"/>
              <a:gd name="connsiteX1" fmla="*/ 1125640 w 1318768"/>
              <a:gd name="connsiteY1" fmla="*/ 193130 h 1591895"/>
              <a:gd name="connsiteX2" fmla="*/ 1125640 w 1318768"/>
              <a:gd name="connsiteY2" fmla="*/ 1125640 h 1591895"/>
              <a:gd name="connsiteX3" fmla="*/ 659385 w 1318768"/>
              <a:gd name="connsiteY3" fmla="*/ 1591895 h 1591895"/>
              <a:gd name="connsiteX4" fmla="*/ 193129 w 1318768"/>
              <a:gd name="connsiteY4" fmla="*/ 1125641 h 1591895"/>
              <a:gd name="connsiteX5" fmla="*/ 193128 w 1318768"/>
              <a:gd name="connsiteY5" fmla="*/ 193129 h 1591895"/>
              <a:gd name="connsiteX6" fmla="*/ 659385 w 1318768"/>
              <a:gd name="connsiteY6" fmla="*/ 0 h 159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8768" h="1591895">
                <a:moveTo>
                  <a:pt x="659385" y="0"/>
                </a:moveTo>
                <a:cubicBezTo>
                  <a:pt x="828136" y="0"/>
                  <a:pt x="996887" y="64377"/>
                  <a:pt x="1125640" y="193130"/>
                </a:cubicBezTo>
                <a:cubicBezTo>
                  <a:pt x="1383145" y="450636"/>
                  <a:pt x="1383145" y="868136"/>
                  <a:pt x="1125640" y="1125640"/>
                </a:cubicBezTo>
                <a:lnTo>
                  <a:pt x="659385" y="1591895"/>
                </a:lnTo>
                <a:lnTo>
                  <a:pt x="193129" y="1125641"/>
                </a:lnTo>
                <a:cubicBezTo>
                  <a:pt x="-64376" y="868135"/>
                  <a:pt x="-64376" y="450634"/>
                  <a:pt x="193128" y="193129"/>
                </a:cubicBezTo>
                <a:cubicBezTo>
                  <a:pt x="321881" y="64376"/>
                  <a:pt x="490632" y="0"/>
                  <a:pt x="6593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8"/>
            </p:custDataLst>
          </p:nvPr>
        </p:nvSpPr>
        <p:spPr>
          <a:xfrm>
            <a:off x="5198597" y="1285780"/>
            <a:ext cx="1272545" cy="1272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21"/>
          <p:cNvSpPr txBox="1"/>
          <p:nvPr>
            <p:custDataLst>
              <p:tags r:id="rId9"/>
            </p:custDataLst>
          </p:nvPr>
        </p:nvSpPr>
        <p:spPr>
          <a:xfrm>
            <a:off x="4612108" y="4015250"/>
            <a:ext cx="2445524" cy="15342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tx1">
                    <a:lumMod val="50000"/>
                    <a:lumOff val="50000"/>
                  </a:schemeClr>
                </a:solidFill>
              </a:rPr>
              <a:t>新增构件时,根据项目进行构件添加,管廊项目只展示管廊排线的构件,防止数据污染</a:t>
            </a:r>
            <a:endParaRPr lang="zh-CN" altLang="en-US" spc="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29"/>
          <p:cNvSpPr/>
          <p:nvPr>
            <p:custDataLst>
              <p:tags r:id="rId10"/>
            </p:custDataLst>
          </p:nvPr>
        </p:nvSpPr>
        <p:spPr>
          <a:xfrm>
            <a:off x="4510989" y="3215831"/>
            <a:ext cx="2647762" cy="58008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800" b="1" spc="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11"/>
            </p:custDataLst>
          </p:nvPr>
        </p:nvCxnSpPr>
        <p:spPr>
          <a:xfrm>
            <a:off x="5466807" y="3938459"/>
            <a:ext cx="67284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2"/>
            </p:custDataLst>
          </p:nvPr>
        </p:nvSpPr>
        <p:spPr>
          <a:xfrm>
            <a:off x="5350745" y="1477521"/>
            <a:ext cx="1007352" cy="90051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</a:rPr>
              <a:t>01</a:t>
            </a:r>
            <a:endParaRPr lang="en-US" sz="5000" b="1" spc="4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</a:endParaRPr>
          </a:p>
        </p:txBody>
      </p:sp>
      <p:sp>
        <p:nvSpPr>
          <p:cNvPr id="42" name="Teardrop 3"/>
          <p:cNvSpPr/>
          <p:nvPr>
            <p:custDataLst>
              <p:tags r:id="rId13"/>
            </p:custDataLst>
          </p:nvPr>
        </p:nvSpPr>
        <p:spPr>
          <a:xfrm>
            <a:off x="8645698" y="1156061"/>
            <a:ext cx="1518863" cy="1833432"/>
          </a:xfrm>
          <a:custGeom>
            <a:avLst/>
            <a:gdLst>
              <a:gd name="connsiteX0" fmla="*/ 659385 w 1318768"/>
              <a:gd name="connsiteY0" fmla="*/ 0 h 1591895"/>
              <a:gd name="connsiteX1" fmla="*/ 1125640 w 1318768"/>
              <a:gd name="connsiteY1" fmla="*/ 193130 h 1591895"/>
              <a:gd name="connsiteX2" fmla="*/ 1125640 w 1318768"/>
              <a:gd name="connsiteY2" fmla="*/ 1125640 h 1591895"/>
              <a:gd name="connsiteX3" fmla="*/ 659385 w 1318768"/>
              <a:gd name="connsiteY3" fmla="*/ 1591895 h 1591895"/>
              <a:gd name="connsiteX4" fmla="*/ 193129 w 1318768"/>
              <a:gd name="connsiteY4" fmla="*/ 1125641 h 1591895"/>
              <a:gd name="connsiteX5" fmla="*/ 193128 w 1318768"/>
              <a:gd name="connsiteY5" fmla="*/ 193129 h 1591895"/>
              <a:gd name="connsiteX6" fmla="*/ 659385 w 1318768"/>
              <a:gd name="connsiteY6" fmla="*/ 0 h 159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8768" h="1591895">
                <a:moveTo>
                  <a:pt x="659385" y="0"/>
                </a:moveTo>
                <a:cubicBezTo>
                  <a:pt x="828136" y="0"/>
                  <a:pt x="996887" y="64377"/>
                  <a:pt x="1125640" y="193130"/>
                </a:cubicBezTo>
                <a:cubicBezTo>
                  <a:pt x="1383145" y="450636"/>
                  <a:pt x="1383145" y="868136"/>
                  <a:pt x="1125640" y="1125640"/>
                </a:cubicBezTo>
                <a:lnTo>
                  <a:pt x="659385" y="1591895"/>
                </a:lnTo>
                <a:lnTo>
                  <a:pt x="193129" y="1125641"/>
                </a:lnTo>
                <a:cubicBezTo>
                  <a:pt x="-64376" y="868135"/>
                  <a:pt x="-64376" y="450634"/>
                  <a:pt x="193128" y="193129"/>
                </a:cubicBezTo>
                <a:cubicBezTo>
                  <a:pt x="321881" y="64376"/>
                  <a:pt x="490632" y="0"/>
                  <a:pt x="659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>
            <p:custDataLst>
              <p:tags r:id="rId14"/>
            </p:custDataLst>
          </p:nvPr>
        </p:nvSpPr>
        <p:spPr>
          <a:xfrm>
            <a:off x="8768857" y="1285780"/>
            <a:ext cx="1272545" cy="1272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21"/>
          <p:cNvSpPr txBox="1"/>
          <p:nvPr>
            <p:custDataLst>
              <p:tags r:id="rId15"/>
            </p:custDataLst>
          </p:nvPr>
        </p:nvSpPr>
        <p:spPr>
          <a:xfrm>
            <a:off x="8182367" y="4015250"/>
            <a:ext cx="2445524" cy="15342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tx1">
                    <a:lumMod val="50000"/>
                    <a:lumOff val="50000"/>
                  </a:schemeClr>
                </a:solidFill>
              </a:rPr>
              <a:t>标注,管廊的构件和项目新增标注和颜色,进行视觉区分.</a:t>
            </a:r>
            <a:endParaRPr lang="zh-CN" altLang="en-US" spc="12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29"/>
          <p:cNvSpPr/>
          <p:nvPr>
            <p:custDataLst>
              <p:tags r:id="rId16"/>
            </p:custDataLst>
          </p:nvPr>
        </p:nvSpPr>
        <p:spPr>
          <a:xfrm>
            <a:off x="8081249" y="3215831"/>
            <a:ext cx="2647762" cy="58008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800" b="1" spc="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7"/>
            </p:custDataLst>
          </p:nvPr>
        </p:nvCxnSpPr>
        <p:spPr>
          <a:xfrm>
            <a:off x="9037067" y="3938459"/>
            <a:ext cx="672840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8"/>
            </p:custDataLst>
          </p:nvPr>
        </p:nvSpPr>
        <p:spPr>
          <a:xfrm>
            <a:off x="8921005" y="1477521"/>
            <a:ext cx="1007352" cy="90051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</a:rPr>
              <a:t>0</a:t>
            </a:r>
            <a:r>
              <a:rPr lang="en-US" altLang="zh-CN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</a:rPr>
              <a:t>2</a:t>
            </a:r>
            <a:endParaRPr lang="en-US" sz="5000" b="1" spc="4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8071102" y="0"/>
            <a:ext cx="412089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09603" y="609605"/>
            <a:ext cx="68580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生产计划排产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11215" r="11215"/>
          <a:stretch>
            <a:fillRect/>
          </a:stretch>
        </p:blipFill>
        <p:spPr>
          <a:xfrm>
            <a:off x="609603" y="1676413"/>
            <a:ext cx="6858051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4" name="Title 6"/>
          <p:cNvSpPr txBox="1"/>
          <p:nvPr>
            <p:custDataLst>
              <p:tags r:id="rId5"/>
            </p:custDataLst>
          </p:nvPr>
        </p:nvSpPr>
        <p:spPr>
          <a:xfrm>
            <a:off x="8686798" y="1005834"/>
            <a:ext cx="2895600" cy="48463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新增生产计划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添加生产计划时,区分排产类别(管廊/预制构件)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管廊支持进行同规格订单进行合并排产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排产统计信息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管廊和PC数据分开展示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计划列表展示使用颜色标记排产计划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8071104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09605" y="609605"/>
            <a:ext cx="68580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堆场管理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-12610" b="-12610"/>
          <a:stretch>
            <a:fillRect/>
          </a:stretch>
        </p:blipFill>
        <p:spPr>
          <a:xfrm>
            <a:off x="609605" y="1676413"/>
            <a:ext cx="6858051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8686800" y="1371584"/>
            <a:ext cx="2895600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入库管理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入库列表信息展示,更新参数展示项,同时适应管廊和PC构件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筛选条件增加构件类型“管廊”/“PC”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出库管理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新增出库添加选择项‘管廊’/‘PC’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管廊出库可以不依据发货计划进行单独出库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去除堆场中发货计划功能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4769"/>
  <p:tag name="KSO_WM_TEMPLATE_CATEGORY" val="diagra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4769"/>
  <p:tag name="KSO_WM_TEMPLATE_CATEGORY" val="diagra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4769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6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1.088945742006654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17.xml><?xml version="1.0" encoding="utf-8"?>
<p:tagLst xmlns:p="http://schemas.openxmlformats.org/presentationml/2006/main">
  <p:tag name="MH_OLD_SHAPE_ID" val="2"/>
  <p:tag name="REFSHAPE" val="105553144290168"/>
</p:tagLst>
</file>

<file path=ppt/tags/tag118.xml><?xml version="1.0" encoding="utf-8"?>
<p:tagLst xmlns:p="http://schemas.openxmlformats.org/presentationml/2006/main">
  <p:tag name="MH_OLD_SHAPE_ID" val="4"/>
  <p:tag name="REFSHAPE" val="10555314457048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18459_2*i*1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18459_2*i*2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459_2*i*3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59_2*a*1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459_2*l_h_i*1_1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459_2*l_h_f*1_1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459_2*l_h_i*1_2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59_2*l_h_f*1_2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459_2*l_h_i*1_3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59_2*l_h_f*1_3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18459_2*l_h_i*1_4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459_2*l_h_f*1_4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18459_2*l_h_i*1_5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8459_2*l_h_f*1_5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SLIDE_ID" val="diagram20218459_2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459"/>
  <p:tag name="KSO_WM_SLIDE_LAYOUT" val="a_l"/>
  <p:tag name="KSO_WM_SLIDE_LAYOUT_CNT" val="1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1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2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6.422279075339986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51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1.088945742006654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7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7"/>
  <p:tag name="KSO_WM_UNIT_VALUE" val="375"/>
  <p:tag name="KSO_WM_TEMPLATE_ASSEMBLE_XID" val="60656f9b4054ed1e2fb80d6e"/>
  <p:tag name="KSO_WM_TEMPLATE_ASSEMBLE_GROUPID" val="60656f9b4054ed1e2fb80d6e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2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3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f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。"/>
  <p:tag name="KSO_WM_UNIT_NOCLEAR" val="0"/>
  <p:tag name="KSO_WM_UNIT_TYPE" val="l_h_f"/>
  <p:tag name="KSO_WM_UNIT_INDEX" val="1_1_1"/>
  <p:tag name="KSO_WM_DIAGRAM_GROUP_CODE" val="l1-1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a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4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4"/>
  <p:tag name="KSO_WM_DIAGRAM_GROUP_CODE" val="l1-1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6500_1*l_h_i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2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3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f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。"/>
  <p:tag name="KSO_WM_UNIT_NOCLEAR" val="0"/>
  <p:tag name="KSO_WM_UNIT_TYPE" val="l_h_f"/>
  <p:tag name="KSO_WM_UNIT_INDEX" val="1_2_1"/>
  <p:tag name="KSO_WM_DIAGRAM_GROUP_CODE" val="l1-1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a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4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4"/>
  <p:tag name="KSO_WM_DIAGRAM_GROUP_CODE" val="l1-1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6500_1*l_h_i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BEAUTIFY_FLAG" val="#wm#"/>
  <p:tag name="KSO_WM_TEMPLATE_CATEGORY" val="diagram"/>
  <p:tag name="KSO_WM_TEMPLATE_INDEX" val="20214767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4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41"/>
  <p:tag name="KSO_WM_UNIT_VALUE" val="450"/>
  <p:tag name="KSO_WM_TEMPLATE_ASSEMBLE_XID" val="60656fb94054ed1e2fb80f5f"/>
  <p:tag name="KSO_WM_TEMPLATE_ASSEMBLE_GROUPID" val="60656fb94054ed1e2fb80f5f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41_1*a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592655eb6eb46268a15250ace2a300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5944bd2c6ef745c7ba3798bf7de26d34"/>
  <p:tag name="KSO_WM_UNIT_TEXT_FILL_FORE_SCHEMECOLOR_INDEX_BRIGHTNESS" val="0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3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841_1*d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119c913a8774795a250ee94ba2bd4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95a4950e0f7451aa0ec311a42d9277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b94054ed1e2fb80f5f"/>
  <p:tag name="KSO_WM_TEMPLATE_ASSEMBLE_GROUPID" val="60656fb94054ed1e2fb80f5f"/>
</p:tagLst>
</file>

<file path=ppt/tags/tag17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41_1*f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1"/>
  <p:tag name="KSO_WM_UNIT_SHOW_EDIT_AREA_INDICATION" val="1"/>
  <p:tag name="KSO_WM_CHIP_GROUPID" val="5e6b05596848fb12bee65ac8"/>
  <p:tag name="KSO_WM_CHIP_XID" val="5e6b05596848fb12bee65aca"/>
  <p:tag name="KSO_WM_UNIT_DEC_AREA_ID" val="e9face82fcc9467e8403e9c446a52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469092235874b97bfeb8122fbfd0258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5.xml><?xml version="1.0" encoding="utf-8"?>
<p:tagLst xmlns:p="http://schemas.openxmlformats.org/presentationml/2006/main">
  <p:tag name="KSO_WM_SLIDE_ID" val="diagram202158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48*0"/>
  <p:tag name="KSO_WM_TAG_VERSION" val="1.0"/>
  <p:tag name="KSO_WM_BEAUTIFY_FLAG" val="#wm#"/>
  <p:tag name="KSO_WM_TEMPLATE_CATEGORY" val="diagram"/>
  <p:tag name="KSO_WM_TEMPLATE_INDEX" val="20215841"/>
  <p:tag name="KSO_WM_SLIDE_LAYOUT" val="a_d_f"/>
  <p:tag name="KSO_WM_SLIDE_LAYOUT_CNT" val="1_1_1"/>
  <p:tag name="KSO_WM_SLIDE_LAYOUT_INFO" val="{&quot;direction&quot;:1,&quot;id&quot;:&quot;2021-04-01T16:01:09&quot;,&quot;maxSize&quot;:{&quot;size1&quot;:66.199979652444995},&quot;minSize&quot;:{&quot;size1&quot;:58.799979652444982},&quot;normalSize&quot;:{&quot;size1&quot;:66.199979652444995},&quot;subLayout&quot;:[{&quot;id&quot;:&quot;2021-04-01T16:01:09&quot;,&quot;maxSize&quot;:{&quot;size1&quot;:28.899999999999999},&quot;minSize&quot;:{&quot;size1&quot;:20.100000000000001},&quot;normalSize&quot;:{&quot;size1&quot;:20.100000000000001},&quot;subLayout&quot;:[{&quot;id&quot;:&quot;2021-04-01T16:01:09&quot;,&quot;margin&quot;:{&quot;bottom&quot;:0.026000002399086952,&quot;left&quot;:1.6929999589920044,&quot;right&quot;:1.6670000553131104,&quot;top&quot;:1.6929999589920044},&quot;type&quot;:0},{&quot;id&quot;:&quot;2021-04-01T16:01:09&quot;,&quot;margin&quot;:{&quot;bottom&quot;:1.2699999809265137,&quot;left&quot;:1.6929999589920044,&quot;right&quot;:1.6670000553131104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6:01:09&quot;,&quot;margin&quot;:{&quot;bottom&quot;:1.6929999589920044,&quot;left&quot;:1.7200000286102295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baee5998712faa657a445"/>
  <p:tag name="KSO_WM_CHIP_FILLPROP" val="[[{&quot;text_align&quot;:&quot;lb&quot;,&quot;text_direction&quot;:&quot;horizontal&quot;,&quot;support_big_font&quot;:false,&quot;picture_toward&quot;:0,&quot;picture_dockside&quot;:[]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picture_toward&quot;:0,&quot;picture_dockside&quot;:[]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60656fb94054ed1e2fb80f5f"/>
  <p:tag name="KSO_WM_TEMPLATE_ASSEMBLE_GROUPID" val="60656fb94054ed1e2fb80f5f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4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41"/>
  <p:tag name="KSO_WM_UNIT_VALUE" val="450"/>
  <p:tag name="KSO_WM_TEMPLATE_ASSEMBLE_XID" val="60656fb94054ed1e2fb80f5f"/>
  <p:tag name="KSO_WM_TEMPLATE_ASSEMBLE_GROUPID" val="60656fb94054ed1e2fb80f5f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41_1*a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592655eb6eb46268a15250ace2a300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5944bd2c6ef745c7ba3798bf7de26d34"/>
  <p:tag name="KSO_WM_UNIT_TEXT_FILL_FORE_SCHEMECOLOR_INDEX_BRIGHTNESS" val="0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8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841_1*d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119c913a8774795a250ee94ba2bd4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95a4950e0f7451aa0ec311a42d9277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b94054ed1e2fb80f5f"/>
  <p:tag name="KSO_WM_TEMPLATE_ASSEMBLE_GROUPID" val="60656fb94054ed1e2fb80f5f"/>
  <p:tag name="KSO_WM_UNIT_PICTURE_CLIP_FLAG" val="0"/>
</p:tagLst>
</file>

<file path=ppt/tags/tag1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41_1*f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1"/>
  <p:tag name="KSO_WM_UNIT_SHOW_EDIT_AREA_INDICATION" val="1"/>
  <p:tag name="KSO_WM_CHIP_GROUPID" val="5e6b05596848fb12bee65ac8"/>
  <p:tag name="KSO_WM_CHIP_XID" val="5e6b05596848fb12bee65aca"/>
  <p:tag name="KSO_WM_UNIT_DEC_AREA_ID" val="e9face82fcc9467e8403e9c446a52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469092235874b97bfeb8122fbfd0258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158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48*0"/>
  <p:tag name="KSO_WM_TAG_VERSION" val="1.0"/>
  <p:tag name="KSO_WM_BEAUTIFY_FLAG" val="#wm#"/>
  <p:tag name="KSO_WM_TEMPLATE_CATEGORY" val="diagram"/>
  <p:tag name="KSO_WM_TEMPLATE_INDEX" val="20215841"/>
  <p:tag name="KSO_WM_SLIDE_LAYOUT" val="a_d_f"/>
  <p:tag name="KSO_WM_SLIDE_LAYOUT_CNT" val="1_1_1"/>
  <p:tag name="KSO_WM_SLIDE_LAYOUT_INFO" val="{&quot;direction&quot;:1,&quot;id&quot;:&quot;2021-04-01T16:01:09&quot;,&quot;maxSize&quot;:{&quot;size1&quot;:66.200000000000003},&quot;minSize&quot;:{&quot;size1&quot;:58.799999999999997},&quot;normalSize&quot;:{&quot;size1&quot;:66.200000000000003},&quot;subLayout&quot;:[{&quot;id&quot;:&quot;2021-04-01T16:01:09&quot;,&quot;maxSize&quot;:{&quot;size1&quot;:28.899999999999999},&quot;minSize&quot;:{&quot;size1&quot;:20.100000000000001},&quot;normalSize&quot;:{&quot;size1&quot;:20.100000000000001},&quot;subLayout&quot;:[{&quot;id&quot;:&quot;2021-04-01T16:01:09&quot;,&quot;margin&quot;:{&quot;bottom&quot;:0.026000002399086952,&quot;left&quot;:1.6929999589920044,&quot;right&quot;:1.6670000553131104,&quot;top&quot;:1.6929999589920044},&quot;type&quot;:0},{&quot;id&quot;:&quot;2021-04-01T16:01:09&quot;,&quot;margin&quot;:{&quot;bottom&quot;:1.2699999809265137,&quot;left&quot;:1.6929999589920044,&quot;right&quot;:1.6670000553131104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6:01:09&quot;,&quot;margin&quot;:{&quot;bottom&quot;:1.6929999589920044,&quot;left&quot;:1.7200000286102295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baee5998712faa657a445"/>
  <p:tag name="KSO_WM_CHIP_FILLPROP" val="[[{&quot;text_align&quot;:&quot;lb&quot;,&quot;text_direction&quot;:&quot;horizontal&quot;,&quot;support_big_font&quot;:false,&quot;picture_toward&quot;:0,&quot;picture_dockside&quot;:[]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picture_toward&quot;:0,&quot;picture_dockside&quot;:[]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60656fb94054ed1e2fb80f5f"/>
  <p:tag name="KSO_WM_TEMPLATE_ASSEMBLE_GROUPID" val="60656fb94054ed1e2fb80f5f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zYwMjc4OTI4MDgiLAogICAiR3JvdXBJZCIgOiAiNzAzMDY3NDkyIiwKICAgIkltYWdlIiA6ICJpVkJPUncwS0dnb0FBQUFOU1VoRVVnQUFBc1FBQUFRbUNBWUFBQUEzQ2Frd0FBQUFDWEJJV1hNQUFBc1RBQUFMRXdFQW1wd1lBQUFnQUVsRVFWUjRuT3pkZTVqV2RaMzQvOWRud0VrNkdBZHpNZE9zMWtOdXJuSFBJaGRmVVVMTlZ0TWxkbGV5UkV2N29VbHBHWVcxaGtMWnN0dCs5ZkpRbXFaNVNFdE5LeEIxcnkwVHY1aXM2TXhRaWd1SmlaU291SnhobUJQMzUvY0h6alREWVFDQitjdzk3OGZqdXJxWSszTVlYbU56My9Qa00rLzd2aU1BQUFBQUFBQUFBQUFBQUFBQUFBQUFBQUFBQUFBQUFBQUFBQUFBQUFBQUFBQUFBQUFBQUFBQUFBQUFBQUFBQUFBQUFBQUFBQUFBQUFBQUFBQUFBQUFBQUFBQUFBQUFBQUFBQUFBQUFBQUFBQUFBQUFBQUFBQUFBQUFBQUFBQUFBQUFBQUFBQUFBQUFBQUFBQUFBQUFBQUFBQUFBQUFBQUFBQUFBQUFBQUFBQUFDMktpdDZBS0I3bFVxbFJ5TGkrS0xuNEMveVBKOWJYMTgvck9nNUFGSlZWZlFBUUxjVHd6MU1sbVZIRnowRFFNcjZGajBBVUl6YTJ0cWlSeUFpYW1wcWloNEJJSG11RUFNQWtEUkJEQUJBMGdReEFBQkpFOFFBQUNSTkVBTUFrRFJCREFCQTBnUXhBQUJKRThRQUFDUk5FQU1Ba0RSQkRBQkEwZ1F4QUFCSkU4UUFBQ1JORUFNQWtEUkJEQUJBMGdReEFBQkpFOFFBQUNSTkVBTUFrRFJCREFCQTBnUXhBQUJKRThRQUFDUk5FQU1Ba0RSQkRBQkEwZ1F4QUFCSkU4UUFBQ1JORUFNQWtEUkJEQUJBMGdReEFBQkpFOFJBeFJzL2Zuek1taldyMDdiVnExZkhxRkdqWXVuU3BjVU1CVURGNkZ2MEFFQWFUajc1NUlpSWFHMXRqVldyVnNXKysrN2J2dS80NDQrUHIzM3RhN0ZxMWFvNDRZUVQ0dTF2Zi9zMlA4KzZkZXZpa1VjZWlmNzkrMGRFeEt4WnMyTGV2SG14YnQyNnVQSEdHeU1pNHFpampvbytmZnBFVTFOVFRKdzRzZFA1SC96Z0IyUE9uRG1kdGpVME5MUi92cGRmZmprT09PQ0FpSWhZdW5ScFBQWFVVN3Y0bFFNQTBLT1VTcVc4VkNybGU5S29VYVB5VWFORzVhVlNLUjgxYWxUK3ExLzlxbjNmZ3c4K21FK1lNR0dyNTYxY3VYSzdzNVZLcFh6bHlwVjVudWY1MHFWTDg5R2pSK2V2dlBKS2Z0WlpaK1YvL3ZPZjgvWHIxK2V6WjgvT1R6bmxsSHpac21YNVdXZWRsYTlZc1dLTHozUGNjY2R0OWVOampqbG1xOXYzbExiL1A0cit2Z0JJbVN2RXdHNzNtOS84SmlJaWFtcHEyajl1dTBLOGJ0MjZUcmNqSWg1KytPRTM5ZmVzWHIwNnpqdnZ2Qmc4ZUhDTUhUczI2dXZyNDlCREQ0MnBVNmZHM1hmZkhZTUdEWW94WThiRW9rV0xZdWpRb1YxK3JyRmp4MFpFUkZOVFUvdkhEUTBOYjJvdUFDcUxJQWE2eGJKbHk2SzJ0allpSWw1NDRZWDR3QWMrRUJHYm9ubHpIV081SzRjZmZuaWNlZWFaY2R0dHQzWGFQbURBZ0xqZ2dndTJPUDdGRjEvYzVoS0llKys5TnlJaVJvd1kwZjd4eUpFamQyZ09BQ3FiSUFhNjNSbG5uTkhsMnR5dXJoaHZIdERWMWRYdEFiczl3NGNQajkvLy92ZHh5U1dYeFByMTYrUGtrMC91dEpZWmdEUUpZcURiWlZtMjJ6N1huRGx6WXVqUW9YSFlZWWR0ZGYrQ0JRdmk2YWVmYmo4MllsTndqeHc1c2oyOFI0NGNHYU5IajQ2SWlNYkd4dmFQTFprQVNJTWdCcnBWUTBORHZPMXRiK3Z5bUIxZE10SFJuWGZldWRYdHc0Y1AzKzY1WjV4eFJ2c1NpeEVqUnNUMDZkTWpJdUtHRzI3WTZUa0FxRHlDR05nam1wdWJJeUxpbGx0dWlXWExsclZ2Zi83NTUrUGdndy91OHR5ZFdUTFJadHk0Y1Z2ZDN0TFNzcDFKWTZ2cmpidmFEa0R2SW9pQjNXcjkrdlZ4M25ubnhaSWxTK0tvbzQ2S2hvYUdPUDc0NDJQSmtpVlJMcGZqMWx0dmpTVkxsc1E5OTl3VC8vUlAveFJISDMzMEhwMW52LzMyaTNIanhtMzFDbks1WEk3WFhuc3R6ajMzM1BadGpZMk5uYTVRVDVnd0lVNDc3YlE5T2lNQXhSTEV3RzcxdHJlOUxiNzYxYS9HRVVjY0VXOTV5MXZhdHg5MjJHSHg5YTkvUGRhdFd4YzMzWFJUWEhQTk5YSFBQZmRzOGNZWmI5YTJsa3hFZEY0MjhkeHp6OFgwNmRPanViazV6ajMzM0Rqa2tFTTZYWkVlTVdMRW0zNFpPQUFxa3lBR2Ryc2hRNGEwZjl6WTJCalhYWGRkUFB6d3czSGFhYWZGRlZkY0VkWFYxWEh0dGRmR0k0ODhFbE9tVElrenp6d3pQdnZaejdhZjgyWmU3cXp0dFlPM3B1T3lpWUVEQjhaSko1MFVYLzd5bDZOZnYzN3hyVzk5SzA0OTlkUk84M2E4SFJFeGMrYk1uWjRIQUlBZXFqdmVxVzV6di96bEwvUFhYbnR0cS90V3JseVpMMSsrUE0velBGKzdkbTArZnZ6NExqL1grUEhqODdWcjEzYmFkdFZWVjNWNXpyWFhYcnNUMDNZdjcxUUhVTHpkOTlwSFFFVm9pNisyTjhtZ1dHMVBFcXlycS9ONERGQ1FxcUlIQUFDQUlnbGlBQUNTSm9nQkFFaWFJQVlBSUdtQ0dBQ0FwQWxpQUFDU0pvZ0JBRWlhSUFZQUlHbUNHQUNBcEFsaUFBQ1NKb2dCQUVpYUlBWUFJR21DR0FDQXBBbGlBQUNTSm9nQkFFaWFJQVlBSUdtQ0dBQ0FwQWxpQUFDU0pvZ0JBRWlhSUFZQUlHbUNHQUNBcEFsaUFBQ1NKb2dCQUVpYUlBWUFJR21DR0FDQXBBbGlBQUNTMXJmb0FZQmkxTlRVRkQwQ0FQUUlyaEJEWXZJOG4xdjBER3poMmFJSEFBQ2d3cFJLcGJ4VUt1VkZ6d0ZBNVhPRkdBQ0FwQWxpQUFDU0pvZ0JBRWlhSUFZQUlHbUNHQUNBcEFsaUFBQ1NKb2dCQUVpYUlBWUFJR21DR0FDQXBBbGlBQUNTSm9nQkFFaWFJQVlBSUdtQ0dBQ0FwQWxpQUFDU0pvZ0JBRWlhSUFZQUlHbUNHQUNBcEFsaUFBQ1NKb2dCQUVpYUlBWUFJR21DR0FDQXBBbGlBQUNTSm9nQkFFaWFJQVlBSUdtQ0dBQ0FwQWxpQUFDU0pvZ0JBRWlhSUFZQUlHbUNHQUNBcEdWRkR3Q1ZvbFFxZlRmUDgvRkZ6OEVtV1piMWo0akk4M3hWMGJPa0xzdXlIOWJWMVUwcWVnNkFOMHNRd3c0YU1tUklPY3N5OXhuWVRKN25lWDE5dmQ4NEFoV3JiOUVEUUtWb2krRzJLNU1VcTZtcGFlOSsvZnBsNVhKNVE5R3pwQ3pQODFYK29RaFVPa0VNTzZtMnRuWjEwVE1RRVJIK2YrZ0JTcVZTMFNNQTdESy80Z0lBSUdtQ0dBQ0FwQWxpQUFDU0pvZ0JBRWlhSUFZQUlHbUNHQUNBcEFsaUFBQ1NKb2dCQUVpYUlBWUFJR21DR0FDQXBBbGlBQUNTSm9nQkFFaWFJQVlBSUdtQ0dBQ0FwR1ZGRHdBOTFaQWhRODdPc3V5aURwdHEzdml6dHNPMmUrdnE2cjdialdOQm9VcWwwcVNJR050aDB4YjNpeXpMZmxSYlczdDl0dzRHc0F2NkZqMEE5RlRsY25sQm56NTlhcmF5cTZiRE1kL294cEdnY09WeXViNnFxdXJmdDdLci9YNlI1L25GM1RnU3dDNXpoUmkycldySWtDRkxzaXc3WUdzNzh6eC92YjYrZnYrSTJOak5jMEdSK2d3Wk11U1ZMTXZldFkzOXI5YlYxUjBRRWVYdUhBcGdWMWhERE50V3pyTHNwOXZhbVdYWmY0VVlKajBiMy9qZTM2bzh6MzhaWWhpb01JSVl1bEF1bDMvWnhlNjd1MjBRNkZudTZXTGZmZDAyQmNCdUlvaWhDL1BtemZ2dlBNOWYzM3g3bnVjcjYrcnEvck9JbWFCb1daYjlaNTduS3pmZm51ZjVzdnI2K3NlS21BbGdWd2hpNk5yR0xNdnUzY3IyUnlLaXRidUhnWjZndHJhMkpTSitzL24yTE10K0Z1NFhRQVVTeExBZGVaNy9Zdk50NVhMNVowWE1BajNGRy9IYnlkYnVLd0NWUUJERGRqUTNOOCtPaU5WdHQvTThYN2Q2OWVvWkJZNEVoVnV4WXNYMFBNL1hkZGkwK28zN0NrREZFY1N3SGZQbnoyL084N3pqMWJEZkxGNjh1TEd3Z2FBSGVPTSswSEhaeEwzejU4OXZMbW9lZ0YwaGlHSEgvTHpEeC9jWE5nWDBMTzMzQmNzbGdFb21pR0VIVkZWVlBSWVJEUkhSMk5EUTRBYy9STVFiOTRYR2lHaDQ3YlhYdkxvRVVMRUVNZXlBMnRyYWhqZmVjT0N4aFFzWHJpMTZIdWdKM3Jndi9MK0krTVhTcFVzYmlwNEg0TTNxVy9RQVVDbnlQUDlabG1WL1ZmUWMwTVA4dkZ3dXYxYjBFQUM3SWl0NkFIcS9VcW4wU0VRY1gvUWMvRVdlNTNQcjYrdUhGVDFIeXR3dmVoNzNDMGlYSlJOMEJ6LzBlNWdzeTQ0dWVnYmNMM29hOXd0SWx5VVRkSnZhMnRxaVJ5QWlhbXBxaWg2QkR0d3ZlZ2IzQzBpYks4UUFBQ1JORUFNQWtEUkJEQUJBMGdReEFBQkpFOFFBQUNSTkVBTUFrRFJCREFCQTBnUXhBQUJKRThRQUFDUk5FQU1Ba0RSQkRBQkEwZ1F4QUFCSkU4UUFBQ1JORUFNQWtEUkJEQUJBMGdReEFBQkpFOFFBQUNSTkVBTUFrRFJCREFCQTBnUXhBQUJKRThRQUFDUk5FQU1Ba0RSQkRBQkEwZ1F4QUFCSkU4UUFBQ1JORUFNQWtEUkJEQUJBMGdReHlScy9mbnpNbWpXcjA3YlZxMWZIcUZHall1blNwZHM5ZitQR2pmSGtrMC91b2VrQWdEMnRiOUVEUUpGbXpab1Y4K2JOaTNYcjFzV05OOTRZRVJGSEhYVlU5T25USjVxYW1tTGl4SW1kamg4elpreU1IVHUyMDdhV2xwYTQ0b29yWXNxVUtWRlRVOU50czBOM2VPYVpaK0t6bi8xc1JFUmtXUmI5Ky9lUDQ0NDdMaTYrK09KNHh6dmUwWDVjUzB0TDNIMzMzZkhRUXcvRlN5KzlGT1Z5T2ZiZmYvK1lObTFhSEg3NDRRVk5EN0JqQkRISmV1V1ZWK0xxcTYrT0J4NTRJQ1pObWhUVHBrMkxBUU1HUkYxZFhVeWJOaTJtVDU4ZUV5ZE9qR3V1dVNZR0RCalFmdDdJa1NQYlE2Q3hzVEgyM252dmlJaTQvUExMdC9nN1B2LzV6OGVwcDU3YVBWOFE3RUd6WjgrT3ZmZmVPMTU2NmFXWU9uVnFYSDc1NVhIVlZWZEZ4S2I3d1lRSkV5TFA4L2pxVjc4YVJ4NTVaTFMydHNZenp6d1QvZnIxSzNoeWdPMFR4Q1JyOWVyVmNkNTU1OFhnd1lOajdOaXhVVjlmSDRjZWVtaE1uVG8xN3I3NzdoZzBhRkNNR1RNbUZpMWFGRU9IRHUxMDdzeVpNeU1pNHRKTEw0MlRUejQ1Um93WUVSRVJvMGVQYmo5bXdJQUJZcGhlcGFxcUt0NzN2dmZGK2VlZkgxLzYwcGVpWEM1SFZWVlZmTzk3MzR1bXBxYTQ5ZFpibzdxNk9pSWlxcXVyWTlpd1lRVlBETEJqQkRISk92end3K1BNTTgrTTIyNjdyZFAyQVFNR3hBVVhYTERGOFMrKytHSTg5ZFJUN2JlSERSc1doeHh5U1B6Z0J6K0liMzd6bXpGcjFxeG9ibTZPaHg5K09KNTQ0b200NVpaYjl2U1hBSVZvYW1xS2Z2MzZSVlZWVmJTMnRzYjA2ZFBqMjkvK2Ruc01BMVFhUVV6U3FxdXI0OTU3NzkyaFk0Y1BIOTdwOXNDQkErUE9PKytNaU5qaVN2RDA2ZFBqOU5OUDN6MURRZzlSTHBkandZSUZjZjMxMThjblAvbkppSWhZc21SSk5EUTB4SkZISGxud2RBQnZuaUFtYVhQbXpJbWhRNGZHWVljZHR0WDlDeFlzaUtlZmZycjkySWhOVHl5S2lGaTVjbVY4NWpPZmlZaUlkZXZXdForemZQbnltRDkvZm56bk85L1prNk5EdHpyMjJHT2pxcW9xRGp6d3dEajk5TlBqakRQT2lJaE5UNmFMaU9qYjE0OFRvSEo1QklPSTlpdTltOXY4cW5CRVJKN25FYkZwYWNYdHQ5OGVFWjJ2RUwvMjJtdFJYVjBkcjcvK2V1eS8vLzU3WUZyb2ZyTm56NDYzdnZXdFcyemZmLy85STh1eVdMUm9rVmRaQVNxV0lJYUlHRGR1M0ZhM3QxMzlhck5telpwNDV6dmZHUkVSSzFhc2FEK3Y0eFhpSTQ0NElpNjY2S0tZTW1WSyswdTVRVysxeno3N3hMQmh3K0wyMjI4WHhFREY4c1ljMElYOTl0dXZVeXd2WExndzN2Lys5MGZFWDlZUWYraERING9ycjd5eTAza2YrY2hINHZubm40OXl1ZHl0ODBJUkxybmtrcGcvZjM1TW1qUXBGaTFhRkJzM2JvdzFhOWJFbzQ4K0dpKzg4RUxSNHdGc2x5dkVFTnRlTWhIUmVkbkVyMy85NnhnMmJGaTB0TFJFYTJ0cnpKZ3hJeFlzV0JCejU4Nk5tMisrT1NJaUxydnNzdGl3WVVQc3UrKytVVlhsMzV6MGZnY2RkRkRjZGRkZGNkTk5OOFVYdi9qRldMNThlZlRyMXk4T1BmVFFtRHg1Y3RIakFXeVhJSWFJTGQ1OXJxTzJaUlBOemMweFo4NmN1T0NDQzJMeDRzV1I1M21zV0xFaXZ2Lzk3MGRkWFYwc1g3NDhJaUkrOXJHUHhZWU5HK0xvbzQvdWx0bGhUenJ5eUNPanRyWjJ1OGNOSGp3NExydnNzbTZZQ0dEM0U4UWs3OU9mL25SY2ZQSEYyOXgvM1hYWFJjU21sMmk3NTU1N29sKy9mdEcvZi85NDZLR0gybDkzOWRoamo0MklpQXN2dkRDT09lYVlQVDgwQUxEYitIMHV5ZXNxaGlNMlJXNmJqbTlEdTdVM0lUamxsRk4yMzJBQVFMY1F4QUFBSkUwUUF3Q1FORUVNQUVEU0JERUFBRWtUeEFBQUpFMFFBd0NRTkVFTUFFRFNCREVBQUVrVHhBQUFKRTBRQXdDUU5FRU1BRURTQkRFQUFFa1R4QUFBSkUwUUF3Q1FORUVNQUVEU0JERUFBRWtUeEFBQUpFMFFBd0NRTkVFTUFFRFNCREVBQUVrVHhBQUFKRTBRQXdDUU5FRU1BRURTQkRFQUFFa1R4QUFBSkUwUUF3Q1F0TDVGRDBBNmFtcHFpaDRCZWh6M0M0RGl1VUxNSHBmbitkeWlaMkFMenhZOVFPcmNMM29rOXdzQTZFcXBWTXBMcFZKZTlCelFrN2hmQUwyQks4UUFBQ1JORUFNQWtEUkJEQUJBMGdReEFBQkpFOFFBQUNSTkVBTUFrRFJCREFCQTBnUXhBQUJKRThRQUFDUk5FQU1Ba0RSQkRBQkEwZ1F4QUFCSkU4UUFBQ1JORUFNQWtEUkJEQUJBMGdReEFBQkpFOFFBQUNSTkVBTUFrRFJCREFCQTBnUXhBQUJKRThRQUFDUk5FQU1Ba0RSQkRBQkEwZ1F4QUFCSkU4UUFBQ1JORUFNQWtEUkJEQUJBMGdReEFBQkpFOFFBQUNSTkVBTUFrRFJCREFCQTBnUXhBQUJKRThRQUFDUk5FQU1Ba0RSQkRBQkEwZ1F4QUFCSkU4UUFBQ1JORUFNQWtEUkJEQUJBMGdReEFBQkpFOFFBQUNSTkVBTUFrRFJCREFCQTBnUXhBQUJKRThRQUFDUk5FQU1Ba0RSQkRBQkEwZ1F4QUFCSkU4UUFBQ1JORUFNQWtMUytSUThBbGFaVUt1VkZ6d0FBN0Q2dUVNT09XMVAwQU5CRE5SUTlBQUJBTWtxbFV1NHFQUUM3a3l2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2N1S0hnQ2dLME9HRExrb0lrNXN1NTFsMldrUkVYbWVQOURoc01mcTYrdXY3TzdaQU9nZCtoWTlBTUIyN05zV3dSMTEzRll1bC8rbmUwY0NvRGV4WkFMbzBacWJtNytiNTNtK3JmMTVudWNiTm15NG9qdG5BcUIzRWNSQWp6Wi8vdngxV1piOXFZdERsaTVjdUhCdHR3MEVRSzhqaUlFZUw4L3puM1d4KytmZE5nZ0F2WklnQm5xOERSczJUTnZXdm1YTGxrM3R6bGtBNkgwRU1kRGpMVml3WUhtZTUzL2VmSHVlNTM5KytlV1hseGN4RXdDOWh5QUdLc1hXbGtaWUxnSEFMaFBFUUVWb2JtN3V0R3dpei9Ob2FXbjUxNkxtQWFEM0VNUkFSWmcvZi82cmVaNi8yblk3eTdKWG4zMzIyZGVLbkFtQTNrRVFBeFVqeTdMMmQ2Y3JsOHN6aXB3RmdONURFQU1WbzF3dS8ydmJlM1EwTlRWWkxnRUFRSHBLcGRMcnBWSnBXZEZ6QU5CNzlDMTZBSUNkVVM2WEg5aitVUUN3NDdLaUJ3QzZSNmxVZWlRaWppOTZEdjRpei9PNTlmWDF3NHFlQTFMajhiRG5LZnJ4MEJwaVNJY0gveDRteTdLamk1NEJFdVh4c0ljcCt2SFFrZ2xJVEcxdGJkRWpFQkUxTlRWRmp3REo4M2pZTS9TRXgwTlhpQUVBU0pvZ0JnQWdhWUlZQUlDa0NXSUFBSkltaUFFQVNKb2dCZ0FnYVlJWUFJQ2tDV0lBQUpJbWlBRUFTSm9nQmdBZ2FZSVlBSUNrQ1dJQUFKSW1pQUVBU0pvZ0JnQWdhWUlZQUlDa0NXSUFBSkltaUFFQVNKb2dCZ0FnYVlJWUFJQ2tDV0lBQUpJbWlBRUFTSm9nQmdBZ2FZSVlBSUNrQ1dJQUFKSW1pQUVBU0pvZ0JnQWdhWUlZQUlDa0NXSmdqeWlYeS9HZi8vbWYwZGpZdU5YOVR6NzVaT1I1M3VYbk9PKzg4N2E1NzhZYmI0ekZpeGZ2OUZ4UFB2bGtmTzFyWDRzTkd6WjAydjdnZ3cvRzlPblRkL3J6QVhUbHYvLzd2N2U0dldyVnFpN1ArY01mL2hEbm5udHVSR3g2TEcxVFUxTVRHemR1M09vNTQ4ZVBqMW16Wm5YYXRucjE2aGcxYWxRc1hicjBUVXllbHI1RkR3RDBUdmZkZDErOC92cnJNV1BHakxqaWlpdGk0TUNCRVJGeDl0bG54eDEzM0JFVEpreUl1WFBueHIvOTI3L0YvL3pQLzdTZmQrZWRkOGFsbDE0YUw3MzBVaXhjdURER2pSdlhhVitiNnVycStOem5QaGZYWDM5OURCdzRNTWFNR2RQbFBJOC8vbmhFUkpSS3BiajMzbnZqd2dzdmpKdHV1aW1xcXFwaXpabzFjZU9OTjhaMTExMjNPLzhUN0haSEhYWFVBVm1XblR4djNyeWJpNTRGMkRGWFhIRkZ6Snc1TXlJaUdob2E0bC8vOVYvanJydnU2dktjMy96bU56RjQ4T0NJaUxqbGxsdmlIZTk0UjV4eHhobmJQSDdXckZreGI5NjhXTGR1WGR4NDQ0MFJFWEhVVVVkRm56NTlvcW1wS1NaT25OanArQTkrOElNeFo4NmNUdHNhR2hxaWYvLytFUkh4OHNzdnh3RUhIQkFSRVV1WExvMm5ubnBxSjc3aXlpU0lnZDF1eVpJbDhjZ2pqOFFQZnZDRGVQenh4K09jYzg2SmE2KzlOdDc3M3ZmRzg4OC8zK25ZQ1JNbVJITnpjL3prSnorSkpVdVdSRVRFZDc3em5ZaUlHRGx5WkhzRWYvU2pIKzEwM2pubm5CTi8vdk9mWS9Ma3lYSFBQZmUwQjI5RXhLcFZxK0tFRTA2STJ0cmFUdWY4NHovK1kyellzQ0ZhVzF0ai9mcjE4ZkdQZnp3aUlob2JHNk94c1RFKy8vblBSMFRFd3c4L3ZCdi9hK3lhdi8zYnYzMWYzNzU5VDhuei9OTlpsdjJmTnpZTFlxaEE5OTEzWHl4YnRpeEdqeDY5eGI0Zi8vakhjY0FCQjBTZTUvSGdndy9HMTcvKzlZaUllT3FwcDJMOCtQSGIvSnl2dlBKS1hIMzExZkhBQXcvRXBFbVRZdHEwYVRGZ3dJQ29xNnVMYWRPbXhmVHAwMlBpeElseHpUWFh4SUFCQXpxZE8zTGt5SGpzc2NmYVAyNzdMZG1JRVNQYVB4NDVjdVJ1K2RwN09rRU03RlpyMXF5SlNaTW14ZVRKa3lQTHNqajIyR1BqK2VlZmozUE9PU2QrK3RPZmJuSDhnQUVENG5lLysxMDg5dGhqY2NjZGQ4U25QdldwOW4wTkRRM3R0MWV2WGgyZit0U25Zc3lZTVRGMjdOaUlpUGo2MTc4ZXI3NzZhbVJadGtPekxWdTJyRk00UjJ6NkZXVEhjQjR4WXNST2Y4MjdXNmxVK21DNVhENjFxcXJxaklnb1JjUU9mNDFBenpCNjlPakk4N3c5Z004Ly8veVlPWE5tUFBiWVkvR1d0N3lsMDdHbm5ISks5TzI3S2NtZWVPS0pXTHAwYVF3ZlBqeFdyMTRkOCtiTmk4c3Z2enlxcXFyYVAyK2JpeTY2S0E0NjZLQTQ3N3p6WXZEZ3dURjI3TmlvcjYrUFF3ODlOS1pPblJwMzMzMTNEQm8wS01hTUdST0xGaTJLb1VPSGRqbHoyMk5yVTFOVCs4Y05EUTI3N2I5SlR5YUlnZDFtK2ZMbGNlR0ZGOGJJa1NQamIvN21iOXEzbjNQT09mR2U5N3duL3Vxdi9tcUxjMWF1WEJtVEowK09hZE9teFQ3NzdOTXBta2VPSE5sKys2TWYvZWdXUWIzWFhudkZnUWNldUZNemJ1M0tUTWR0MjFyenZLZVZTcVcvallqVEl1TE1pUGhnMnc4L29ESk5uejQ5ZnZlNzM4V2xsMTRhMDZkUGp5bFRwc1JaWjUwVkd6ZHVqTW1USjhlVUtWT2lUNTgrRVJIUjNOemNIc20zM0hKTFJFUlVWVlhGZ3c4K0dQL3dELzhRMy96bU55Tmkwei9ncDArZjNuNWVtelBQUEROdXUrMjJUdHNHREJnUUYxeHd3Ulp6dmZqaWk5dGNBbkh2dmZkR3hLWUxBMjBmdTBJTXNKT3lMSXVoUTRmR3pUZmZIRE5tekdqZi9yLy8rNy90djViYjNQMzMzeDlyMTY2TmE2NjVKaUlpYnJycHB2WTF4QTBORGUxcmlGZXZYdDErenRsbm54MS8vT01mWThPR0RURjM3dHd0ZmpoMFpmTW56clg5Z0duVDNWZUlod3daTWpYTHNqTWo0Z003ZWs2cFZPcjYyWWhBai9Eem4vODgxcXhaRTFPblRvMHZmT0VMOGE1M3ZTdCsrTU1mUnI5Ky9UcjkxcWN0aUI5OTlORllzV0pGKy9ZSEhuZ2dwa3lac3QyL3A3cTZ1ajFndDJmNDhPSHgrOS8vUGk2NTVKSll2MzU5bkh6eXliSHZ2dnZ1OU5mVzJ3aGlZTGNaT0hCZ1hIenh4ZkdUbi95azB6cmNFU05HUkw5Ky9iWjZ6dWpSbzJQVXFGSFJwMCtmOW1kVmIyME44ZXpaczl2UHVlT09PeUppVTh4V3NqZGVaZVBkZVo3dmJVa0U5QzR2dnZoaXZQamlpN0hQUHZ2RUJ6N3dnZmp4ajM4YzQ4YU5pd2NlZUNDdXYvNzZPT3VzcytMV1cyK042dXJxOWlEK3hTOStFZC80eGpkaXdvUUpFUkZ4N2JYWHhydmU5YTd0L2wxejVzeUpvVU9IeG1HSEhiYlYvUXNXTElpbm4zNjYvZGlJVGMrVkdEbHlaUHRqOWNpUkk5dC9XOWJZMk5qK3NTVVRBTHZCcTYrK3VzWFZrSTUrOUtNZnhkQ2hRK085NzMxdkhIend3UkVSN1ZlRk8xNGhqb2k0OWRaYjQwYy8rdEV1elhQeXlTZDN1YTA3bDB4a1dSWjFkWFhqSXlMNzhJYy8vSCtxcXFvK25lZjVLVm1XSGR6VmVYVjFkZW9aZHNHZS9pMUx1VnlPcVZPbnh0bG5ueDFYWDMxMWpCczNMcHFhbXVJYjMvaEdYSFRSUmZHZTk3d25qanZ1dUxqMTFsdmp2UFBPaXp6UG82cXFLaTY5OU5KT1M4dk9QdnZzTFQ3M3FhZWUydjd4dTkvOTd2WWxGaEdkWDRtbm8rSERoMjkzNWpQT09LTjlpVVhISjlYZGNNTU5PL1pGVnpoQkRPd1J2LzN0YitPeXl5NkxjcmtjWjUxMTFqYVBPL0hFRStPdXUrNktVcW5VL29TUHRnZjFqbGVJdTdKbXpacFl0R2hSbEVxbExvKzc1cHBydHJpcVhGTlQwK2xxOXVhdlRORk44bm56NXYwMkluNGJFVEZreUpDL2UyTVp4ZDlIeE9GRkRBUzhlVlZWVlhIVVVVZkZpU2VlR0ZkZmZYVkVSRHowMEVQeDI5LytObGF0V2hVLyt0R1BZdjM2OWJGOCtmSTQ4Y1FUMjljUGIvNDhpODFmOGFhbXBpWm16cHk1eldWaUhTOGdkTlRTMHJMZG1iZTIzcmlyN2IyTklBYjJpR09PT1NZZWVlU1J5UE04bGl4WkVpZWRkRkw4K01jLzN1SzFMMnRxYXVMNzMvOSszSEhISGZIREgvNHd6ajMzM0dodWJvNklMYThRUjJ4NUJlVG5QLzk1M0hycnJYSHV1ZWQyR2NTYnYyemI5dmFkZmZiWlhZYjhubFJmWC85MFJEd2RFUmNQR1RMa2lEZmkrTlNJK050Q0JnSjIyc1VYWDl6cDlxaFJvK0o5NzN0ZnZPdGQ3NHA5OXRrbjN2NzJ0OGZzMmJPanFhbHBtMHZLZHBmOTl0c3Z4bzBidDlVTERPVnlPVjU3N2JYMkpXc1JtMzVUMXZFM1p4TW1USWpUVGp0dGo4NVlORUVNN0haVlZWWFIxTlFVYjNuTFd5TExzbmoyMldlanNiR3hmUzNjaWhVcklzdXk5bVVVaHh4eVNDeGN1REJtenB3Wmt5Wk5pdmUvLy8xUlhWM2Q1UlhpWjU5OU5pSWlIbjMwMGJqcHBwdmkzZTkrZDZ4ZnZ6NzY5ZXNYZi96akg2TzZ1cnJUOGIvNjFhKzIrbmxxYW1xMnVhOG5xSyt2Znk0aUxvMklTei8wb1E5OVlLKzk5anF6NkptQW5kZS9mLy80OEljL0hCR2JIZ05iV2xyaXVPT09pNGNlZW1pcnI4RHpablQxRzdXT3l5YWVlKzY1bUQ1OWVqUTNOOGU1NTU0Ymh4eHl5QmJQKytoSnI4ZmVIUVF4c051ZGNzb3A4ZmQvLy9mdHI2dlozTnpjL2lTUkUwNDRJVmF0V2hWLzkzZC9GMVZWVmZIZDczNDNYbnp4eFpneFkwYk1tREVqdnZ2ZDc4YWYvdlNuMkxoeFkxUlhWOGRKSjUwVWVaNUhhMnRydExhMnhoZSs4SVU0NDR3ejRxQ0REb3JKa3lmSEp6N3hpZmEvNHlNZitVaVV5K1hJc2l6KytaLy91YkN2ZjA5NTl0bG5YNGlJYnhVOUI3QnJ2dktWcjhRenp6d1RXWmJGb0VHRFl2TGt5YnZsODdhOWR2RFdkRncyTVhEZ3dEanBwSlBpeTEvK2N2VHIxeSsrOWExdmRWcWIzTmpZMk9sMlJMUy8yeDVBUlN1VlNubXBWTXFMMXREUWtLOWJ0Njc5OW5QUFBaZTN0TFJzOTd5Tkd6Zm1HemR1N1BLWWRldlc1V3ZXck1tYm1wcDJlSjZ2Zk9Vck8zenM3dFQyLzBmUjN4ZVFvdTU4UFB6NHh6KysxZTJ0cmEzYmZPejd4Uzkrc2RYdE0yYk15TXZsOGxiM1hYWFZWVjNPY2UyMTEzYTV2MGc5NGZIUU01VWhFVzBQTmdVOWFZek50RDI1enl0R1FQZnplSkNtRVhvQUFDQUFTVVJCVk5pejlJVEhRMitGQkFCQTBnUXhBQUJKRThRQUFDUk5FQU1Ba0RSQkRBQkEwZ1F4QUFCSkU4UUFBQ1JORUFNQWtEUkJEQUJBMGdReEFBQkpFOFFBQUNSTkVBTUFrRFJCREFCQTBnUXhBQUJKRThRQUFDUk5FQU1Ba0RSQkRBQkEwZ1F4QUFCSkU4UUFBQ1JORUFNQWtEUkJEQUJBMGdReEFBQkpFOFFBQUNSTkVBTUFrRFJCREFCQTBnUXhBQUJKNjF2MEFFRDNxcW1wS1hvRWdCN0I0eUZ0WENHR1JPUjVQcmZvR2RqQ3MwVVBBQ255ZU5namVUd0UyRkdsVWlrdmxVcDUwWE1BMEh1NFFn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3lvZ2NBNk1xUUlVTk9pSWlUMjI1bldUWXhJaUxQOHlzN0hEYW52cjcrL3U2ZURZRGVvVy9SQXdCc1IydGJCSGZVY2R2R2pSdi9zWHRIQXFBM3NXUUM2TkhxNit0L20rZjVpaTRPV2RQYTJ2cGd0dzBFUUs4amlJR2VyalVpN3VsaS82L256NS9mM0YzREFORDdDR0tnRXZ4OFd6dnlQUDlaZHc0Q1FPOGppSUVlYiszYXRiTWpZczNtMi9NOFg3OXk1Y3BmRmpBU0FMMklJQVo2dkVXTEZqWGxlWDdmNXR1ekxQdk40c1dMRzR1WUNZRGVReEFERlNIUDh5MWVWcTFjTG51cE5RQjJtU0FHS3NLeVpjdG1SY1Q2RHBzMnRMUzBDR0lBZHBrZ0JpckMwcVZMR3lLaTQzcmh4K2JQbjcrdXFIa0E2RDBFTVZBeHl1Vnl4M1hFbmt3SHdHNGhpSUdLc1dIRGhrY2lvakhQOCthV2xwWjdpNTRIZ041QkVBTVZZK0hDaFd2elBKK1paZG5qenp6enpNcWk1d0dnZCtoYjlBQUFPeVBQODNzalluRFJjd0RRZTJSRkR3QjBqMUtwOUVoRUhGLzBIUHhGbnVkejYrdnJoeFU5QjBEcUxKbUFkSWpoSGliTHNxT0xuZ0VBU3lZZ09iVzF0VVdQUUVUVTFOUVVQUUlBYjNDRkdBQ0FwQWxpQUFDU0pvZ0JBRWlhSUFZQUlHbUNHQUNBcEFsaUFBQ1NKb2dCQUVpYUlBWUFJR21DR0FDQXBBbGlBQUNTSm9nQkFFaWFJQVlBSUdtQ0dBQ0FwQWxpQUFDU0pvZ0JBRWlhSUFZQUlHbUNHQUNBcEFsaUFBQ1NKb2dCQUVpYUlBWUFJR21DR0FDQXBBbGlBQUNTSm9nQkFFaWFJQVlBSUdtQ0dBQ0FwQWxpQUFDU0pvaUJIcUZjTGhjOUFnQ0pFc1JBajNETU1jZHNzVzNvMEtHZC90eWUydHJhZVAzMTEzZnJYQUQwZm9JWTZEVWVmZlRSK043M3ZsZjBHQUJVbUw1RkR3Q2tyVnd1UjU3bkVSR3hjZVBHNk5PbnozYlBtVDkvZm56NXkxL2U1djZQZnZTalcyejcxYTkrOWVhSEJLQlhFOFJBb1g3eWs1L0UzWGZmSGMzTnpURjY5T2k0OHNvcjQzT2YrMXhzM0xpeDAzSERodytQaUlqampqc3UvdjNmLzcwOWNQLzBwei9GdEduVDRqLys0ei9pYlc5N1cwUnNDdXRMTHJra3pqLy8vRGpra0VPNjl3c0NvT0lJWXFCUTQ4YU5pM0hqeHNYdzRjTmo1c3laRVJIeCtPT1BSMFRudGNOejVzelo2dmtISG5oZ0hISEVFWEhublhmRytlZWZIeEVSMTExM1hleTk5OTd4MTMvOTEzdDRlZ0I2QTBFTTlCZ3Z2UEJDREJ3NE1BWU1HTERkWTl1dUtFZEU1SGtlV1piRkwzLzV5NGlJV0xac1dRd2FOQ2hPT2VXVWlJZzQrT0NENDRZYmJ0aHpnd05RMFFReFVMZ0ZDeFpFYzNOelRKdzRNYTY3N3JyMmtPMm9iY25Fdi96THY4UnBwNTBXRVp2Q3Q3YTJ0bHRuQmFEM0VjUkFvVzYrK2ViNHIvLzZyOWhycjczaS92dnZqejU5K3JRdmoraHF5VVJyYTJ0VVZYbWhIQUIyblo4bVFLRSs4WWxQeEQzMzNCTlpsdTNRSzB5MFdiTm1UYno5N1cvZmc1TUJrQXBYaUlGQzdidnZ2cDF1Zi92YjM0NkhIbnBvaStQYWxrd01HalFvWnM2Y0dTKzg4RUxzdi8vKzNUSWpBTDJiSUFaNmxNbVRKOGZreVpNam91c2xFek5tekdpUFpBRFlGWlpNQUlWcWFXbUp0V3ZYN3RSNjRDZWVlQ0xtenAwYm4vNzBwL2ZnWkFDa1FoQURoYnJoaGh2aStPT1BqeE5QUEhHTGZSZGNjRUduUDl1VVNxVzQ5dHByWTlDZ1FkMHlJd0M5VzFiMEFFRDNLSlZLZVVSNG1iSWVvcWFtSmlJaTZ1cnFQQTRERk13VllnQUFraWFJQVFCSW1pQUdBQ0JwZ2hnQWdLUUpZZ0FBa2lhSUFRQkltaUFHQUNCcGdoZ0FnS1FKWWdBQWtpYUlBUUJJbWlBR0FDQnBnaGdBZ0tRSllnQUFraWFJQVFCSW1pQUdBQ0JwZ2hnQWdLUUpZZ0FBa2lhSUFRQkltaUFHQUNCcGdoZ0FnS1FKWWdBQWtpYUlBUUJJbWlBR0FDQnBnaGdBZ0tRSllnQUFraWFJQVFCSVd0K2lCd0M2VjAxTlRkRWpBRUNQNGdveEpDTFA4N2xGejhBV25pMTZBQUFBS2t5cFZNcExwVkplOUJ3QTlCNnVFQU1Ba0RSQkRBQkEwZ1F4QUFCSkU4UUFBQ1JORUFNQWtEUkJEQUJBMGdReEFBQkpFOFFBQUNSTkVBTUFrRFJCREFCQTBnUXhBQUJKRThRQUFDUk5FQU1Ba0RSQkRBQkEwZ1F4QUFCSkU4UUFBQ1JORUFNQWtEUkJEQUJBMGdReEFBQkpFOFFBQUNSTkVBTUFrRFJCREFCQTBnUXhBQUJKRThRQUFDUk5FQU1Ba0RSQkRBQkEwZ1F4QUFCSkU4UUFBQ1F0SzNvQTRNMHBsVW9QUjhUZkZ6MEhQVStlNTNQcjYrdUhGVDBIUUtWd2hSZ3FseGhtcTdJc083cm9HUUFxU2QraUJ3QjJUVjFkbmQvMDBLNVVLdVZGendCUWFWd2hCZ0FnYVlJWUFJQ2tDV0lBQUpJbWlBRUFTSm9nQmdBZ2FZSVlBSUNrQ1dJQUFKSW1pQUVBU0pvZ0JnQWdhWUlZQUlDa0NXSUFBSkltaUFFQVNKb2dCZ0FnYVlJWUFJQ2taVVVQQU95WUQzLzR3OGRrV1RhbTdYYVdaUk1qSXZJOHY3TERZZjlUWDE5L1M3Y1BSMkdHREJseVFrU2MzSFo3Rzk4WGMrcnI2Ky92N3RrQUtrWGZvZ2NBZGt5ZTV5MVZWVlVUTjkvZUZrQnZIUFAvZGU5VTlBQ3RIYjhIMm5UY3RuSGp4bi9zM3BFQUtvc2xFMUFoZnZlNzM5VkZ4UDkyY1VqRDJyVnI3K3l1ZWVnWjZ1dnJmNXZuK1lvdURsblQydHI2WUxjTkJGQ0JCREZVanRhSXVIVmJPL004cjErMGFGRlROODVEejlBYUVmZDBzZi9YOCtmUGIrNnVZUUFxa1NDR0NsSXVsNmR2YTErV1pUL3R6bG5vVVg2K3JSMTVuditzT3djQnFFU0NHQ3BJUzB2TFUzbWVyOTdLcnNaWFgzMTFtMWVQNmQzV3JsMDdPeUxXYkw0OXovUDFLMWV1L0dVQkl3RlVGRUVNRmVTTlgzM2ZzWlZkdjF1NmRHbERkODlEejdCbzBhS21QTS92MjN4N2xtVy9XYng0Y1dNUk13RlVFa0VNRlNiUDh5MStQVjR1bDdlSUlkS1M1L2tXTDZ0V0xwZTkxQnJBRGhERVVHRldyVnIxMzNtZXIydTduZWQ1YzU4K2ZYNVk1RXdVYjlteVpiTWlZbjJIVFJ0YVdsb0VNY0FPRU1SUVlSWXZYdHpZOFFsMFdaWTlVMXRidTdWMXhTVGtqU1V6SGRjTFB6Wi8vdngxMnpvZWdMOFF4RkNCeXVWeSt5c0g1SG0relZlZUlDMmJMWjN4WkRxQUhTU0lvUUtWeStVbkltSkRSTFNzWDcvK2hxTG5vV2ZZc0dIREl4SFJtT2Q1YzB0THk3MUZ6d05RS1FReFZLRGYvLzczNi9NOHZ5L1A4K2YrOEljL2RQWHVkU1JrNGNLRmEvTThuNWxsMmVQUFBQUE15cUxuQWFnVWZZc2VBSGpUZnBwbDJaK0tIb0tlSmMvemV5TmljTkZ6QUZTU3JPZ0JvTHVWU3FWSEl1TDRvdWZZVlhtZVI1YjFqcnR3bnVkejYrdnJoeFU1UTIvNXZ1aE5lc0wzQlpBR1N5WklVYStJbnQ0U3d4RVJXWllkWGZRTTBVdStMM3FUSHZKOUFTVEFrZ21TVlZ0YlcvUUlSRVJOVFUzUkkzVGkrNkpuNkduZkYwRHY1Z294QUFCSkU4UUFBQ1JORUFNQWtEUkJEQUJBMGdReEFBQkpFOFFBQUNSTkVBTUFrRFJCREFCQTBnUXhBQUJKRThRQUFDUk5FQU1Ba0RSQkRBQkEwZ1F4QUFCSkU4UUFBQ1JORUFNQWtEUkJEQUJBMGdReEFBQkpFOFFBQUNSTkVBTUFrRFJCREFCQTBnUXhBQUJKRThRQUFDUk5FQU1Ba0RSQkRBQkEwZ1F4QUFCSkU4UUFBQ1JORUFNQWtEUkJERkFCeG84Zkg3Tm16ZXEwYmZYcTFURnExS2hZdW5UcGRzL2Z1SEZqUFBua2szdG9Pb0RLMXJmb0FZQ3RlK2FaWitLem4vMXNSRVJrV1JiOSsvZVA0NDQ3TGk2KytPSjR4enZlMFg1Y1MwdEwzSDMzM2ZIUVF3L0ZTeSs5Rk9WeU9mYmZmLytZTm0xYUhINzQ0UVZOeis0MGE5YXNtRGR2WHF4YnR5NXV2UEhHaUlnNDZxaWpvaytmUHRIVTFCUVRKMDdzZFB5WU1XTmk3Tml4bmJhMXRMVEVGVmRjRVZPbVRJbWFtcHB1bXgyZ0VnaGk2T0ZtejU0ZGUrKzlkN3owMGtzeGRlclV1UHp5eStPcXE2NktpSWpHeHNhWU1HRkM1SGtlWC8zcVYrUElJNCtNMXRiV2VPYVpaNkpmdjM0RlQ4N3U4TW9ycjhUVlYxOGREenp3UUV5YU5DbW1UWnNXQXdZTWlMcTZ1cGcyYlZwTW56NDlKazZjR05kY2MwME1HRENnL2J5UkkwZTIvOE9wc2JFeDl0NTc3NGlJdVB6eXk3ZjRPejcvK2MvSHFhZWUyajFmRUVBUEpJaWhBbFJWVmNYNzN2ZStPUC84OCtOTFgvcFNsTXZscUtxcWl1OTk3M3ZSMU5RVXQ5NTZhMVJYVjBkRVJIVjFkUXdiTnF6Z2lkbGRWcTllSGVlZGQxNE1Ianc0eG80ZEcvWDE5WEhvb1lmRzFLbFQ0KzY3NzQ1Qmd3YkZtREZqWXRHaVJURjA2TkJPNTg2Y09UTWlJaTY5OU5JNCtlU1RZOFNJRVJFUk1YcjA2UFpqQmd3WUlJYUI1QWxpcUNCTlRVM1JyMSsvcUtxcWl0YlcxcGcrZlhwOCs5dmZibzloZXAvRER6ODh6anp6ekxqdHR0czZiUjh3WUVCY2NNRUZXeHovNG9zdnhsTlBQZFYrZTlpd1lYSElJWWZFRDM3d2cvam1ONzhaczJiTml1Ym01bmo0NFlmamlTZWVpRnR1dVdWUGZ3a0FQWjRnaGdwUUxwZGp3WUlGY2YzMTE4Y25QL25KaUloWXNtUkpORFEweEpGSEhsbndkT3hwMWRYVmNlKzk5KzdRc2NPSEQrOTBlK0RBZ1hIbm5YZEdSR3h4SlhqNjlPbHgrdW1uNzU0aEFTcVlJSVllN3Roamo0MnFxcW80OE1BRDQvVFRUNDh6empnaklqWTlTU29pb205ZmQrUGViczZjT1RGMDZOQTQ3TEREdHJwL3dZSUY4ZlRUVDdjZkc3SHBpWmdSRVN0WHJvelBmT1l6RVJHeGJ0MjY5bk9XTDE4ZTgrZlBqKzk4NXp0N2NuU0FpdUFuS2ZSd3MyZlBqcmUrOWExYmJOOS8vLzBqeTdKWXRHaVJWdzFJUk51VjNzMXRmbFU0SWlMUDg0all0TFRpOXR0dmo0ak9WNGhmZSsyMXFLNnVqdGRmZnozMjMzLy9QVEF0UU9VUXhGQ2g5dGxubnhnMmJGamNmdnZ0Z2pnUjQ4YU4yK3IydHQ4V3RGbXpaazI4ODUzdmpJaUlGU3RXdEovWDhRcnhFVWNjRVJkZGRGRk1tVEtsL2FYY0FGTGxqVG1nZ2wxeXlTVXhmLzc4bURScFVpeGF0Q2cyYnR3WWE5YXNpVWNmZlRSZWVPR0Zvc2VqbSt5MzMzNmRZbm5od29YeC92ZS9QeUwrc29iNFF4LzZVRng1NVpXZHp2dklSejRTenovL2ZKVEw1VzZkRjZDbmNZVVlLdGhCQngwVWQ5MTFWOXgwMDAzeHhTOStNWll2WHg3OSt2V0xRdzg5TkNaUG5sejBlT3htMjFveUVkRjUyY1N2Zi8zckdEWnNXTFMwdEVScmEydk1tREVqRml4WUVIUG56bzJiYjc0NUlpSXV1K3l5MkxCaFEreTc3NzVSVmVYYUNKQTJRUXc5MUpGSEhobTF0YlhiUFc3dzRNRngyV1dYZGNORUZHM3pkNS9ycUczWlJITnpjOHlaTXljdXVPQ0NXTHg0Y2VSNUhpdFdySWp2Zi8vN1VWZFhGOHVYTDQrSWlJOTk3R094WWNPR09Qcm9vN3RsZG9DZVRCQURWSUJQZi9yVGNmSEZGMjl6LzNYWFhSY1JtMTZpN1o1NzdvbCsvZnBGLy83OTQ2R0hIbXAvbmVwamp6MDJJaUl1dlBEQ09PYVlZL2I4MEFBVnd1L0pBQ3BBVnpFY3NTbHkyM1I4Mis2dHZXbkxLYWVjc3ZzR0ErZ0ZCREVBQUVrVHhBQUFKRTBRQXdDUU5FRU1BRURTQkRFQUFFa1R4QUFBSkUwUUF3Q1FORUVNQUVEU0JERUFBRWtUeEFBQUpFMFFBd0NRTkVFTUFFRFNCREVBQUVrVHhBQUFKRTBRQXdDUU5FRU1BRURTQkRFQUFFa1R4QUFBSkUwUUF3Q1FORUVNQUVEU0JERUFBRWtUeEFBQUpFMFFBd0NRTkVFTUFFRFNCREVBQUVrVHhBQUFKSzF2MFFOQVVXcHFhb29lZ1I3STl3VkFlbHdoSmpsNW5zOHRlZ2EyOEd6UkEvaSs2SkVLLzc0QUFIcXdVcW1VbDBxbHZPZzU2Rmw4WHdEc1BGZUlBUUJJbWlBR0FDQnBnaGdBZ0tRSllnQUFraWFJQVFCSW1pQUdBQ0JwZ2hnQWdLUUpZZ0FBa2lhSUFRQkltaUFHQUNCcGdoZ0FnS1FKWWdBQWtpYUlBUUJJbWlBR0FDQnBnaGdBZ0tRSllnQUFraWFJQVFCSW1pQUdBQ0JwZ2hnQWdLUUpZZ0FBa2lhSUFRQkltaUFHQUNCcGdoZ0FnS1FKWWdBQWtpYUlBUUJJbWlBR0FDQnBnaGdBZ0tRSllnQUFraWFJQVFCSVd0K2lCd0IyelpBaFExWVdQVU1QME8rTlB6Y1VPZ1VBRlVrUVErVmFHeEh2eUxLc2Y5R0RGQzNQODhpeUxDTGlMVVhQMGtNMEZEMEFRQ1VSeEZDaFZxeFlzZCtnUVlNRTRDYXJJaUw4NDZCZFM5RURBQURRalVxbFVsNHFsZktpNXdDZ01ubFNIUUFBU1JQRUFBQWtUUkFEQUpBMFFRd0FRTklFTVFBQVNSUEVBQUFrVFJBREFKQTBRUXdBUU5JRU1RQUFTUlBFQUFBa1RSQURBSkEwUVF3QVFOSUVNUUFBU1JQRUFBQWtMU3Q2QUlDZFZTcVZmaEVSSjNYWTlOWTMvbXpvc08yLzZ1cnF4blRmVkFCVUtsZUlnWXFUNS9uanNTbUMyLzdYcHVPMi8xZkFhQUJVSUZlSWdVcTAxNUFoUXhxekxOdnFQK3J6UEMvWDE5ZnZIUkV0M1R3WEFCWElGV0tnRXJWa1dmYml0blptV2JZZ3hEQUFPMGdRQXhWcDQ4YU50M1d4dTZ0OUFOQ0pKUk5BUlRyNDRJUDNIakJnUUVPV1paMGV4L0k4eit2cjYvdEZSRk5Cb3dGUVlWd2hCaXJTNHNXTEc3TXMrOVBtMjdNcysyT0lZUUIyZ2lBR0tsYTVYTDVuODIxNW52K2tpRmtBcUZ5Q0dLaFlhOWFzK1U1RTVHMjM4enpQMTY1ZCszOExIQW1BQ2lTSWdZcjF4ei8rY1hXZTU2OTAyTFJrMGFKRmF3b2JDSUNLSklpQmlwYm4rUzg2M0x5dnNFRUFxRmlDR0tob2UrMjExeFZ0SDY5WnMrYTdSYzRDQUFDRktKVktTMHVsMHRLaTV3Q2dNdlV0ZWdDQVhaWG4rZlNpWndDZ2NsWDBHM09VU3FWSEl1TDRvdWZnTC9JOG4xdGZYeitzNkRuWU1iM2xQcFRuZVd6Mi9od1Z5MzJJWGRGYjd0TzlpZnQwWmFqME5jVHU5RDFNbG1WSEZ6MERPNlZYM0lkNlN3eEh1QSt4eTNyRmZibzNjWit1REwxaXlVUnRiVzNSSXhBUk5UVTFSWS9BbStRKzFETzREN0c3dUUvM0RPN1RsYVBTcnhBREFNQXVFY1FBQUNSTkVBTUFrRFJCREFCQTBnUXhBQUJKRThRQUFDUk5FQU1Ba0RSQkRBQkEwZ1F4QUFCSkU4UUFBQ1JORUFNQWtEUkJEQUJBMGdReEFBQkpFOFFBQUNSTkVBTUFrRFJCREFCQTBnUXhBQUJKRThRQUFDUk5FQU1Ba0RSQkRBQkEwZ1F4QUFCSkU4UUFBQ1JORUFNQWtEUkJEQUJBMGdReEFBQkpFOFFBQUNSTkVBTUFoV3BzYkN4NkJCSW5pUGV3NXVibXFLbXAyZWJ0elkwZlB6NW16WnJWYWR2cTFhdGoxS2hSc1hUcDBqMDFKdXkwRFJzMnRILzhxVTk5S2xhdlhyMVQ1OWZXMXNicnI3L2U1VEgzM1hkZnA5djMzMzkvdExTMGRIbk8rdlhyWThLRUNiRnc0Y0tkbXFkTnVWeU9kZXZXeGNzdnZ4elBQZmRjUFBIRUV6Rno1c3ovdjcwN0Q0K3F2TnM0ZnA5SmlBUWFKR3lDdm1qVm9xSWlaZ0xTQ0JyRXFxQW9ncHBxZ1dKcFJVQ2pXSGpCcXF5S1ZKRkZRRnhRUVVUTHBpeFN3QUlhME1MRmtrVXdDSVVVZmRrSnNvUmtrcGtrODd4L3dJeVpaQklTVFRLRTgvMWNsNWZuUEdmN1RjaVpjK2VaNTV6UnhvMGJBOWFiTTJlT2poMDdGdEMyY3VWS3Zmbm1tei9ydU1DNVpPN2N1WEs1WEpXMnY4T0hEMnYvL3YyU3BQajRlRWxTUmthR2poNDlLcGZMcFk0ZE84cmo4UVRkOXV1dnY2NjBPb0RTaEllNmdKcWdyQUJiMUZWWFhhVi8vT01mUC9zNFNVbEpTa3RMVTNaMnR0NSsrMjFKVXV2V3JSVVdGaWEzMjYzQmd3Y0hyTit5WlV0dDJMQWhvTTNsY3FsKy9mcVNwUDM3OSt1U1N5NlJKQjA0Y0VDYk4yLysyYlhoM0JZVEUvTmdZV0hodnExYnQyNldWRmpWeHp0MDZKQjY5KzZ0enovL1hBNkhRLy81ejM5VVVGQlFvWDE4K2VXWE9uWHFsRWFQSGwzcU9sT25UdFdERHo0WU1OK2xTeGZWcWxVcjZQckdHSTBaTTBZblRwelE1WmRmcnRkZWUwMkxGeThPdXU3WFgzK3Q0OGVQNjRrbm5sQnVicTV5YzNPVms1T2p2THc4UlVWRnFVR0RCcnJ3d2dzVkhSMnRoZzBiS2lZbXhyL3Q5OTkvcjQ4KytrZ0pDUWtCKzJ6WnNxVmVmZlZWM1hUVFRlViszd0NDY1RxZHZ5MHNMSXdNRHcvL09qazV1ZXkvQXF2QWhBa1QxTEZqUjlXcFU2ZlVkZHEwYWFQR2pSdWZkVjh1bDB1SmlZbGF0V3FWLzlwbWpOSFlzV1AxeEJOUHFLQ2dRSmRlZXFraUlpS0Nidi84ODg5cjdkcTE2dEdqaDd4ZXJ4eU9rbjE1SjA2YzBCZGZmQ0ZKU2toSVVGNWVuc0xEeTQ0NEJ3OGU5RjlETzNUb2NOYlhJVW12dnZxcWJyNzU1bkt0aTVxRlFGd09telp0Q3BnL2VQQ2d1blhyVnFMZHNpeEpQLzMxVzFUeHRxTHppWW1KYXQrK3ZTWlBucXpQUHZ0TVE0Y08xYmh4NHhRZEhhMlVsQlNOR3pkT1M1WXMwZURCZy9YNjY2OHJPanE2eEw3V3JsM3JuMTZ5WkltazB5ZTRienBZVFRoL1dKYjF4L0R3OEh1ZFR1ZEJ5N0wrNGZWNmx6Z2NqZzFWZFNIOTVKTlBGQjhmSC9UQ1ZGeDZlcm9HRFJwVTZ2STc3cmlqUk51cVZhdUNycHVmbjYrd3NMQlM5elZod2dSdDI3Wk5zMmJOVWtSRWhJWU1HYUloUTRhVXVuNTBkTFJHang2dHlNaEkxYTFiVjJ2V3JOSHMyYk0xZlBod3RXM2JWcEowNU1nUkZSUVU2T0tMTC9adjkrR0hINnBQbno2S2lJancxMTlRVUNDdjE2dUlpQWc5Kyt5ei9uVkhqQmloVzI2NXBkUWFnR0NNTWUzRHdzSmU4M3E5SjV4TzUzeEpuMlpsWlNYdDNyM2JYVTNIUCt2NVhiZHVYYTFZc2VLcys0cVBqMWVQSGoyVWxKU2tnd2NQU3BLMmI5K3V5eSsvWExHeHNab3dZWUp1dU9HR2N0VTFhOVlzZjZkUFVaMDZkUXFZZitPTk45UzhlZk15OXhVWEYrZWZwaGNhQk9KeUtINEI5cjFKbEhaaDlvVlQ2ZlFRaWJpNE9IOWI4WG1mSFR0MnFGKy9mbXJhdEtrU0VoS1VtcHFxcTY2NlNxTkhqOWJjdVhQVnNHRkRkZS9lWGJ0MzcvWmZxRXZqNjdWeXU5Mys2Y3I4NkF2bnRHYkdtTDlhbHZWWHI5ZDdMQ1ltWnI3WDYxMlVrNU96dHJJdXBGbFpXWm8vZjc1Y0xwZi9EeTVKNnR5NWM0bDFYMzc1WmQxeHh4MytnTHQzNzE2Tkd6ZE80OGVQVjkyNmRTVkpoWVdGR2pac21CNS8vSEcxYU5GQzBrOFh0NXljSEhYcTFFa0xGeTdVUGZmY0k0L0hvNDRkTy9yM241K2ZyeTFidGtpU1huenhSVzNjdUZFelpzelExMTkvcmNhTkc1Y3JpTFpvMFVMLy9lOS85ZmUvLzEzTm1qWFRoeDkrcUFzdnZGQ1N0R3paTWsyZE9sV1BQZmFZdjZkNi8vNzlTazVPMXJCaHd6Uno1a3d0V0xCQTlldlgxNWd4WS9UZGQ5OXB6cHc1Q2dzTFUyRmhZWm5oSFNnUHk3THFTK29ucVY5VVZGUjJURXpNSjVabExTd29LUGh5NjlhdE9WVnhUSy9YSzJQTVdYdFljM0p5MUxWcjE0RHRmTmZINGoyNXZ2UG5pU2Vla012bDB2RGh3eVZKNjlldjEvTGx5eFVSRWFHdVhic3FKeWRIK2ZuNUdqeDRzRDc4OEVPZE9ISEMvejVRdjM1OS9mblBmeTdYZWZYVVUwLzVQMG5hczJlUExyLzg4aExUUUZFRTRpb1dFUkdoNU9Ua2dQbmlQY3VTZE0wMTE2aG56NTZhTld0V1FIdDBkTFFHREJoUVl2MDllL2FVT2dSaS92ejVrazczRVB1bTZTRzJIOHV5R2tqcUh4WVcxcjlldlhwWk45NTQ0eWZHbUUvRHc4Ty9TRTVPL3RsL0liM3h4aHRxMzc2OVhuNzVaWDliYkd5c1ZxNWNxWVlORzVhNWJmUG16WFh0dGRkcXpwdzVldnp4eHlXZEhnWlJ1M1p0L2VZM3YvR3Y1L3ZvTXo0KzNqKzlmdjE2M1h6enpRSERoSXIrY1hqMTFWZHI0TUNCeXNySzBtdXZ2YWJ4NDhlWDYvVzg4c29yV3Jod29XSmlZcFNYbDZjUkkwYm8xS2xUT25yMHFKbzNiNjUzM25sSGwxMTJtWC85U1pNbXFWKy9mdHExYTVlV0wxK3UzcjE3S3prNVdhdFdyZEw3NzcrdnNMQXduVGh4UW9tSmlabzVjK1paUXdWUVhwWmwvVXBTSDBsOXdzUERjMk5pWXBaWWxyVWdKeWRuMWM2ZE8wLzluSDF1Mzc1ZHZYdjNEcm9zMktjM2t2elh0THAxNjJyWnNtV1NwSG56NW1uejVzMTY3YlhYSkVsLytjdGZkUC85OTZ0cjE2NWF0R2lSdW5mdnJoOSsrRUZqeDQ3VmdRTUgxTGx6Wi9YcTFVdUxGaTNTaVJNbnRITGxTalZ1M0ZnelpzeFFkbmEydW5mdnJ1N2R1MHY2NlgyZ1I0OGVldSs5OS93OXhPUEdqZFBmL3ZZM1NhYy9pU2xxeXBRcC9oN2k0dGRDMy9UcTFhdC96bzhNNXluZXFhdEl2Mzc5dEdmUG5xRExmRGZpRkEzSzB1bXc3RHRSenlZdUxrNWJ0MjdWc0dIRGxKT1RveTVkdXFoUm8wYS9yT2hLNG5RNnZaSzhrb3d4eGtqeVdwWmxKSG5QekJ2THNyeVN6SmwxZk11Tk1jYnJXMTVzMjZMTGd1NnJ5SDc4eHk2eXJNUzZ4ZWFEMXVTcndYZmNJTnNWcmNrL0g2eXU0c3VDMUZUcXo4cnI5WlpacTZTcnp2TFBVcy9oY1B4SjBwK01NYTZZbUpqRmtqNnQ2TC90di8vOWIzMysrZWVhTjI5ZWhiYnplRHpxMXEyYmRMcGdXWmJsSDl0NzVNZ1JOV3pZVUhmZmZiY2s2ZGUvL25YUUc5Tk9uRGloeU1qSWdMYWlZVE1oSVVHNXVia2FNR0NBK3ZmdnI3WnQyNVlZRjVpYm14dXdqNisvL2xwMzNubW5icnJwSmtWSFI2dXdzRkR6NTgvWDRjT0hOV1RJRUVWRlJlbm8wYVArUU96MWVyVjkrM1psWkdSbzM3NTlldmZkZDVXVmxhVlJvMFpwN05peGF0R2loWXd4aW95TVZNT0dEZlh4eHgvcmozLzhZNFYrVmxMQU9YVG1SeGJ3dTFLMHpYOStGR2t2K2pzcEJaNFBwdWorRlBpN1c2S3QyTEhMYkN2ckdFVnJMM2FjZ0xZaXY5ZisxMUxrUE5TWlpRR3Z1Zmc1V0VwYnVWN0xtZlBzNS81c1Nyd1dyOWRySk1tM1RaRnoyZjl2VSt3WS9qWmpUUHRTZjBGT2k3UXM2MkZKRDlldFd6Y3ZKaVptbVRHbWZCZVFJcTY5OXRvUzE2S0RCdytxYTlldSt2ampqM1gxMVZlWHVtM1JIdUJ1M2JwcHhZb1ZPbno0c0k0Y09hSlRwMDc1UCttNTU1NTdOSFhxVktXbHBXbmt5SkhxM2J1M1dyUm9vZjc5KzZ0MTY5WnEwNmFOTWpJeTFMaHhZMlZrWkpSN2pPNnFWYXY4Z1hqTW1ERUJ5eXpMVW84ZVBTU2Rmb0tGYjlybGN2bW5JeUlpOUx2Zi9hN1U4Y1BGM3k5ODdyLy8vaktIWXFGbUloQlhrWGZlZWFkRVcxSlNrdDUvLzMyMWFkTkdqejc2YUlubEd6WnNVTnUyYlV0OUE5cXhZNGYvNDJGZkw5bUtGU3NVSHgvdkg4Y1ZIeC92RHg1NWVYbis2ZW9jTW5IbW91aVFaUG5HVmZzVW55L2VWdHIwTDUzL3VkdiswaG9xYTE5Rkx6emxPZVpaT0N6TGF1ajFlaStxNlBaTm16YlZxRkdqZE5GRkYxWDBtRHB5NUVpSkMyOXAzRzYzZHUvZUxZL0hvNEVEQitydXUrL1dPKys4VStLUHZxSS9sL3o4ZlAzdi8vNnZNakl5OU9DRER5b2lJcUxFdU1EWTJGZ3RXN1lzWUF4aVRFeU1qaHc1b3RtemdBL2Y3Z0FBSUFCSlJFRlVaeXN0TFUxLytNTWYxTGx6WnprY0R1M2V2VnREaGd4Ujc5Njk5Y0FERDhqaGNHajU4dVdhTjIrZURoNDhxTmF0VzJ2RWlCR0tpb3JTNk5HajVmRjRGQjRlcnF5c0xQM21ONy9SckZtemROOTk5d1VkODFpV0l1ZVFGT1E4T3RNWWROdnl0UC9TL2YzY1kvemMvWlgxTzFxWnI2VzBNYk9WdWIveUhxTWk1NlV4eG5IbUU2R201ZDZvRE9ucDZYSTRIUHI2NjY5THZSNzVobFIwN2RwVmhZV243K1BOek16MFg5c3lNelAxd0FNUFNKS1dMMSt1bGkxYjZva25udENFQ1JNMGZQaHczWGJiYldyVHBvMmlvcUkwYjk0OGZmWFZWMnJidHEyMmJObWl4TVJFU2FmSDVlL2F0VXR1dDF0OSt2VFJvVU9IOU1jLy90SC9zemwxNnBUL0dpZEpvMGFOVWt4TWpMKzJUejg5L1RkL2h3NGQvTlB4OGZIK2FSL2YrNFRMNVFxNGliRG8rMFZwNFJqbkR3SnhOVWhPVHRhMGFkTjA4Y1VYNjhVWFh3ejQrRFdZT1hQbUJHMHZlZ05BYVI1KytHSC9FSXVpTjlWVjU2T2dVbE5UaXc3d2NraXlPbmJzYUdWbVpqcmNicmVWbDVmbnVPaWlpNno4L0h6TDdYWTdDZ3NMTGEvWGE5V3RXOWZoOVhxdHdzSkNLekl5MGxGWVdHZ1ZGaFk2YXRldWJSVVVGRGlNTVpiWDY3VnExYXJsbi9aNnZZNklpQWovdERIR0NnOFBkM2k5WHNzM2JZeXh6cXp2Q0E4UDkwOGJZNnl3c0RDSE1jYVNaSG05WGtkWVdKaGxqUEZ2NDF0ZXZOMXgrcXBtZWIxZWh5VEw0WEJZeGhpSEpPdk1PZzZIdzJIcGRKanh0VHQ4Mi9xT1dYUzlJc3VMN3N0eFpyN29kTkZqV21jdWhyMGtsZDZWSStWSStsTFNydno4L0krMmJkdVdMRWxPcC9PTml2emJYbm5sbFdyVXFGSFFjZXpCeGhEN2h2VVVGQlNVNndZODZmUzR4TTZkTzZ0bHk1YXlMRXRQUFBHRXJydnVPbVZuWjJ2eTVNbWFQSG15L3Z6blB5c3FLaXBnTE9GVFR6MmxCZzBhVk9UbFNKS2VmZlpaclZtelJuWHExTkVOTjl5Z1JZc1c2ZU9QUDViTDVWSmVYcDdjYnJjbVRweW8vZnYzS3pFeFVldlhyOWZjdVhQMTdMUFA2clBQUHRPenp6NnJPblhxNkxlLy9hM1dyMTh2aDhPaHRtM2JhdDY4ZWRxMmJadnExYXRYNFpxS25VUFNtZk5Ja2hVYkcydEowc21USngwRkJRVldRVUdCNVR1ZkNnc0xyWUtDQXN0M1R0V3JWODgvN2Z1LzErdTE2dFNwWS9uT2tkcTFhL3ZiZmVmVkJSZGNFREJ2akxFaUlpSUM1bjMvaFllSE95U3ArRGtuU2NYUEkxOWIwWFB4VEZ2UmM4NTNQbGpCMnM2Y2l3SHI2TXo1VUx5dHRQV0x0dm5Pb3pQTEhiNGFpNTZYdnJZejYvdGZpMitmUWRvY3hmWWJVRjlwYlVYYmpURTNXNVlWZk16Q2FYbkdtSzhzeS9xMnNMQncyZGF0VzcrUUpLZlRPYVdDdjI0bHJGeTVVbzgrK3FnV0xWcWszcjE3QjMzNmcrOXBMTDV3NmZGNDFLVkxsNERPbWFJMzNFMmZQbDNUcGszVDNyMTd0V0hEQmsyZlBsMlM5UDc3Nyt1MjIyN1RJNDg4b3ViTm0rdmlpeS9XSlpkY29vS0NBdlhvMFVOWFgzMjF3c1BEOWRKTEw2bGZ2MzVhdEdpUi83enYxS2xUd0gwTVBybTV1ZXJmdjcvL1BhZTBIbUpKbWpoeG9uNzk2MTlMa2dZTkdxUWVQWHFVZUM4N2N1U0krdlRwbzJuVHB1bktLNi84V1Q5VG5Qc0l4RlhveUpFam1qQmhnckt6cy9YY2M4LzVieGdxYXRLa1NlclpzNmVhTkduaWIrdlZxMWZRL1ozdCthdVNnbzQzTHF1OUduZ2xsWGkyOHI1OSswSlJ5M25MNlhUZXBKS0JPRXZTR21QTWdzek16TVg3OXUzTERiSnBoVjE0NFlVbHhxK2ZiUXh4VmxhV2Z2V3JYNVZyLzNYcjFsVlNVcExDd3NJVUh4K3Y2NjY3VHBLVW5aMnRSeDU1UkptWm1SbzJiSmltVDU4dTM2Zk11Ym01U2toSVVIeDh2RmF1WEZtaDEzUDMzWGVyVTZkT3FsZXZudXJWcTZlNmRldnF3UWNmMU5xMWF4VVJFYUh3OEhCbFptWnE2TkNoT243OHVOYXRXNmZtelp0cjNicDFhdGFzbVNJaUluVG8wQ0hWcjErL1JPaHYxYXBWaFdvcGcyK29STkJlZHM2bjgwOU1UTXhnU2NVRHNjc1lreVRwazFPblRpM2N2WHQzVm1VZmQ5dTJiVXBMUzlPTEw3Nm92WHYzNnEyMzN0SlRUejFWWXIzTXpFd2RPSERBZjFPZDErdFZWbGFXZjc3NERYZXZ2ZmFhaGd3Wm9rOC8vVlNYWFhhWnZ2dnVPNDBjT1ZMMTZ0V1R3K0ZRaHc0ZE5INzhlRTJhTkVuUzZlRlFTNWN1bFhRNlhQL1AvL3lQUEI2UHdzTEMvRGVMbnpwMXlqOTl5U1dYYU5La1NmSjZ2VHB4NG9UV3JWdm4zKytXTFZzMGRlcFVSVVZGNmRGSEg1WGI3ZGJ5NWNzVkhSM3REOE8rSVZ4MzNYVlhpZGZhcEVrVFBmMzAwM3J5eVNjMWMrWk1OVzFhS1IzeE9NY1FpS3RJY25LeXhvNGRxNEVEQitwM3YvdGQwSFZjTHBmbXpKbmp2M0hnYkpvMGFhSmV2WG9GN1VIMmVyMDZmUGl3K3ZidDYyL0x5OHRUbHk1ZC9QTURCdzdVdmZmZVc4RlhnaHJtcURGbWxURm1YbloyOXNycWVrVFQyV1JrWktoWnMyYmxYci80WGVSZXIxZExseTdWNU1tVGRjVVZWL2lmZVZ5clZpMjVYQzdkZDk5OSt0ZS8vbFh1WHVpaWJyMzFWcTFkdTFadnZmV1czbi8vZmY4KzZ0U3BvK25UcCt2dzRjTjYvdm5uTlhQbVRFblMzLzcyTjdsY0x1M2F0VXM3ZCs1VVptYW1WcTFhRmZTeFVldldyUXNJQ1VCRkdXT3lMY3RhTFdtaFpWbUxVbEpTcW16ODI5R2pSL1hjYzg4cE1URlJrWkdSZXVhWlovVElJNCtvV2JObWV1aWhod0xXL2U2Nzc5UzllM2NOR3paTTB1bFBOdFBUMHpWdTNEaEpwME9zNzRZNzZmU3o4SysvL25xTkhEbFM5OTkvdno3NDRBT05IRGxTRG9mRC8yVTRra3I5Y281RGh3NzVuM2w4OU9oUi84MjIwdW43QzN6WHZveU1ERFZwMHFURWU4SGpqeit1b1VPSGFzS0VDVnEzYnAxdXZQRkczWGZmZlpKT1B6bG14b3dabWpGalJxbERWVHAzN3F5ZE8zZHEwS0JCZXYvOTk4dDhQak5xSmdKeEZaazZkYXFlZSs0NXRXblRKdWh5ajhlakJRc1dxRzdkdXJyMDBrc0RscFUyWkVJS0hEYXhmZnQyTFZteVJCNlBSMzM3OWxXTEZpMENQcUxxMEtGRHVaNFJpWnJQR0xQY3NxenBLU2twcXlWVjdCc3lxc0hTcFV2TE5lU25OQXNXTEZDVEprMTB4UlZYU1BycFpycW1UWnZxODg4LzEwVVhYVlJxR0hhNVhLcGR1N1lPSFRva3FXVFlYcmR1blVhTkdxVlhYbm1seEQ1NjkrNnRJVU9HcUgvLy9wbzRjYUxxMWF1bm5qMTdLanc4WE5kZGQ1MnV1KzQ2cGFXbDZkMTMzdzBZbG1SWmxnb0xDL1g5OTkvemxBbjhMTWFZclpJZTlIZzhuNlducHdkUGlaVW9JeU5Eenp6empOcTNiKzhmbDN2UlJSZHA0c1NKU2t4TTFQYnQyL1gwMDAvN3g4T3ZYcjFhOTl4emo2VFRZZlc5OTk0TGVQSk1jUmRmZkxIR2pCbWoxMTkvWFJNbVRGRHQyclcxYytkT1hYLzk5WHJ4eFJkMTRzUUpUWmd3UVMrODhJS3lzcklDaGpWSTBqZmZmRk91NFFxclZxMVN1M2J0QXRvOEhvODJidHlvKysrL1g0c1hMOWJ0dDkrdWJ0MjYrWWN2amg4L1hzT0dEZFBGRjEvc2Y3ODRmUGl3cE1BeDM0bUppZHEzYjUvUzB0TDRjbzd6RU8vVVoxSFd0MDBGVy9iT08rOG9OalpXRHp6d2dJWVBIKzRmTytsd09HU01VV0Zob1FvS0N1Unl1WFRKSlpmb2hSZGVLSEVSTHY3dFYwVVZIVGJSb0VFRDNYbm5uUm8wYUpBaUl5TTFac3lZZ0o2b3ZMeThFajFUUmY5aXgva2pOVFgxcmVvNHpydnZ2bHZpMFlDU0ZCa1pHWEJ6UzFHdnZ2cXFObTNhcEtGRGg1YjdPSWNPSGRJRkYxeWc4UEJ3N2RpeFE5T21UUXM2RHI1TGx5NTY2YVdYZ242azZ6TjI3RmovTUlwMjdkb3BLaXJLdjJ6eDRzV2FObTJhSmsyYXBKWXRXOHJsY3NubGN2bWZYeG9WRmFVMzNuaERJMGFNMEovKzlDZTkrZWFiK3ZEREQvMGhkK1RJa2RxMGFaUEdqeC92SDlvaFNUZmZmTFB1dXVzdVdaYmwvMll1b0NMUzB0S0NmenROSmN2SnlkSHMyYk0xZS9aczllclZTd01IRGd4WWZ1T05OMnJtekpsNi92bm5kZSs5OStydXUrL1c3YmZmcnZUMGRMMzg4c3Y2NzMvL3EyZWVlVWEzM0hKTHFYLzBabWRuYS96NDhVcE9UdlovZWRUeDQ4ZjE3My8vV3dNSERsUmtaS1NtVHAycU9uWHE2TFhYWHRPd1ljUDh3eDN5OC9NVkVSR2hsU3RYK2g4ZlduU29oQ1QvVFgwZWowZWZmUEtKLzZiMnZYdjN5dTEycTNQbnpycmhoaHZVdDI5ZlRaNDhXYXRYcjlhb1VhTzBmLzkralI4L1huLy8rOTlWdTNadFNhYy9BZkxkWk5ldVhidUFld0FjRGtlNUgrY0lWQ3VuMDJtY1RxYzVsM2s4SHVOMnUwdjhWMWhZR0hUOWlSTW5scm0vS1ZPbVZFV1psY0wzN3hIcTN3dVVYM1djUTdtNXVXYnIxcTBWMnVhaGh4NHl0OXh5aTNuMTFWZk5QLy81VHpOanhveFMxejE4K0hEQS9KWXRXd0xPci96OGZPTnl1WXpiN1M2eDdiUnAwMHhHUm9ZeHhwaHZ2LzNXZE9qUXdYVHMyTkZNbmp3NVlMM0N3a0l6ZS9ac2s1T1RFOUMrZCsvZW9Qdjl1VGlIOEV0VjlKdytkT2lRNmR1M3I5bTRjV09aNnhVV0ZwcWxTNWVhQlFzV21CMDdkcGdsUzVZWVk0eFp1SENoR1RGaWhQRjRQQUhyZCsvZVBXQis3ZHExSmpjM3Q4UitrNU9UamRmckxWR1QyKzAyanp6eWlJbVBqemZUcDA4M1U2Wk1NU2RPbkRER0dIUGJiYmNGckgvOCtISC84WGJzMk9Gdkx5Z29NSXNYTHpiWjJkbEJYOU9QUC81b0Nnb0tBdHB5YzNQTmlSTW5TdDJtb2ppbmE0NEtQNi9wWE9MN0pTdnZvNXhRdFh3OTVpa3BLVFg2OThwT2FzSTVaTTQ4dDlnT09JZndTOVdFYy9ybnFLbnZBNXpUTlVmRjcwQUJnR3BVRXkrQ0FDb1g3d09vYWdSaUFBQUEyQnFCR0FBQUFMWkdJQVlBQUlDdEVZZ0JBQUJnYXdSaUFBQUEyQnFCR0FBQUFMWkdJQVlBQUlDdEVZZ0JBQUJnYXdSaUFBQUEyQnFCR0FBQUFMWkdJQVlBQUlDdEVZZ0JBQUJnYXdSaUFBQUEyQnFCR0FBQUFMWkdJQVlBQUlDdEVZZ0JBQUJnYXdSaUFBQUEyQnFCR0FBQUFMWkdJQVlBQUlDdEVZZ0JBQUJnYXdSaUFBQUEyQnFCR0FBQUFMWkdJQVlBQUlDdEVZZ0JBQUJnYXdSaUFBQUEyRnA0cUF1b0RMR3hzYUV1QWFqUk9JZUE4d3ZuTkZBeE5icUgyQml6S2RRMW9JUnZRMTBBeW85ejZKekVPWVNmalhQNm5NUTVEUUNvZWs2bjB6aWRUaFBxT2dBQU5WT043aUVHQUFBQWZpa0NNUUFBQUd5TlFBd0FBQUJiSXhBREFBREExZ2pFQUFBQXNEVUNNUUFBQUd5TlFBd0FBQUJiSXhBREFBREExZ2pFQUFBQXNEVUNNUUFBQUd5TlFBd0FBQUJiSXhBREFBREExZ2pFQUFBQXNEVUNNUUFBQUd5TlFBd0FBQUJiSXhBREFBREExZ2pFQUFBQXNEVUNNUUFBQUd5TlFBd0FBQUJiSXhBREFBREExZ2pFQUFBQXNEVUNNUUFBQUd5TlFBd0FBQUJiSXhBREFBREExZ2pFQUFBQXNMWHdVQmNBQURoL09KM09OWkk2aGJvTy9NUVlzeWsxTmJWZHFPc0F6bVgwRUFNQUtoTmgrQnhqV2RaTm9hNEJPTmZSUXd3QXFIVEp5Y21oTGdHU1ltTmpRMTBDVUNQUVF3d0FBQUJiSXhBREFBREExZ2pFQUFBQXNEVUNNUUFBQUd5TlFBd0FBQUJiSXhBREFBREExZ2pFQUFBQXNEVUNNUUFBQUd5TlFBd0FBQUJiSXhBREFBREExZ2pFQUFBQXNEVUNNUUFBQUd5TlFBd0FBQUJiSXhBREFBREExZ2pFQUFBQXNEVUNNUUFBQUd5TlFBd0FBQUJiSXhBREFBREExZ2pFQUFBQXNEVUNNUUFBQUd5TlFBd0FBQUJiSXhBREFBREExZ2pFQUFBQXNEVUNNUUFBQUd5TlFBd0FBQUJiSXhBREFBREExZ2pFQUFBQXNEVUNNUUFBQUd3dFBOUUZBQURPUGExYXRicW1WcTFhdjNhNzNWK2twNmQ3UWwxUFpkdTJiWnNlZmZSUlNaSmxXYXBmdjc1dXZmVldQZlBNTTRxS2l2S3ZsNStmcjdsejUycjU4dVg2NFljZjVQVjYxYXhaTTQwYk4wN1hYSE5OaUtvSFVOa0l4QUNBRW1yVnF0VkMwdElMTHJnZzErbDBMalRHTE16TXpGeTFiOSsrM0ZEWFZwbSsrdW9yMWE1ZFd6Lzg4SU5Hang2dGtTTkhhdUxFaVpLa3ZMdzhEUnc0VU1ZWURSa3lSSzFhdFZKQlFZRzJiZHVteU1qSUVGY09vRElSaUFFQVpZbVUxTnV5ck41Tm1qVEphOXk0OFNMTHNoYms1T1NzM3JsejU2bFFGMWNaSEE2SExyLzhjajMrK09ONit1bW41ZlY2NVhBNE5HM2FOTG5kYnMyY09WTVJFUkdTcElpSUNMVnIxeTdFRlFPb2JBUmlBRUI1MWJZczZ4RkpqOVNwVThmamREcVhlTDNlQlpKV3BhV2xuUWgxY2IrVTIrMVdaR1NrSEE2SENnb0t0R1RKRXIzNDRvditNQXpnL0VVZ0JnQ2JpSW1KYVdOWjFrWlZ3ZzNWbG1WRlNIckk0WEE4Wkl6eHhNVEVyTFFzNjJOampDekwrdVhGVmlPdjE2c2RPM1pvK3ZUcCt2M3ZmeTlKK3IvLyt6KzVYQzYxYXRVcXhOVUJxQTRFWWdDd0NjdXl1cW9Lbmk1a25VN0EwVjZ2dDFsTkM4TzMzSEtMSEE2SG1qZHZyb2NlZWtnUFAveXdwTk0zMDBsU2VEaVhTY0FPT05NQjFEaXRXcldLclZXclZtenhkcWZUMmM4M2JZelprWnFhdXE1Nks2c3hScWVrcEl3cWF3V24wM212cEtWbHJKSnZqRmxuV2RiaTdPenN1Zi81ejMrT250bHVVaVhXV2VXKyt1b3IxYWxUcDBSN3MyYk5aRm1XZHUvZXJkallFcjlxQU00ekJHSUFOVTVZV0ZnRFNXOEhXVlMwN1EvVlZJNXRHR1BjbG1XdE5jWXNNc2JNUFIvR0RaZW1YcjE2YXRldW5UNzQ0QU1DTVdBRGZERUhnQm9uUHo5L3JURW1wNHhWY284ZlA3Nm8yZ282anhsajNNYVlGY2FZdjNnOG5rWXBLU2wzcGFhbXZuVStoMkdmWWNPR0tUMDlYVU9IRHRYdTNidFZXRmlvckt3c2ZmbmxsOHJJeUFoMWVRQXFFVDNFQUdxYzlQUjBUMHhNekZ4SmZ3NjIzQml6NnZ2dnY4K3I1ckxPSzE2dmQ2L0Q0ZWg5L1BqeGhYYjlXVjU2NmFYNjZLT1A5TTQ3NytqSko1L1Vqei8rcU1qSVNGMTExVlVhUG54NHFNc0RVSWtJeEFCcXFrOVVTaUNXdExBNkN6a2ZwYVdscFVsS0MzVWRWYVZWcTFaS1RrNCs2M3BObXpiVmlCRWpxcUVpQUtIRWtBa0FOZEx4NDhlL2xPUUtzaWp2OE9IRG4xUjNQUUNBbW90QURLQkdPdk14L3FkQkZpVWRPSEFnV0ZBR0FDQW9BakdBR3N2cjlaWVlHdUgxZW9PRlpBQUFTa1VnQmxCajVlZm5yNUhrditITEdPTUpDd3ViSDhLU0FBQTFFSUVZUUkyVm5wNmViWXhaWEtScGJYSnk4c21RRlFRQXFKRUl4QUJxTk11eUZoU1o1ZG5EQUlBS0l4QURxTkZxMWFxMTJoampscFR2OFhqbWhib2VBRUROUXlBR1VLTnQzTGd4eTdLczVjYVlmNmVucHg4TGRUMEFnSnFITCtZQWNENllaNHhwRnVvaUFBQTFFNEVZc0RHbjA3bEdVcWRRMS9GTEdXTmtXWmFjVHVla1VOZnlTeGxqTnFXbXByWUxkUjBBWUNjRVlzRGVhbndZbGlUTHNrSmRRcVd4TE91bVVOY0FBSFpESUFhZzVPVGtVSmNBU2JHeHNhRXVBUUJzaVp2cUFBQUFZR3NFWWdBQUFOZ2FnUmdBQUFDMlJpQUdBQUNBclJHSUFRQUFZR3NFWWdBQUFOZ2FnUmdBQUFDMlJpQUdBQUNBclJHSUFRQUFZR3NFWWdBQUFOZ2FnUmdBQUFDMlJpQUdBQUNBclJHSUFRQUFZR3NFWWdBQUFOZ2FnUmdBQUFDMlJpQUdBQUNBcllXSHVnQUF3UGtuTmpZMjFDVUFRTG5SUXd3QXFEVEdtRTJocmdFbGZCdnFBb0J6SFQzRUFJQktrNXFhMmk3VU5RQkFSZEZEREFBQUFGc2pFQU1BQU1EV0NNUUFBQUN3TlFJeEFBQUFiSTFBREFBQUFGc2pFQU1BQU1EV0NNUUFBQUN3TlFJeEFBQUFiSTFBREtCYXJGcTF5ajl0ak5INjlldVZsNWVubzBlUEtpTWpJK2cyWThhTXFmQnhIbnZzTVNVbEpRVzBuVHg1VXJmZGRwc09IRGhRNGYwQkFNNS9mRk1kZ0dyeDBrc3Y2WTQ3N3BBa2JkNjhXY09IRDlkbm4zMm1QWHYyYVB6NDhabzdkNjRjanNDLzBkZXNXYU1SSTBab3lKQWgrdWFiYndLV1pXZG5LejgvWDF1MmJQRzNKU1VsS1MwdFRkbloyWHI3N2JjbFNhMWJ0MVpZV0pqY2JyY0dEeDRjc0krV0xWdHF3NFlOQVcwdWwwdjE2OWVYSk8zZnYxK1hYSEtKSk9uQWdRUGF2SGx6SmZ3a0FBQUFjTTV3T3AzRzZYU2E2bkRycmJmNnB3Y05HbVRtejUvdm4zL2xsVmRNUmtaR21kdjQ1T2JtbWlsVHBwaUVoQVNUbkp6c2J6OXc0SURwMXEyYk9YandvT25kdTdmWnQyK2Z5Y25KTVY5OTlaVzUrKzY3elpFalIwenYzcjNOc1dQSHlqeE8wZW4yN2R1WFdVdGw4LzE3Vk9HLzk2Z3p4eGhWVmNjQWdKcUlIbUlBVmNyWEs1eVRrNk03N3JoRGZmcjAwVmRmZmFWZHUzYnBndzgra0NRZFBIaFE2OWF0a3lRdFc3Wk1uVHAxOG0vVHFWTW56Wmd4UTFkZWVhV1NrcEkwZWZKazNYWFhYZnJ3d3c4VkVSSGhQODdKa3lmVnIxOC9OVzNhVkFrSkNVcE5UZFZWVjEybDBhTkhhKzdjdVdyWXNLRzZkKyt1M2J0M3EyM2J0bVhXbkpDUUlFbHl1OTMrYVpmTFZiay9HQURBT1lOQURLQksrY1lPeDhmSDYxLy8rcGNTRXhObFdaYVdMVnZtWHljdUxpNWcvb3N2dnZCdjg4VVhYMmovL3YxNit1bW5kZXJVS1UyY09GRlhYSEZGaWVOY2M4MDE2dG16cDJiTm1oWFFIaDBkclFFREJwUllmOCtlUGFVT2daZy9mNzRrcVVPSER2N3ArUGo0Q3J4cUFFQk5RaUFHVUcxT25UcWx5eSsvWE1uSnlmNmVWMG5Lejg5WFFrS0NycjMyV28wYU5hckVkck5uejlhbVRadmtjRGowbDcvOFJjWVlGUllXS2p3OFhQbjUrZnJ5eXk4VkhoNnVpSWdJZjRBOW03aTRPRzNkdWxYRGhnMVRUazZPdW5UcG9rYU5HbFhXUy8xRnFuTFloQ1I1dmQ1ejQ0VUN3RG5DQ25VQkFFTEhGN3lTazVPci9Gang4ZkZhdTNhdGpERzYrZWFiQTI1bWk0dUxLM0Z6VzlGdEpHbmJ0bTE2K2VXWDlZOS8vRU1mZlBDQnNyS3lsSmlZR0xDT0pMVnQyMVpYWDMxMTBCcDI3TmdSY0JOZXNPUEV4OGVIN0thNjJOallLdDEvRVR0VFVsS3VxYTZEQWNDNWpoNWlBTlhLc2lyMmQvaisvZnZWcUZFanpaczNUOTI2ZFpNa3JWMjdWbzgvL3JpL2w3aTRPWFBtQk4xWFhGemNXWS8zOE1NUCs0ZFlkT2pRUVV1V0xKRWt2Zm5tbXhXcSs1ZElTVW1wa3M2S016ZlRqWlEwdHlyMkR3QTFGWUVZUUxYYXUzZXZKSlU1Wk1McjlTbzFOVlV1bDB0ang0N1ZQZmZjbzUwN2QyckVpQkg2NXB0dmxKbVpxYlp0MnlvckswdS8rdFd2U2h5alY2OWVRWStkbjU5LzF2cUNqVGN1cXgwQVVQTVJpQUZVcVdQSGppa2xKVVc1dWJtNjU1NTcxTEJoUTBrS0dPc2JGeGZubi9kNFBFcElTTkIxMTEybk9YUG02T1RKazNycHBaYzBaY29VRlJRVWFNeVlNWHJxcWFma2NEaVVsWldscUtpb2N0ZlNwRWtUOWVyVksyZ1BzdGZyMWVIRGg5VzNiMTkvVzE1ZW5ycDA2ZUtmSHpod29PNjk5OTRLL3d3QUFPYzJBakdBS3BPYm02dnUzYnZyK3V1djExLy8rbGZGeGNYcHNzc3VLM1BvUWtSRWhENzY2Q1BWclZ0WDB1bWhDdE9tVGRPRkYxNm9KNTk4VWs2blUrM2J0NWQwK2dzK21qVnJWbUlmcFEyWmtBS0hUV3pmdmwxTGxpeVJ4K05SMzc1OTFhSkZDNjFZc2NLL3ZFT0hEZ0h6QUlEekU0RVlRSldKakl6VW1qVnJnbzd6TFRwa29ubno1djc1cVZPbjZxS0xMdkl2R3pCZ2dQTHk4dlR3d3cvcjVwdHYxdURCZzNYNzdiY3JPenRialJvMTBpdXZ2Rkxtdm9zck9teWlRWU1HdXZQT096Vm8wQ0JGUmtacXpKZ3g2dHExcTM5NVhsNWV3THlrZ01mREFRRE9Ed1JpQUZVcVdCaHUzYnExM25ycnJYTHZvM2J0Mm5yenpUZjl2Y0ZKU1VueWVyMGx2dXBaa3Y3d2h6L29tV2VlS1hWZlU2ZE85VTgzYmRwVVRaczI5YytQR0RHaTNEVUJBTTRmSmE4bUFGREZLaEtHZllvUGpRZ1doaVdWR1lZbEtURXhzY0xIQmdDYzMrZ2hCZ0JVR3FmVHVVWlNwMURYZ1o4WVl6YWxwcWEyQzNVZHdMbU1IbUlBUUdVaURKOWpMTXU2S2RRMUFPYzZlb2dCQUpXdU9yNzlFR2RYamQ5K0NOUm85QkFEQUFEQTFnakVBQUFBc0RVQ01RQUFBR3lOUUF3QUFBQmJJeEFEQUFEQTFnakVBQUFBc0RVQ01RQUFBR3lOUUF3QUFBQmJJeEFEQUFEQTFnakVBQUFBc0RVQ01RQUFBR3lOUUF3QUFBQmJJeEFEQUFEQTFnakVBQUFBc0RVQ01RQUFBR3lOUUF3QUFBQmJJeEFEQUFEQTFnakVBQUFBc0RVQ01RQUFBR3lOUUF3QUFBQmJJeEFEQUFEQTFnakVBQUFBc0RVQ01RQUFBR3d0UE5RRkFBaTkyTmpZVUpjQUFFREkwRU1NMkpneFpsT29hMEFKMzRhNkFBQ3dHM3FJQVJ0TFRVMXRGK29hQUFBSU5YcUlBUUFBWUdzRVlnQ0FiVHoyMkdOS1Nrb0thRHQ1OHFSdXUrMDJIVGh3NEt6YkZ4WVdhdVBHalZWVUhZQlFZY2dFQUtDRUcyNjQ0YmZoNGVGeGxtVzluWnljN0FwMVBaVWhLU2xKYVdscHlzN08xdHR2dnkxSmF0MjZ0Y0xDd3VSMnV6VjQ4T0NBOWJ0Mzc2NkVoSVNBdHZ6OGZMMzAwa3NhTldvVU42TUM1eEVDTVFDZ2hQRHc4TWFTSm5xOTNsZWNUdWMza2hiVnFsVnIyc2FORzdOQ1hkdlBjZkRnUVUyZVBGbWZmZmFaaGc0ZHFuSGp4aWs2T2xvcEtTa2FOMjZjbGl4Wm9zR0RCK3YxMTE5WGRIUzBmN3Y0K0hoRlJVVkprdkx5OGxTN2RtMUowc2lSSTBzY28zLy8vdXJhdFd2MXZDQUFsWXBBREFBb2xXVlp0U1Mxa2RRbVB6OS9sTlBwM0NicE0yUE1HNm1wcVpraExxL2NUcDQ4cVg3OStxbHAwNlpLU0VoUWFtcXFycnJxS28wZVBWcHo1ODVWdzRZTjFiMTdkKzNldlZ0dDI3WU4ySGJac21XU3BPZWZmMTVkdW5SUmh3NGRKRW5kdW5YenJ4TWRIVTBZQm1vd0FqRUFvTHhxU1hKS2NscVc5WHhNVE14bVk4eG5CUVVGNzMvNzdiZUhRMTFjV2E2NTVocjE3TmxUczJiTkNtaVBqbzdXZ0FFRFNxeS9aODhlYmQ2ODJUL2ZybDA3dFdqUlFtKzk5WlplZU9FRkpTVWx5ZVB4YU1XS0ZWcS9mcjNlZSsrOXFuNEpBS29RZ1JnQWJNWVkwODNwZEY1MmxuV2FXNVpWMWlyaGxtWEZXWllWRnhFUk1TWW1KaVpOMHRKS0xiU1NSVVJFYVA3OCtlVmFOeTR1TG1DK1FZTUdtak5uamlTVjZBbGVzbVNKSG5yb29jb3BFa0JJRUlnQndENU9TcEpsV1RkS3VyR3NGYzhTaGdNWVk3eVNkaHRqVWlxeVhYWGJzR0dEMnJadHE2dXZ2anJvOGgwN2RtakxsaTMrZGFXZmZnN0hqeDlYbno1OUpFbloyZG4rYlg3ODhVZWxwNmRyN05peFZWazZnQ3BHSUFZQW0waEpTWmthRXhQem96SG1yS25WNFhEY0tHbFFhY3VOTVc1SmM0MHhTVjZ2OTd1dFc3ZHVsQ1NuMDFsNUJWY1JYMDl2Y2NWN2hTWEpHQ1BwOU5DS0R6NzRRRkpnRC9IaHc0Y1ZFUkdoek14TU5XdldyQXFxQlZBZENNUUFZQjhGcWFtcHM4dXpvdFBwUEthU2dUalBHUE9wMSt0ZG1KZVh0M3JuenAybktyL0VxdGVyVjYrZzdmbjUrUUh6V1ZsWnV2RENDeVZKeDQ0ZDgyOVh0SWY0Mm11djFWTlBQYVZSbzBiNUgrVUdvT2JoaXprQUFHWEpOY2JNbG5UZmtTTkhHcVNtcHZiODVwdHZGdFhVTUZ5V0prMmFCSVRsblR0MzZvb3JycEQwMHhqaTY2Ky9YaE1tVEFqWXJtUEhqdHExYTVlOFhtKzExZ3VnOHRCRERBQW9JVDgvZjFldFdyVTZ1OTN1TDlQVDB6MmhycWN5bFRaa1Fnb2NOckY2OVdxMWE5ZE8rZm41S2lnbzBOS2xTN1ZqeHc1dDJyUko3Nzc3cmlScHhJZ1J5czNOVmFOR2plUncwTWNFMUZRRVlnQkFDZHUyYmRzaGFVZW82NmdLeGI5OXJpamZzQW1QeDZNTkd6Wm93SUFCK3Y3NzcyV00wYkZqeC9UR0cyOG9KU1ZGUC83NG95VHBycnZ1VW01dXJtNjY2YVpxcVIwQUFBRG5PS2ZUYVp4T3B6bFhUWnc0c2N6bFU2Wk04VSs3WEM3L3ROdnRMckh1UC8vNXo4b3JySXI0L2oxQy9Yc0JuT3ZPM2VmakFBQnFIRi80U2s1T0RuVXBrQlFiR3l0SlNrbEo0WG9QbElFQlR3QUFBTEExQWpFQUFBQnNqVUFNQUFBQVd5TVFBd0FBd05ZSXhBQUFBTEExQWpFQUFBQnNqVUFMUFRMdEFBQUJLa2xFUVZRTUFBQUFXeU1RQXdBQXdOWUl4QUFBQUxBMUFqRUFBQUJzalVBTUFBQUFXeU1RQXdBQXdOWUl4QUFBQUxBMUFqRUFBQUJzalVBTUFBQUFXeU1RQXdBQXdOWUl4QUFBQUxBMUFqRUFBQUJzalVBTUFBQUFXeU1RQXdBQXdOWUl4QUFBQUxBMUFqRUFBQUJzalVBTUFBQUFXeU1RQXdBQXdOWUl4QUFBQUxBMUFqRUFBQUJzTFR6VUJRQUF6ait4c2JHaExnRUF5bzBlWWdCQXBUSEdiQXAxRFNqaDIxQVhBQUFBQUFBQUFBQUFBQUFBQUFBQUFBQUFBQUFBQUFBQUFBQUFBQUFBQUFBQUFBQUFBQUFBQUFBQUFBQUFBQUFBQUFBQUFBQUFBQUFBQUFBQUFBQUFBQUFBQUFBQUFBQUFBQUFBQUFBQUFBQUFBQUFBQUFBQUFBQUFBQUFBQUFBQUFBQUFBQUFBQUFBQUFBQUFBQUFBQUFBQUFBQUFBQUFBQUFBQUFBQS8rWCtUajBJcHp1QmN4UUFBQUFCSlJVNUVya0pnZ2c9PSIsCiAgICJUeXBlIiA6ICJmbG93Igp9Cg=="/>
    </extobj>
  </extobjs>
</s:customData>
</file>

<file path=customXml/itemProps1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</vt:lpstr>
      <vt:lpstr>Wingdings</vt:lpstr>
      <vt:lpstr>Montserrat Black</vt:lpstr>
      <vt:lpstr>AMGDT</vt:lpstr>
      <vt:lpstr>Calibri Light</vt:lpstr>
      <vt:lpstr>Calibri</vt:lpstr>
      <vt:lpstr>Arial Unicode MS</vt:lpstr>
      <vt:lpstr>Office 主题</vt:lpstr>
      <vt:lpstr>1_Office 主题</vt:lpstr>
      <vt:lpstr>管廊&amp;预制构件</vt:lpstr>
      <vt:lpstr>PowerPoint 演示文稿</vt:lpstr>
      <vt:lpstr>系统流程图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大屏数据展示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xp</dc:creator>
  <cp:lastModifiedBy>韩瑞凯</cp:lastModifiedBy>
  <cp:revision>2</cp:revision>
  <dcterms:created xsi:type="dcterms:W3CDTF">2021-10-08T09:07:00Z</dcterms:created>
  <dcterms:modified xsi:type="dcterms:W3CDTF">2021-10-08T09:43:04Z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96A7744693A74B3AA303003936339BBB</vt:lpwstr>
  </property>
</Properties>
</file>