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6" r:id="rId2"/>
    <p:sldId id="270" r:id="rId3"/>
    <p:sldId id="271" r:id="rId4"/>
    <p:sldId id="272" r:id="rId5"/>
    <p:sldId id="261" r:id="rId6"/>
    <p:sldId id="264" r:id="rId7"/>
    <p:sldId id="260" r:id="rId8"/>
    <p:sldId id="267" r:id="rId9"/>
    <p:sldId id="265" r:id="rId10"/>
    <p:sldId id="259" r:id="rId11"/>
    <p:sldId id="268" r:id="rId12"/>
    <p:sldId id="269" r:id="rId13"/>
    <p:sldId id="257" r:id="rId14"/>
    <p:sldId id="258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B75F4-EE0C-482E-A1CE-59EBC8EEDA2E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37C54-6B3D-41F5-83EB-17A5A7D641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251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觀眾 兩萬名以上 的 球種分布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37C54-6B3D-41F5-83EB-17A5A7D6412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999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789</a:t>
            </a:r>
            <a:r>
              <a:rPr lang="zh-TW" altLang="en-US" dirty="0"/>
              <a:t>局 打出全雷打 的快速球 轉速在</a:t>
            </a:r>
            <a:r>
              <a:rPr lang="en-US" altLang="zh-TW" dirty="0"/>
              <a:t>2000</a:t>
            </a:r>
            <a:r>
              <a:rPr lang="zh-TW" altLang="en-US" dirty="0"/>
              <a:t>轉 以下 的 尾速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37C54-6B3D-41F5-83EB-17A5A7D6412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816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37C54-6B3D-41F5-83EB-17A5A7D6412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31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4C41-D492-4034-952A-57E43122657E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4FD3-2B3B-40A9-8CFE-C39C70F49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42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4C41-D492-4034-952A-57E43122657E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4FD3-2B3B-40A9-8CFE-C39C70F49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83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4C41-D492-4034-952A-57E43122657E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4FD3-2B3B-40A9-8CFE-C39C70F49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651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4C41-D492-4034-952A-57E43122657E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4FD3-2B3B-40A9-8CFE-C39C70F49A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2348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4C41-D492-4034-952A-57E43122657E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4FD3-2B3B-40A9-8CFE-C39C70F49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533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4C41-D492-4034-952A-57E43122657E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4FD3-2B3B-40A9-8CFE-C39C70F49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715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4C41-D492-4034-952A-57E43122657E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4FD3-2B3B-40A9-8CFE-C39C70F49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485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4C41-D492-4034-952A-57E43122657E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4FD3-2B3B-40A9-8CFE-C39C70F49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977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4C41-D492-4034-952A-57E43122657E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4FD3-2B3B-40A9-8CFE-C39C70F49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0749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C11CDC-D403-49FA-8F2B-85465796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017E95-F988-425B-ACE8-6E58ED468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D87996-E8D0-41D8-84CC-EC0B6A85E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4C41-D492-4034-952A-57E43122657E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6393B7-3168-40BC-8E23-888CB3BF5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10DFD-94D7-4792-BFD2-DFEEA082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4FD3-2B3B-40A9-8CFE-C39C70F49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57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4C41-D492-4034-952A-57E43122657E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4FD3-2B3B-40A9-8CFE-C39C70F49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65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4C41-D492-4034-952A-57E43122657E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4FD3-2B3B-40A9-8CFE-C39C70F49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267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4C41-D492-4034-952A-57E43122657E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4FD3-2B3B-40A9-8CFE-C39C70F49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3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4C41-D492-4034-952A-57E43122657E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4FD3-2B3B-40A9-8CFE-C39C70F49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34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4C41-D492-4034-952A-57E43122657E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4FD3-2B3B-40A9-8CFE-C39C70F49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48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4C41-D492-4034-952A-57E43122657E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4FD3-2B3B-40A9-8CFE-C39C70F49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53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4C41-D492-4034-952A-57E43122657E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4FD3-2B3B-40A9-8CFE-C39C70F49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98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4C41-D492-4034-952A-57E43122657E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4FD3-2B3B-40A9-8CFE-C39C70F49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4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35E4C41-D492-4034-952A-57E43122657E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77F4FD3-2B3B-40A9-8CFE-C39C70F49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586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14E13-02EC-4124-9BF4-7B23BAFCA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74" y="627848"/>
            <a:ext cx="2006707" cy="1596177"/>
          </a:xfrm>
        </p:spPr>
        <p:txBody>
          <a:bodyPr/>
          <a:lstStyle/>
          <a:p>
            <a:r>
              <a:rPr lang="en-US" altLang="zh-TW" dirty="0"/>
              <a:t>ERD</a:t>
            </a:r>
            <a:endParaRPr lang="zh-TW" altLang="en-US" dirty="0"/>
          </a:p>
        </p:txBody>
      </p:sp>
      <p:pic>
        <p:nvPicPr>
          <p:cNvPr id="5" name="內容版面配置區 4" descr="一張含有 文字, 地圖 的圖片&#10;&#10;自動產生的描述">
            <a:extLst>
              <a:ext uri="{FF2B5EF4-FFF2-40B4-BE49-F238E27FC236}">
                <a16:creationId xmlns:a16="http://schemas.microsoft.com/office/drawing/2014/main" id="{3A43FEC7-94C4-4ADF-A345-2974564BA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030" y="161268"/>
            <a:ext cx="8957196" cy="6696732"/>
          </a:xfrm>
        </p:spPr>
      </p:pic>
    </p:spTree>
    <p:extLst>
      <p:ext uri="{BB962C8B-B14F-4D97-AF65-F5344CB8AC3E}">
        <p14:creationId xmlns:p14="http://schemas.microsoft.com/office/powerpoint/2010/main" val="536032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2BCE3-E6C8-4162-A425-F3319751D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38" y="285226"/>
            <a:ext cx="10515600" cy="815605"/>
          </a:xfrm>
        </p:spPr>
        <p:txBody>
          <a:bodyPr/>
          <a:lstStyle/>
          <a:p>
            <a:r>
              <a:rPr lang="en-US" altLang="zh-TW" dirty="0"/>
              <a:t>SQL.2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EDB312-CFBF-46E8-8A5B-D5AC27732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338" y="2325951"/>
            <a:ext cx="11400038" cy="3994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SELECT</a:t>
            </a:r>
            <a:r>
              <a:rPr lang="en-US" altLang="zh-TW" dirty="0"/>
              <a:t> /*+USE_MERGE(</a:t>
            </a:r>
            <a:r>
              <a:rPr lang="en-US" altLang="zh-TW" dirty="0" err="1"/>
              <a:t>Pitches,ATBATS</a:t>
            </a:r>
            <a:r>
              <a:rPr lang="en-US" altLang="zh-TW" dirty="0"/>
              <a:t>)*/ </a:t>
            </a:r>
            <a:r>
              <a:rPr lang="en-US" altLang="zh-TW" dirty="0" err="1"/>
              <a:t>Pitches.END_SPEED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FROM</a:t>
            </a:r>
            <a:r>
              <a:rPr lang="en-US" altLang="zh-TW" dirty="0"/>
              <a:t>   Pitches 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INNER  JOIN</a:t>
            </a:r>
          </a:p>
          <a:p>
            <a:pPr marL="0" indent="0">
              <a:buNone/>
            </a:pPr>
            <a:r>
              <a:rPr lang="en-US" altLang="zh-TW" dirty="0"/>
              <a:t>ATBATS 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ON</a:t>
            </a:r>
            <a:r>
              <a:rPr lang="en-US" altLang="zh-TW" dirty="0"/>
              <a:t> ATBATS.AB_ID=</a:t>
            </a:r>
            <a:r>
              <a:rPr lang="en-US" altLang="zh-TW" dirty="0" err="1"/>
              <a:t>Pitches.AB_ID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WHERE</a:t>
            </a:r>
            <a:r>
              <a:rPr lang="en-US" altLang="zh-TW" dirty="0"/>
              <a:t> </a:t>
            </a:r>
            <a:r>
              <a:rPr lang="en-US" altLang="zh-TW" dirty="0" err="1"/>
              <a:t>Atbats.INNING</a:t>
            </a:r>
            <a:r>
              <a:rPr lang="en-US" altLang="zh-TW" dirty="0"/>
              <a:t> &gt; 6  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en-US" altLang="zh-TW" dirty="0"/>
              <a:t> </a:t>
            </a:r>
            <a:r>
              <a:rPr lang="en-US" altLang="zh-TW" dirty="0" err="1"/>
              <a:t>Atbats.EVENT</a:t>
            </a:r>
            <a:r>
              <a:rPr lang="en-US" altLang="zh-TW" dirty="0"/>
              <a:t>='Home Run' 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en-US" altLang="zh-TW" dirty="0"/>
              <a:t> </a:t>
            </a:r>
            <a:r>
              <a:rPr lang="en-US" altLang="zh-TW" dirty="0" err="1"/>
              <a:t>Pitches.spin_rate</a:t>
            </a:r>
            <a:r>
              <a:rPr lang="en-US" altLang="zh-TW" dirty="0"/>
              <a:t>&lt;2000 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en-US" altLang="zh-TW" dirty="0"/>
              <a:t> </a:t>
            </a:r>
            <a:r>
              <a:rPr lang="en-US" altLang="zh-TW" dirty="0" err="1"/>
              <a:t>pitch_type</a:t>
            </a:r>
            <a:r>
              <a:rPr lang="en-US" altLang="zh-TW" dirty="0"/>
              <a:t>='FF'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ORDER BY </a:t>
            </a:r>
            <a:r>
              <a:rPr lang="en-US" altLang="zh-TW" dirty="0" err="1"/>
              <a:t>Atbats.AB_ID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4866B08-E0E1-4CCF-9199-5ADF1FCC4065}"/>
              </a:ext>
            </a:extLst>
          </p:cNvPr>
          <p:cNvSpPr txBox="1"/>
          <p:nvPr/>
        </p:nvSpPr>
        <p:spPr>
          <a:xfrm>
            <a:off x="465338" y="1417447"/>
            <a:ext cx="4838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MERGE</a:t>
            </a:r>
            <a:r>
              <a:rPr lang="zh-TW" altLang="en-US" sz="4400" dirty="0"/>
              <a:t> </a:t>
            </a:r>
            <a:r>
              <a:rPr lang="en-US" altLang="zh-TW" sz="4400" dirty="0"/>
              <a:t>JOIN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49763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3A07AC-DFF1-48B4-BEA0-3981A6C13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1429304"/>
            <a:ext cx="10634709" cy="736847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>
                <a:latin typeface="+mn-lt"/>
              </a:rPr>
              <a:t>HASH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JOIN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11D8A3-20F2-40BA-A0C7-F67F45A63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61" y="2246051"/>
            <a:ext cx="10515600" cy="4028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SELECT</a:t>
            </a:r>
            <a:r>
              <a:rPr lang="en-US" altLang="zh-TW" dirty="0"/>
              <a:t>  </a:t>
            </a:r>
            <a:r>
              <a:rPr lang="en-US" altLang="zh-TW" dirty="0" err="1"/>
              <a:t>Pitches.END_SPEED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FROM</a:t>
            </a:r>
            <a:r>
              <a:rPr lang="en-US" altLang="zh-TW" dirty="0"/>
              <a:t>   Pitches 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INNER  JOIN</a:t>
            </a:r>
          </a:p>
          <a:p>
            <a:pPr marL="0" indent="0">
              <a:buNone/>
            </a:pPr>
            <a:r>
              <a:rPr lang="en-US" altLang="zh-TW" dirty="0"/>
              <a:t>ATBATS 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ON</a:t>
            </a:r>
            <a:r>
              <a:rPr lang="en-US" altLang="zh-TW" dirty="0"/>
              <a:t> ATBATS.AB_ID=</a:t>
            </a:r>
            <a:r>
              <a:rPr lang="en-US" altLang="zh-TW" dirty="0" err="1"/>
              <a:t>Pitches.AB_ID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WHERE</a:t>
            </a:r>
            <a:r>
              <a:rPr lang="en-US" altLang="zh-TW" dirty="0"/>
              <a:t> </a:t>
            </a:r>
            <a:r>
              <a:rPr lang="en-US" altLang="zh-TW" dirty="0" err="1"/>
              <a:t>Atbats.INNING</a:t>
            </a:r>
            <a:r>
              <a:rPr lang="en-US" altLang="zh-TW" dirty="0"/>
              <a:t> &gt; 6  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en-US" altLang="zh-TW" dirty="0"/>
              <a:t> </a:t>
            </a:r>
            <a:r>
              <a:rPr lang="en-US" altLang="zh-TW" dirty="0" err="1"/>
              <a:t>Atbats.EVENT</a:t>
            </a:r>
            <a:r>
              <a:rPr lang="en-US" altLang="zh-TW" dirty="0"/>
              <a:t>='Home Run' 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en-US" altLang="zh-TW" dirty="0"/>
              <a:t> </a:t>
            </a:r>
            <a:r>
              <a:rPr lang="en-US" altLang="zh-TW" dirty="0" err="1"/>
              <a:t>Pitches.spin_rate</a:t>
            </a:r>
            <a:r>
              <a:rPr lang="en-US" altLang="zh-TW" dirty="0"/>
              <a:t>&lt;2000 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en-US" altLang="zh-TW" dirty="0"/>
              <a:t> </a:t>
            </a:r>
            <a:r>
              <a:rPr lang="en-US" altLang="zh-TW" dirty="0" err="1"/>
              <a:t>pitch_type</a:t>
            </a:r>
            <a:r>
              <a:rPr lang="en-US" altLang="zh-TW" dirty="0"/>
              <a:t>='FF'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ORDER BY </a:t>
            </a:r>
            <a:r>
              <a:rPr lang="en-US" altLang="zh-TW" dirty="0" err="1"/>
              <a:t>Atbats.AB_ID</a:t>
            </a: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E78AA280-3723-45E1-84ED-FE65FFD99136}"/>
              </a:ext>
            </a:extLst>
          </p:cNvPr>
          <p:cNvSpPr txBox="1">
            <a:spLocks/>
          </p:cNvSpPr>
          <p:nvPr/>
        </p:nvSpPr>
        <p:spPr>
          <a:xfrm>
            <a:off x="465338" y="285226"/>
            <a:ext cx="10515600" cy="815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/>
              <a:t>SQL.2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203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33D761-FA3A-42F9-A1BD-765E61A3C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4548"/>
          </a:xfrm>
        </p:spPr>
        <p:txBody>
          <a:bodyPr/>
          <a:lstStyle/>
          <a:p>
            <a:r>
              <a:rPr lang="zh-TW" altLang="en-US" dirty="0"/>
              <a:t>比較成本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46CDE94-5757-4D93-B3F9-FC28BD4B1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838" y="1469503"/>
            <a:ext cx="10515600" cy="217218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E4F5F24-C389-407C-8624-452C46C152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719" b="2880"/>
          <a:stretch/>
        </p:blipFill>
        <p:spPr>
          <a:xfrm>
            <a:off x="580838" y="3803357"/>
            <a:ext cx="10515600" cy="268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21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E3F190-418A-4B09-BDA6-58A5DD9C4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7269"/>
            <a:ext cx="10515600" cy="877749"/>
          </a:xfrm>
        </p:spPr>
        <p:txBody>
          <a:bodyPr/>
          <a:lstStyle/>
          <a:p>
            <a:r>
              <a:rPr lang="en-US" altLang="zh-TW" dirty="0"/>
              <a:t>SQL.3</a:t>
            </a:r>
            <a:r>
              <a:rPr lang="zh-TW" altLang="en-US" dirty="0"/>
              <a:t>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9939AF-F0FE-42BC-946D-BECC6C1D8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4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SELECT</a:t>
            </a:r>
            <a:r>
              <a:rPr lang="en-US" altLang="zh-TW" dirty="0"/>
              <a:t> </a:t>
            </a:r>
            <a:r>
              <a:rPr lang="en-US" altLang="zh-TW" dirty="0" err="1"/>
              <a:t>first_names,last_names,attendance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altLang="zh-TW" dirty="0"/>
              <a:t>(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SELECT</a:t>
            </a:r>
            <a:r>
              <a:rPr lang="en-US" altLang="zh-TW" dirty="0"/>
              <a:t> distinct </a:t>
            </a:r>
            <a:r>
              <a:rPr lang="en-US" altLang="zh-TW" dirty="0" err="1"/>
              <a:t>pitcher_id,g_id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FROM</a:t>
            </a:r>
            <a:r>
              <a:rPr lang="en-US" altLang="zh-TW" dirty="0"/>
              <a:t> </a:t>
            </a:r>
            <a:r>
              <a:rPr lang="en-US" altLang="zh-TW" dirty="0" err="1"/>
              <a:t>atbats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) bat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JOIN</a:t>
            </a:r>
            <a:r>
              <a:rPr lang="zh-TW" altLang="en-US" dirty="0"/>
              <a:t> </a:t>
            </a:r>
            <a:r>
              <a:rPr lang="en-US" altLang="zh-TW" dirty="0"/>
              <a:t>games 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ON</a:t>
            </a:r>
            <a:r>
              <a:rPr lang="en-US" altLang="zh-TW" dirty="0"/>
              <a:t> </a:t>
            </a:r>
            <a:r>
              <a:rPr lang="en-US" altLang="zh-TW" dirty="0" err="1"/>
              <a:t>bat.g_id</a:t>
            </a:r>
            <a:r>
              <a:rPr lang="en-US" altLang="zh-TW" dirty="0"/>
              <a:t>=</a:t>
            </a:r>
            <a:r>
              <a:rPr lang="en-US" altLang="zh-TW" dirty="0" err="1"/>
              <a:t>games.g_id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JOIN</a:t>
            </a:r>
            <a:r>
              <a:rPr lang="en-US" altLang="zh-TW" dirty="0"/>
              <a:t> </a:t>
            </a:r>
            <a:r>
              <a:rPr lang="en-US" altLang="zh-TW" dirty="0" err="1"/>
              <a:t>player_names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ON</a:t>
            </a:r>
            <a:r>
              <a:rPr lang="en-US" altLang="zh-TW" dirty="0"/>
              <a:t> bat.pitcher_id=player_names.id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WHERE</a:t>
            </a:r>
            <a:r>
              <a:rPr lang="en-US" altLang="zh-TW" dirty="0"/>
              <a:t> </a:t>
            </a:r>
            <a:r>
              <a:rPr lang="en-US" altLang="zh-TW" dirty="0" err="1"/>
              <a:t>games.attendance</a:t>
            </a:r>
            <a:r>
              <a:rPr lang="en-US" altLang="zh-TW" dirty="0"/>
              <a:t>&gt;=20000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9469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953217-E9F6-4E8C-9AE7-97FC2DC20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280" y="320737"/>
            <a:ext cx="10515600" cy="1325563"/>
          </a:xfrm>
        </p:spPr>
        <p:txBody>
          <a:bodyPr/>
          <a:lstStyle/>
          <a:p>
            <a:r>
              <a:rPr lang="en-US" altLang="zh-TW" dirty="0"/>
              <a:t>SQL.3</a:t>
            </a:r>
            <a:r>
              <a:rPr lang="zh-TW" altLang="en-US" dirty="0"/>
              <a:t> 成本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F0BDC3FB-1888-4A5B-8F19-28CA35F89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882" y="1946015"/>
            <a:ext cx="10515600" cy="245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24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46508-749B-48C1-8CEA-3CBD9CEFD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66" y="468221"/>
            <a:ext cx="10515600" cy="1019792"/>
          </a:xfrm>
        </p:spPr>
        <p:txBody>
          <a:bodyPr/>
          <a:lstStyle/>
          <a:p>
            <a:r>
              <a:rPr lang="zh-TW" altLang="en-US" dirty="0"/>
              <a:t>加上  </a:t>
            </a:r>
            <a:r>
              <a:rPr lang="en-US" altLang="zh-TW" dirty="0"/>
              <a:t>INDEX GAME(ATTENDANCE)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ACF9D98-0EDF-4856-9412-04DD02CCE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9616"/>
            <a:ext cx="10515600" cy="257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5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45431C-0431-4DD6-98A6-3176CA69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atbats.csv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72D92DDF-D209-438E-8AB0-9E7490590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100601"/>
              </p:ext>
            </p:extLst>
          </p:nvPr>
        </p:nvGraphicFramePr>
        <p:xfrm>
          <a:off x="2032000" y="1777285"/>
          <a:ext cx="8128000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2660">
                  <a:extLst>
                    <a:ext uri="{9D8B030D-6E8A-4147-A177-3AD203B41FA5}">
                      <a16:colId xmlns:a16="http://schemas.microsoft.com/office/drawing/2014/main" val="3152596563"/>
                    </a:ext>
                  </a:extLst>
                </a:gridCol>
                <a:gridCol w="5055340">
                  <a:extLst>
                    <a:ext uri="{9D8B030D-6E8A-4147-A177-3AD203B41FA5}">
                      <a16:colId xmlns:a16="http://schemas.microsoft.com/office/drawing/2014/main" val="3327368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欄位名稱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解釋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7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ab_id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前</a:t>
                      </a:r>
                      <a:r>
                        <a:rPr lang="en-US" altLang="zh-TW" dirty="0"/>
                        <a:t>4</a:t>
                      </a:r>
                      <a:r>
                        <a:rPr lang="zh-TW" altLang="en-US" dirty="0"/>
                        <a:t>位數字是年份</a:t>
                      </a:r>
                      <a:r>
                        <a:rPr lang="en-US" altLang="zh-TW" dirty="0"/>
                        <a:t>,</a:t>
                      </a:r>
                      <a:r>
                        <a:rPr lang="zh-TW" altLang="en-US" dirty="0"/>
                        <a:t> 與</a:t>
                      </a:r>
                      <a:r>
                        <a:rPr lang="en-US" altLang="zh-TW" dirty="0"/>
                        <a:t>pitches.csv</a:t>
                      </a:r>
                      <a:r>
                        <a:rPr lang="zh-TW" altLang="en-US" dirty="0"/>
                        <a:t>中的</a:t>
                      </a:r>
                      <a:r>
                        <a:rPr lang="en-US" altLang="zh-TW" dirty="0" err="1"/>
                        <a:t>ab_id</a:t>
                      </a:r>
                      <a:r>
                        <a:rPr lang="zh-TW" altLang="en-US" dirty="0"/>
                        <a:t>匹配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9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batter_id</a:t>
                      </a:r>
                      <a:r>
                        <a:rPr lang="en-US" altLang="zh-TW" dirty="0"/>
                        <a:t>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擊球員的玩家</a:t>
                      </a:r>
                      <a:r>
                        <a:rPr lang="en-US" altLang="zh-TW" dirty="0"/>
                        <a:t>ID</a:t>
                      </a:r>
                      <a:r>
                        <a:rPr lang="zh-TW" altLang="en-US" dirty="0"/>
                        <a:t>。由美國職業棒球大聯盟給出</a:t>
                      </a:r>
                      <a:r>
                        <a:rPr lang="en-US" altLang="zh-TW" dirty="0"/>
                        <a:t>,</a:t>
                      </a:r>
                      <a:r>
                        <a:rPr lang="zh-TW" altLang="en-US" dirty="0"/>
                        <a:t>在</a:t>
                      </a:r>
                      <a:r>
                        <a:rPr lang="en-US" altLang="zh-TW" dirty="0"/>
                        <a:t>player_names.csv</a:t>
                      </a:r>
                      <a:r>
                        <a:rPr lang="zh-TW" altLang="en-US" dirty="0"/>
                        <a:t>中找到球員姓名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570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Event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擊球結果的描述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01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g_id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比賽的</a:t>
                      </a:r>
                      <a:r>
                        <a:rPr lang="en-US" altLang="zh-TW" dirty="0"/>
                        <a:t>id,</a:t>
                      </a:r>
                      <a:r>
                        <a:rPr lang="zh-TW" altLang="en-US" dirty="0"/>
                        <a:t>前</a:t>
                      </a:r>
                      <a:r>
                        <a:rPr lang="en-US" altLang="zh-TW" dirty="0"/>
                        <a:t>4</a:t>
                      </a:r>
                      <a:r>
                        <a:rPr lang="zh-TW" altLang="en-US" dirty="0"/>
                        <a:t>位數字是年份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637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Inning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局數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537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擊球後出局次數</a:t>
                      </a:r>
                      <a:r>
                        <a:rPr lang="en-US" altLang="zh-TW" dirty="0"/>
                        <a:t>(OUTS)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327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p_score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投手隊得分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16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p_throws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投手的慣用手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29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pitcher_id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投手的玩家</a:t>
                      </a:r>
                      <a:r>
                        <a:rPr lang="en-US" altLang="zh-TW" dirty="0"/>
                        <a:t>ID</a:t>
                      </a:r>
                      <a:r>
                        <a:rPr lang="zh-TW" altLang="en-US" dirty="0"/>
                        <a:t>。由美國職業棒球大聯盟（</a:t>
                      </a:r>
                      <a:r>
                        <a:rPr lang="en-US" altLang="zh-TW" dirty="0"/>
                        <a:t>MLB</a:t>
                      </a:r>
                      <a:r>
                        <a:rPr lang="zh-TW" altLang="en-US" dirty="0"/>
                        <a:t>）給出，在</a:t>
                      </a:r>
                      <a:r>
                        <a:rPr lang="en-US" altLang="zh-TW" dirty="0"/>
                        <a:t>player_names.csv</a:t>
                      </a:r>
                      <a:r>
                        <a:rPr lang="zh-TW" altLang="en-US" dirty="0"/>
                        <a:t>中找到球員姓名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012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Stand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左打者還是右打者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045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71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981EB5-C5D6-462F-B23C-E6D87A32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games.csv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1011364-352F-4B35-90E1-4E6FD9FF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477228"/>
              </p:ext>
            </p:extLst>
          </p:nvPr>
        </p:nvGraphicFramePr>
        <p:xfrm>
          <a:off x="1998462" y="2348432"/>
          <a:ext cx="8195076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12156380"/>
                    </a:ext>
                  </a:extLst>
                </a:gridCol>
                <a:gridCol w="4131076">
                  <a:extLst>
                    <a:ext uri="{9D8B030D-6E8A-4147-A177-3AD203B41FA5}">
                      <a16:colId xmlns:a16="http://schemas.microsoft.com/office/drawing/2014/main" val="4850418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欄位名稱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解釋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506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Attendance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觀眾人數</a:t>
                      </a:r>
                      <a:endParaRPr lang="en-US" altLang="zh-TW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798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away_final_score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客隊的最終分數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41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away_team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客隊的三字母縮寫</a:t>
                      </a:r>
                      <a:endParaRPr lang="en-US" altLang="zh-TW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653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比賽日期</a:t>
                      </a:r>
                      <a:endParaRPr lang="en-US" altLang="zh-TW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41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elapsed_time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比賽時間，以分鐘為單位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16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g_id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比賽</a:t>
                      </a:r>
                      <a:r>
                        <a:rPr lang="en-US" altLang="zh-TW" sz="1800" dirty="0"/>
                        <a:t>ID</a:t>
                      </a:r>
                      <a:r>
                        <a:rPr lang="zh-TW" altLang="en-US" sz="1800" dirty="0"/>
                        <a:t>。與</a:t>
                      </a:r>
                      <a:r>
                        <a:rPr lang="en-US" altLang="zh-TW" sz="1800" dirty="0"/>
                        <a:t>atbats.csv</a:t>
                      </a:r>
                      <a:r>
                        <a:rPr lang="zh-TW" altLang="en-US" sz="1800" dirty="0"/>
                        <a:t>中的</a:t>
                      </a:r>
                      <a:r>
                        <a:rPr lang="en-US" altLang="zh-TW" sz="1800" dirty="0" err="1"/>
                        <a:t>game_id</a:t>
                      </a:r>
                      <a:r>
                        <a:rPr lang="zh-TW" altLang="en-US" sz="1800" dirty="0"/>
                        <a:t>匹配</a:t>
                      </a:r>
                      <a:endParaRPr lang="en-US" altLang="zh-TW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455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home_final_score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主隊的最終分數</a:t>
                      </a:r>
                      <a:endParaRPr lang="en-US" altLang="zh-TW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796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home_team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主隊的三個字母縮寫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710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34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4EA5A6-C4B5-4686-872E-D86C0FAA0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games.csv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473F3A4-C116-4FDF-9CBC-1882AEC70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137233"/>
              </p:ext>
            </p:extLst>
          </p:nvPr>
        </p:nvGraphicFramePr>
        <p:xfrm>
          <a:off x="2190620" y="2214694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8283">
                  <a:extLst>
                    <a:ext uri="{9D8B030D-6E8A-4147-A177-3AD203B41FA5}">
                      <a16:colId xmlns:a16="http://schemas.microsoft.com/office/drawing/2014/main" val="1255764032"/>
                    </a:ext>
                  </a:extLst>
                </a:gridCol>
                <a:gridCol w="4229717">
                  <a:extLst>
                    <a:ext uri="{9D8B030D-6E8A-4147-A177-3AD203B41FA5}">
                      <a16:colId xmlns:a16="http://schemas.microsoft.com/office/drawing/2014/main" val="1670439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欄位名稱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解釋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34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start_time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比賽開始時間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901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umpire_1B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一壘裁判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9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umpire_2B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二壘裁判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40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umpire_3B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三壘裁判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65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umpire_HP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本壘裁判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127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venue_name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球場名稱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83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Weather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天氣描述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017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Wind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風的描述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18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Delay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比賽開始前的延遲時間，以分鐘為單位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84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495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495986-4CCC-4249-B05D-7E02B3752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52187"/>
            <a:ext cx="10364451" cy="1596177"/>
          </a:xfrm>
        </p:spPr>
        <p:txBody>
          <a:bodyPr/>
          <a:lstStyle/>
          <a:p>
            <a:r>
              <a:rPr lang="en-US" dirty="0"/>
              <a:t>pitches.csv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4CF2D19-28C1-4621-A978-A3A17B611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53122"/>
              </p:ext>
            </p:extLst>
          </p:nvPr>
        </p:nvGraphicFramePr>
        <p:xfrm>
          <a:off x="2342852" y="1948364"/>
          <a:ext cx="8097420" cy="37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4541">
                  <a:extLst>
                    <a:ext uri="{9D8B030D-6E8A-4147-A177-3AD203B41FA5}">
                      <a16:colId xmlns:a16="http://schemas.microsoft.com/office/drawing/2014/main" val="2068944116"/>
                    </a:ext>
                  </a:extLst>
                </a:gridCol>
                <a:gridCol w="4682879">
                  <a:extLst>
                    <a:ext uri="{9D8B030D-6E8A-4147-A177-3AD203B41FA5}">
                      <a16:colId xmlns:a16="http://schemas.microsoft.com/office/drawing/2014/main" val="1511518654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r>
                        <a:rPr lang="zh-TW" altLang="en-US" dirty="0"/>
                        <a:t>欄位名稱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解釋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99479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Px: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間距越過板的位置。 </a:t>
                      </a:r>
                      <a:r>
                        <a:rPr lang="en-US" altLang="zh-TW" dirty="0"/>
                        <a:t>X = 0</a:t>
                      </a:r>
                      <a:r>
                        <a:rPr lang="zh-TW" altLang="en-US" dirty="0"/>
                        <a:t>表示正中間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82069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Pz</a:t>
                      </a:r>
                      <a:r>
                        <a:rPr lang="en-US" altLang="zh-TW" dirty="0"/>
                        <a:t>: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Pz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間距越過板的位置。 </a:t>
                      </a:r>
                      <a:r>
                        <a:rPr lang="en-US" altLang="zh-TW" dirty="0"/>
                        <a:t>Z = 0</a:t>
                      </a:r>
                      <a:r>
                        <a:rPr lang="zh-TW" altLang="en-US" dirty="0"/>
                        <a:t>表示地面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58349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start_speed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投球初速度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8639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end_speed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尾速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20276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spin_rate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旋轉速度，以</a:t>
                      </a:r>
                      <a:r>
                        <a:rPr lang="en-US" altLang="zh-TW" dirty="0"/>
                        <a:t>RPM</a:t>
                      </a:r>
                      <a:r>
                        <a:rPr lang="zh-TW" altLang="en-US" dirty="0"/>
                        <a:t>為單位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2003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spin_dir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旋轉的方向，以度為單位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1374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pitch_type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投手類型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46014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event_num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投第幾球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3318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b_score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打者的得分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81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33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2F8FBD-6C32-4E19-9517-44F0A2A8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pitches.csv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B84BFD1-2724-4967-BAE2-1BB6FBFDE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747599"/>
              </p:ext>
            </p:extLst>
          </p:nvPr>
        </p:nvGraphicFramePr>
        <p:xfrm>
          <a:off x="1925468" y="2343654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962641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4372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欄位名稱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解釋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56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ab_id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At_bat</a:t>
                      </a:r>
                      <a:r>
                        <a:rPr lang="zh-TW" altLang="en-US" dirty="0"/>
                        <a:t>的</a:t>
                      </a:r>
                      <a:r>
                        <a:rPr lang="en-US" altLang="zh-TW" dirty="0"/>
                        <a:t>ID</a:t>
                      </a:r>
                      <a:r>
                        <a:rPr lang="zh-TW" altLang="en-US" dirty="0"/>
                        <a:t>。與</a:t>
                      </a:r>
                      <a:r>
                        <a:rPr lang="en-US" altLang="zh-TW" dirty="0"/>
                        <a:t>atbats.csv</a:t>
                      </a:r>
                      <a:r>
                        <a:rPr lang="zh-TW" altLang="en-US" dirty="0"/>
                        <a:t>匹配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283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b_count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當前計數的球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26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s_count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打擊當前計數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75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Outs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出局數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729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on_1b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一壘有人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130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on_2b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二壘有人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008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on_3b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三壘有人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849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18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38DB03-EC7D-450F-88C0-F2FBBCA0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07" y="1063926"/>
            <a:ext cx="10515600" cy="933550"/>
          </a:xfrm>
        </p:spPr>
        <p:txBody>
          <a:bodyPr/>
          <a:lstStyle/>
          <a:p>
            <a:r>
              <a:rPr lang="en-US" altLang="zh-TW" dirty="0"/>
              <a:t>SQL.1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5BE6AC-6D0B-4CE6-9FCE-D8EB6F1CB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140" y="2530136"/>
            <a:ext cx="9717351" cy="2760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SELECT</a:t>
            </a:r>
            <a:r>
              <a:rPr lang="en-US" altLang="zh-TW" dirty="0"/>
              <a:t> count(*),</a:t>
            </a:r>
            <a:r>
              <a:rPr lang="en-US" altLang="zh-TW" dirty="0" err="1"/>
              <a:t>Pitches.Pitch_type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FROM</a:t>
            </a:r>
            <a:r>
              <a:rPr lang="en-US" altLang="zh-TW" dirty="0"/>
              <a:t> Pitches ,</a:t>
            </a:r>
            <a:r>
              <a:rPr lang="en-US" altLang="zh-TW" dirty="0" err="1"/>
              <a:t>Atbats</a:t>
            </a:r>
            <a:r>
              <a:rPr lang="en-US" altLang="zh-TW" dirty="0"/>
              <a:t> ,GAMES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WHERE</a:t>
            </a:r>
            <a:r>
              <a:rPr lang="en-US" altLang="zh-TW" dirty="0"/>
              <a:t>  </a:t>
            </a:r>
            <a:r>
              <a:rPr lang="en-US" altLang="zh-TW" dirty="0" err="1"/>
              <a:t>Pitches.AB_ID</a:t>
            </a:r>
            <a:r>
              <a:rPr lang="en-US" altLang="zh-TW" dirty="0"/>
              <a:t>=</a:t>
            </a:r>
            <a:r>
              <a:rPr lang="en-US" altLang="zh-TW" dirty="0" err="1"/>
              <a:t>Atbats.AB_ID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en-US" altLang="zh-TW" dirty="0"/>
              <a:t> GAMES.G_ID=ATBATS.G_ID 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en-US" altLang="zh-TW" dirty="0"/>
              <a:t> </a:t>
            </a:r>
            <a:r>
              <a:rPr lang="en-US" altLang="zh-TW" dirty="0" err="1"/>
              <a:t>GAMES.ATTendance</a:t>
            </a:r>
            <a:r>
              <a:rPr lang="en-US" altLang="zh-TW" dirty="0"/>
              <a:t>&gt;20000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GROUP BY </a:t>
            </a:r>
            <a:r>
              <a:rPr lang="en-US" altLang="zh-TW" dirty="0" err="1"/>
              <a:t>Pitches.Pitch_type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5619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C74823-45C6-4E98-975E-B0C5166B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SQL.1</a:t>
            </a:r>
            <a:r>
              <a:rPr lang="zh-TW" altLang="en-US" dirty="0"/>
              <a:t> 成本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A51F85C-AF92-4C05-809B-29C259061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3013204"/>
            <a:ext cx="10363200" cy="213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61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44F587-A288-4580-9A96-903D8598F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69" y="859914"/>
            <a:ext cx="10515600" cy="1057663"/>
          </a:xfrm>
        </p:spPr>
        <p:txBody>
          <a:bodyPr/>
          <a:lstStyle/>
          <a:p>
            <a:r>
              <a:rPr lang="zh-TW" altLang="en-US" dirty="0"/>
              <a:t>加上  </a:t>
            </a:r>
            <a:r>
              <a:rPr lang="en-US" altLang="zh-TW" dirty="0"/>
              <a:t>INDEX</a:t>
            </a:r>
            <a:r>
              <a:rPr lang="zh-TW" altLang="en-US" dirty="0"/>
              <a:t> </a:t>
            </a:r>
            <a:r>
              <a:rPr lang="en-US" altLang="zh-TW" dirty="0"/>
              <a:t>GAME(ATTENDANCE)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BB6A02D4-29B3-4881-A4EA-27C941899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769" y="2590428"/>
            <a:ext cx="10515600" cy="340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79804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326</TotalTime>
  <Words>711</Words>
  <Application>Microsoft Office PowerPoint</Application>
  <PresentationFormat>寬螢幕</PresentationFormat>
  <Paragraphs>147</Paragraphs>
  <Slides>15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9" baseType="lpstr">
      <vt:lpstr>Arial</vt:lpstr>
      <vt:lpstr>Calibri</vt:lpstr>
      <vt:lpstr>Tw Cen MT</vt:lpstr>
      <vt:lpstr>小水滴</vt:lpstr>
      <vt:lpstr>ERD</vt:lpstr>
      <vt:lpstr>atbats.csv</vt:lpstr>
      <vt:lpstr>games.csv</vt:lpstr>
      <vt:lpstr>games.csv</vt:lpstr>
      <vt:lpstr>pitches.csv</vt:lpstr>
      <vt:lpstr>pitches.csv</vt:lpstr>
      <vt:lpstr>SQL.1</vt:lpstr>
      <vt:lpstr>SQL.1 成本</vt:lpstr>
      <vt:lpstr>加上  INDEX GAME(ATTENDANCE)</vt:lpstr>
      <vt:lpstr>SQL.2</vt:lpstr>
      <vt:lpstr>HASH JOIN</vt:lpstr>
      <vt:lpstr>比較成本</vt:lpstr>
      <vt:lpstr>SQL.3 </vt:lpstr>
      <vt:lpstr>SQL.3 成本</vt:lpstr>
      <vt:lpstr>加上  INDEX GAME(ATTENDANCE)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M072040019</dc:creator>
  <cp:lastModifiedBy>M072040019</cp:lastModifiedBy>
  <cp:revision>17</cp:revision>
  <dcterms:created xsi:type="dcterms:W3CDTF">2020-01-06T07:18:46Z</dcterms:created>
  <dcterms:modified xsi:type="dcterms:W3CDTF">2020-10-22T06:54:50Z</dcterms:modified>
</cp:coreProperties>
</file>