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96E83B-8C3D-4963-AFF7-6FA792952785}">
  <a:tblStyle styleId="{1A96E83B-8C3D-4963-AFF7-6FA79295278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9" name="Google Shape;929;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2" name="Google Shape;992;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8" name="Google Shape;998;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2dd1eced9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g22dd1eced9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1" name="Google Shape;1071;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8" name="Google Shape;1078;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52"/>
            <a:ext cx="9146775" cy="6857929"/>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12" name="Google Shape;112;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75"/>
            <a:ext cx="9143950" cy="480375"/>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
        <p:nvSpPr>
          <p:cNvPr id="117" name="Google Shape;117;p11"/>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23" name="Google Shape;123;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90400"/>
            <a:ext cx="7886700" cy="1101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0" name="Google Shape;130;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9" name="Google Shape;139;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44" name="Google Shape;144;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54" name="Google Shape;154;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0" name="Google Shape;160;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200400"/>
            <a:ext cx="7886700" cy="1101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6" name="Google Shape;166;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4646700" y="2707050"/>
            <a:ext cx="57657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0"/>
          <p:cNvSpPr txBox="1"/>
          <p:nvPr>
            <p:ph idx="1" type="body"/>
          </p:nvPr>
        </p:nvSpPr>
        <p:spPr>
          <a:xfrm rot="5400000">
            <a:off x="646125" y="792450"/>
            <a:ext cx="57657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72" name="Google Shape;172;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75"/>
            <a:ext cx="9143950" cy="480375"/>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33" name="Google Shape;33;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73" name="Shape 173"/>
        <p:cNvGrpSpPr/>
        <p:nvPr/>
      </p:nvGrpSpPr>
      <p:grpSpPr>
        <a:xfrm>
          <a:off x="0" y="0"/>
          <a:ext cx="0" cy="0"/>
          <a:chOff x="0" y="0"/>
          <a:chExt cx="0" cy="0"/>
        </a:xfrm>
      </p:grpSpPr>
      <p:sp>
        <p:nvSpPr>
          <p:cNvPr id="174" name="Google Shape;174;p21"/>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5" name="Google Shape;175;p21"/>
          <p:cNvGrpSpPr/>
          <p:nvPr/>
        </p:nvGrpSpPr>
        <p:grpSpPr>
          <a:xfrm>
            <a:off x="-1300" y="52"/>
            <a:ext cx="9146775" cy="6857929"/>
            <a:chOff x="-1300" y="52"/>
            <a:chExt cx="9146775" cy="6857929"/>
          </a:xfrm>
        </p:grpSpPr>
        <p:sp>
          <p:nvSpPr>
            <p:cNvPr id="176" name="Google Shape;176;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21"/>
            <p:cNvGrpSpPr/>
            <p:nvPr/>
          </p:nvGrpSpPr>
          <p:grpSpPr>
            <a:xfrm rot="10800000">
              <a:off x="-1300" y="4051474"/>
              <a:ext cx="9143950" cy="2806507"/>
              <a:chOff x="0" y="275"/>
              <a:chExt cx="9143950" cy="381817"/>
            </a:xfrm>
          </p:grpSpPr>
          <p:sp>
            <p:nvSpPr>
              <p:cNvPr id="178" name="Google Shape;178;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9" name="Google Shape;179;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0" name="Google Shape;180;p21"/>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1" name="Google Shape;181;p21"/>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82" name="Google Shape;182;p21"/>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83" name="Shape 183"/>
        <p:cNvGrpSpPr/>
        <p:nvPr/>
      </p:nvGrpSpPr>
      <p:grpSpPr>
        <a:xfrm>
          <a:off x="0" y="0"/>
          <a:ext cx="0" cy="0"/>
          <a:chOff x="0" y="0"/>
          <a:chExt cx="0" cy="0"/>
        </a:xfrm>
      </p:grpSpPr>
      <p:sp>
        <p:nvSpPr>
          <p:cNvPr id="184" name="Google Shape;184;p22"/>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5" name="Google Shape;185;p22"/>
          <p:cNvGrpSpPr/>
          <p:nvPr/>
        </p:nvGrpSpPr>
        <p:grpSpPr>
          <a:xfrm>
            <a:off x="-1300" y="52"/>
            <a:ext cx="9146775" cy="6857929"/>
            <a:chOff x="-1300" y="52"/>
            <a:chExt cx="9146775" cy="6857929"/>
          </a:xfrm>
        </p:grpSpPr>
        <p:sp>
          <p:nvSpPr>
            <p:cNvPr id="186" name="Google Shape;186;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7" name="Google Shape;187;p22"/>
            <p:cNvGrpSpPr/>
            <p:nvPr/>
          </p:nvGrpSpPr>
          <p:grpSpPr>
            <a:xfrm rot="10800000">
              <a:off x="-1300" y="4051474"/>
              <a:ext cx="9143950" cy="2806507"/>
              <a:chOff x="0" y="275"/>
              <a:chExt cx="9143950" cy="381817"/>
            </a:xfrm>
          </p:grpSpPr>
          <p:sp>
            <p:nvSpPr>
              <p:cNvPr id="188" name="Google Shape;188;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9" name="Google Shape;189;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0" name="Google Shape;190;p2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1" name="Google Shape;191;p2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92" name="Google Shape;192;p22"/>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93" name="Shape 193"/>
        <p:cNvGrpSpPr/>
        <p:nvPr/>
      </p:nvGrpSpPr>
      <p:grpSpPr>
        <a:xfrm>
          <a:off x="0" y="0"/>
          <a:ext cx="0" cy="0"/>
          <a:chOff x="0" y="0"/>
          <a:chExt cx="0" cy="0"/>
        </a:xfrm>
      </p:grpSpPr>
      <p:sp>
        <p:nvSpPr>
          <p:cNvPr id="194" name="Google Shape;194;p23"/>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4800">
                <a:solidFill>
                  <a:srgbClr val="FFFFFF"/>
                </a:solidFill>
              </a:rPr>
              <a:t>CFP</a:t>
            </a:r>
            <a:endParaRPr b="1" sz="4800">
              <a:solidFill>
                <a:srgbClr val="FFFFFF"/>
              </a:solidFill>
            </a:endParaRPr>
          </a:p>
          <a:p>
            <a:pPr indent="0" lvl="0" marL="0" rtl="0" algn="l">
              <a:spcBef>
                <a:spcPts val="0"/>
              </a:spcBef>
              <a:spcAft>
                <a:spcPts val="0"/>
              </a:spcAft>
              <a:buNone/>
            </a:pPr>
            <a:r>
              <a:rPr b="1" lang="es-AR" sz="3600">
                <a:solidFill>
                  <a:srgbClr val="FFFFFF"/>
                </a:solidFill>
              </a:rPr>
              <a:t>Programador </a:t>
            </a:r>
            <a:endParaRPr b="1" sz="3600">
              <a:solidFill>
                <a:srgbClr val="FFFFFF"/>
              </a:solidFill>
            </a:endParaRPr>
          </a:p>
          <a:p>
            <a:pPr indent="0" lvl="0" marL="0" rtl="0" algn="l">
              <a:spcBef>
                <a:spcPts val="0"/>
              </a:spcBef>
              <a:spcAft>
                <a:spcPts val="0"/>
              </a:spcAft>
              <a:buNone/>
            </a:pPr>
            <a:r>
              <a:rPr b="1" lang="es-AR" sz="3600">
                <a:solidFill>
                  <a:srgbClr val="FFFFFF"/>
                </a:solidFill>
              </a:rPr>
              <a:t>full-stack</a:t>
            </a:r>
            <a:endParaRPr b="1" sz="3600">
              <a:solidFill>
                <a:srgbClr val="FFFFFF"/>
              </a:solidFill>
            </a:endParaRPr>
          </a:p>
        </p:txBody>
      </p:sp>
      <p:sp>
        <p:nvSpPr>
          <p:cNvPr id="195" name="Google Shape;195;p23"/>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6" name="Google Shape;196;p23"/>
          <p:cNvGrpSpPr/>
          <p:nvPr/>
        </p:nvGrpSpPr>
        <p:grpSpPr>
          <a:xfrm>
            <a:off x="-1300" y="52"/>
            <a:ext cx="9146775" cy="6857929"/>
            <a:chOff x="-1300" y="52"/>
            <a:chExt cx="9146775" cy="6857929"/>
          </a:xfrm>
        </p:grpSpPr>
        <p:sp>
          <p:nvSpPr>
            <p:cNvPr id="197" name="Google Shape;197;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8" name="Google Shape;198;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9" name="Google Shape;199;p23"/>
            <p:cNvGrpSpPr/>
            <p:nvPr/>
          </p:nvGrpSpPr>
          <p:grpSpPr>
            <a:xfrm rot="10800000">
              <a:off x="-1300" y="4051474"/>
              <a:ext cx="9143950" cy="2806507"/>
              <a:chOff x="0" y="275"/>
              <a:chExt cx="9143950" cy="381817"/>
            </a:xfrm>
          </p:grpSpPr>
          <p:sp>
            <p:nvSpPr>
              <p:cNvPr id="200" name="Google Shape;200;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1" name="Google Shape;201;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2" name="Google Shape;202;p23"/>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3" name="Google Shape;203;p23"/>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04" name="Google Shape;204;p23"/>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5" name="Shape 205"/>
        <p:cNvGrpSpPr/>
        <p:nvPr/>
      </p:nvGrpSpPr>
      <p:grpSpPr>
        <a:xfrm>
          <a:off x="0" y="0"/>
          <a:ext cx="0" cy="0"/>
          <a:chOff x="0" y="0"/>
          <a:chExt cx="0" cy="0"/>
        </a:xfrm>
      </p:grpSpPr>
      <p:sp>
        <p:nvSpPr>
          <p:cNvPr id="206" name="Google Shape;206;p2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7" name="Google Shape;207;p24"/>
          <p:cNvGrpSpPr/>
          <p:nvPr/>
        </p:nvGrpSpPr>
        <p:grpSpPr>
          <a:xfrm>
            <a:off x="-1300" y="52"/>
            <a:ext cx="9146775" cy="6857929"/>
            <a:chOff x="-1300" y="52"/>
            <a:chExt cx="9146775" cy="6857929"/>
          </a:xfrm>
        </p:grpSpPr>
        <p:sp>
          <p:nvSpPr>
            <p:cNvPr id="208" name="Google Shape;208;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9" name="Google Shape;209;p24"/>
            <p:cNvGrpSpPr/>
            <p:nvPr/>
          </p:nvGrpSpPr>
          <p:grpSpPr>
            <a:xfrm rot="10800000">
              <a:off x="-1300" y="4051474"/>
              <a:ext cx="9143950" cy="2806507"/>
              <a:chOff x="0" y="275"/>
              <a:chExt cx="9143950" cy="381817"/>
            </a:xfrm>
          </p:grpSpPr>
          <p:sp>
            <p:nvSpPr>
              <p:cNvPr id="210" name="Google Shape;210;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2" name="Google Shape;212;p2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3" name="Google Shape;213;p2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14" name="Google Shape;214;p24"/>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5" name="Shape 215"/>
        <p:cNvGrpSpPr/>
        <p:nvPr/>
      </p:nvGrpSpPr>
      <p:grpSpPr>
        <a:xfrm>
          <a:off x="0" y="0"/>
          <a:ext cx="0" cy="0"/>
          <a:chOff x="0" y="0"/>
          <a:chExt cx="0" cy="0"/>
        </a:xfrm>
      </p:grpSpPr>
      <p:sp>
        <p:nvSpPr>
          <p:cNvPr id="216" name="Google Shape;216;p25"/>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7" name="Google Shape;217;p25"/>
          <p:cNvGrpSpPr/>
          <p:nvPr/>
        </p:nvGrpSpPr>
        <p:grpSpPr>
          <a:xfrm>
            <a:off x="-1300" y="52"/>
            <a:ext cx="9146775" cy="6857929"/>
            <a:chOff x="-1300" y="52"/>
            <a:chExt cx="9146775" cy="6857929"/>
          </a:xfrm>
        </p:grpSpPr>
        <p:sp>
          <p:nvSpPr>
            <p:cNvPr id="218" name="Google Shape;218;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9" name="Google Shape;219;p25"/>
            <p:cNvGrpSpPr/>
            <p:nvPr/>
          </p:nvGrpSpPr>
          <p:grpSpPr>
            <a:xfrm rot="10800000">
              <a:off x="-1300" y="4051474"/>
              <a:ext cx="9143950" cy="2806507"/>
              <a:chOff x="0" y="275"/>
              <a:chExt cx="9143950" cy="381817"/>
            </a:xfrm>
          </p:grpSpPr>
          <p:sp>
            <p:nvSpPr>
              <p:cNvPr id="220" name="Google Shape;220;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1" name="Google Shape;221;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2" name="Google Shape;222;p25"/>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3" name="Google Shape;223;p25"/>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24" name="Google Shape;224;p25"/>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5" name="Shape 225"/>
        <p:cNvGrpSpPr/>
        <p:nvPr/>
      </p:nvGrpSpPr>
      <p:grpSpPr>
        <a:xfrm>
          <a:off x="0" y="0"/>
          <a:ext cx="0" cy="0"/>
          <a:chOff x="0" y="0"/>
          <a:chExt cx="0" cy="0"/>
        </a:xfrm>
      </p:grpSpPr>
      <p:sp>
        <p:nvSpPr>
          <p:cNvPr id="226" name="Google Shape;226;p26"/>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7" name="Google Shape;227;p26"/>
          <p:cNvGrpSpPr/>
          <p:nvPr/>
        </p:nvGrpSpPr>
        <p:grpSpPr>
          <a:xfrm>
            <a:off x="-1300" y="52"/>
            <a:ext cx="9146775" cy="6857929"/>
            <a:chOff x="-1300" y="52"/>
            <a:chExt cx="9146775" cy="6857929"/>
          </a:xfrm>
        </p:grpSpPr>
        <p:sp>
          <p:nvSpPr>
            <p:cNvPr id="228" name="Google Shape;228;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9" name="Google Shape;229;p26"/>
            <p:cNvGrpSpPr/>
            <p:nvPr/>
          </p:nvGrpSpPr>
          <p:grpSpPr>
            <a:xfrm rot="10800000">
              <a:off x="-1300" y="4051474"/>
              <a:ext cx="9143950" cy="2806507"/>
              <a:chOff x="0" y="275"/>
              <a:chExt cx="9143950" cy="381817"/>
            </a:xfrm>
          </p:grpSpPr>
          <p:sp>
            <p:nvSpPr>
              <p:cNvPr id="230" name="Google Shape;230;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1" name="Google Shape;231;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32" name="Google Shape;232;p2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33" name="Google Shape;233;p2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34" name="Google Shape;234;p26"/>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
  <p:cSld name="Filmina - Conceptos_1">
    <p:spTree>
      <p:nvGrpSpPr>
        <p:cNvPr id="235" name="Shape 235"/>
        <p:cNvGrpSpPr/>
        <p:nvPr/>
      </p:nvGrpSpPr>
      <p:grpSpPr>
        <a:xfrm>
          <a:off x="0" y="0"/>
          <a:ext cx="0" cy="0"/>
          <a:chOff x="0" y="0"/>
          <a:chExt cx="0" cy="0"/>
        </a:xfrm>
      </p:grpSpPr>
      <p:sp>
        <p:nvSpPr>
          <p:cNvPr id="236" name="Google Shape;236;p2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2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38" name="Google Shape;238;p2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9" name="Google Shape;239;p2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40" name="Google Shape;240;p27"/>
          <p:cNvGrpSpPr/>
          <p:nvPr/>
        </p:nvGrpSpPr>
        <p:grpSpPr>
          <a:xfrm>
            <a:off x="0" y="275"/>
            <a:ext cx="9143950" cy="480375"/>
            <a:chOff x="0" y="275"/>
            <a:chExt cx="9143950" cy="480375"/>
          </a:xfrm>
        </p:grpSpPr>
        <p:sp>
          <p:nvSpPr>
            <p:cNvPr id="241" name="Google Shape;241;p2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2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43" name="Google Shape;243;p2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244" name="Google Shape;244;p27"/>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7" name="Google Shape;247;p28"/>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48" name="Google Shape;248;p28"/>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AR"/>
              <a:t>‹#›</a:t>
            </a:fld>
            <a:endParaRPr/>
          </a:p>
        </p:txBody>
      </p:sp>
      <p:sp>
        <p:nvSpPr>
          <p:cNvPr id="249" name="Google Shape;249;p28"/>
          <p:cNvSpPr txBox="1"/>
          <p:nvPr/>
        </p:nvSpPr>
        <p:spPr>
          <a:xfrm flipH="1">
            <a:off x="76325" y="0"/>
            <a:ext cx="882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chemeClr val="lt1"/>
                </a:solidFill>
              </a:rPr>
              <a:t>CFS</a:t>
            </a:r>
            <a:endParaRPr b="1" sz="2400">
              <a:solidFill>
                <a:schemeClr val="lt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
  <p:cSld name="Filmina - Conceptos_2">
    <p:spTree>
      <p:nvGrpSpPr>
        <p:cNvPr id="250" name="Shape 250"/>
        <p:cNvGrpSpPr/>
        <p:nvPr/>
      </p:nvGrpSpPr>
      <p:grpSpPr>
        <a:xfrm>
          <a:off x="0" y="0"/>
          <a:ext cx="0" cy="0"/>
          <a:chOff x="0" y="0"/>
          <a:chExt cx="0" cy="0"/>
        </a:xfrm>
      </p:grpSpPr>
      <p:sp>
        <p:nvSpPr>
          <p:cNvPr id="251" name="Google Shape;251;p29"/>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29"/>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53" name="Google Shape;253;p2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p2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55" name="Google Shape;255;p29"/>
          <p:cNvGrpSpPr/>
          <p:nvPr/>
        </p:nvGrpSpPr>
        <p:grpSpPr>
          <a:xfrm>
            <a:off x="0" y="275"/>
            <a:ext cx="9143950" cy="480375"/>
            <a:chOff x="0" y="275"/>
            <a:chExt cx="9143950" cy="480375"/>
          </a:xfrm>
        </p:grpSpPr>
        <p:sp>
          <p:nvSpPr>
            <p:cNvPr id="256" name="Google Shape;256;p29"/>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29"/>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58" name="Google Shape;258;p2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9" name="Google Shape;259;p2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1500" u="none" cap="none" strike="noStrike">
                <a:solidFill>
                  <a:srgbClr val="FFFFFF"/>
                </a:solidFill>
                <a:latin typeface="Arial"/>
                <a:ea typeface="Arial"/>
                <a:cs typeface="Arial"/>
                <a:sym typeface="Arial"/>
              </a:rPr>
              <a:t>AMEMT</a:t>
            </a:r>
            <a:endParaRPr b="1" i="0" sz="15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3">
  <p:cSld name="Filmina - Conceptos_3">
    <p:spTree>
      <p:nvGrpSpPr>
        <p:cNvPr id="260" name="Shape 260"/>
        <p:cNvGrpSpPr/>
        <p:nvPr/>
      </p:nvGrpSpPr>
      <p:grpSpPr>
        <a:xfrm>
          <a:off x="0" y="0"/>
          <a:ext cx="0" cy="0"/>
          <a:chOff x="0" y="0"/>
          <a:chExt cx="0" cy="0"/>
        </a:xfrm>
      </p:grpSpPr>
      <p:sp>
        <p:nvSpPr>
          <p:cNvPr id="261" name="Google Shape;261;p30"/>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30"/>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63" name="Google Shape;263;p3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4" name="Google Shape;264;p3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65" name="Google Shape;265;p30"/>
          <p:cNvGrpSpPr/>
          <p:nvPr/>
        </p:nvGrpSpPr>
        <p:grpSpPr>
          <a:xfrm>
            <a:off x="0" y="275"/>
            <a:ext cx="9143950" cy="480375"/>
            <a:chOff x="0" y="275"/>
            <a:chExt cx="9143950" cy="480375"/>
          </a:xfrm>
        </p:grpSpPr>
        <p:sp>
          <p:nvSpPr>
            <p:cNvPr id="266" name="Google Shape;266;p3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30"/>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68" name="Google Shape;268;p30"/>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69" name="Google Shape;269;p30"/>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52"/>
            <a:ext cx="9146775" cy="6857929"/>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4">
  <p:cSld name="Filmina - Conceptos_4">
    <p:spTree>
      <p:nvGrpSpPr>
        <p:cNvPr id="270" name="Shape 270"/>
        <p:cNvGrpSpPr/>
        <p:nvPr/>
      </p:nvGrpSpPr>
      <p:grpSpPr>
        <a:xfrm>
          <a:off x="0" y="0"/>
          <a:ext cx="0" cy="0"/>
          <a:chOff x="0" y="0"/>
          <a:chExt cx="0" cy="0"/>
        </a:xfrm>
      </p:grpSpPr>
      <p:sp>
        <p:nvSpPr>
          <p:cNvPr id="271" name="Google Shape;271;p31"/>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31"/>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73" name="Google Shape;273;p3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4" name="Google Shape;274;p3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75" name="Google Shape;275;p31"/>
          <p:cNvGrpSpPr/>
          <p:nvPr/>
        </p:nvGrpSpPr>
        <p:grpSpPr>
          <a:xfrm>
            <a:off x="0" y="275"/>
            <a:ext cx="9143950" cy="480375"/>
            <a:chOff x="0" y="275"/>
            <a:chExt cx="9143950" cy="480375"/>
          </a:xfrm>
        </p:grpSpPr>
        <p:sp>
          <p:nvSpPr>
            <p:cNvPr id="276" name="Google Shape;276;p3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3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78" name="Google Shape;278;p3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79" name="Google Shape;279;p3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5">
  <p:cSld name="Filmina - Conceptos_5">
    <p:spTree>
      <p:nvGrpSpPr>
        <p:cNvPr id="280" name="Shape 280"/>
        <p:cNvGrpSpPr/>
        <p:nvPr/>
      </p:nvGrpSpPr>
      <p:grpSpPr>
        <a:xfrm>
          <a:off x="0" y="0"/>
          <a:ext cx="0" cy="0"/>
          <a:chOff x="0" y="0"/>
          <a:chExt cx="0" cy="0"/>
        </a:xfrm>
      </p:grpSpPr>
      <p:sp>
        <p:nvSpPr>
          <p:cNvPr id="281" name="Google Shape;281;p32"/>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32"/>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83" name="Google Shape;283;p3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4" name="Google Shape;284;p3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85" name="Google Shape;285;p32"/>
          <p:cNvGrpSpPr/>
          <p:nvPr/>
        </p:nvGrpSpPr>
        <p:grpSpPr>
          <a:xfrm>
            <a:off x="0" y="275"/>
            <a:ext cx="9143950" cy="480375"/>
            <a:chOff x="0" y="275"/>
            <a:chExt cx="9143950" cy="480375"/>
          </a:xfrm>
        </p:grpSpPr>
        <p:sp>
          <p:nvSpPr>
            <p:cNvPr id="286" name="Google Shape;286;p3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32"/>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88" name="Google Shape;288;p32"/>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89" name="Google Shape;289;p32"/>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6">
  <p:cSld name="Filmina - Conceptos_6">
    <p:spTree>
      <p:nvGrpSpPr>
        <p:cNvPr id="290" name="Shape 290"/>
        <p:cNvGrpSpPr/>
        <p:nvPr/>
      </p:nvGrpSpPr>
      <p:grpSpPr>
        <a:xfrm>
          <a:off x="0" y="0"/>
          <a:ext cx="0" cy="0"/>
          <a:chOff x="0" y="0"/>
          <a:chExt cx="0" cy="0"/>
        </a:xfrm>
      </p:grpSpPr>
      <p:sp>
        <p:nvSpPr>
          <p:cNvPr id="291" name="Google Shape;291;p33"/>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33"/>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93" name="Google Shape;293;p3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 name="Google Shape;294;p3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95" name="Google Shape;295;p33"/>
          <p:cNvGrpSpPr/>
          <p:nvPr/>
        </p:nvGrpSpPr>
        <p:grpSpPr>
          <a:xfrm>
            <a:off x="0" y="275"/>
            <a:ext cx="9143950" cy="480375"/>
            <a:chOff x="0" y="275"/>
            <a:chExt cx="9143950" cy="480375"/>
          </a:xfrm>
        </p:grpSpPr>
        <p:sp>
          <p:nvSpPr>
            <p:cNvPr id="296" name="Google Shape;296;p3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3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98" name="Google Shape;298;p3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99" name="Google Shape;299;p3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7">
  <p:cSld name="Filmina - Conceptos_7">
    <p:spTree>
      <p:nvGrpSpPr>
        <p:cNvPr id="300" name="Shape 300"/>
        <p:cNvGrpSpPr/>
        <p:nvPr/>
      </p:nvGrpSpPr>
      <p:grpSpPr>
        <a:xfrm>
          <a:off x="0" y="0"/>
          <a:ext cx="0" cy="0"/>
          <a:chOff x="0" y="0"/>
          <a:chExt cx="0" cy="0"/>
        </a:xfrm>
      </p:grpSpPr>
      <p:sp>
        <p:nvSpPr>
          <p:cNvPr id="301" name="Google Shape;301;p34"/>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p34"/>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03" name="Google Shape;303;p3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4" name="Google Shape;304;p3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05" name="Google Shape;305;p34"/>
          <p:cNvGrpSpPr/>
          <p:nvPr/>
        </p:nvGrpSpPr>
        <p:grpSpPr>
          <a:xfrm>
            <a:off x="0" y="275"/>
            <a:ext cx="9143950" cy="480375"/>
            <a:chOff x="0" y="275"/>
            <a:chExt cx="9143950" cy="480375"/>
          </a:xfrm>
        </p:grpSpPr>
        <p:sp>
          <p:nvSpPr>
            <p:cNvPr id="306" name="Google Shape;306;p3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34"/>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08" name="Google Shape;308;p34"/>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09" name="Google Shape;309;p34"/>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8">
  <p:cSld name="Filmina - Conceptos_8">
    <p:spTree>
      <p:nvGrpSpPr>
        <p:cNvPr id="310" name="Shape 310"/>
        <p:cNvGrpSpPr/>
        <p:nvPr/>
      </p:nvGrpSpPr>
      <p:grpSpPr>
        <a:xfrm>
          <a:off x="0" y="0"/>
          <a:ext cx="0" cy="0"/>
          <a:chOff x="0" y="0"/>
          <a:chExt cx="0" cy="0"/>
        </a:xfrm>
      </p:grpSpPr>
      <p:sp>
        <p:nvSpPr>
          <p:cNvPr id="311" name="Google Shape;311;p3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p3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13" name="Google Shape;313;p3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4" name="Google Shape;314;p3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15" name="Google Shape;315;p35"/>
          <p:cNvGrpSpPr/>
          <p:nvPr/>
        </p:nvGrpSpPr>
        <p:grpSpPr>
          <a:xfrm>
            <a:off x="0" y="275"/>
            <a:ext cx="9143950" cy="480375"/>
            <a:chOff x="0" y="275"/>
            <a:chExt cx="9143950" cy="480375"/>
          </a:xfrm>
        </p:grpSpPr>
        <p:sp>
          <p:nvSpPr>
            <p:cNvPr id="316" name="Google Shape;316;p3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3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18" name="Google Shape;318;p3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19" name="Google Shape;319;p3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9">
  <p:cSld name="Filmina - Conceptos_9">
    <p:spTree>
      <p:nvGrpSpPr>
        <p:cNvPr id="320" name="Shape 320"/>
        <p:cNvGrpSpPr/>
        <p:nvPr/>
      </p:nvGrpSpPr>
      <p:grpSpPr>
        <a:xfrm>
          <a:off x="0" y="0"/>
          <a:ext cx="0" cy="0"/>
          <a:chOff x="0" y="0"/>
          <a:chExt cx="0" cy="0"/>
        </a:xfrm>
      </p:grpSpPr>
      <p:sp>
        <p:nvSpPr>
          <p:cNvPr id="321" name="Google Shape;321;p36"/>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36"/>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23" name="Google Shape;323;p3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4" name="Google Shape;324;p3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25" name="Google Shape;325;p36"/>
          <p:cNvGrpSpPr/>
          <p:nvPr/>
        </p:nvGrpSpPr>
        <p:grpSpPr>
          <a:xfrm>
            <a:off x="0" y="275"/>
            <a:ext cx="9143950" cy="480375"/>
            <a:chOff x="0" y="275"/>
            <a:chExt cx="9143950" cy="480375"/>
          </a:xfrm>
        </p:grpSpPr>
        <p:sp>
          <p:nvSpPr>
            <p:cNvPr id="326" name="Google Shape;326;p36"/>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36"/>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28" name="Google Shape;328;p36"/>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29" name="Google Shape;329;p36"/>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0">
  <p:cSld name="Filmina - Conceptos_10">
    <p:spTree>
      <p:nvGrpSpPr>
        <p:cNvPr id="330" name="Shape 330"/>
        <p:cNvGrpSpPr/>
        <p:nvPr/>
      </p:nvGrpSpPr>
      <p:grpSpPr>
        <a:xfrm>
          <a:off x="0" y="0"/>
          <a:ext cx="0" cy="0"/>
          <a:chOff x="0" y="0"/>
          <a:chExt cx="0" cy="0"/>
        </a:xfrm>
      </p:grpSpPr>
      <p:sp>
        <p:nvSpPr>
          <p:cNvPr id="331" name="Google Shape;331;p3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3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33" name="Google Shape;333;p3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4" name="Google Shape;334;p3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35" name="Google Shape;335;p37"/>
          <p:cNvGrpSpPr/>
          <p:nvPr/>
        </p:nvGrpSpPr>
        <p:grpSpPr>
          <a:xfrm>
            <a:off x="0" y="275"/>
            <a:ext cx="9143950" cy="480375"/>
            <a:chOff x="0" y="275"/>
            <a:chExt cx="9143950" cy="480375"/>
          </a:xfrm>
        </p:grpSpPr>
        <p:sp>
          <p:nvSpPr>
            <p:cNvPr id="336" name="Google Shape;336;p3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p3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38" name="Google Shape;338;p3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39" name="Google Shape;339;p3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1">
  <p:cSld name="Filmina - Conceptos_11">
    <p:spTree>
      <p:nvGrpSpPr>
        <p:cNvPr id="340" name="Shape 340"/>
        <p:cNvGrpSpPr/>
        <p:nvPr/>
      </p:nvGrpSpPr>
      <p:grpSpPr>
        <a:xfrm>
          <a:off x="0" y="0"/>
          <a:ext cx="0" cy="0"/>
          <a:chOff x="0" y="0"/>
          <a:chExt cx="0" cy="0"/>
        </a:xfrm>
      </p:grpSpPr>
      <p:sp>
        <p:nvSpPr>
          <p:cNvPr id="341" name="Google Shape;341;p38"/>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38"/>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43" name="Google Shape;343;p3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4" name="Google Shape;344;p3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45" name="Google Shape;345;p38"/>
          <p:cNvGrpSpPr/>
          <p:nvPr/>
        </p:nvGrpSpPr>
        <p:grpSpPr>
          <a:xfrm>
            <a:off x="0" y="275"/>
            <a:ext cx="9143950" cy="480375"/>
            <a:chOff x="0" y="275"/>
            <a:chExt cx="9143950" cy="480375"/>
          </a:xfrm>
        </p:grpSpPr>
        <p:sp>
          <p:nvSpPr>
            <p:cNvPr id="346" name="Google Shape;346;p38"/>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p38"/>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48" name="Google Shape;348;p38"/>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49" name="Google Shape;349;p38"/>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2">
  <p:cSld name="Filmina - Conceptos_12">
    <p:spTree>
      <p:nvGrpSpPr>
        <p:cNvPr id="350" name="Shape 350"/>
        <p:cNvGrpSpPr/>
        <p:nvPr/>
      </p:nvGrpSpPr>
      <p:grpSpPr>
        <a:xfrm>
          <a:off x="0" y="0"/>
          <a:ext cx="0" cy="0"/>
          <a:chOff x="0" y="0"/>
          <a:chExt cx="0" cy="0"/>
        </a:xfrm>
      </p:grpSpPr>
      <p:sp>
        <p:nvSpPr>
          <p:cNvPr id="351" name="Google Shape;351;p39"/>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39"/>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53" name="Google Shape;353;p3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4" name="Google Shape;354;p3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55" name="Google Shape;355;p39"/>
          <p:cNvGrpSpPr/>
          <p:nvPr/>
        </p:nvGrpSpPr>
        <p:grpSpPr>
          <a:xfrm>
            <a:off x="0" y="275"/>
            <a:ext cx="9143950" cy="480375"/>
            <a:chOff x="0" y="275"/>
            <a:chExt cx="9143950" cy="480375"/>
          </a:xfrm>
        </p:grpSpPr>
        <p:sp>
          <p:nvSpPr>
            <p:cNvPr id="356" name="Google Shape;356;p39"/>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9"/>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58" name="Google Shape;358;p3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59" name="Google Shape;359;p3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3">
  <p:cSld name="Filmina - Conceptos_13">
    <p:spTree>
      <p:nvGrpSpPr>
        <p:cNvPr id="360" name="Shape 360"/>
        <p:cNvGrpSpPr/>
        <p:nvPr/>
      </p:nvGrpSpPr>
      <p:grpSpPr>
        <a:xfrm>
          <a:off x="0" y="0"/>
          <a:ext cx="0" cy="0"/>
          <a:chOff x="0" y="0"/>
          <a:chExt cx="0" cy="0"/>
        </a:xfrm>
      </p:grpSpPr>
      <p:sp>
        <p:nvSpPr>
          <p:cNvPr id="361" name="Google Shape;361;p40"/>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2" name="Google Shape;362;p40"/>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63" name="Google Shape;363;p4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4" name="Google Shape;364;p4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65" name="Google Shape;365;p40"/>
          <p:cNvGrpSpPr/>
          <p:nvPr/>
        </p:nvGrpSpPr>
        <p:grpSpPr>
          <a:xfrm>
            <a:off x="0" y="275"/>
            <a:ext cx="9143950" cy="480375"/>
            <a:chOff x="0" y="275"/>
            <a:chExt cx="9143950" cy="480375"/>
          </a:xfrm>
        </p:grpSpPr>
        <p:sp>
          <p:nvSpPr>
            <p:cNvPr id="366" name="Google Shape;366;p4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p40"/>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68" name="Google Shape;368;p40"/>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69" name="Google Shape;369;p40"/>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51" name="Google Shape;51;p5"/>
          <p:cNvGrpSpPr/>
          <p:nvPr/>
        </p:nvGrpSpPr>
        <p:grpSpPr>
          <a:xfrm>
            <a:off x="0" y="275"/>
            <a:ext cx="9143950" cy="480375"/>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
        <p:nvSpPr>
          <p:cNvPr id="55" name="Google Shape;55;p5"/>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5">
  <p:cSld name="Filmina - Conceptos_15">
    <p:spTree>
      <p:nvGrpSpPr>
        <p:cNvPr id="370" name="Shape 370"/>
        <p:cNvGrpSpPr/>
        <p:nvPr/>
      </p:nvGrpSpPr>
      <p:grpSpPr>
        <a:xfrm>
          <a:off x="0" y="0"/>
          <a:ext cx="0" cy="0"/>
          <a:chOff x="0" y="0"/>
          <a:chExt cx="0" cy="0"/>
        </a:xfrm>
      </p:grpSpPr>
      <p:sp>
        <p:nvSpPr>
          <p:cNvPr id="371" name="Google Shape;371;p41"/>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41"/>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73" name="Google Shape;373;p4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4" name="Google Shape;374;p4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75" name="Google Shape;375;p41"/>
          <p:cNvGrpSpPr/>
          <p:nvPr/>
        </p:nvGrpSpPr>
        <p:grpSpPr>
          <a:xfrm>
            <a:off x="0" y="275"/>
            <a:ext cx="9143950" cy="480375"/>
            <a:chOff x="0" y="275"/>
            <a:chExt cx="9143950" cy="480375"/>
          </a:xfrm>
        </p:grpSpPr>
        <p:sp>
          <p:nvSpPr>
            <p:cNvPr id="376" name="Google Shape;376;p4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7" name="Google Shape;377;p4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78" name="Google Shape;378;p4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79" name="Google Shape;379;p4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6">
  <p:cSld name="Filmina - Conceptos_16">
    <p:spTree>
      <p:nvGrpSpPr>
        <p:cNvPr id="380" name="Shape 380"/>
        <p:cNvGrpSpPr/>
        <p:nvPr/>
      </p:nvGrpSpPr>
      <p:grpSpPr>
        <a:xfrm>
          <a:off x="0" y="0"/>
          <a:ext cx="0" cy="0"/>
          <a:chOff x="0" y="0"/>
          <a:chExt cx="0" cy="0"/>
        </a:xfrm>
      </p:grpSpPr>
      <p:sp>
        <p:nvSpPr>
          <p:cNvPr id="381" name="Google Shape;381;p42"/>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p42"/>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83" name="Google Shape;383;p4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4" name="Google Shape;384;p4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85" name="Google Shape;385;p42"/>
          <p:cNvGrpSpPr/>
          <p:nvPr/>
        </p:nvGrpSpPr>
        <p:grpSpPr>
          <a:xfrm>
            <a:off x="0" y="275"/>
            <a:ext cx="9143950" cy="480375"/>
            <a:chOff x="0" y="275"/>
            <a:chExt cx="9143950" cy="480375"/>
          </a:xfrm>
        </p:grpSpPr>
        <p:sp>
          <p:nvSpPr>
            <p:cNvPr id="386" name="Google Shape;386;p4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42"/>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88" name="Google Shape;388;p42"/>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89" name="Google Shape;389;p42"/>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7">
  <p:cSld name="Filmina - Conceptos_17">
    <p:spTree>
      <p:nvGrpSpPr>
        <p:cNvPr id="390" name="Shape 390"/>
        <p:cNvGrpSpPr/>
        <p:nvPr/>
      </p:nvGrpSpPr>
      <p:grpSpPr>
        <a:xfrm>
          <a:off x="0" y="0"/>
          <a:ext cx="0" cy="0"/>
          <a:chOff x="0" y="0"/>
          <a:chExt cx="0" cy="0"/>
        </a:xfrm>
      </p:grpSpPr>
      <p:sp>
        <p:nvSpPr>
          <p:cNvPr id="391" name="Google Shape;391;p43"/>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43"/>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93" name="Google Shape;393;p4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4" name="Google Shape;394;p4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95" name="Google Shape;395;p43"/>
          <p:cNvGrpSpPr/>
          <p:nvPr/>
        </p:nvGrpSpPr>
        <p:grpSpPr>
          <a:xfrm>
            <a:off x="0" y="275"/>
            <a:ext cx="9143950" cy="480375"/>
            <a:chOff x="0" y="275"/>
            <a:chExt cx="9143950" cy="480375"/>
          </a:xfrm>
        </p:grpSpPr>
        <p:sp>
          <p:nvSpPr>
            <p:cNvPr id="396" name="Google Shape;396;p4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p4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98" name="Google Shape;398;p4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99" name="Google Shape;399;p4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8">
  <p:cSld name="Filmina - Conceptos_18">
    <p:spTree>
      <p:nvGrpSpPr>
        <p:cNvPr id="400" name="Shape 400"/>
        <p:cNvGrpSpPr/>
        <p:nvPr/>
      </p:nvGrpSpPr>
      <p:grpSpPr>
        <a:xfrm>
          <a:off x="0" y="0"/>
          <a:ext cx="0" cy="0"/>
          <a:chOff x="0" y="0"/>
          <a:chExt cx="0" cy="0"/>
        </a:xfrm>
      </p:grpSpPr>
      <p:sp>
        <p:nvSpPr>
          <p:cNvPr id="401" name="Google Shape;401;p44"/>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44"/>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03" name="Google Shape;403;p4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4" name="Google Shape;404;p4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05" name="Google Shape;405;p44"/>
          <p:cNvGrpSpPr/>
          <p:nvPr/>
        </p:nvGrpSpPr>
        <p:grpSpPr>
          <a:xfrm>
            <a:off x="0" y="275"/>
            <a:ext cx="9143950" cy="480375"/>
            <a:chOff x="0" y="275"/>
            <a:chExt cx="9143950" cy="480375"/>
          </a:xfrm>
        </p:grpSpPr>
        <p:sp>
          <p:nvSpPr>
            <p:cNvPr id="406" name="Google Shape;406;p4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44"/>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08" name="Google Shape;408;p44"/>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09" name="Google Shape;409;p44"/>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9">
  <p:cSld name="Filmina - Conceptos_19">
    <p:spTree>
      <p:nvGrpSpPr>
        <p:cNvPr id="410" name="Shape 410"/>
        <p:cNvGrpSpPr/>
        <p:nvPr/>
      </p:nvGrpSpPr>
      <p:grpSpPr>
        <a:xfrm>
          <a:off x="0" y="0"/>
          <a:ext cx="0" cy="0"/>
          <a:chOff x="0" y="0"/>
          <a:chExt cx="0" cy="0"/>
        </a:xfrm>
      </p:grpSpPr>
      <p:sp>
        <p:nvSpPr>
          <p:cNvPr id="411" name="Google Shape;411;p4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2" name="Google Shape;412;p4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13" name="Google Shape;413;p4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4" name="Google Shape;414;p4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15" name="Google Shape;415;p45"/>
          <p:cNvGrpSpPr/>
          <p:nvPr/>
        </p:nvGrpSpPr>
        <p:grpSpPr>
          <a:xfrm>
            <a:off x="0" y="275"/>
            <a:ext cx="9143950" cy="480375"/>
            <a:chOff x="0" y="275"/>
            <a:chExt cx="9143950" cy="480375"/>
          </a:xfrm>
        </p:grpSpPr>
        <p:sp>
          <p:nvSpPr>
            <p:cNvPr id="416" name="Google Shape;416;p4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7" name="Google Shape;417;p4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18" name="Google Shape;418;p4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19" name="Google Shape;419;p4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1">
  <p:cSld name="Filmina - Conceptos_21">
    <p:spTree>
      <p:nvGrpSpPr>
        <p:cNvPr id="420" name="Shape 420"/>
        <p:cNvGrpSpPr/>
        <p:nvPr/>
      </p:nvGrpSpPr>
      <p:grpSpPr>
        <a:xfrm>
          <a:off x="0" y="0"/>
          <a:ext cx="0" cy="0"/>
          <a:chOff x="0" y="0"/>
          <a:chExt cx="0" cy="0"/>
        </a:xfrm>
      </p:grpSpPr>
      <p:sp>
        <p:nvSpPr>
          <p:cNvPr id="421" name="Google Shape;421;p46"/>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46"/>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23" name="Google Shape;423;p4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4" name="Google Shape;424;p4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25" name="Google Shape;425;p46"/>
          <p:cNvGrpSpPr/>
          <p:nvPr/>
        </p:nvGrpSpPr>
        <p:grpSpPr>
          <a:xfrm>
            <a:off x="0" y="275"/>
            <a:ext cx="9143950" cy="480375"/>
            <a:chOff x="0" y="275"/>
            <a:chExt cx="9143950" cy="480375"/>
          </a:xfrm>
        </p:grpSpPr>
        <p:sp>
          <p:nvSpPr>
            <p:cNvPr id="426" name="Google Shape;426;p46"/>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7" name="Google Shape;427;p46"/>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28" name="Google Shape;428;p46"/>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29" name="Google Shape;429;p46"/>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2">
  <p:cSld name="Filmina - Conceptos_22">
    <p:spTree>
      <p:nvGrpSpPr>
        <p:cNvPr id="430" name="Shape 430"/>
        <p:cNvGrpSpPr/>
        <p:nvPr/>
      </p:nvGrpSpPr>
      <p:grpSpPr>
        <a:xfrm>
          <a:off x="0" y="0"/>
          <a:ext cx="0" cy="0"/>
          <a:chOff x="0" y="0"/>
          <a:chExt cx="0" cy="0"/>
        </a:xfrm>
      </p:grpSpPr>
      <p:sp>
        <p:nvSpPr>
          <p:cNvPr id="431" name="Google Shape;431;p4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4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33" name="Google Shape;433;p4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4" name="Google Shape;434;p4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35" name="Google Shape;435;p47"/>
          <p:cNvGrpSpPr/>
          <p:nvPr/>
        </p:nvGrpSpPr>
        <p:grpSpPr>
          <a:xfrm>
            <a:off x="0" y="275"/>
            <a:ext cx="9143950" cy="480375"/>
            <a:chOff x="0" y="275"/>
            <a:chExt cx="9143950" cy="480375"/>
          </a:xfrm>
        </p:grpSpPr>
        <p:sp>
          <p:nvSpPr>
            <p:cNvPr id="436" name="Google Shape;436;p4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7" name="Google Shape;437;p4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38" name="Google Shape;438;p4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39" name="Google Shape;439;p4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3">
  <p:cSld name="Título - Ejercicios_3">
    <p:spTree>
      <p:nvGrpSpPr>
        <p:cNvPr id="440" name="Shape 440"/>
        <p:cNvGrpSpPr/>
        <p:nvPr/>
      </p:nvGrpSpPr>
      <p:grpSpPr>
        <a:xfrm>
          <a:off x="0" y="0"/>
          <a:ext cx="0" cy="0"/>
          <a:chOff x="0" y="0"/>
          <a:chExt cx="0" cy="0"/>
        </a:xfrm>
      </p:grpSpPr>
      <p:sp>
        <p:nvSpPr>
          <p:cNvPr id="441" name="Google Shape;441;p48"/>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442" name="Google Shape;442;p48"/>
          <p:cNvGrpSpPr/>
          <p:nvPr/>
        </p:nvGrpSpPr>
        <p:grpSpPr>
          <a:xfrm>
            <a:off x="-1300" y="52"/>
            <a:ext cx="9146775" cy="6857929"/>
            <a:chOff x="-1300" y="52"/>
            <a:chExt cx="9146775" cy="6857929"/>
          </a:xfrm>
        </p:grpSpPr>
        <p:sp>
          <p:nvSpPr>
            <p:cNvPr id="443" name="Google Shape;443;p48"/>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444" name="Google Shape;444;p48"/>
            <p:cNvGrpSpPr/>
            <p:nvPr/>
          </p:nvGrpSpPr>
          <p:grpSpPr>
            <a:xfrm rot="10800000">
              <a:off x="-1300" y="4051473"/>
              <a:ext cx="9143950" cy="2806508"/>
              <a:chOff x="0" y="275"/>
              <a:chExt cx="9143950" cy="381817"/>
            </a:xfrm>
          </p:grpSpPr>
          <p:sp>
            <p:nvSpPr>
              <p:cNvPr id="445" name="Google Shape;445;p48"/>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446" name="Google Shape;446;p48"/>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447" name="Google Shape;447;p48"/>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8" name="Google Shape;448;p4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s-AR" sz="6000" u="none" cap="none" strike="noStrike">
                <a:solidFill>
                  <a:schemeClr val="accent5"/>
                </a:solidFill>
                <a:latin typeface="Arial"/>
                <a:ea typeface="Arial"/>
                <a:cs typeface="Arial"/>
                <a:sym typeface="Arial"/>
              </a:rPr>
              <a:t>CFP</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s-AR"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s-AR"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449" name="Google Shape;449;p4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1">
  <p:cSld name="Filmina - Ejercicios_1">
    <p:spTree>
      <p:nvGrpSpPr>
        <p:cNvPr id="450" name="Shape 450"/>
        <p:cNvGrpSpPr/>
        <p:nvPr/>
      </p:nvGrpSpPr>
      <p:grpSpPr>
        <a:xfrm>
          <a:off x="0" y="0"/>
          <a:ext cx="0" cy="0"/>
          <a:chOff x="0" y="0"/>
          <a:chExt cx="0" cy="0"/>
        </a:xfrm>
      </p:grpSpPr>
      <p:sp>
        <p:nvSpPr>
          <p:cNvPr id="451" name="Google Shape;451;p49"/>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2" name="Google Shape;452;p49"/>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3" name="Google Shape;453;p4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454" name="Google Shape;454;p4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455" name="Google Shape;455;p49"/>
          <p:cNvGrpSpPr/>
          <p:nvPr/>
        </p:nvGrpSpPr>
        <p:grpSpPr>
          <a:xfrm>
            <a:off x="0" y="275"/>
            <a:ext cx="9143950" cy="480375"/>
            <a:chOff x="0" y="275"/>
            <a:chExt cx="9143950" cy="480375"/>
          </a:xfrm>
        </p:grpSpPr>
        <p:sp>
          <p:nvSpPr>
            <p:cNvPr id="456" name="Google Shape;456;p49"/>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7" name="Google Shape;457;p49"/>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58" name="Google Shape;458;p4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459" name="Google Shape;459;p4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0" name="Shape 460"/>
        <p:cNvGrpSpPr/>
        <p:nvPr/>
      </p:nvGrpSpPr>
      <p:grpSpPr>
        <a:xfrm>
          <a:off x="0" y="0"/>
          <a:ext cx="0" cy="0"/>
          <a:chOff x="0" y="0"/>
          <a:chExt cx="0" cy="0"/>
        </a:xfrm>
      </p:grpSpPr>
      <p:sp>
        <p:nvSpPr>
          <p:cNvPr id="461" name="Google Shape;461;p50"/>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52"/>
            <a:ext cx="9146775" cy="6857929"/>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70" name="Google Shape;70;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75"/>
            <a:ext cx="9143950" cy="480375"/>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
        <p:nvSpPr>
          <p:cNvPr id="75" name="Google Shape;75;p7"/>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52"/>
            <a:ext cx="9146775" cy="6857929"/>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75"/>
            <a:ext cx="9143950" cy="480375"/>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
        <p:nvSpPr>
          <p:cNvPr id="92" name="Google Shape;92;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95" name="Google Shape;95;p9"/>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4800">
                <a:solidFill>
                  <a:srgbClr val="FFFFFF"/>
                </a:solidFill>
              </a:rPr>
              <a:t>CFP</a:t>
            </a:r>
            <a:endParaRPr b="1" sz="4800">
              <a:solidFill>
                <a:srgbClr val="FFFFFF"/>
              </a:solidFill>
            </a:endParaRPr>
          </a:p>
          <a:p>
            <a:pPr indent="0" lvl="0" marL="0" rtl="0" algn="l">
              <a:spcBef>
                <a:spcPts val="0"/>
              </a:spcBef>
              <a:spcAft>
                <a:spcPts val="0"/>
              </a:spcAft>
              <a:buNone/>
            </a:pPr>
            <a:r>
              <a:rPr b="1" lang="es-AR" sz="3600">
                <a:solidFill>
                  <a:srgbClr val="FFFFFF"/>
                </a:solidFill>
              </a:rPr>
              <a:t>Programador </a:t>
            </a:r>
            <a:endParaRPr b="1" sz="3600">
              <a:solidFill>
                <a:srgbClr val="FFFFFF"/>
              </a:solidFill>
            </a:endParaRPr>
          </a:p>
          <a:p>
            <a:pPr indent="0" lvl="0" marL="0" rtl="0" algn="l">
              <a:spcBef>
                <a:spcPts val="0"/>
              </a:spcBef>
              <a:spcAft>
                <a:spcPts val="0"/>
              </a:spcAft>
              <a:buNone/>
            </a:pPr>
            <a:r>
              <a:rPr b="1" lang="es-AR" sz="3600">
                <a:solidFill>
                  <a:srgbClr val="FFFFFF"/>
                </a:solidFill>
              </a:rPr>
              <a:t>full-stack</a:t>
            </a:r>
            <a:endParaRPr b="1" sz="3600">
              <a:solidFill>
                <a:srgbClr val="FFFFFF"/>
              </a:solidFill>
            </a:endParaRPr>
          </a:p>
        </p:txBody>
      </p:sp>
      <p:sp>
        <p:nvSpPr>
          <p:cNvPr id="98" name="Google Shape;98;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52"/>
            <a:ext cx="9146775" cy="6857929"/>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theme" Target="../theme/theme2.xml"/><Relationship Id="rId50" Type="http://schemas.openxmlformats.org/officeDocument/2006/relationships/slideLayout" Target="../slideLayouts/slideLayout4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628650" y="1362727"/>
            <a:ext cx="7886700" cy="514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4" name="Google Shape;14;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15" name="Google Shape;15;p1"/>
          <p:cNvGrpSpPr/>
          <p:nvPr/>
        </p:nvGrpSpPr>
        <p:grpSpPr>
          <a:xfrm>
            <a:off x="0" y="275"/>
            <a:ext cx="9143950" cy="480375"/>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 Id="rId3"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2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5.xml"/><Relationship Id="rId3" Type="http://schemas.openxmlformats.org/officeDocument/2006/relationships/image" Target="../media/image1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s-AR"/>
              <a:t>Bases de Datos</a:t>
            </a:r>
            <a:endParaRPr/>
          </a:p>
        </p:txBody>
      </p:sp>
      <p:sp>
        <p:nvSpPr>
          <p:cNvPr id="467" name="Google Shape;467;p51"/>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Modelo de Entidad-Relación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Entidad</a:t>
            </a:r>
            <a:endParaRPr/>
          </a:p>
        </p:txBody>
      </p:sp>
      <p:sp>
        <p:nvSpPr>
          <p:cNvPr id="540" name="Google Shape;540;p60"/>
          <p:cNvSpPr txBox="1"/>
          <p:nvPr>
            <p:ph idx="4294967295" type="body"/>
          </p:nvPr>
        </p:nvSpPr>
        <p:spPr>
          <a:xfrm>
            <a:off x="628649" y="1588958"/>
            <a:ext cx="8275507" cy="4986466"/>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220"/>
              <a:buChar char="•"/>
            </a:pPr>
            <a:r>
              <a:rPr lang="es-AR" sz="2220"/>
              <a:t>El elemento básico representado por el modelo entidad relación es una </a:t>
            </a:r>
            <a:r>
              <a:rPr b="1" lang="es-AR" sz="2220"/>
              <a:t>entidad</a:t>
            </a:r>
            <a:r>
              <a:rPr lang="es-AR" sz="2220"/>
              <a:t>, que es una cosa del mundo real con una existencia independiente</a:t>
            </a:r>
            <a:endParaRPr/>
          </a:p>
          <a:p>
            <a:pPr indent="-228600" lvl="0" marL="228600" rtl="0" algn="l">
              <a:lnSpc>
                <a:spcPct val="130000"/>
              </a:lnSpc>
              <a:spcBef>
                <a:spcPts val="1000"/>
              </a:spcBef>
              <a:spcAft>
                <a:spcPts val="0"/>
              </a:spcAft>
              <a:buClr>
                <a:schemeClr val="dk1"/>
              </a:buClr>
              <a:buSzPts val="2220"/>
              <a:buChar char="•"/>
            </a:pPr>
            <a:r>
              <a:rPr lang="es-AR" sz="2220"/>
              <a:t>Una </a:t>
            </a:r>
            <a:r>
              <a:rPr b="1" lang="es-AR" sz="2220"/>
              <a:t>entidad </a:t>
            </a:r>
            <a:r>
              <a:rPr lang="es-AR" sz="2220"/>
              <a:t>puede ser un elemento con una existencia física (por ejemplo, una persona en particular, un coche, una casa o un empleado) o puede ser un elemento con una existencia conceptual (por ejemplo, una venta, un trabajo o un curso universitario)</a:t>
            </a:r>
            <a:endParaRPr/>
          </a:p>
          <a:p>
            <a:pPr indent="-228600" lvl="0" marL="228600" rtl="0" algn="l">
              <a:lnSpc>
                <a:spcPct val="130000"/>
              </a:lnSpc>
              <a:spcBef>
                <a:spcPts val="1000"/>
              </a:spcBef>
              <a:spcAft>
                <a:spcPts val="0"/>
              </a:spcAft>
              <a:buClr>
                <a:schemeClr val="dk1"/>
              </a:buClr>
              <a:buSzPts val="2220"/>
              <a:buChar char="•"/>
            </a:pPr>
            <a:r>
              <a:rPr lang="es-AR" sz="2220"/>
              <a:t>Cada entidad tiene atributos (propiedades particulares que la describen)</a:t>
            </a:r>
            <a:endParaRPr sz="2590"/>
          </a:p>
        </p:txBody>
      </p:sp>
      <p:sp>
        <p:nvSpPr>
          <p:cNvPr id="541" name="Google Shape;541;p6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Entidad</a:t>
            </a:r>
            <a:endParaRPr/>
          </a:p>
        </p:txBody>
      </p:sp>
      <p:sp>
        <p:nvSpPr>
          <p:cNvPr id="547" name="Google Shape;547;p61"/>
          <p:cNvSpPr txBox="1"/>
          <p:nvPr>
            <p:ph idx="4294967295" type="body"/>
          </p:nvPr>
        </p:nvSpPr>
        <p:spPr>
          <a:xfrm>
            <a:off x="344774" y="1511300"/>
            <a:ext cx="8170576" cy="4881536"/>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2400"/>
              <a:buChar char="•"/>
            </a:pPr>
            <a:r>
              <a:rPr lang="es-AR" sz="2400"/>
              <a:t>Una </a:t>
            </a:r>
            <a:r>
              <a:rPr b="1" lang="es-AR" sz="2400"/>
              <a:t>entidad </a:t>
            </a:r>
            <a:r>
              <a:rPr lang="es-AR" sz="2400"/>
              <a:t>es una abstracción de un conjunto de cosas del mundo real tal que:</a:t>
            </a:r>
            <a:endParaRPr/>
          </a:p>
          <a:p>
            <a:pPr indent="-228600" lvl="1" marL="685800" rtl="0" algn="just">
              <a:lnSpc>
                <a:spcPct val="150000"/>
              </a:lnSpc>
              <a:spcBef>
                <a:spcPts val="500"/>
              </a:spcBef>
              <a:spcAft>
                <a:spcPts val="0"/>
              </a:spcAft>
              <a:buClr>
                <a:schemeClr val="dk1"/>
              </a:buClr>
              <a:buSzPts val="2000"/>
              <a:buChar char="•"/>
            </a:pPr>
            <a:r>
              <a:rPr lang="es-AR" sz="2000"/>
              <a:t>Las cosas de ese conjunto tienen las mismas características o comportamiento</a:t>
            </a:r>
            <a:endParaRPr/>
          </a:p>
          <a:p>
            <a:pPr indent="-228600" lvl="1" marL="685800" rtl="0" algn="just">
              <a:lnSpc>
                <a:spcPct val="150000"/>
              </a:lnSpc>
              <a:spcBef>
                <a:spcPts val="500"/>
              </a:spcBef>
              <a:spcAft>
                <a:spcPts val="0"/>
              </a:spcAft>
              <a:buClr>
                <a:schemeClr val="dk1"/>
              </a:buClr>
              <a:buSzPts val="2000"/>
              <a:buChar char="•"/>
            </a:pPr>
            <a:r>
              <a:rPr lang="es-AR" sz="2000"/>
              <a:t>Las cosas de ese conjunto están sujetas y conformes a las mismas reglas</a:t>
            </a:r>
            <a:endParaRPr/>
          </a:p>
          <a:p>
            <a:pPr indent="-228600" lvl="1" marL="685800" rtl="0" algn="just">
              <a:lnSpc>
                <a:spcPct val="150000"/>
              </a:lnSpc>
              <a:spcBef>
                <a:spcPts val="500"/>
              </a:spcBef>
              <a:spcAft>
                <a:spcPts val="0"/>
              </a:spcAft>
              <a:buClr>
                <a:schemeClr val="dk1"/>
              </a:buClr>
              <a:buSzPts val="2000"/>
              <a:buChar char="•"/>
            </a:pPr>
            <a:r>
              <a:rPr lang="es-AR" sz="2000"/>
              <a:t>Las </a:t>
            </a:r>
            <a:r>
              <a:rPr b="1" lang="es-AR" sz="2000"/>
              <a:t>entidades </a:t>
            </a:r>
            <a:r>
              <a:rPr lang="es-AR" sz="2000"/>
              <a:t>que se tendrán en cuenta al modelar un sistema son aquellas que representan "cosas" de las que el sistema necesita almacenar ciertos datos</a:t>
            </a:r>
            <a:endParaRPr/>
          </a:p>
          <a:p>
            <a:pPr indent="-228600" lvl="0" marL="228600" rtl="0" algn="ctr">
              <a:lnSpc>
                <a:spcPct val="150000"/>
              </a:lnSpc>
              <a:spcBef>
                <a:spcPts val="1000"/>
              </a:spcBef>
              <a:spcAft>
                <a:spcPts val="0"/>
              </a:spcAft>
              <a:buClr>
                <a:schemeClr val="dk1"/>
              </a:buClr>
              <a:buSzPts val="2400"/>
              <a:buNone/>
            </a:pPr>
            <a:br>
              <a:rPr lang="es-AR" sz="2400"/>
            </a:br>
            <a:endParaRPr sz="2400"/>
          </a:p>
        </p:txBody>
      </p:sp>
      <p:sp>
        <p:nvSpPr>
          <p:cNvPr id="548" name="Google Shape;548;p6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Identificación de Entidades</a:t>
            </a:r>
            <a:endParaRPr/>
          </a:p>
        </p:txBody>
      </p:sp>
      <p:sp>
        <p:nvSpPr>
          <p:cNvPr id="554" name="Google Shape;554;p62"/>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80000"/>
              </a:lnSpc>
              <a:spcBef>
                <a:spcPts val="0"/>
              </a:spcBef>
              <a:spcAft>
                <a:spcPts val="0"/>
              </a:spcAft>
              <a:buClr>
                <a:schemeClr val="dk1"/>
              </a:buClr>
              <a:buSzPts val="2220"/>
              <a:buFont typeface="Noto Sans Symbols"/>
              <a:buChar char="➢"/>
            </a:pPr>
            <a:r>
              <a:rPr lang="es-AR" sz="2220" u="sng"/>
              <a:t>Cosas tangibles</a:t>
            </a:r>
            <a:r>
              <a:rPr lang="es-AR" sz="2220"/>
              <a:t>: Artículo, Repuesto, Rodado</a:t>
            </a:r>
            <a:endParaRPr/>
          </a:p>
          <a:p>
            <a:pPr indent="-228600" lvl="0" marL="228600" rtl="0" algn="just">
              <a:lnSpc>
                <a:spcPct val="80000"/>
              </a:lnSpc>
              <a:spcBef>
                <a:spcPts val="1000"/>
              </a:spcBef>
              <a:spcAft>
                <a:spcPts val="0"/>
              </a:spcAft>
              <a:buClr>
                <a:schemeClr val="dk1"/>
              </a:buClr>
              <a:buSzPts val="2220"/>
              <a:buFont typeface="Noto Sans Symbols"/>
              <a:buChar char="➢"/>
            </a:pPr>
            <a:r>
              <a:rPr lang="es-AR" sz="2220" u="sng"/>
              <a:t>Roles</a:t>
            </a:r>
            <a:r>
              <a:rPr lang="es-AR" sz="2220"/>
              <a:t> desempeñados por personas u organizaciones: Cliente, Proveedor, Personal</a:t>
            </a:r>
            <a:endParaRPr/>
          </a:p>
          <a:p>
            <a:pPr indent="-228600" lvl="0" marL="228600" rtl="0" algn="just">
              <a:lnSpc>
                <a:spcPct val="80000"/>
              </a:lnSpc>
              <a:spcBef>
                <a:spcPts val="1000"/>
              </a:spcBef>
              <a:spcAft>
                <a:spcPts val="0"/>
              </a:spcAft>
              <a:buClr>
                <a:schemeClr val="dk1"/>
              </a:buClr>
              <a:buSzPts val="2220"/>
              <a:buFont typeface="Noto Sans Symbols"/>
              <a:buChar char="➢"/>
            </a:pPr>
            <a:r>
              <a:rPr lang="es-AR" sz="2220" u="sng"/>
              <a:t>Incidentes</a:t>
            </a:r>
            <a:r>
              <a:rPr lang="es-AR" sz="2220"/>
              <a:t>: Usado para representar la ocurrencia de un hecho (en un sistema de una compañía de seguros: Siniestros; en una empresa de transporte: Viajes)</a:t>
            </a:r>
            <a:endParaRPr/>
          </a:p>
          <a:p>
            <a:pPr indent="-228600" lvl="0" marL="228600" rtl="0" algn="just">
              <a:lnSpc>
                <a:spcPct val="80000"/>
              </a:lnSpc>
              <a:spcBef>
                <a:spcPts val="1000"/>
              </a:spcBef>
              <a:spcAft>
                <a:spcPts val="0"/>
              </a:spcAft>
              <a:buClr>
                <a:schemeClr val="dk1"/>
              </a:buClr>
              <a:buSzPts val="2220"/>
              <a:buFont typeface="Noto Sans Symbols"/>
              <a:buChar char="➢"/>
            </a:pPr>
            <a:r>
              <a:rPr lang="es-AR" sz="2220" u="sng"/>
              <a:t>Interacciones</a:t>
            </a:r>
            <a:r>
              <a:rPr lang="es-AR" sz="2220"/>
              <a:t>: Representan alguna transacción (Compra, Pedido, Venta, Pago)  </a:t>
            </a:r>
            <a:endParaRPr/>
          </a:p>
          <a:p>
            <a:pPr indent="-228600" lvl="0" marL="228600" rtl="0" algn="just">
              <a:lnSpc>
                <a:spcPct val="80000"/>
              </a:lnSpc>
              <a:spcBef>
                <a:spcPts val="1000"/>
              </a:spcBef>
              <a:spcAft>
                <a:spcPts val="0"/>
              </a:spcAft>
              <a:buClr>
                <a:schemeClr val="dk1"/>
              </a:buClr>
              <a:buSzPts val="2220"/>
              <a:buFont typeface="Noto Sans Symbols"/>
              <a:buChar char="➢"/>
            </a:pPr>
            <a:r>
              <a:rPr lang="es-AR" sz="2220"/>
              <a:t>Es importante una </a:t>
            </a:r>
            <a:r>
              <a:rPr b="1" lang="es-AR" sz="2220"/>
              <a:t>buena elección del nombre</a:t>
            </a:r>
            <a:r>
              <a:rPr lang="es-AR" sz="2220"/>
              <a:t> dado a una entidad para la legibilidad y el entendimiento del modelo de datos</a:t>
            </a:r>
            <a:endParaRPr/>
          </a:p>
          <a:p>
            <a:pPr indent="-228600" lvl="0" marL="228600" rtl="0" algn="l">
              <a:lnSpc>
                <a:spcPct val="80000"/>
              </a:lnSpc>
              <a:spcBef>
                <a:spcPts val="1000"/>
              </a:spcBef>
              <a:spcAft>
                <a:spcPts val="0"/>
              </a:spcAft>
              <a:buClr>
                <a:schemeClr val="dk1"/>
              </a:buClr>
              <a:buSzPts val="2590"/>
              <a:buNone/>
            </a:pPr>
            <a:br>
              <a:rPr lang="es-AR" sz="2590"/>
            </a:br>
            <a:endParaRPr sz="2590"/>
          </a:p>
        </p:txBody>
      </p:sp>
      <p:sp>
        <p:nvSpPr>
          <p:cNvPr id="555" name="Google Shape;555;p6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Entidad</a:t>
            </a:r>
            <a:br>
              <a:rPr b="1" lang="es-AR"/>
            </a:br>
            <a:r>
              <a:rPr i="1" lang="es-AR" sz="2200"/>
              <a:t>Ejemplo</a:t>
            </a:r>
            <a:endParaRPr i="1" sz="2200"/>
          </a:p>
        </p:txBody>
      </p:sp>
      <p:sp>
        <p:nvSpPr>
          <p:cNvPr id="561" name="Google Shape;561;p63"/>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None/>
            </a:pPr>
            <a:r>
              <a:rPr b="1" lang="es-AR" sz="2200" u="sng"/>
              <a:t>Ejemplo: </a:t>
            </a:r>
            <a:r>
              <a:rPr lang="es-AR" sz="2200"/>
              <a:t>Todos los Clientes representan la Entidad </a:t>
            </a:r>
            <a:r>
              <a:rPr b="1" lang="es-AR" sz="2200"/>
              <a:t>CLIENTE</a:t>
            </a:r>
            <a:endParaRPr sz="2200"/>
          </a:p>
          <a:p>
            <a:pPr indent="-228600" lvl="0" marL="228600" rtl="0" algn="just">
              <a:lnSpc>
                <a:spcPct val="90000"/>
              </a:lnSpc>
              <a:spcBef>
                <a:spcPts val="1000"/>
              </a:spcBef>
              <a:spcAft>
                <a:spcPts val="0"/>
              </a:spcAft>
              <a:buClr>
                <a:schemeClr val="dk1"/>
              </a:buClr>
              <a:buSzPts val="2200"/>
              <a:buChar char="•"/>
            </a:pPr>
            <a:r>
              <a:rPr lang="es-AR" sz="2200"/>
              <a:t>Todas las entidades de un conjunto tienen el mismo conjunto de atributos que interesa modelar.  Todos los ejemplares de CLIENTE, tendrán Identificador de cliente, CUIT, Nombre, Apellido y demás datos descriptores</a:t>
            </a:r>
            <a:endParaRPr/>
          </a:p>
          <a:p>
            <a:pPr indent="-228600" lvl="0" marL="228600" rtl="0" algn="just">
              <a:lnSpc>
                <a:spcPct val="90000"/>
              </a:lnSpc>
              <a:spcBef>
                <a:spcPts val="1000"/>
              </a:spcBef>
              <a:spcAft>
                <a:spcPts val="0"/>
              </a:spcAft>
              <a:buClr>
                <a:schemeClr val="dk1"/>
              </a:buClr>
              <a:buSzPts val="2200"/>
              <a:buNone/>
            </a:pPr>
            <a:r>
              <a:t/>
            </a:r>
            <a:endParaRPr sz="2200"/>
          </a:p>
          <a:p>
            <a:pPr indent="-228600" lvl="0" marL="228600" rtl="0" algn="just">
              <a:lnSpc>
                <a:spcPct val="90000"/>
              </a:lnSpc>
              <a:spcBef>
                <a:spcPts val="1000"/>
              </a:spcBef>
              <a:spcAft>
                <a:spcPts val="0"/>
              </a:spcAft>
              <a:buClr>
                <a:schemeClr val="dk1"/>
              </a:buClr>
              <a:buSzPts val="2200"/>
              <a:buChar char="•"/>
            </a:pPr>
            <a:r>
              <a:rPr lang="es-AR" sz="2200"/>
              <a:t>Cada conjunto entidad necesita un </a:t>
            </a:r>
            <a:r>
              <a:rPr b="1" lang="es-AR" sz="2200"/>
              <a:t>identificador</a:t>
            </a:r>
            <a:r>
              <a:rPr lang="es-AR" sz="2200"/>
              <a:t>: atributo o conjunto de ellos que permita identificar a cada uno de los  ejemplares que componen el conjunto entidad. La Entidad CLIENTE tiene como atributo identificador de los ejemplares a identificador de cliente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62" name="Google Shape;562;p6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1" lang="es-AR" sz="3959"/>
              <a:t>Entidades</a:t>
            </a:r>
            <a:br>
              <a:rPr b="1" lang="es-AR" sz="3600"/>
            </a:br>
            <a:r>
              <a:rPr i="1" lang="es-AR" sz="2790"/>
              <a:t>Ejemplo</a:t>
            </a:r>
            <a:endParaRPr sz="3600"/>
          </a:p>
        </p:txBody>
      </p:sp>
      <p:sp>
        <p:nvSpPr>
          <p:cNvPr id="568" name="Google Shape;568;p64"/>
          <p:cNvSpPr txBox="1"/>
          <p:nvPr>
            <p:ph idx="4294967295" type="body"/>
          </p:nvPr>
        </p:nvSpPr>
        <p:spPr>
          <a:xfrm>
            <a:off x="276513" y="3293249"/>
            <a:ext cx="3825095" cy="517578"/>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450"/>
              <a:buNone/>
            </a:pPr>
            <a:r>
              <a:rPr b="1" lang="es-AR" sz="2450" u="sng"/>
              <a:t>Entidad</a:t>
            </a:r>
            <a:r>
              <a:rPr b="1" lang="es-AR" sz="2450"/>
              <a:t>: PELICULA</a:t>
            </a:r>
            <a:endParaRPr sz="2450"/>
          </a:p>
          <a:p>
            <a:pPr indent="-228600" lvl="0" marL="228600" rtl="0" algn="l">
              <a:lnSpc>
                <a:spcPct val="70000"/>
              </a:lnSpc>
              <a:spcBef>
                <a:spcPts val="1000"/>
              </a:spcBef>
              <a:spcAft>
                <a:spcPts val="0"/>
              </a:spcAft>
              <a:buClr>
                <a:schemeClr val="dk1"/>
              </a:buClr>
              <a:buSzPts val="700"/>
              <a:buNone/>
            </a:pPr>
            <a:br>
              <a:rPr lang="es-AR" sz="700"/>
            </a:br>
            <a:endParaRPr sz="700"/>
          </a:p>
        </p:txBody>
      </p:sp>
      <p:sp>
        <p:nvSpPr>
          <p:cNvPr id="569" name="Google Shape;569;p6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atributos.png" id="570" name="Google Shape;570;p64"/>
          <p:cNvPicPr preferRelativeResize="0"/>
          <p:nvPr/>
        </p:nvPicPr>
        <p:blipFill rotWithShape="1">
          <a:blip r:embed="rId3">
            <a:alphaModFix/>
          </a:blip>
          <a:srcRect b="0" l="0" r="0" t="0"/>
          <a:stretch/>
        </p:blipFill>
        <p:spPr>
          <a:xfrm>
            <a:off x="5829274" y="1767836"/>
            <a:ext cx="2851176" cy="3931288"/>
          </a:xfrm>
          <a:prstGeom prst="rect">
            <a:avLst/>
          </a:prstGeom>
          <a:noFill/>
          <a:ln>
            <a:noFill/>
          </a:ln>
        </p:spPr>
      </p:pic>
      <p:sp>
        <p:nvSpPr>
          <p:cNvPr id="571" name="Google Shape;571;p64"/>
          <p:cNvSpPr/>
          <p:nvPr/>
        </p:nvSpPr>
        <p:spPr>
          <a:xfrm>
            <a:off x="3771900" y="2800350"/>
            <a:ext cx="1524000" cy="1409700"/>
          </a:xfrm>
          <a:prstGeom prst="chevron">
            <a:avLst>
              <a:gd fmla="val 50000" name="adj"/>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a:t>
            </a:r>
            <a:endParaRPr/>
          </a:p>
        </p:txBody>
      </p:sp>
      <p:sp>
        <p:nvSpPr>
          <p:cNvPr id="577" name="Google Shape;577;p65"/>
          <p:cNvSpPr txBox="1"/>
          <p:nvPr>
            <p:ph idx="4294967295" type="body"/>
          </p:nvPr>
        </p:nvSpPr>
        <p:spPr>
          <a:xfrm>
            <a:off x="444500" y="1562100"/>
            <a:ext cx="8293100" cy="5013324"/>
          </a:xfrm>
          <a:prstGeom prst="rect">
            <a:avLst/>
          </a:prstGeom>
          <a:noFill/>
          <a:ln>
            <a:noFill/>
          </a:ln>
        </p:spPr>
        <p:txBody>
          <a:bodyPr anchorCtr="0" anchor="t" bIns="45700" lIns="91425" spcFirstLastPara="1" rIns="91425" wrap="square" tIns="45700">
            <a:noAutofit/>
          </a:bodyPr>
          <a:lstStyle/>
          <a:p>
            <a:pPr indent="-228600" lvl="0" marL="228600" rtl="0" algn="just">
              <a:lnSpc>
                <a:spcPct val="80000"/>
              </a:lnSpc>
              <a:spcBef>
                <a:spcPts val="0"/>
              </a:spcBef>
              <a:spcAft>
                <a:spcPts val="0"/>
              </a:spcAft>
              <a:buClr>
                <a:schemeClr val="dk1"/>
              </a:buClr>
              <a:buSzPts val="2220"/>
              <a:buNone/>
            </a:pPr>
            <a:r>
              <a:rPr lang="es-AR" sz="2220"/>
              <a:t>Un atributo es una abstracción que identifica características,</a:t>
            </a:r>
            <a:endParaRPr/>
          </a:p>
          <a:p>
            <a:pPr indent="-228600" lvl="0" marL="228600" rtl="0" algn="just">
              <a:lnSpc>
                <a:spcPct val="80000"/>
              </a:lnSpc>
              <a:spcBef>
                <a:spcPts val="1000"/>
              </a:spcBef>
              <a:spcAft>
                <a:spcPts val="0"/>
              </a:spcAft>
              <a:buClr>
                <a:schemeClr val="dk1"/>
              </a:buClr>
              <a:buSzPts val="2220"/>
              <a:buNone/>
            </a:pPr>
            <a:r>
              <a:rPr lang="es-AR" sz="2220"/>
              <a:t>propiedades que posee una entidad. Los atributos de una</a:t>
            </a:r>
            <a:endParaRPr/>
          </a:p>
          <a:p>
            <a:pPr indent="-228600" lvl="0" marL="228600" rtl="0" algn="just">
              <a:lnSpc>
                <a:spcPct val="80000"/>
              </a:lnSpc>
              <a:spcBef>
                <a:spcPts val="1000"/>
              </a:spcBef>
              <a:spcAft>
                <a:spcPts val="0"/>
              </a:spcAft>
              <a:buClr>
                <a:schemeClr val="dk1"/>
              </a:buClr>
              <a:buSzPts val="2220"/>
              <a:buNone/>
            </a:pPr>
            <a:r>
              <a:rPr lang="es-AR" sz="2220"/>
              <a:t>entidad deben ser:</a:t>
            </a:r>
            <a:endParaRPr/>
          </a:p>
          <a:p>
            <a:pPr indent="-228600" lvl="0" marL="228600" rtl="0" algn="just">
              <a:lnSpc>
                <a:spcPct val="80000"/>
              </a:lnSpc>
              <a:spcBef>
                <a:spcPts val="1000"/>
              </a:spcBef>
              <a:spcAft>
                <a:spcPts val="0"/>
              </a:spcAft>
              <a:buClr>
                <a:schemeClr val="dk1"/>
              </a:buClr>
              <a:buSzPts val="2220"/>
              <a:buNone/>
            </a:pPr>
            <a:r>
              <a:t/>
            </a:r>
            <a:endParaRPr sz="2220"/>
          </a:p>
          <a:p>
            <a:pPr indent="-228600" lvl="1" marL="685800" rtl="0" algn="just">
              <a:lnSpc>
                <a:spcPct val="124000"/>
              </a:lnSpc>
              <a:spcBef>
                <a:spcPts val="500"/>
              </a:spcBef>
              <a:spcAft>
                <a:spcPts val="0"/>
              </a:spcAft>
              <a:buClr>
                <a:schemeClr val="dk1"/>
              </a:buClr>
              <a:buSzPts val="2035"/>
              <a:buFont typeface="Noto Sans Symbols"/>
              <a:buChar char="✓"/>
            </a:pPr>
            <a:r>
              <a:rPr b="1" lang="es-AR" sz="2035"/>
              <a:t>Completos:</a:t>
            </a:r>
            <a:r>
              <a:rPr lang="es-AR" sz="2035"/>
              <a:t> capturar toda la información que interesa del objeto, desde el punto de vista del sistema</a:t>
            </a:r>
            <a:endParaRPr/>
          </a:p>
          <a:p>
            <a:pPr indent="-228600" lvl="1" marL="685800" rtl="0" algn="just">
              <a:lnSpc>
                <a:spcPct val="124000"/>
              </a:lnSpc>
              <a:spcBef>
                <a:spcPts val="500"/>
              </a:spcBef>
              <a:spcAft>
                <a:spcPts val="0"/>
              </a:spcAft>
              <a:buClr>
                <a:schemeClr val="dk1"/>
              </a:buClr>
              <a:buSzPts val="2035"/>
              <a:buFont typeface="Noto Sans Symbols"/>
              <a:buChar char="✓"/>
            </a:pPr>
            <a:r>
              <a:rPr b="1" lang="es-AR" sz="2035"/>
              <a:t>Plenamente elaborados: </a:t>
            </a:r>
            <a:r>
              <a:rPr lang="es-AR" sz="2035"/>
              <a:t>cada atributo captura un aspecto separado de la entidad</a:t>
            </a:r>
            <a:endParaRPr/>
          </a:p>
          <a:p>
            <a:pPr indent="-228600" lvl="1" marL="685800" rtl="0" algn="just">
              <a:lnSpc>
                <a:spcPct val="124000"/>
              </a:lnSpc>
              <a:spcBef>
                <a:spcPts val="500"/>
              </a:spcBef>
              <a:spcAft>
                <a:spcPts val="0"/>
              </a:spcAft>
              <a:buClr>
                <a:schemeClr val="dk1"/>
              </a:buClr>
              <a:buSzPts val="2035"/>
              <a:buFont typeface="Noto Sans Symbols"/>
              <a:buChar char="✓"/>
            </a:pPr>
            <a:r>
              <a:rPr b="1" lang="es-AR" sz="2035"/>
              <a:t>Mutuamente independientes: </a:t>
            </a:r>
            <a:r>
              <a:rPr lang="es-AR" sz="2035"/>
              <a:t>cada atributo debe tomar un valor independientemente de los valores asumidos por otros atributos</a:t>
            </a:r>
            <a:endParaRPr/>
          </a:p>
          <a:p>
            <a:pPr indent="-228600" lvl="0" marL="228600" rtl="0" algn="l">
              <a:lnSpc>
                <a:spcPct val="80000"/>
              </a:lnSpc>
              <a:spcBef>
                <a:spcPts val="1000"/>
              </a:spcBef>
              <a:spcAft>
                <a:spcPts val="0"/>
              </a:spcAft>
              <a:buClr>
                <a:schemeClr val="dk1"/>
              </a:buClr>
              <a:buSzPts val="2590"/>
              <a:buNone/>
            </a:pPr>
            <a:br>
              <a:rPr lang="es-AR" sz="2590"/>
            </a:br>
            <a:endParaRPr sz="2590"/>
          </a:p>
        </p:txBody>
      </p:sp>
      <p:sp>
        <p:nvSpPr>
          <p:cNvPr id="578" name="Google Shape;578;p6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Clasificación de Atributos</a:t>
            </a:r>
            <a:endParaRPr/>
          </a:p>
        </p:txBody>
      </p:sp>
      <p:sp>
        <p:nvSpPr>
          <p:cNvPr id="584" name="Google Shape;584;p66"/>
          <p:cNvSpPr txBox="1"/>
          <p:nvPr>
            <p:ph idx="4294967295" type="body"/>
          </p:nvPr>
        </p:nvSpPr>
        <p:spPr>
          <a:xfrm>
            <a:off x="260350" y="2160000"/>
            <a:ext cx="8515318" cy="42154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b="1" lang="es-AR" sz="2200"/>
              <a:t>Atributos identificadores:</a:t>
            </a:r>
            <a:r>
              <a:rPr lang="es-AR" sz="2200"/>
              <a:t> el o los atributos que permiten identificar unívocamente a una instancia de una entidad. Constituyen la "clave primaria"</a:t>
            </a:r>
            <a:endParaRPr/>
          </a:p>
          <a:p>
            <a:pPr indent="-228600" lvl="0" marL="228600" rtl="0" algn="just">
              <a:lnSpc>
                <a:spcPct val="90000"/>
              </a:lnSpc>
              <a:spcBef>
                <a:spcPts val="1000"/>
              </a:spcBef>
              <a:spcAft>
                <a:spcPts val="0"/>
              </a:spcAft>
              <a:buClr>
                <a:schemeClr val="dk1"/>
              </a:buClr>
              <a:buSzPts val="2200"/>
              <a:buChar char="•"/>
            </a:pPr>
            <a:r>
              <a:rPr b="1" lang="es-AR" sz="2200"/>
              <a:t>Atributos descriptivos: </a:t>
            </a:r>
            <a:r>
              <a:rPr lang="es-AR" sz="2200"/>
              <a:t>son las características intrínsecas de cada instancia de la entidad; como lo dice su nombre, describen a la entidad, representan sus propiedades</a:t>
            </a:r>
            <a:endParaRPr/>
          </a:p>
          <a:p>
            <a:pPr indent="-228600" lvl="0" marL="228600" rtl="0" algn="just">
              <a:lnSpc>
                <a:spcPct val="90000"/>
              </a:lnSpc>
              <a:spcBef>
                <a:spcPts val="1000"/>
              </a:spcBef>
              <a:spcAft>
                <a:spcPts val="0"/>
              </a:spcAft>
              <a:buClr>
                <a:schemeClr val="dk1"/>
              </a:buClr>
              <a:buSzPts val="2200"/>
              <a:buChar char="•"/>
            </a:pPr>
            <a:r>
              <a:rPr b="1" lang="es-AR" sz="2200"/>
              <a:t>Atributos referenciales:</a:t>
            </a:r>
            <a:r>
              <a:rPr lang="es-AR" sz="2200"/>
              <a:t> son atributos que sirven para relacionar entidades entre sí. Se denominan </a:t>
            </a:r>
            <a:r>
              <a:rPr b="1" lang="es-AR" sz="2200"/>
              <a:t>REFERENCIALES </a:t>
            </a:r>
            <a:r>
              <a:rPr lang="es-AR" sz="2200"/>
              <a:t>ya que hacen referencia al </a:t>
            </a:r>
            <a:r>
              <a:rPr b="1" lang="es-AR" sz="2200"/>
              <a:t>ATRIBUTO IDENTIFICADOR</a:t>
            </a:r>
            <a:r>
              <a:rPr lang="es-AR" sz="2200"/>
              <a:t> de la entidad con que se relacionan</a:t>
            </a:r>
            <a:endParaRPr/>
          </a:p>
          <a:p>
            <a:pPr indent="-228600" lvl="0" marL="228600" rtl="0" algn="l">
              <a:lnSpc>
                <a:spcPct val="90000"/>
              </a:lnSpc>
              <a:spcBef>
                <a:spcPts val="1000"/>
              </a:spcBef>
              <a:spcAft>
                <a:spcPts val="0"/>
              </a:spcAft>
              <a:buClr>
                <a:schemeClr val="dk1"/>
              </a:buClr>
              <a:buSzPts val="2200"/>
              <a:buNone/>
            </a:pPr>
            <a:br>
              <a:rPr lang="es-AR" sz="2200"/>
            </a:br>
            <a:br>
              <a:rPr lang="es-AR" sz="2200"/>
            </a:br>
            <a:endParaRPr sz="2200"/>
          </a:p>
        </p:txBody>
      </p:sp>
      <p:sp>
        <p:nvSpPr>
          <p:cNvPr id="585" name="Google Shape;585;p6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1" lang="es-AR" sz="3959"/>
              <a:t>Atributos</a:t>
            </a:r>
            <a:br>
              <a:rPr b="1" lang="es-AR" sz="3600"/>
            </a:br>
            <a:r>
              <a:rPr i="1" lang="es-AR" sz="2790"/>
              <a:t>Ejemplo</a:t>
            </a:r>
            <a:endParaRPr sz="3600"/>
          </a:p>
        </p:txBody>
      </p:sp>
      <p:sp>
        <p:nvSpPr>
          <p:cNvPr id="591" name="Google Shape;591;p67"/>
          <p:cNvSpPr txBox="1"/>
          <p:nvPr>
            <p:ph idx="4294967295" type="body"/>
          </p:nvPr>
        </p:nvSpPr>
        <p:spPr>
          <a:xfrm>
            <a:off x="387350" y="1856737"/>
            <a:ext cx="3825095" cy="393128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s-AR" sz="2400" u="sng"/>
              <a:t>Entidad: </a:t>
            </a:r>
            <a:r>
              <a:rPr b="1" lang="es-AR" sz="2400"/>
              <a:t>PELICULA</a:t>
            </a:r>
            <a:endParaRPr sz="2400"/>
          </a:p>
          <a:p>
            <a:pPr indent="-228600" lvl="0" marL="228600" rtl="0" algn="l">
              <a:lnSpc>
                <a:spcPct val="90000"/>
              </a:lnSpc>
              <a:spcBef>
                <a:spcPts val="1000"/>
              </a:spcBef>
              <a:spcAft>
                <a:spcPts val="0"/>
              </a:spcAft>
              <a:buClr>
                <a:schemeClr val="dk1"/>
              </a:buClr>
              <a:buSzPts val="2400"/>
              <a:buChar char="•"/>
            </a:pPr>
            <a:r>
              <a:rPr b="1" lang="es-AR" sz="2400" u="sng"/>
              <a:t>Atributos:</a:t>
            </a:r>
            <a:r>
              <a:rPr lang="es-AR" sz="2400"/>
              <a:t> </a:t>
            </a:r>
            <a:endParaRPr/>
          </a:p>
          <a:p>
            <a:pPr indent="-228600" lvl="1" marL="685800" rtl="0" algn="l">
              <a:lnSpc>
                <a:spcPct val="90000"/>
              </a:lnSpc>
              <a:spcBef>
                <a:spcPts val="500"/>
              </a:spcBef>
              <a:spcAft>
                <a:spcPts val="0"/>
              </a:spcAft>
              <a:buClr>
                <a:schemeClr val="dk1"/>
              </a:buClr>
              <a:buSzPts val="2000"/>
              <a:buChar char="•"/>
            </a:pPr>
            <a:r>
              <a:rPr lang="es-AR" sz="2000"/>
              <a:t>Nombre</a:t>
            </a:r>
            <a:endParaRPr/>
          </a:p>
          <a:p>
            <a:pPr indent="-228600" lvl="1" marL="685800" rtl="0" algn="l">
              <a:lnSpc>
                <a:spcPct val="90000"/>
              </a:lnSpc>
              <a:spcBef>
                <a:spcPts val="500"/>
              </a:spcBef>
              <a:spcAft>
                <a:spcPts val="0"/>
              </a:spcAft>
              <a:buClr>
                <a:schemeClr val="dk1"/>
              </a:buClr>
              <a:buSzPts val="2000"/>
              <a:buChar char="•"/>
            </a:pPr>
            <a:r>
              <a:rPr lang="es-AR" sz="2000"/>
              <a:t>título original</a:t>
            </a:r>
            <a:endParaRPr/>
          </a:p>
          <a:p>
            <a:pPr indent="-228600" lvl="1" marL="685800" rtl="0" algn="l">
              <a:lnSpc>
                <a:spcPct val="90000"/>
              </a:lnSpc>
              <a:spcBef>
                <a:spcPts val="500"/>
              </a:spcBef>
              <a:spcAft>
                <a:spcPts val="0"/>
              </a:spcAft>
              <a:buClr>
                <a:schemeClr val="dk1"/>
              </a:buClr>
              <a:buSzPts val="2000"/>
              <a:buChar char="•"/>
            </a:pPr>
            <a:r>
              <a:rPr lang="es-AR" sz="2000"/>
              <a:t>año de estreno,</a:t>
            </a:r>
            <a:endParaRPr/>
          </a:p>
          <a:p>
            <a:pPr indent="-228600" lvl="1" marL="685800" rtl="0" algn="l">
              <a:lnSpc>
                <a:spcPct val="90000"/>
              </a:lnSpc>
              <a:spcBef>
                <a:spcPts val="500"/>
              </a:spcBef>
              <a:spcAft>
                <a:spcPts val="0"/>
              </a:spcAft>
              <a:buClr>
                <a:schemeClr val="dk1"/>
              </a:buClr>
              <a:buSzPts val="2000"/>
              <a:buChar char="•"/>
            </a:pPr>
            <a:r>
              <a:rPr lang="es-AR" sz="2000"/>
              <a:t>disponible,</a:t>
            </a:r>
            <a:endParaRPr/>
          </a:p>
          <a:p>
            <a:pPr indent="-228600" lvl="1" marL="685800" rtl="0" algn="l">
              <a:lnSpc>
                <a:spcPct val="90000"/>
              </a:lnSpc>
              <a:spcBef>
                <a:spcPts val="500"/>
              </a:spcBef>
              <a:spcAft>
                <a:spcPts val="0"/>
              </a:spcAft>
              <a:buClr>
                <a:schemeClr val="dk1"/>
              </a:buClr>
              <a:buSzPts val="2000"/>
              <a:buChar char="•"/>
            </a:pPr>
            <a:r>
              <a:rPr lang="es-AR" sz="2000"/>
              <a:t>duración,</a:t>
            </a:r>
            <a:endParaRPr/>
          </a:p>
          <a:p>
            <a:pPr indent="-228600" lvl="1" marL="685800" rtl="0" algn="l">
              <a:lnSpc>
                <a:spcPct val="90000"/>
              </a:lnSpc>
              <a:spcBef>
                <a:spcPts val="500"/>
              </a:spcBef>
              <a:spcAft>
                <a:spcPts val="0"/>
              </a:spcAft>
              <a:buClr>
                <a:schemeClr val="dk1"/>
              </a:buClr>
              <a:buSzPts val="2000"/>
              <a:buChar char="•"/>
            </a:pPr>
            <a:r>
              <a:rPr lang="es-AR" sz="2000"/>
              <a:t>fecha de ingreso  </a:t>
            </a:r>
            <a:endParaRPr/>
          </a:p>
          <a:p>
            <a:pPr indent="-228600" lvl="0" marL="228600" rtl="0" algn="l">
              <a:lnSpc>
                <a:spcPct val="90000"/>
              </a:lnSpc>
              <a:spcBef>
                <a:spcPts val="1000"/>
              </a:spcBef>
              <a:spcAft>
                <a:spcPts val="0"/>
              </a:spcAft>
              <a:buClr>
                <a:schemeClr val="dk1"/>
              </a:buClr>
              <a:buSzPts val="2800"/>
              <a:buNone/>
            </a:pPr>
            <a:br>
              <a:rPr lang="es-AR"/>
            </a:br>
            <a:endParaRPr/>
          </a:p>
        </p:txBody>
      </p:sp>
      <p:sp>
        <p:nvSpPr>
          <p:cNvPr id="592" name="Google Shape;592;p6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atributos.png" id="593" name="Google Shape;593;p67"/>
          <p:cNvPicPr preferRelativeResize="0"/>
          <p:nvPr/>
        </p:nvPicPr>
        <p:blipFill rotWithShape="1">
          <a:blip r:embed="rId3">
            <a:alphaModFix/>
          </a:blip>
          <a:srcRect b="0" l="0" r="0" t="0"/>
          <a:stretch/>
        </p:blipFill>
        <p:spPr>
          <a:xfrm>
            <a:off x="5829274" y="1767836"/>
            <a:ext cx="2851176" cy="3931288"/>
          </a:xfrm>
          <a:prstGeom prst="rect">
            <a:avLst/>
          </a:prstGeom>
          <a:noFill/>
          <a:ln>
            <a:noFill/>
          </a:ln>
        </p:spPr>
      </p:pic>
      <p:sp>
        <p:nvSpPr>
          <p:cNvPr id="594" name="Google Shape;594;p67"/>
          <p:cNvSpPr/>
          <p:nvPr/>
        </p:nvSpPr>
        <p:spPr>
          <a:xfrm>
            <a:off x="3771900" y="2800350"/>
            <a:ext cx="1524000" cy="1409700"/>
          </a:xfrm>
          <a:prstGeom prst="chevron">
            <a:avLst>
              <a:gd fmla="val 50000" name="adj"/>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Instancias de Entidad</a:t>
            </a:r>
            <a:endParaRPr/>
          </a:p>
        </p:txBody>
      </p:sp>
      <p:sp>
        <p:nvSpPr>
          <p:cNvPr id="600" name="Google Shape;600;p68"/>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lang="es-AR" sz="2200"/>
              <a:t>Así podemos tener como ejemplo de entidades </a:t>
            </a:r>
            <a:r>
              <a:rPr b="1" lang="es-AR" sz="2200"/>
              <a:t>PELICULA</a:t>
            </a:r>
            <a:r>
              <a:rPr lang="es-AR" sz="2200"/>
              <a:t>, a dos instancias de película, con los siguientes atributos:</a:t>
            </a:r>
            <a:endParaRPr/>
          </a:p>
          <a:p>
            <a:pPr indent="-2286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rgbClr val="F25B2C"/>
              </a:buClr>
              <a:buSzPts val="2200"/>
              <a:buChar char="•"/>
            </a:pPr>
            <a:r>
              <a:rPr b="1" lang="es-AR" sz="2200">
                <a:solidFill>
                  <a:srgbClr val="F25B2C"/>
                </a:solidFill>
              </a:rPr>
              <a:t>Película 1</a:t>
            </a:r>
            <a:r>
              <a:rPr b="1" lang="es-AR" sz="2200"/>
              <a:t>:</a:t>
            </a:r>
            <a:r>
              <a:rPr lang="es-AR" sz="2200"/>
              <a:t> {2013, true, 143, 11/07/2013, "El Gran Gatsby", "The Great Gatsby"}</a:t>
            </a:r>
            <a:endParaRPr/>
          </a:p>
          <a:p>
            <a:pPr indent="-228600" lvl="0" marL="228600" rtl="0" algn="l">
              <a:lnSpc>
                <a:spcPct val="90000"/>
              </a:lnSpc>
              <a:spcBef>
                <a:spcPts val="1000"/>
              </a:spcBef>
              <a:spcAft>
                <a:spcPts val="0"/>
              </a:spcAft>
              <a:buClr>
                <a:srgbClr val="F25B2C"/>
              </a:buClr>
              <a:buSzPts val="2200"/>
              <a:buChar char="•"/>
            </a:pPr>
            <a:r>
              <a:rPr b="1" lang="es-AR" sz="2200">
                <a:solidFill>
                  <a:srgbClr val="F25B2C"/>
                </a:solidFill>
              </a:rPr>
              <a:t>Película 2</a:t>
            </a:r>
            <a:r>
              <a:rPr b="1" lang="es-AR" sz="2200"/>
              <a:t>:</a:t>
            </a:r>
            <a:r>
              <a:rPr lang="es-AR" sz="2200"/>
              <a:t> {2014, true, 122, 01/08/2014, "Relatos Salvajes", "Relatos Salvajes"}</a:t>
            </a:r>
            <a:endParaRPr/>
          </a:p>
          <a:p>
            <a:pPr indent="-889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None/>
            </a:pPr>
            <a:r>
              <a:rPr lang="es-AR" sz="2200"/>
              <a:t>A cada película de la entidad </a:t>
            </a:r>
            <a:r>
              <a:rPr b="1" lang="es-AR" sz="2200"/>
              <a:t>PELICULA</a:t>
            </a:r>
            <a:r>
              <a:rPr lang="es-AR" sz="2200"/>
              <a:t>, se las denomina</a:t>
            </a:r>
            <a:endParaRPr/>
          </a:p>
          <a:p>
            <a:pPr indent="-228600" lvl="0" marL="228600" rtl="0" algn="l">
              <a:lnSpc>
                <a:spcPct val="90000"/>
              </a:lnSpc>
              <a:spcBef>
                <a:spcPts val="1000"/>
              </a:spcBef>
              <a:spcAft>
                <a:spcPts val="0"/>
              </a:spcAft>
              <a:buClr>
                <a:schemeClr val="dk1"/>
              </a:buClr>
              <a:buSzPts val="2200"/>
              <a:buNone/>
            </a:pPr>
            <a:r>
              <a:rPr lang="es-AR" sz="2200"/>
              <a:t>genéricamente </a:t>
            </a:r>
            <a:r>
              <a:rPr b="1" lang="es-AR" sz="2200">
                <a:solidFill>
                  <a:srgbClr val="F25B2C"/>
                </a:solidFill>
              </a:rPr>
              <a:t>instancias</a:t>
            </a:r>
            <a:r>
              <a:rPr b="1" lang="es-AR" sz="2200"/>
              <a:t> </a:t>
            </a:r>
            <a:r>
              <a:rPr lang="es-AR" sz="2200"/>
              <a:t>de dicha entidad  </a:t>
            </a:r>
            <a:br>
              <a:rPr lang="es-AR" sz="2200"/>
            </a:br>
            <a:endParaRPr sz="2200"/>
          </a:p>
        </p:txBody>
      </p:sp>
      <p:sp>
        <p:nvSpPr>
          <p:cNvPr id="601" name="Google Shape;601;p6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 Identificador Único  </a:t>
            </a:r>
            <a:endParaRPr/>
          </a:p>
        </p:txBody>
      </p:sp>
      <p:sp>
        <p:nvSpPr>
          <p:cNvPr id="607" name="Google Shape;607;p69"/>
          <p:cNvSpPr txBox="1"/>
          <p:nvPr>
            <p:ph idx="4294967295" type="body"/>
          </p:nvPr>
        </p:nvSpPr>
        <p:spPr>
          <a:xfrm>
            <a:off x="438150" y="212031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es-AR" sz="2200"/>
              <a:t>Se denomina identificador a uno o más atributos que identifican unívocamente cada instancia de una entidad; es conocido también como "clave candidata“, “clave primaria”.. </a:t>
            </a:r>
            <a:endParaRPr/>
          </a:p>
          <a:p>
            <a:pPr indent="-228600" lvl="0" marL="228600" rtl="0" algn="just">
              <a:lnSpc>
                <a:spcPct val="90000"/>
              </a:lnSpc>
              <a:spcBef>
                <a:spcPts val="1000"/>
              </a:spcBef>
              <a:spcAft>
                <a:spcPts val="0"/>
              </a:spcAft>
              <a:buClr>
                <a:schemeClr val="dk1"/>
              </a:buClr>
              <a:buSzPts val="2200"/>
              <a:buChar char="•"/>
            </a:pPr>
            <a:r>
              <a:rPr lang="es-AR" sz="2200"/>
              <a:t>Para elegir el atributo identificador debemos tener en cuenta dos reglas:</a:t>
            </a:r>
            <a:endParaRPr/>
          </a:p>
          <a:p>
            <a:pPr indent="-228600" lvl="1" marL="685800" rtl="0" algn="just">
              <a:lnSpc>
                <a:spcPct val="90000"/>
              </a:lnSpc>
              <a:spcBef>
                <a:spcPts val="500"/>
              </a:spcBef>
              <a:spcAft>
                <a:spcPts val="0"/>
              </a:spcAft>
              <a:buClr>
                <a:schemeClr val="dk1"/>
              </a:buClr>
              <a:buSzPts val="2200"/>
              <a:buChar char="•"/>
            </a:pPr>
            <a:r>
              <a:rPr lang="es-AR" sz="2200"/>
              <a:t>Que la clave sea </a:t>
            </a:r>
            <a:r>
              <a:rPr b="1" lang="es-AR" sz="2200"/>
              <a:t>mínima</a:t>
            </a:r>
            <a:r>
              <a:rPr lang="es-AR" sz="2200"/>
              <a:t>: Es decir elegir la alternativa en la que se necesiten menos atributos para conformar la clave</a:t>
            </a:r>
            <a:endParaRPr/>
          </a:p>
          <a:p>
            <a:pPr indent="-228600" lvl="1" marL="685800" rtl="0" algn="just">
              <a:lnSpc>
                <a:spcPct val="90000"/>
              </a:lnSpc>
              <a:spcBef>
                <a:spcPts val="500"/>
              </a:spcBef>
              <a:spcAft>
                <a:spcPts val="0"/>
              </a:spcAft>
              <a:buClr>
                <a:schemeClr val="dk1"/>
              </a:buClr>
              <a:buSzPts val="2200"/>
              <a:buChar char="•"/>
            </a:pPr>
            <a:r>
              <a:rPr lang="es-AR" sz="2200"/>
              <a:t>Elegir el atributo </a:t>
            </a:r>
            <a:r>
              <a:rPr b="1" lang="es-AR" sz="2200"/>
              <a:t>más significativo</a:t>
            </a:r>
            <a:r>
              <a:rPr lang="es-AR" sz="2200"/>
              <a:t> dentro del dominio del problema que se está modelando  </a:t>
            </a:r>
            <a:br>
              <a:rPr lang="es-AR" sz="2200"/>
            </a:br>
            <a:br>
              <a:rPr lang="es-AR" sz="2200"/>
            </a:br>
            <a:br>
              <a:rPr lang="es-AR" sz="2200"/>
            </a:br>
            <a:endParaRPr sz="2200"/>
          </a:p>
        </p:txBody>
      </p:sp>
      <p:sp>
        <p:nvSpPr>
          <p:cNvPr id="608" name="Google Shape;608;p6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Introducción</a:t>
            </a:r>
            <a:endParaRPr b="1"/>
          </a:p>
        </p:txBody>
      </p:sp>
      <p:sp>
        <p:nvSpPr>
          <p:cNvPr id="473" name="Google Shape;473;p5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474" name="Google Shape;474;p52"/>
          <p:cNvSpPr/>
          <p:nvPr/>
        </p:nvSpPr>
        <p:spPr>
          <a:xfrm>
            <a:off x="628650" y="1451756"/>
            <a:ext cx="7886700" cy="5424562"/>
          </a:xfrm>
          <a:prstGeom prst="rect">
            <a:avLst/>
          </a:prstGeom>
          <a:noFill/>
          <a:ln>
            <a:noFill/>
          </a:ln>
        </p:spPr>
        <p:txBody>
          <a:bodyPr anchorCtr="0" anchor="t" bIns="45700" lIns="91425" spcFirstLastPara="1" rIns="91425" wrap="square" tIns="45700">
            <a:noAutofit/>
          </a:bodyPr>
          <a:lstStyle/>
          <a:p>
            <a:pPr indent="-133350" lvl="0" marL="0" marR="0" rtl="0" algn="just">
              <a:lnSpc>
                <a:spcPct val="150000"/>
              </a:lnSpc>
              <a:spcBef>
                <a:spcPts val="0"/>
              </a:spcBef>
              <a:spcAft>
                <a:spcPts val="0"/>
              </a:spcAft>
              <a:buClr>
                <a:schemeClr val="dk1"/>
              </a:buClr>
              <a:buSzPts val="2100"/>
              <a:buFont typeface="Arial"/>
              <a:buChar char="•"/>
            </a:pPr>
            <a:r>
              <a:rPr b="0" i="0" lang="es-AR" sz="2100" u="none" cap="none" strike="noStrike">
                <a:solidFill>
                  <a:schemeClr val="dk1"/>
                </a:solidFill>
                <a:latin typeface="Arial"/>
                <a:ea typeface="Arial"/>
                <a:cs typeface="Arial"/>
                <a:sym typeface="Arial"/>
              </a:rPr>
              <a:t> La información valiosa debe tener una representación simbólica adecuada e inteligible para que pueda ser </a:t>
            </a:r>
            <a:r>
              <a:rPr b="0" i="1" lang="es-AR" sz="2100" u="none" cap="none" strike="noStrike">
                <a:solidFill>
                  <a:srgbClr val="FF0000"/>
                </a:solidFill>
                <a:latin typeface="Arial"/>
                <a:ea typeface="Arial"/>
                <a:cs typeface="Arial"/>
                <a:sym typeface="Arial"/>
              </a:rPr>
              <a:t>comunicada</a:t>
            </a:r>
            <a:endParaRPr b="0" i="0" sz="2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i="0" lang="es-AR" sz="2100" u="none" cap="none" strike="noStrike">
                <a:solidFill>
                  <a:schemeClr val="dk1"/>
                </a:solidFill>
                <a:latin typeface="Arial"/>
                <a:ea typeface="Arial"/>
                <a:cs typeface="Arial"/>
                <a:sym typeface="Arial"/>
              </a:rPr>
              <a:t>		¿Qué es un dato? </a:t>
            </a:r>
            <a:endParaRPr b="0" i="0" sz="2100" u="none" cap="none" strike="noStrike">
              <a:solidFill>
                <a:schemeClr val="dk1"/>
              </a:solidFill>
              <a:latin typeface="Arial"/>
              <a:ea typeface="Arial"/>
              <a:cs typeface="Arial"/>
              <a:sym typeface="Arial"/>
            </a:endParaRPr>
          </a:p>
          <a:p>
            <a:pPr indent="-133350" lvl="0" marL="0" marR="0" rtl="0" algn="just">
              <a:lnSpc>
                <a:spcPct val="150000"/>
              </a:lnSpc>
              <a:spcBef>
                <a:spcPts val="0"/>
              </a:spcBef>
              <a:spcAft>
                <a:spcPts val="0"/>
              </a:spcAft>
              <a:buClr>
                <a:schemeClr val="dk1"/>
              </a:buClr>
              <a:buSzPts val="2100"/>
              <a:buFont typeface="Arial"/>
              <a:buChar char="•"/>
            </a:pPr>
            <a:r>
              <a:rPr b="0" i="0" lang="es-AR" sz="2100" u="none" cap="none" strike="noStrike">
                <a:solidFill>
                  <a:schemeClr val="dk1"/>
                </a:solidFill>
                <a:latin typeface="Arial"/>
                <a:ea typeface="Arial"/>
                <a:cs typeface="Arial"/>
                <a:sym typeface="Arial"/>
              </a:rPr>
              <a:t> Una pieza atómica que se utilizará para construir el concepto de información</a:t>
            </a:r>
            <a:endParaRPr/>
          </a:p>
          <a:p>
            <a:pPr indent="-133350" lvl="0" marL="0" marR="0" rtl="0" algn="just">
              <a:lnSpc>
                <a:spcPct val="150000"/>
              </a:lnSpc>
              <a:spcBef>
                <a:spcPts val="0"/>
              </a:spcBef>
              <a:spcAft>
                <a:spcPts val="0"/>
              </a:spcAft>
              <a:buClr>
                <a:schemeClr val="dk1"/>
              </a:buClr>
              <a:buSzPts val="2100"/>
              <a:buFont typeface="Arial"/>
              <a:buChar char="•"/>
            </a:pPr>
            <a:r>
              <a:rPr b="0" i="0" lang="es-AR" sz="2100" u="none" cap="none" strike="noStrike">
                <a:solidFill>
                  <a:schemeClr val="dk1"/>
                </a:solidFill>
                <a:latin typeface="Arial"/>
                <a:ea typeface="Arial"/>
                <a:cs typeface="Arial"/>
                <a:sym typeface="Arial"/>
              </a:rPr>
              <a:t> Una pieza atómica de dato es un valor, que debe ser interpretado como una propiedad perteneciente a un hecho o cosa del mundo real</a:t>
            </a:r>
            <a:endParaRPr/>
          </a:p>
          <a:p>
            <a:pPr indent="-133350" lvl="0" marL="0" marR="0" rtl="0" algn="just">
              <a:lnSpc>
                <a:spcPct val="150000"/>
              </a:lnSpc>
              <a:spcBef>
                <a:spcPts val="0"/>
              </a:spcBef>
              <a:spcAft>
                <a:spcPts val="0"/>
              </a:spcAft>
              <a:buClr>
                <a:schemeClr val="dk1"/>
              </a:buClr>
              <a:buSzPts val="2100"/>
              <a:buFont typeface="Arial"/>
              <a:buChar char="•"/>
            </a:pPr>
            <a:r>
              <a:rPr b="0" i="0" lang="es-AR" sz="2100" u="none" cap="none" strike="noStrike">
                <a:solidFill>
                  <a:schemeClr val="dk1"/>
                </a:solidFill>
                <a:latin typeface="Arial"/>
                <a:ea typeface="Arial"/>
                <a:cs typeface="Arial"/>
                <a:sym typeface="Arial"/>
              </a:rPr>
              <a:t> La interpretación es necesaria para ubicar el </a:t>
            </a:r>
            <a:r>
              <a:rPr b="1" i="0" lang="es-AR" sz="2100" u="none" cap="none" strike="noStrike">
                <a:solidFill>
                  <a:srgbClr val="FF0000"/>
                </a:solidFill>
                <a:latin typeface="Arial"/>
                <a:ea typeface="Arial"/>
                <a:cs typeface="Arial"/>
                <a:sym typeface="Arial"/>
              </a:rPr>
              <a:t>dato</a:t>
            </a:r>
            <a:r>
              <a:rPr b="0" i="0" lang="es-AR" sz="2100" u="none" cap="none" strike="noStrike">
                <a:solidFill>
                  <a:schemeClr val="dk1"/>
                </a:solidFill>
                <a:latin typeface="Arial"/>
                <a:ea typeface="Arial"/>
                <a:cs typeface="Arial"/>
                <a:sym typeface="Arial"/>
              </a:rPr>
              <a:t> en </a:t>
            </a:r>
            <a:r>
              <a:rPr b="1" i="0" lang="es-AR" sz="2100" u="none" cap="none" strike="noStrike">
                <a:solidFill>
                  <a:srgbClr val="FF0000"/>
                </a:solidFill>
                <a:latin typeface="Arial"/>
                <a:ea typeface="Arial"/>
                <a:cs typeface="Arial"/>
                <a:sym typeface="Arial"/>
              </a:rPr>
              <a:t>contexto</a:t>
            </a:r>
            <a:endParaRPr b="0" i="0" sz="2100" u="none" cap="none" strike="noStrike">
              <a:solidFill>
                <a:schemeClr val="dk1"/>
              </a:solidFill>
              <a:latin typeface="Arial"/>
              <a:ea typeface="Arial"/>
              <a:cs typeface="Arial"/>
              <a:sym typeface="Arial"/>
            </a:endParaRPr>
          </a:p>
          <a:p>
            <a:pPr indent="0" lvl="0" marL="0" marR="0" rtl="0" algn="l">
              <a:spcBef>
                <a:spcPts val="0"/>
              </a:spcBef>
              <a:spcAft>
                <a:spcPts val="0"/>
              </a:spcAft>
              <a:buNone/>
            </a:pPr>
            <a:br>
              <a:rPr b="0" i="0" lang="es-AR" sz="2100" u="none" cap="none" strike="noStrike">
                <a:solidFill>
                  <a:schemeClr val="dk1"/>
                </a:solidFill>
                <a:latin typeface="Calibri"/>
                <a:ea typeface="Calibri"/>
                <a:cs typeface="Calibri"/>
                <a:sym typeface="Calibri"/>
              </a:rPr>
            </a:br>
            <a:br>
              <a:rPr b="0" i="0" lang="es-AR" sz="2100" u="none" cap="none" strike="noStrike">
                <a:solidFill>
                  <a:schemeClr val="dk1"/>
                </a:solidFill>
                <a:latin typeface="Calibri"/>
                <a:ea typeface="Calibri"/>
                <a:cs typeface="Calibri"/>
                <a:sym typeface="Calibri"/>
              </a:rPr>
            </a:br>
            <a:endParaRPr sz="21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 Identificador Único  </a:t>
            </a:r>
            <a:endParaRPr/>
          </a:p>
        </p:txBody>
      </p:sp>
      <p:sp>
        <p:nvSpPr>
          <p:cNvPr id="614" name="Google Shape;614;p70"/>
          <p:cNvSpPr txBox="1"/>
          <p:nvPr>
            <p:ph idx="4294967295" type="body"/>
          </p:nvPr>
        </p:nvSpPr>
        <p:spPr>
          <a:xfrm>
            <a:off x="628649" y="1727200"/>
            <a:ext cx="8390659" cy="4848224"/>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es-AR" sz="2200"/>
              <a:t>El atributo A, o el conjunto de atributos, de una entidad, es un posible atributo identificador si y solo si satisface dos propiedades:</a:t>
            </a:r>
            <a:endParaRPr/>
          </a:p>
          <a:p>
            <a:pPr indent="-228600" lvl="1" marL="685800" rtl="0" algn="just">
              <a:lnSpc>
                <a:spcPct val="90000"/>
              </a:lnSpc>
              <a:spcBef>
                <a:spcPts val="500"/>
              </a:spcBef>
              <a:spcAft>
                <a:spcPts val="0"/>
              </a:spcAft>
              <a:buClr>
                <a:schemeClr val="dk1"/>
              </a:buClr>
              <a:buSzPts val="2200"/>
              <a:buFont typeface="Noto Sans Symbols"/>
              <a:buChar char="✓"/>
            </a:pPr>
            <a:r>
              <a:rPr b="1" lang="es-AR" sz="2200"/>
              <a:t>Unicidad</a:t>
            </a:r>
            <a:r>
              <a:rPr lang="es-AR" sz="2200"/>
              <a:t>: en cualquier momento dado no existen 2 instancias con el mismo valor de A</a:t>
            </a:r>
            <a:endParaRPr/>
          </a:p>
          <a:p>
            <a:pPr indent="-228600" lvl="1" marL="685800" rtl="0" algn="just">
              <a:lnSpc>
                <a:spcPct val="90000"/>
              </a:lnSpc>
              <a:spcBef>
                <a:spcPts val="500"/>
              </a:spcBef>
              <a:spcAft>
                <a:spcPts val="0"/>
              </a:spcAft>
              <a:buClr>
                <a:schemeClr val="dk1"/>
              </a:buClr>
              <a:buSzPts val="2200"/>
              <a:buFont typeface="Noto Sans Symbols"/>
              <a:buChar char="✓"/>
            </a:pPr>
            <a:r>
              <a:rPr b="1" lang="es-AR" sz="2200"/>
              <a:t>Minimalidad</a:t>
            </a:r>
            <a:r>
              <a:rPr lang="es-AR" sz="2200"/>
              <a:t>: Si A es compuesto (es decir el atributo identificador está formado por más de un atributo) no será posible eliminar ningún componente de A sin destruir la propiedad de unicidad  </a:t>
            </a:r>
            <a:endParaRPr/>
          </a:p>
          <a:p>
            <a:pPr indent="-228600" lvl="0" marL="228600" rtl="0" algn="just">
              <a:lnSpc>
                <a:spcPct val="90000"/>
              </a:lnSpc>
              <a:spcBef>
                <a:spcPts val="1000"/>
              </a:spcBef>
              <a:spcAft>
                <a:spcPts val="0"/>
              </a:spcAft>
              <a:buClr>
                <a:schemeClr val="dk1"/>
              </a:buClr>
              <a:buSzPts val="2200"/>
              <a:buChar char="•"/>
            </a:pPr>
            <a:r>
              <a:rPr lang="es-AR" sz="2200"/>
              <a:t>Toda </a:t>
            </a:r>
            <a:r>
              <a:rPr b="1" lang="es-AR" sz="2200"/>
              <a:t>entidad </a:t>
            </a:r>
            <a:r>
              <a:rPr lang="es-AR" sz="2200"/>
              <a:t>tiene por lo menos un atributo como posible atributo identificador. El o los atributos identificadores se señalan con el símbolo "@"(arroba), o de lo contrario con la sigla PK (clave primaria)</a:t>
            </a:r>
            <a:endParaRPr/>
          </a:p>
          <a:p>
            <a:pPr indent="-228600" lvl="0" marL="228600" rtl="0" algn="just">
              <a:lnSpc>
                <a:spcPct val="90000"/>
              </a:lnSpc>
              <a:spcBef>
                <a:spcPts val="1000"/>
              </a:spcBef>
              <a:spcAft>
                <a:spcPts val="0"/>
              </a:spcAft>
              <a:buClr>
                <a:schemeClr val="dk1"/>
              </a:buClr>
              <a:buSzPts val="2200"/>
              <a:buChar char="•"/>
            </a:pPr>
            <a:r>
              <a:rPr lang="es-AR" sz="2200"/>
              <a:t>Si no hay un atributo identificador, se crea uno </a:t>
            </a:r>
            <a:r>
              <a:rPr b="1" i="1" lang="es-AR" sz="2200"/>
              <a:t>ficticio</a:t>
            </a:r>
            <a:r>
              <a:rPr lang="es-AR" sz="2200"/>
              <a:t> </a:t>
            </a:r>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615" name="Google Shape;615;p7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 Identificador</a:t>
            </a:r>
            <a:br>
              <a:rPr b="1" lang="es-AR"/>
            </a:br>
            <a:r>
              <a:rPr i="1" lang="es-AR" sz="2800"/>
              <a:t>Ejemplo</a:t>
            </a:r>
            <a:endParaRPr/>
          </a:p>
        </p:txBody>
      </p:sp>
      <p:sp>
        <p:nvSpPr>
          <p:cNvPr id="621" name="Google Shape;621;p7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622" name="Google Shape;622;p71"/>
          <p:cNvSpPr/>
          <p:nvPr/>
        </p:nvSpPr>
        <p:spPr>
          <a:xfrm>
            <a:off x="389745" y="5531440"/>
            <a:ext cx="8293681" cy="147732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s-AR" sz="1800" u="none" cap="none" strike="noStrike">
                <a:solidFill>
                  <a:schemeClr val="dk1"/>
                </a:solidFill>
                <a:latin typeface="Arial"/>
                <a:ea typeface="Arial"/>
                <a:cs typeface="Arial"/>
                <a:sym typeface="Arial"/>
              </a:rPr>
              <a:t>  </a:t>
            </a:r>
            <a:br>
              <a:rPr b="0" i="0" lang="es-AR" sz="297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25B2C"/>
              </a:buClr>
              <a:buSzPts val="1800"/>
              <a:buFont typeface="Arial"/>
              <a:buNone/>
            </a:pPr>
            <a:r>
              <a:rPr b="1" lang="es-AR" sz="1800">
                <a:solidFill>
                  <a:srgbClr val="F25B2C"/>
                </a:solidFill>
                <a:latin typeface="Arial"/>
                <a:ea typeface="Arial"/>
                <a:cs typeface="Arial"/>
                <a:sym typeface="Arial"/>
              </a:rPr>
              <a:t>     </a:t>
            </a:r>
            <a:r>
              <a:rPr b="1" i="0" lang="es-AR" sz="1800" u="none" cap="none" strike="noStrike">
                <a:solidFill>
                  <a:srgbClr val="F25B2C"/>
                </a:solidFill>
                <a:latin typeface="Arial"/>
                <a:ea typeface="Arial"/>
                <a:cs typeface="Arial"/>
                <a:sym typeface="Arial"/>
              </a:rPr>
              <a:t>Sin Atributo Identificador 		           Con Atributo Identificador</a:t>
            </a:r>
            <a:endParaRPr b="0" i="0" sz="800" u="none" cap="none" strike="noStrike">
              <a:solidFill>
                <a:srgbClr val="F25B2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A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atributos.png" id="623" name="Google Shape;623;p71"/>
          <p:cNvPicPr preferRelativeResize="0"/>
          <p:nvPr/>
        </p:nvPicPr>
        <p:blipFill rotWithShape="1">
          <a:blip r:embed="rId3">
            <a:alphaModFix/>
          </a:blip>
          <a:srcRect b="0" l="0" r="0" t="0"/>
          <a:stretch/>
        </p:blipFill>
        <p:spPr>
          <a:xfrm>
            <a:off x="628651" y="1803400"/>
            <a:ext cx="3073696" cy="4238104"/>
          </a:xfrm>
          <a:prstGeom prst="rect">
            <a:avLst/>
          </a:prstGeom>
          <a:noFill/>
          <a:ln>
            <a:noFill/>
          </a:ln>
        </p:spPr>
      </p:pic>
      <p:pic>
        <p:nvPicPr>
          <p:cNvPr descr="atributos_ID.png" id="624" name="Google Shape;624;p71"/>
          <p:cNvPicPr preferRelativeResize="0"/>
          <p:nvPr/>
        </p:nvPicPr>
        <p:blipFill rotWithShape="1">
          <a:blip r:embed="rId4">
            <a:alphaModFix/>
          </a:blip>
          <a:srcRect b="0" l="0" r="0" t="0"/>
          <a:stretch/>
        </p:blipFill>
        <p:spPr>
          <a:xfrm>
            <a:off x="5559867" y="1803400"/>
            <a:ext cx="3053401" cy="41811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 Identificador</a:t>
            </a:r>
            <a:br>
              <a:rPr b="1" lang="es-AR"/>
            </a:br>
            <a:r>
              <a:rPr i="1" lang="es-AR" sz="2800"/>
              <a:t>Representación de un Entidad </a:t>
            </a:r>
            <a:r>
              <a:rPr b="1" lang="es-AR"/>
              <a:t> </a:t>
            </a:r>
            <a:endParaRPr/>
          </a:p>
        </p:txBody>
      </p:sp>
      <p:sp>
        <p:nvSpPr>
          <p:cNvPr id="630" name="Google Shape;630;p7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631" name="Google Shape;631;p72"/>
          <p:cNvGraphicFramePr/>
          <p:nvPr/>
        </p:nvGraphicFramePr>
        <p:xfrm>
          <a:off x="304797" y="2133600"/>
          <a:ext cx="3000000" cy="3000000"/>
        </p:xfrm>
        <a:graphic>
          <a:graphicData uri="http://schemas.openxmlformats.org/drawingml/2006/table">
            <a:tbl>
              <a:tblPr bandRow="1" firstRow="1">
                <a:noFill/>
                <a:tableStyleId>{1A96E83B-8C3D-4963-AFF7-6FA792952785}</a:tableStyleId>
              </a:tblPr>
              <a:tblGrid>
                <a:gridCol w="1104900"/>
                <a:gridCol w="1355275"/>
                <a:gridCol w="1230075"/>
                <a:gridCol w="1230075"/>
                <a:gridCol w="1230075"/>
                <a:gridCol w="1063175"/>
                <a:gridCol w="1397000"/>
              </a:tblGrid>
              <a:tr h="1069600">
                <a:tc>
                  <a:txBody>
                    <a:bodyPr/>
                    <a:lstStyle/>
                    <a:p>
                      <a:pPr indent="0" lvl="0" marL="0" marR="0" rtl="0" algn="ctr">
                        <a:spcBef>
                          <a:spcPts val="0"/>
                        </a:spcBef>
                        <a:spcAft>
                          <a:spcPts val="0"/>
                        </a:spcAft>
                        <a:buNone/>
                      </a:pPr>
                      <a:r>
                        <a:rPr b="1" lang="es-AR" sz="1400" u="none" cap="none" strike="noStrike"/>
                        <a:t>id_pelicula</a:t>
                      </a:r>
                      <a:endParaRPr b="1" sz="1400" u="none" cap="none" strike="noStrike"/>
                    </a:p>
                  </a:txBody>
                  <a:tcPr marT="45725" marB="45725" marR="91450" marL="91450"/>
                </a:tc>
                <a:tc>
                  <a:txBody>
                    <a:bodyPr/>
                    <a:lstStyle/>
                    <a:p>
                      <a:pPr indent="0" lvl="0" marL="0" marR="0" rtl="0" algn="ctr">
                        <a:spcBef>
                          <a:spcPts val="0"/>
                        </a:spcBef>
                        <a:spcAft>
                          <a:spcPts val="0"/>
                        </a:spcAft>
                        <a:buNone/>
                      </a:pPr>
                      <a:r>
                        <a:rPr b="1" lang="es-AR" sz="1400" u="none" cap="none" strike="noStrike"/>
                        <a:t>anio_estreno</a:t>
                      </a:r>
                      <a:endParaRPr b="1" sz="1400" u="none" cap="none" strike="noStrike"/>
                    </a:p>
                  </a:txBody>
                  <a:tcPr marT="45725" marB="45725" marR="91450" marL="91450"/>
                </a:tc>
                <a:tc>
                  <a:txBody>
                    <a:bodyPr/>
                    <a:lstStyle/>
                    <a:p>
                      <a:pPr indent="0" lvl="0" marL="0" marR="0" rtl="0" algn="ctr">
                        <a:spcBef>
                          <a:spcPts val="0"/>
                        </a:spcBef>
                        <a:spcAft>
                          <a:spcPts val="0"/>
                        </a:spcAft>
                        <a:buNone/>
                      </a:pPr>
                      <a:r>
                        <a:rPr b="1" lang="es-AR" sz="1400" u="none" cap="none" strike="noStrike"/>
                        <a:t>disponible</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b="1" lang="es-AR" sz="1400" u="none" cap="none" strike="noStrike"/>
                        <a:t>duracion</a:t>
                      </a:r>
                      <a:endParaRPr b="1" sz="1400" u="none" cap="none" strike="noStrike"/>
                    </a:p>
                    <a:p>
                      <a:pPr indent="0" lvl="0" marL="0" marR="0" rtl="0" algn="ctr">
                        <a:spcBef>
                          <a:spcPts val="0"/>
                        </a:spcBef>
                        <a:spcAft>
                          <a:spcPts val="0"/>
                        </a:spcAft>
                        <a:buNone/>
                      </a:pPr>
                      <a:r>
                        <a:t/>
                      </a:r>
                      <a:endParaRPr b="1" sz="1400" u="none" cap="none" strike="noStrike"/>
                    </a:p>
                  </a:txBody>
                  <a:tcPr marT="45725" marB="45725" marR="91450" marL="91450"/>
                </a:tc>
                <a:tc>
                  <a:txBody>
                    <a:bodyPr/>
                    <a:lstStyle/>
                    <a:p>
                      <a:pPr indent="0" lvl="0" marL="0" marR="0" rtl="0" algn="ctr">
                        <a:spcBef>
                          <a:spcPts val="0"/>
                        </a:spcBef>
                        <a:spcAft>
                          <a:spcPts val="0"/>
                        </a:spcAft>
                        <a:buNone/>
                      </a:pPr>
                      <a:r>
                        <a:rPr b="1" lang="es-AR" sz="1400" u="none" cap="none" strike="noStrike"/>
                        <a:t>fecha_ingreso</a:t>
                      </a:r>
                      <a:endParaRPr b="1" sz="1400" u="none" cap="none" strike="noStrike"/>
                    </a:p>
                  </a:txBody>
                  <a:tcPr marT="45725" marB="45725" marR="91450" marL="91450"/>
                </a:tc>
                <a:tc>
                  <a:txBody>
                    <a:bodyPr/>
                    <a:lstStyle/>
                    <a:p>
                      <a:pPr indent="0" lvl="0" marL="0" marR="0" rtl="0" algn="ctr">
                        <a:spcBef>
                          <a:spcPts val="0"/>
                        </a:spcBef>
                        <a:spcAft>
                          <a:spcPts val="0"/>
                        </a:spcAft>
                        <a:buNone/>
                      </a:pPr>
                      <a:r>
                        <a:rPr b="1" lang="es-AR" sz="1400" u="none" cap="none" strike="noStrike"/>
                        <a:t>nombre</a:t>
                      </a:r>
                      <a:endParaRPr b="1" sz="1400" u="none" cap="none" strike="noStrike"/>
                    </a:p>
                  </a:txBody>
                  <a:tcPr marT="45725" marB="45725" marR="91450" marL="91450"/>
                </a:tc>
                <a:tc>
                  <a:txBody>
                    <a:bodyPr/>
                    <a:lstStyle/>
                    <a:p>
                      <a:pPr indent="0" lvl="0" marL="0" marR="0" rtl="0" algn="ctr">
                        <a:spcBef>
                          <a:spcPts val="0"/>
                        </a:spcBef>
                        <a:spcAft>
                          <a:spcPts val="0"/>
                        </a:spcAft>
                        <a:buNone/>
                      </a:pPr>
                      <a:r>
                        <a:rPr b="1" lang="es-AR" sz="1400" u="none" cap="none" strike="noStrike"/>
                        <a:t>titulo_original</a:t>
                      </a:r>
                      <a:endParaRPr b="1" sz="1400" u="none" cap="none" strike="noStrike"/>
                    </a:p>
                  </a:txBody>
                  <a:tcPr marT="45725" marB="45725" marR="91450" marL="91450"/>
                </a:tc>
              </a:tr>
              <a:tr h="433775">
                <a:tc>
                  <a:txBody>
                    <a:bodyPr/>
                    <a:lstStyle/>
                    <a:p>
                      <a:pPr indent="0" lvl="0" marL="0" marR="0" rtl="0" algn="l">
                        <a:spcBef>
                          <a:spcPts val="0"/>
                        </a:spcBef>
                        <a:spcAft>
                          <a:spcPts val="0"/>
                        </a:spcAft>
                        <a:buNone/>
                      </a:pPr>
                      <a:r>
                        <a:rPr lang="es-AR" sz="1600" u="none" cap="none" strike="noStrike"/>
                        <a:t>1</a:t>
                      </a:r>
                      <a:endParaRPr sz="1600"/>
                    </a:p>
                  </a:txBody>
                  <a:tcPr marT="45725" marB="45725" marR="91450" marL="91450"/>
                </a:tc>
                <a:tc>
                  <a:txBody>
                    <a:bodyPr/>
                    <a:lstStyle/>
                    <a:p>
                      <a:pPr indent="0" lvl="0" marL="0" marR="0" rtl="0" algn="l">
                        <a:spcBef>
                          <a:spcPts val="0"/>
                        </a:spcBef>
                        <a:spcAft>
                          <a:spcPts val="0"/>
                        </a:spcAft>
                        <a:buNone/>
                      </a:pPr>
                      <a:r>
                        <a:rPr lang="es-AR" sz="1600"/>
                        <a:t>2013</a:t>
                      </a:r>
                      <a:endParaRPr sz="1600"/>
                    </a:p>
                  </a:txBody>
                  <a:tcPr marT="45725" marB="45725" marR="91450" marL="91450"/>
                </a:tc>
                <a:tc>
                  <a:txBody>
                    <a:bodyPr/>
                    <a:lstStyle/>
                    <a:p>
                      <a:pPr indent="0" lvl="0" marL="0" marR="0" rtl="0" algn="l">
                        <a:spcBef>
                          <a:spcPts val="0"/>
                        </a:spcBef>
                        <a:spcAft>
                          <a:spcPts val="0"/>
                        </a:spcAft>
                        <a:buNone/>
                      </a:pPr>
                      <a:r>
                        <a:rPr lang="es-AR" sz="1600"/>
                        <a:t>true</a:t>
                      </a:r>
                      <a:endParaRPr sz="1600"/>
                    </a:p>
                  </a:txBody>
                  <a:tcPr marT="45725" marB="45725" marR="91450" marL="91450"/>
                </a:tc>
                <a:tc>
                  <a:txBody>
                    <a:bodyPr/>
                    <a:lstStyle/>
                    <a:p>
                      <a:pPr indent="0" lvl="0" marL="0" marR="0" rtl="0" algn="l">
                        <a:spcBef>
                          <a:spcPts val="0"/>
                        </a:spcBef>
                        <a:spcAft>
                          <a:spcPts val="0"/>
                        </a:spcAft>
                        <a:buNone/>
                      </a:pPr>
                      <a:r>
                        <a:rPr lang="es-AR" sz="1600"/>
                        <a:t>143</a:t>
                      </a:r>
                      <a:endParaRPr sz="1600"/>
                    </a:p>
                  </a:txBody>
                  <a:tcPr marT="45725" marB="45725" marR="91450" marL="91450"/>
                </a:tc>
                <a:tc>
                  <a:txBody>
                    <a:bodyPr/>
                    <a:lstStyle/>
                    <a:p>
                      <a:pPr indent="0" lvl="0" marL="0" marR="0" rtl="0" algn="l">
                        <a:spcBef>
                          <a:spcPts val="0"/>
                        </a:spcBef>
                        <a:spcAft>
                          <a:spcPts val="0"/>
                        </a:spcAft>
                        <a:buNone/>
                      </a:pPr>
                      <a:r>
                        <a:rPr lang="es-AR" sz="1600"/>
                        <a:t>11/07/2013</a:t>
                      </a:r>
                      <a:endParaRPr sz="1600"/>
                    </a:p>
                  </a:txBody>
                  <a:tcPr marT="45725" marB="45725" marR="91450" marL="91450"/>
                </a:tc>
                <a:tc>
                  <a:txBody>
                    <a:bodyPr/>
                    <a:lstStyle/>
                    <a:p>
                      <a:pPr indent="0" lvl="0" marL="0" marR="0" rtl="0" algn="l">
                        <a:spcBef>
                          <a:spcPts val="0"/>
                        </a:spcBef>
                        <a:spcAft>
                          <a:spcPts val="0"/>
                        </a:spcAft>
                        <a:buNone/>
                      </a:pPr>
                      <a:r>
                        <a:rPr lang="es-AR" sz="1600"/>
                        <a:t>“El Gran Gatsby”</a:t>
                      </a:r>
                      <a:endParaRPr sz="1600"/>
                    </a:p>
                  </a:txBody>
                  <a:tcPr marT="45725" marB="45725" marR="91450" marL="91450"/>
                </a:tc>
                <a:tc>
                  <a:txBody>
                    <a:bodyPr/>
                    <a:lstStyle/>
                    <a:p>
                      <a:pPr indent="0" lvl="0" marL="0" marR="0" rtl="0" algn="l">
                        <a:spcBef>
                          <a:spcPts val="0"/>
                        </a:spcBef>
                        <a:spcAft>
                          <a:spcPts val="0"/>
                        </a:spcAft>
                        <a:buNone/>
                      </a:pPr>
                      <a:r>
                        <a:rPr lang="es-AR" sz="1600"/>
                        <a:t>“The Great Gatsby”</a:t>
                      </a:r>
                      <a:endParaRPr sz="1600"/>
                    </a:p>
                  </a:txBody>
                  <a:tcPr marT="45725" marB="45725" marR="91450" marL="91450"/>
                </a:tc>
              </a:tr>
              <a:tr h="433775">
                <a:tc>
                  <a:txBody>
                    <a:bodyPr/>
                    <a:lstStyle/>
                    <a:p>
                      <a:pPr indent="0" lvl="0" marL="0" marR="0" rtl="0" algn="l">
                        <a:spcBef>
                          <a:spcPts val="0"/>
                        </a:spcBef>
                        <a:spcAft>
                          <a:spcPts val="0"/>
                        </a:spcAft>
                        <a:buNone/>
                      </a:pPr>
                      <a:r>
                        <a:rPr lang="es-AR" sz="1600"/>
                        <a:t>2</a:t>
                      </a:r>
                      <a:endParaRPr sz="1600"/>
                    </a:p>
                  </a:txBody>
                  <a:tcPr marT="45725" marB="45725" marR="91450" marL="91450"/>
                </a:tc>
                <a:tc>
                  <a:txBody>
                    <a:bodyPr/>
                    <a:lstStyle/>
                    <a:p>
                      <a:pPr indent="0" lvl="0" marL="0" marR="0" rtl="0" algn="l">
                        <a:spcBef>
                          <a:spcPts val="0"/>
                        </a:spcBef>
                        <a:spcAft>
                          <a:spcPts val="0"/>
                        </a:spcAft>
                        <a:buNone/>
                      </a:pPr>
                      <a:r>
                        <a:rPr lang="es-AR" sz="1600"/>
                        <a:t>2014</a:t>
                      </a:r>
                      <a:endParaRPr sz="1600"/>
                    </a:p>
                  </a:txBody>
                  <a:tcPr marT="45725" marB="45725" marR="91450" marL="91450"/>
                </a:tc>
                <a:tc>
                  <a:txBody>
                    <a:bodyPr/>
                    <a:lstStyle/>
                    <a:p>
                      <a:pPr indent="0" lvl="0" marL="0" marR="0" rtl="0" algn="l">
                        <a:spcBef>
                          <a:spcPts val="0"/>
                        </a:spcBef>
                        <a:spcAft>
                          <a:spcPts val="0"/>
                        </a:spcAft>
                        <a:buNone/>
                      </a:pPr>
                      <a:r>
                        <a:rPr lang="es-AR" sz="1600"/>
                        <a:t>true</a:t>
                      </a:r>
                      <a:endParaRPr sz="1600"/>
                    </a:p>
                  </a:txBody>
                  <a:tcPr marT="45725" marB="45725" marR="91450" marL="91450"/>
                </a:tc>
                <a:tc>
                  <a:txBody>
                    <a:bodyPr/>
                    <a:lstStyle/>
                    <a:p>
                      <a:pPr indent="0" lvl="0" marL="0" marR="0" rtl="0" algn="l">
                        <a:spcBef>
                          <a:spcPts val="0"/>
                        </a:spcBef>
                        <a:spcAft>
                          <a:spcPts val="0"/>
                        </a:spcAft>
                        <a:buNone/>
                      </a:pPr>
                      <a:r>
                        <a:rPr lang="es-AR" sz="1600"/>
                        <a:t>122</a:t>
                      </a:r>
                      <a:endParaRPr sz="1600"/>
                    </a:p>
                  </a:txBody>
                  <a:tcPr marT="45725" marB="45725" marR="91450" marL="91450"/>
                </a:tc>
                <a:tc>
                  <a:txBody>
                    <a:bodyPr/>
                    <a:lstStyle/>
                    <a:p>
                      <a:pPr indent="0" lvl="0" marL="0" marR="0" rtl="0" algn="l">
                        <a:spcBef>
                          <a:spcPts val="0"/>
                        </a:spcBef>
                        <a:spcAft>
                          <a:spcPts val="0"/>
                        </a:spcAft>
                        <a:buNone/>
                      </a:pPr>
                      <a:r>
                        <a:rPr lang="es-AR" sz="1600"/>
                        <a:t>01/08/2014</a:t>
                      </a:r>
                      <a:endParaRPr sz="1600"/>
                    </a:p>
                  </a:txBody>
                  <a:tcPr marT="45725" marB="45725" marR="91450" marL="91450"/>
                </a:tc>
                <a:tc>
                  <a:txBody>
                    <a:bodyPr/>
                    <a:lstStyle/>
                    <a:p>
                      <a:pPr indent="0" lvl="0" marL="0" marR="0" rtl="0" algn="l">
                        <a:spcBef>
                          <a:spcPts val="0"/>
                        </a:spcBef>
                        <a:spcAft>
                          <a:spcPts val="0"/>
                        </a:spcAft>
                        <a:buNone/>
                      </a:pPr>
                      <a:r>
                        <a:rPr lang="es-AR" sz="1600"/>
                        <a:t>“Relatos Salvajes”</a:t>
                      </a:r>
                      <a:endParaRPr sz="1600"/>
                    </a:p>
                  </a:txBody>
                  <a:tcPr marT="45725" marB="45725" marR="91450" marL="91450"/>
                </a:tc>
                <a:tc>
                  <a:txBody>
                    <a:bodyPr/>
                    <a:lstStyle/>
                    <a:p>
                      <a:pPr indent="0" lvl="0" marL="0" marR="0" rtl="0" algn="l">
                        <a:spcBef>
                          <a:spcPts val="0"/>
                        </a:spcBef>
                        <a:spcAft>
                          <a:spcPts val="0"/>
                        </a:spcAft>
                        <a:buNone/>
                      </a:pPr>
                      <a:r>
                        <a:rPr lang="es-AR" sz="1600"/>
                        <a:t>“Relatos Salvajes”</a:t>
                      </a:r>
                      <a:endParaRPr sz="1600"/>
                    </a:p>
                  </a:txBody>
                  <a:tcPr marT="45725" marB="45725" marR="91450" marL="91450"/>
                </a:tc>
              </a:tr>
            </a:tbl>
          </a:graphicData>
        </a:graphic>
      </p:graphicFrame>
      <p:sp>
        <p:nvSpPr>
          <p:cNvPr id="632" name="Google Shape;632;p72"/>
          <p:cNvSpPr txBox="1"/>
          <p:nvPr>
            <p:ph idx="4294967295" type="body"/>
          </p:nvPr>
        </p:nvSpPr>
        <p:spPr>
          <a:xfrm>
            <a:off x="304797" y="4699000"/>
            <a:ext cx="8610601" cy="1701800"/>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880"/>
              <a:buNone/>
            </a:pPr>
            <a:r>
              <a:t/>
            </a:r>
            <a:endParaRPr sz="880"/>
          </a:p>
          <a:p>
            <a:pPr indent="-228600" lvl="0" marL="228600" rtl="0" algn="just">
              <a:lnSpc>
                <a:spcPct val="130000"/>
              </a:lnSpc>
              <a:spcBef>
                <a:spcPts val="1000"/>
              </a:spcBef>
              <a:spcAft>
                <a:spcPts val="0"/>
              </a:spcAft>
              <a:buClr>
                <a:schemeClr val="dk1"/>
              </a:buClr>
              <a:buSzPts val="1960"/>
              <a:buNone/>
            </a:pPr>
            <a:r>
              <a:rPr lang="es-AR" sz="1960"/>
              <a:t>	Este atributo agregado </a:t>
            </a:r>
            <a:r>
              <a:rPr b="1" lang="es-AR" sz="1960"/>
              <a:t>@id_película</a:t>
            </a:r>
            <a:r>
              <a:rPr lang="es-AR" sz="1960"/>
              <a:t>, no es más que un número identificador que crece secuencialmente a medida que se agregan nuevas películas: 1, 2, 3, 4, 5, 6, 7, 8, 9, 10,..n.  </a:t>
            </a:r>
            <a:endParaRPr/>
          </a:p>
          <a:p>
            <a:pPr indent="-228600" lvl="0" marL="228600" rtl="0" algn="l">
              <a:lnSpc>
                <a:spcPct val="70000"/>
              </a:lnSpc>
              <a:spcBef>
                <a:spcPts val="1000"/>
              </a:spcBef>
              <a:spcAft>
                <a:spcPts val="0"/>
              </a:spcAft>
              <a:buClr>
                <a:schemeClr val="dk1"/>
              </a:buClr>
              <a:buSzPts val="880"/>
              <a:buNone/>
            </a:pPr>
            <a:r>
              <a:t/>
            </a:r>
            <a:endParaRPr sz="88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Relación</a:t>
            </a:r>
            <a:endParaRPr/>
          </a:p>
        </p:txBody>
      </p:sp>
      <p:sp>
        <p:nvSpPr>
          <p:cNvPr id="638" name="Google Shape;638;p73"/>
          <p:cNvSpPr txBox="1"/>
          <p:nvPr>
            <p:ph idx="4294967295" type="body"/>
          </p:nvPr>
        </p:nvSpPr>
        <p:spPr>
          <a:xfrm>
            <a:off x="628650" y="13081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30000"/>
              </a:lnSpc>
              <a:spcBef>
                <a:spcPts val="0"/>
              </a:spcBef>
              <a:spcAft>
                <a:spcPts val="0"/>
              </a:spcAft>
              <a:buClr>
                <a:schemeClr val="dk1"/>
              </a:buClr>
              <a:buSzPts val="2200"/>
              <a:buChar char="•"/>
            </a:pPr>
            <a:r>
              <a:rPr lang="es-AR" sz="2200"/>
              <a:t>Asociación o vinculación entre </a:t>
            </a:r>
            <a:r>
              <a:rPr b="1" lang="es-AR" sz="2200"/>
              <a:t>entidades</a:t>
            </a:r>
            <a:endParaRPr sz="2200"/>
          </a:p>
          <a:p>
            <a:pPr indent="-228600" lvl="0" marL="228600" rtl="0" algn="just">
              <a:lnSpc>
                <a:spcPct val="130000"/>
              </a:lnSpc>
              <a:spcBef>
                <a:spcPts val="1000"/>
              </a:spcBef>
              <a:spcAft>
                <a:spcPts val="0"/>
              </a:spcAft>
              <a:buClr>
                <a:schemeClr val="dk1"/>
              </a:buClr>
              <a:buSzPts val="2200"/>
              <a:buChar char="•"/>
            </a:pPr>
            <a:r>
              <a:rPr lang="es-AR" sz="2200"/>
              <a:t>Una relación es la abstracción de un conjunto de asociaciones que existen entre las instancias de dos </a:t>
            </a:r>
            <a:r>
              <a:rPr b="1" lang="es-AR" sz="2200"/>
              <a:t>entidades</a:t>
            </a:r>
            <a:r>
              <a:rPr lang="es-AR" sz="2200"/>
              <a:t>, por ejemplo, existe una relación entre Película y PaisDeOrigen </a:t>
            </a:r>
            <a:endParaRPr/>
          </a:p>
          <a:p>
            <a:pPr indent="-228600" lvl="0" marL="228600" rtl="0" algn="just">
              <a:lnSpc>
                <a:spcPct val="130000"/>
              </a:lnSpc>
              <a:spcBef>
                <a:spcPts val="1000"/>
              </a:spcBef>
              <a:spcAft>
                <a:spcPts val="0"/>
              </a:spcAft>
              <a:buClr>
                <a:schemeClr val="dk1"/>
              </a:buClr>
              <a:buSzPts val="2200"/>
              <a:buChar char="•"/>
            </a:pPr>
            <a:r>
              <a:rPr lang="es-AR" sz="2200"/>
              <a:t>Las relaciones existen ya que las </a:t>
            </a:r>
            <a:r>
              <a:rPr b="1" lang="es-AR" sz="2200"/>
              <a:t>entidades </a:t>
            </a:r>
            <a:r>
              <a:rPr lang="es-AR" sz="2200"/>
              <a:t>representan aspectos del mundo real y en este mundo los componentes no están aislados, sino que se relacionan entre sí; es por esto que es necesario que existan las relaciones entre las </a:t>
            </a:r>
            <a:r>
              <a:rPr b="1" lang="es-AR" sz="2200"/>
              <a:t>entidades</a:t>
            </a:r>
            <a:r>
              <a:rPr lang="es-AR" sz="2200"/>
              <a:t>  </a:t>
            </a:r>
            <a:br>
              <a:rPr lang="es-AR" sz="2200"/>
            </a:br>
            <a:endParaRPr sz="2200"/>
          </a:p>
        </p:txBody>
      </p:sp>
      <p:sp>
        <p:nvSpPr>
          <p:cNvPr id="639" name="Google Shape;639;p7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Cardinalidad y Opcionalidad de las Relaciones  </a:t>
            </a:r>
            <a:endParaRPr/>
          </a:p>
        </p:txBody>
      </p:sp>
      <p:sp>
        <p:nvSpPr>
          <p:cNvPr id="645" name="Google Shape;645;p74"/>
          <p:cNvSpPr txBox="1"/>
          <p:nvPr>
            <p:ph idx="4294967295" type="body"/>
          </p:nvPr>
        </p:nvSpPr>
        <p:spPr>
          <a:xfrm>
            <a:off x="628650" y="2224087"/>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200"/>
              <a:buChar char="•"/>
            </a:pPr>
            <a:r>
              <a:rPr b="1" lang="es-AR" sz="2200"/>
              <a:t>Cardinalidad:</a:t>
            </a:r>
            <a:r>
              <a:rPr lang="es-AR" sz="2200"/>
              <a:t> Indica para una instancia de una entidad A con cuántas instancias de la entidad B se relaciona. Las posibilidades son: 0, 1 o muchos </a:t>
            </a:r>
            <a:endParaRPr/>
          </a:p>
          <a:p>
            <a:pPr indent="-228600" lvl="0" marL="228600" rtl="0" algn="l">
              <a:lnSpc>
                <a:spcPct val="150000"/>
              </a:lnSpc>
              <a:spcBef>
                <a:spcPts val="1000"/>
              </a:spcBef>
              <a:spcAft>
                <a:spcPts val="0"/>
              </a:spcAft>
              <a:buClr>
                <a:schemeClr val="dk1"/>
              </a:buClr>
              <a:buSzPts val="2200"/>
              <a:buChar char="•"/>
            </a:pPr>
            <a:r>
              <a:rPr b="1" lang="es-AR" sz="2200"/>
              <a:t>Opcionalidad:</a:t>
            </a:r>
            <a:r>
              <a:rPr lang="es-AR" sz="2200"/>
              <a:t> Indica para una instancia de una entidad A, si la relación con instancias de la entidad B, es opcional u obligatoria. Las posibilidades son: 0 o 1 </a:t>
            </a:r>
            <a:endParaRPr/>
          </a:p>
          <a:p>
            <a:pPr indent="-228600" lvl="0" marL="228600" rtl="0" algn="l">
              <a:lnSpc>
                <a:spcPct val="90000"/>
              </a:lnSpc>
              <a:spcBef>
                <a:spcPts val="1000"/>
              </a:spcBef>
              <a:spcAft>
                <a:spcPts val="0"/>
              </a:spcAft>
              <a:buClr>
                <a:schemeClr val="dk1"/>
              </a:buClr>
              <a:buSzPts val="2200"/>
              <a:buNone/>
            </a:pPr>
            <a:r>
              <a:t/>
            </a:r>
            <a:endParaRPr sz="2200"/>
          </a:p>
        </p:txBody>
      </p:sp>
      <p:sp>
        <p:nvSpPr>
          <p:cNvPr id="646" name="Google Shape;646;p7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Simbología en Diagramas de Entidad - Relación  </a:t>
            </a:r>
            <a:endParaRPr/>
          </a:p>
        </p:txBody>
      </p:sp>
      <p:sp>
        <p:nvSpPr>
          <p:cNvPr id="652" name="Google Shape;652;p7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simnologia.png" id="653" name="Google Shape;653;p75"/>
          <p:cNvPicPr preferRelativeResize="0"/>
          <p:nvPr/>
        </p:nvPicPr>
        <p:blipFill rotWithShape="1">
          <a:blip r:embed="rId3">
            <a:alphaModFix/>
          </a:blip>
          <a:srcRect b="0" l="0" r="0" t="0"/>
          <a:stretch/>
        </p:blipFill>
        <p:spPr>
          <a:xfrm>
            <a:off x="950055" y="2120315"/>
            <a:ext cx="7279546" cy="41691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6"/>
          <p:cNvSpPr txBox="1"/>
          <p:nvPr>
            <p:ph type="title"/>
          </p:nvPr>
        </p:nvSpPr>
        <p:spPr>
          <a:xfrm>
            <a:off x="628675" y="366825"/>
            <a:ext cx="7886700" cy="748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 Referencial</a:t>
            </a:r>
            <a:endParaRPr/>
          </a:p>
        </p:txBody>
      </p:sp>
      <p:sp>
        <p:nvSpPr>
          <p:cNvPr id="659" name="Google Shape;659;p76"/>
          <p:cNvSpPr txBox="1"/>
          <p:nvPr>
            <p:ph idx="4294967295" type="body"/>
          </p:nvPr>
        </p:nvSpPr>
        <p:spPr>
          <a:xfrm>
            <a:off x="628649" y="1359316"/>
            <a:ext cx="8376805" cy="5012322"/>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lang="es-AR" sz="2000"/>
              <a:t>Un </a:t>
            </a:r>
            <a:r>
              <a:rPr b="1" lang="es-AR" sz="2000"/>
              <a:t>atributo referencial/clave foránea/clave derivada </a:t>
            </a:r>
            <a:r>
              <a:rPr lang="es-AR" sz="2000"/>
              <a:t>se utiliza para establecer relaciones</a:t>
            </a:r>
            <a:endParaRPr/>
          </a:p>
          <a:p>
            <a:pPr indent="-228600" lvl="0" marL="228600" rtl="0" algn="just">
              <a:lnSpc>
                <a:spcPct val="90000"/>
              </a:lnSpc>
              <a:spcBef>
                <a:spcPts val="1000"/>
              </a:spcBef>
              <a:spcAft>
                <a:spcPts val="0"/>
              </a:spcAft>
              <a:buClr>
                <a:schemeClr val="dk1"/>
              </a:buClr>
              <a:buSzPts val="2000"/>
              <a:buNone/>
            </a:pPr>
            <a:r>
              <a:rPr lang="es-AR" sz="2000"/>
              <a:t>entre diferentes entidades de un </a:t>
            </a:r>
            <a:r>
              <a:rPr b="1" lang="es-AR" sz="2000"/>
              <a:t>modelo entidad-relación</a:t>
            </a:r>
            <a:endParaRPr sz="2000"/>
          </a:p>
          <a:p>
            <a:pPr indent="-228600" lvl="0" marL="228600" rtl="0" algn="just">
              <a:lnSpc>
                <a:spcPct val="90000"/>
              </a:lnSpc>
              <a:spcBef>
                <a:spcPts val="1000"/>
              </a:spcBef>
              <a:spcAft>
                <a:spcPts val="0"/>
              </a:spcAft>
              <a:buClr>
                <a:schemeClr val="dk1"/>
              </a:buClr>
              <a:buSzPts val="2000"/>
              <a:buChar char="•"/>
            </a:pPr>
            <a:r>
              <a:rPr lang="es-AR" sz="2000"/>
              <a:t>Se dice que un atributo </a:t>
            </a:r>
            <a:r>
              <a:rPr b="1" i="1" lang="es-AR" sz="2000"/>
              <a:t>j</a:t>
            </a:r>
            <a:r>
              <a:rPr lang="es-AR" sz="2000"/>
              <a:t>, ó un conjunto de atributos, de una</a:t>
            </a:r>
            <a:endParaRPr/>
          </a:p>
          <a:p>
            <a:pPr indent="-228600" lvl="0" marL="228600" rtl="0" algn="just">
              <a:lnSpc>
                <a:spcPct val="90000"/>
              </a:lnSpc>
              <a:spcBef>
                <a:spcPts val="1000"/>
              </a:spcBef>
              <a:spcAft>
                <a:spcPts val="0"/>
              </a:spcAft>
              <a:buClr>
                <a:schemeClr val="dk1"/>
              </a:buClr>
              <a:buSzPts val="2000"/>
              <a:buNone/>
            </a:pPr>
            <a:r>
              <a:rPr lang="es-AR" sz="2000"/>
              <a:t>entidad B es un atributo referencial si y sólo si satisface dos</a:t>
            </a:r>
            <a:endParaRPr/>
          </a:p>
          <a:p>
            <a:pPr indent="-228600" lvl="0" marL="228600" rtl="0" algn="just">
              <a:lnSpc>
                <a:spcPct val="90000"/>
              </a:lnSpc>
              <a:spcBef>
                <a:spcPts val="1000"/>
              </a:spcBef>
              <a:spcAft>
                <a:spcPts val="0"/>
              </a:spcAft>
              <a:buClr>
                <a:schemeClr val="dk1"/>
              </a:buClr>
              <a:buSzPts val="2000"/>
              <a:buNone/>
            </a:pPr>
            <a:r>
              <a:rPr lang="es-AR" sz="2000"/>
              <a:t>propiedades:</a:t>
            </a:r>
            <a:endParaRPr/>
          </a:p>
          <a:p>
            <a:pPr indent="-228600" lvl="1" marL="685800" rtl="0" algn="just">
              <a:lnSpc>
                <a:spcPct val="90000"/>
              </a:lnSpc>
              <a:spcBef>
                <a:spcPts val="500"/>
              </a:spcBef>
              <a:spcAft>
                <a:spcPts val="0"/>
              </a:spcAft>
              <a:buClr>
                <a:schemeClr val="dk1"/>
              </a:buClr>
              <a:buSzPts val="2000"/>
              <a:buChar char="•"/>
            </a:pPr>
            <a:r>
              <a:rPr lang="es-AR" sz="2000"/>
              <a:t>Cada valor </a:t>
            </a:r>
            <a:r>
              <a:rPr b="1" i="1" lang="es-AR" sz="2000"/>
              <a:t>j</a:t>
            </a:r>
            <a:r>
              <a:rPr lang="es-AR" sz="2000"/>
              <a:t> es nulo del todo (es decir, no existe) o no nulo del todo. En caso de ser un atributo compuesto, formado por más de un atributo</a:t>
            </a:r>
            <a:endParaRPr/>
          </a:p>
          <a:p>
            <a:pPr indent="-228600" lvl="1" marL="685800" rtl="0" algn="just">
              <a:lnSpc>
                <a:spcPct val="90000"/>
              </a:lnSpc>
              <a:spcBef>
                <a:spcPts val="500"/>
              </a:spcBef>
              <a:spcAft>
                <a:spcPts val="0"/>
              </a:spcAft>
              <a:buClr>
                <a:schemeClr val="dk1"/>
              </a:buClr>
              <a:buSzPts val="2000"/>
              <a:buChar char="•"/>
            </a:pPr>
            <a:r>
              <a:rPr lang="es-AR" sz="2000"/>
              <a:t>Existe una entidad A con atributo identificador </a:t>
            </a:r>
            <a:r>
              <a:rPr b="1" i="1" lang="es-AR" sz="2000"/>
              <a:t>j </a:t>
            </a:r>
            <a:r>
              <a:rPr lang="es-AR" sz="2000"/>
              <a:t>tal que cada valor no nulo de </a:t>
            </a:r>
            <a:r>
              <a:rPr b="1" i="1" lang="es-AR" sz="2000"/>
              <a:t>j</a:t>
            </a:r>
            <a:r>
              <a:rPr lang="es-AR" sz="2000"/>
              <a:t> es en la entidad B idéntico al valor </a:t>
            </a:r>
            <a:r>
              <a:rPr b="1" i="1" lang="es-AR" sz="2000"/>
              <a:t>j </a:t>
            </a:r>
            <a:r>
              <a:rPr lang="es-AR" sz="2000"/>
              <a:t>en alguna instancia de la entidad A. Es decir que si en B el atributo </a:t>
            </a:r>
            <a:r>
              <a:rPr b="1" i="1" lang="es-AR" sz="2000"/>
              <a:t>j </a:t>
            </a:r>
            <a:r>
              <a:rPr lang="es-AR" sz="2000"/>
              <a:t>tiene valor es porque existe ese mismo valor de </a:t>
            </a:r>
            <a:r>
              <a:rPr b="1" i="1" lang="es-AR" sz="2000"/>
              <a:t>j</a:t>
            </a:r>
            <a:r>
              <a:rPr lang="es-AR" sz="2000"/>
              <a:t> en la entidad A  </a:t>
            </a:r>
            <a:endParaRPr/>
          </a:p>
          <a:p>
            <a:pPr indent="-228600" lvl="0" marL="228600" rtl="0" algn="just">
              <a:lnSpc>
                <a:spcPct val="90000"/>
              </a:lnSpc>
              <a:spcBef>
                <a:spcPts val="1000"/>
              </a:spcBef>
              <a:spcAft>
                <a:spcPts val="0"/>
              </a:spcAft>
              <a:buClr>
                <a:schemeClr val="dk1"/>
              </a:buClr>
              <a:buSzPts val="2000"/>
              <a:buNone/>
            </a:pPr>
            <a:r>
              <a:rPr b="1" lang="es-AR" sz="2000" u="sng"/>
              <a:t>Ejemplo: </a:t>
            </a:r>
            <a:r>
              <a:rPr b="1" lang="es-AR" sz="2000"/>
              <a:t>PELICULA </a:t>
            </a:r>
            <a:r>
              <a:rPr lang="es-AR" sz="2000"/>
              <a:t>y </a:t>
            </a:r>
            <a:r>
              <a:rPr b="1" lang="es-AR" sz="2000"/>
              <a:t>PAIS DE ORIGEN</a:t>
            </a:r>
            <a:r>
              <a:rPr lang="es-AR" sz="2000"/>
              <a:t>. Se utiliza el símbolo “#” para señalar que un </a:t>
            </a:r>
            <a:r>
              <a:rPr b="1" lang="es-AR" sz="2000"/>
              <a:t>atributo es referencial</a:t>
            </a:r>
            <a:r>
              <a:rPr lang="es-AR" sz="2000"/>
              <a:t>, o de lo contrario con la sigla FK (clave foránea)</a:t>
            </a:r>
            <a:endParaRPr/>
          </a:p>
          <a:p>
            <a:pPr indent="-228600" lvl="0" marL="228600" rtl="0" algn="just">
              <a:lnSpc>
                <a:spcPct val="90000"/>
              </a:lnSpc>
              <a:spcBef>
                <a:spcPts val="1000"/>
              </a:spcBef>
              <a:spcAft>
                <a:spcPts val="0"/>
              </a:spcAft>
              <a:buClr>
                <a:schemeClr val="dk1"/>
              </a:buClr>
              <a:buSzPts val="2000"/>
              <a:buNone/>
            </a:pPr>
            <a:br>
              <a:rPr lang="es-AR" sz="2000"/>
            </a:br>
            <a:endParaRPr sz="2000"/>
          </a:p>
        </p:txBody>
      </p:sp>
      <p:sp>
        <p:nvSpPr>
          <p:cNvPr id="660" name="Google Shape;660;p7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s-AR" sz="4400"/>
              <a:t>Atributo Referencial</a:t>
            </a:r>
            <a:br>
              <a:rPr b="1" lang="es-AR"/>
            </a:br>
            <a:r>
              <a:rPr i="1" lang="es-AR" sz="3100"/>
              <a:t>Entidades y sus relaciones</a:t>
            </a:r>
            <a:endParaRPr/>
          </a:p>
        </p:txBody>
      </p:sp>
      <p:sp>
        <p:nvSpPr>
          <p:cNvPr id="666" name="Google Shape;666;p7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atributo-referencial.png" id="667" name="Google Shape;667;p77"/>
          <p:cNvPicPr preferRelativeResize="0"/>
          <p:nvPr/>
        </p:nvPicPr>
        <p:blipFill rotWithShape="1">
          <a:blip r:embed="rId3">
            <a:alphaModFix/>
          </a:blip>
          <a:srcRect b="0" l="0" r="0" t="0"/>
          <a:stretch/>
        </p:blipFill>
        <p:spPr>
          <a:xfrm>
            <a:off x="2073555" y="2585005"/>
            <a:ext cx="5013013" cy="3693799"/>
          </a:xfrm>
          <a:prstGeom prst="rect">
            <a:avLst/>
          </a:prstGeom>
          <a:noFill/>
          <a:ln>
            <a:noFill/>
          </a:ln>
        </p:spPr>
      </p:pic>
      <p:sp>
        <p:nvSpPr>
          <p:cNvPr id="668" name="Google Shape;668;p77"/>
          <p:cNvSpPr/>
          <p:nvPr/>
        </p:nvSpPr>
        <p:spPr>
          <a:xfrm>
            <a:off x="4453217" y="3244334"/>
            <a:ext cx="2375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669" name="Google Shape;669;p77"/>
          <p:cNvSpPr/>
          <p:nvPr/>
        </p:nvSpPr>
        <p:spPr>
          <a:xfrm>
            <a:off x="2073555" y="5936105"/>
            <a:ext cx="2379662" cy="34269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77"/>
          <p:cNvSpPr/>
          <p:nvPr/>
        </p:nvSpPr>
        <p:spPr>
          <a:xfrm>
            <a:off x="5029116" y="4092315"/>
            <a:ext cx="2379662" cy="34269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Caso Uno a Uno</a:t>
            </a:r>
            <a:endParaRPr/>
          </a:p>
        </p:txBody>
      </p:sp>
      <p:sp>
        <p:nvSpPr>
          <p:cNvPr id="676" name="Google Shape;676;p78"/>
          <p:cNvSpPr txBox="1"/>
          <p:nvPr>
            <p:ph idx="4294967295" type="body"/>
          </p:nvPr>
        </p:nvSpPr>
        <p:spPr>
          <a:xfrm>
            <a:off x="285750" y="1561978"/>
            <a:ext cx="8229600" cy="487484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170"/>
              <a:buChar char="•"/>
            </a:pPr>
            <a:r>
              <a:rPr lang="es-AR" sz="2170"/>
              <a:t>Un empleado puede tener o no un usuario y si ese usuario existe, es para un único empleado  </a:t>
            </a:r>
            <a:endParaRPr/>
          </a:p>
          <a:p>
            <a:pPr indent="-228600" lvl="0" marL="228600" rtl="0" algn="l">
              <a:lnSpc>
                <a:spcPct val="70000"/>
              </a:lnSpc>
              <a:spcBef>
                <a:spcPts val="1000"/>
              </a:spcBef>
              <a:spcAft>
                <a:spcPts val="0"/>
              </a:spcAft>
              <a:buClr>
                <a:schemeClr val="dk1"/>
              </a:buClr>
              <a:buSzPts val="1960"/>
              <a:buNone/>
            </a:pPr>
            <a:r>
              <a:t/>
            </a:r>
            <a:endParaRPr i="1" sz="1960"/>
          </a:p>
          <a:p>
            <a:pPr indent="-228600" lvl="0" marL="228600" rtl="0" algn="l">
              <a:lnSpc>
                <a:spcPct val="70000"/>
              </a:lnSpc>
              <a:spcBef>
                <a:spcPts val="1000"/>
              </a:spcBef>
              <a:spcAft>
                <a:spcPts val="0"/>
              </a:spcAft>
              <a:buClr>
                <a:schemeClr val="dk1"/>
              </a:buClr>
              <a:buSzPts val="1960"/>
              <a:buNone/>
            </a:pPr>
            <a:r>
              <a:t/>
            </a:r>
            <a:endParaRPr i="1" sz="1960"/>
          </a:p>
          <a:p>
            <a:pPr indent="-228600" lvl="0" marL="228600" rtl="0" algn="l">
              <a:lnSpc>
                <a:spcPct val="70000"/>
              </a:lnSpc>
              <a:spcBef>
                <a:spcPts val="1000"/>
              </a:spcBef>
              <a:spcAft>
                <a:spcPts val="0"/>
              </a:spcAft>
              <a:buClr>
                <a:schemeClr val="dk1"/>
              </a:buClr>
              <a:buSzPts val="1960"/>
              <a:buNone/>
            </a:pPr>
            <a:r>
              <a:t/>
            </a:r>
            <a:endParaRPr i="1" sz="1960"/>
          </a:p>
          <a:p>
            <a:pPr indent="-228600" lvl="0" marL="228600" rtl="0" algn="l">
              <a:lnSpc>
                <a:spcPct val="70000"/>
              </a:lnSpc>
              <a:spcBef>
                <a:spcPts val="1000"/>
              </a:spcBef>
              <a:spcAft>
                <a:spcPts val="0"/>
              </a:spcAft>
              <a:buClr>
                <a:schemeClr val="dk1"/>
              </a:buClr>
              <a:buSzPts val="1960"/>
              <a:buNone/>
            </a:pPr>
            <a:r>
              <a:t/>
            </a:r>
            <a:endParaRPr i="1" sz="1960"/>
          </a:p>
          <a:p>
            <a:pPr indent="-228600" lvl="0" marL="228600" rtl="0" algn="l">
              <a:lnSpc>
                <a:spcPct val="70000"/>
              </a:lnSpc>
              <a:spcBef>
                <a:spcPts val="1000"/>
              </a:spcBef>
              <a:spcAft>
                <a:spcPts val="0"/>
              </a:spcAft>
              <a:buClr>
                <a:schemeClr val="dk1"/>
              </a:buClr>
              <a:buSzPts val="1960"/>
              <a:buNone/>
            </a:pPr>
            <a:r>
              <a:t/>
            </a:r>
            <a:endParaRPr i="1" sz="1960"/>
          </a:p>
          <a:p>
            <a:pPr indent="-228600" lvl="0" marL="228600" rtl="0" algn="l">
              <a:lnSpc>
                <a:spcPct val="70000"/>
              </a:lnSpc>
              <a:spcBef>
                <a:spcPts val="1000"/>
              </a:spcBef>
              <a:spcAft>
                <a:spcPts val="0"/>
              </a:spcAft>
              <a:buClr>
                <a:schemeClr val="dk1"/>
              </a:buClr>
              <a:buSzPts val="1960"/>
              <a:buNone/>
            </a:pPr>
            <a:r>
              <a:t/>
            </a:r>
            <a:endParaRPr i="1" sz="1960"/>
          </a:p>
          <a:p>
            <a:pPr indent="-228600" lvl="0" marL="228600" rtl="0" algn="l">
              <a:lnSpc>
                <a:spcPct val="70000"/>
              </a:lnSpc>
              <a:spcBef>
                <a:spcPts val="1000"/>
              </a:spcBef>
              <a:spcAft>
                <a:spcPts val="0"/>
              </a:spcAft>
              <a:buClr>
                <a:schemeClr val="dk1"/>
              </a:buClr>
              <a:buSzPts val="1960"/>
              <a:buNone/>
            </a:pPr>
            <a:r>
              <a:t/>
            </a:r>
            <a:endParaRPr i="1" sz="1960"/>
          </a:p>
          <a:p>
            <a:pPr indent="-104140" lvl="0" marL="228600" rtl="0" algn="l">
              <a:lnSpc>
                <a:spcPct val="70000"/>
              </a:lnSpc>
              <a:spcBef>
                <a:spcPts val="1000"/>
              </a:spcBef>
              <a:spcAft>
                <a:spcPts val="0"/>
              </a:spcAft>
              <a:buClr>
                <a:schemeClr val="dk1"/>
              </a:buClr>
              <a:buSzPts val="1960"/>
              <a:buNone/>
            </a:pPr>
            <a:r>
              <a:t/>
            </a:r>
            <a:endParaRPr i="1" sz="1960"/>
          </a:p>
          <a:p>
            <a:pPr indent="-228600" lvl="0" marL="228600" rtl="0" algn="l">
              <a:lnSpc>
                <a:spcPct val="70000"/>
              </a:lnSpc>
              <a:spcBef>
                <a:spcPts val="1000"/>
              </a:spcBef>
              <a:spcAft>
                <a:spcPts val="0"/>
              </a:spcAft>
              <a:buClr>
                <a:schemeClr val="dk1"/>
              </a:buClr>
              <a:buSzPts val="2170"/>
              <a:buChar char="•"/>
            </a:pPr>
            <a:r>
              <a:rPr lang="es-AR" sz="2170"/>
              <a:t>Un empleado puede tener opcionalmente un único usuario o no tener ningún usuario asociado, un usuario está asociado de manera obligatoria a un único empleado  </a:t>
            </a:r>
            <a:endParaRPr/>
          </a:p>
          <a:p>
            <a:pPr indent="-228600" lvl="0" marL="228600" rtl="0" algn="l">
              <a:lnSpc>
                <a:spcPct val="70000"/>
              </a:lnSpc>
              <a:spcBef>
                <a:spcPts val="1000"/>
              </a:spcBef>
              <a:spcAft>
                <a:spcPts val="0"/>
              </a:spcAft>
              <a:buClr>
                <a:schemeClr val="dk1"/>
              </a:buClr>
              <a:buSzPts val="1960"/>
              <a:buNone/>
            </a:pPr>
            <a:br>
              <a:rPr lang="es-AR" sz="1960"/>
            </a:br>
            <a:endParaRPr sz="1960"/>
          </a:p>
        </p:txBody>
      </p:sp>
      <p:sp>
        <p:nvSpPr>
          <p:cNvPr id="677" name="Google Shape;677;p7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relacion01.png" id="678" name="Google Shape;678;p78"/>
          <p:cNvPicPr preferRelativeResize="0"/>
          <p:nvPr/>
        </p:nvPicPr>
        <p:blipFill rotWithShape="1">
          <a:blip r:embed="rId3">
            <a:alphaModFix/>
          </a:blip>
          <a:srcRect b="0" l="0" r="0" t="0"/>
          <a:stretch/>
        </p:blipFill>
        <p:spPr>
          <a:xfrm>
            <a:off x="2052996" y="2260015"/>
            <a:ext cx="4541309" cy="241457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Caso Uno a Uno</a:t>
            </a:r>
            <a:br>
              <a:rPr b="1" lang="es-AR"/>
            </a:br>
            <a:r>
              <a:rPr i="1" lang="es-AR" sz="2800"/>
              <a:t>Ejemplo</a:t>
            </a:r>
            <a:endParaRPr i="1"/>
          </a:p>
        </p:txBody>
      </p:sp>
      <p:sp>
        <p:nvSpPr>
          <p:cNvPr id="684" name="Google Shape;684;p7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685" name="Google Shape;685;p79"/>
          <p:cNvGraphicFramePr/>
          <p:nvPr/>
        </p:nvGraphicFramePr>
        <p:xfrm>
          <a:off x="628650" y="2138680"/>
          <a:ext cx="3000000" cy="3000000"/>
        </p:xfrm>
        <a:graphic>
          <a:graphicData uri="http://schemas.openxmlformats.org/drawingml/2006/table">
            <a:tbl>
              <a:tblPr bandRow="1" firstRow="1">
                <a:noFill/>
                <a:tableStyleId>{1A96E83B-8C3D-4963-AFF7-6FA792952785}</a:tableStyleId>
              </a:tblPr>
              <a:tblGrid>
                <a:gridCol w="1614475"/>
                <a:gridCol w="1614475"/>
                <a:gridCol w="1614475"/>
                <a:gridCol w="1614475"/>
              </a:tblGrid>
              <a:tr h="370850">
                <a:tc>
                  <a:txBody>
                    <a:bodyPr/>
                    <a:lstStyle/>
                    <a:p>
                      <a:pPr indent="0" lvl="0" marL="0" marR="0" rtl="0" algn="l">
                        <a:spcBef>
                          <a:spcPts val="0"/>
                        </a:spcBef>
                        <a:spcAft>
                          <a:spcPts val="0"/>
                        </a:spcAft>
                        <a:buNone/>
                      </a:pPr>
                      <a:r>
                        <a:rPr lang="es-AR" sz="1800"/>
                        <a:t>Cuit (PK)</a:t>
                      </a:r>
                      <a:endParaRPr sz="1800"/>
                    </a:p>
                  </a:txBody>
                  <a:tcPr marT="45725" marB="45725" marR="91450" marL="91450"/>
                </a:tc>
                <a:tc>
                  <a:txBody>
                    <a:bodyPr/>
                    <a:lstStyle/>
                    <a:p>
                      <a:pPr indent="0" lvl="0" marL="0" marR="0" rtl="0" algn="l">
                        <a:spcBef>
                          <a:spcPts val="0"/>
                        </a:spcBef>
                        <a:spcAft>
                          <a:spcPts val="0"/>
                        </a:spcAft>
                        <a:buNone/>
                      </a:pPr>
                      <a:r>
                        <a:rPr lang="es-AR" sz="1800"/>
                        <a:t>Nombre</a:t>
                      </a:r>
                      <a:endParaRPr sz="1800"/>
                    </a:p>
                  </a:txBody>
                  <a:tcPr marT="45725" marB="45725" marR="91450" marL="91450"/>
                </a:tc>
                <a:tc>
                  <a:txBody>
                    <a:bodyPr/>
                    <a:lstStyle/>
                    <a:p>
                      <a:pPr indent="0" lvl="0" marL="0" marR="0" rtl="0" algn="l">
                        <a:spcBef>
                          <a:spcPts val="0"/>
                        </a:spcBef>
                        <a:spcAft>
                          <a:spcPts val="0"/>
                        </a:spcAft>
                        <a:buNone/>
                      </a:pPr>
                      <a:r>
                        <a:rPr lang="es-AR" sz="1800"/>
                        <a:t>Apellido</a:t>
                      </a:r>
                      <a:endParaRPr sz="1800"/>
                    </a:p>
                  </a:txBody>
                  <a:tcPr marT="45725" marB="45725" marR="91450" marL="91450"/>
                </a:tc>
                <a:tc>
                  <a:txBody>
                    <a:bodyPr/>
                    <a:lstStyle/>
                    <a:p>
                      <a:pPr indent="0" lvl="0" marL="0" marR="0" rtl="0" algn="l">
                        <a:spcBef>
                          <a:spcPts val="0"/>
                        </a:spcBef>
                        <a:spcAft>
                          <a:spcPts val="0"/>
                        </a:spcAft>
                        <a:buNone/>
                      </a:pPr>
                      <a:r>
                        <a:rPr lang="es-AR" sz="1800"/>
                        <a:t>Fecha_Ingreso</a:t>
                      </a:r>
                      <a:endParaRPr sz="1800"/>
                    </a:p>
                  </a:txBody>
                  <a:tcPr marT="45725" marB="45725" marR="91450" marL="91450"/>
                </a:tc>
              </a:tr>
              <a:tr h="370850">
                <a:tc>
                  <a:txBody>
                    <a:bodyPr/>
                    <a:lstStyle/>
                    <a:p>
                      <a:pPr indent="0" lvl="0" marL="0" marR="0" rtl="0" algn="l">
                        <a:spcBef>
                          <a:spcPts val="0"/>
                        </a:spcBef>
                        <a:spcAft>
                          <a:spcPts val="0"/>
                        </a:spcAft>
                        <a:buNone/>
                      </a:pPr>
                      <a:r>
                        <a:rPr lang="es-AR" sz="1800"/>
                        <a:t>22000000001</a:t>
                      </a:r>
                      <a:endParaRPr sz="1800"/>
                    </a:p>
                  </a:txBody>
                  <a:tcPr marT="45725" marB="45725" marR="91450" marL="91450"/>
                </a:tc>
                <a:tc>
                  <a:txBody>
                    <a:bodyPr/>
                    <a:lstStyle/>
                    <a:p>
                      <a:pPr indent="0" lvl="0" marL="0" marR="0" rtl="0" algn="l">
                        <a:spcBef>
                          <a:spcPts val="0"/>
                        </a:spcBef>
                        <a:spcAft>
                          <a:spcPts val="0"/>
                        </a:spcAft>
                        <a:buNone/>
                      </a:pPr>
                      <a:r>
                        <a:rPr lang="es-AR" sz="1800"/>
                        <a:t>Pepe</a:t>
                      </a:r>
                      <a:endParaRPr sz="1800"/>
                    </a:p>
                  </a:txBody>
                  <a:tcPr marT="45725" marB="45725" marR="91450" marL="91450"/>
                </a:tc>
                <a:tc>
                  <a:txBody>
                    <a:bodyPr/>
                    <a:lstStyle/>
                    <a:p>
                      <a:pPr indent="0" lvl="0" marL="0" marR="0" rtl="0" algn="l">
                        <a:spcBef>
                          <a:spcPts val="0"/>
                        </a:spcBef>
                        <a:spcAft>
                          <a:spcPts val="0"/>
                        </a:spcAft>
                        <a:buNone/>
                      </a:pPr>
                      <a:r>
                        <a:rPr lang="es-AR" sz="1800"/>
                        <a:t>Flores</a:t>
                      </a:r>
                      <a:endParaRPr sz="1800"/>
                    </a:p>
                  </a:txBody>
                  <a:tcPr marT="45725" marB="45725" marR="91450" marL="91450"/>
                </a:tc>
                <a:tc>
                  <a:txBody>
                    <a:bodyPr/>
                    <a:lstStyle/>
                    <a:p>
                      <a:pPr indent="0" lvl="0" marL="0" marR="0" rtl="0" algn="l">
                        <a:spcBef>
                          <a:spcPts val="0"/>
                        </a:spcBef>
                        <a:spcAft>
                          <a:spcPts val="0"/>
                        </a:spcAft>
                        <a:buNone/>
                      </a:pPr>
                      <a:r>
                        <a:rPr lang="es-AR" sz="1800"/>
                        <a:t>1-1-1990</a:t>
                      </a:r>
                      <a:endParaRPr sz="1800"/>
                    </a:p>
                  </a:txBody>
                  <a:tcPr marT="45725" marB="45725" marR="91450" marL="91450"/>
                </a:tc>
              </a:tr>
              <a:tr h="370850">
                <a:tc>
                  <a:txBody>
                    <a:bodyPr/>
                    <a:lstStyle/>
                    <a:p>
                      <a:pPr indent="0" lvl="0" marL="0" marR="0" rtl="0" algn="l">
                        <a:spcBef>
                          <a:spcPts val="0"/>
                        </a:spcBef>
                        <a:spcAft>
                          <a:spcPts val="0"/>
                        </a:spcAft>
                        <a:buNone/>
                      </a:pPr>
                      <a:r>
                        <a:rPr lang="es-AR" sz="1800"/>
                        <a:t>32000000002</a:t>
                      </a:r>
                      <a:endParaRPr sz="1800"/>
                    </a:p>
                  </a:txBody>
                  <a:tcPr marT="45725" marB="45725" marR="91450" marL="91450"/>
                </a:tc>
                <a:tc>
                  <a:txBody>
                    <a:bodyPr/>
                    <a:lstStyle/>
                    <a:p>
                      <a:pPr indent="0" lvl="0" marL="0" marR="0" rtl="0" algn="l">
                        <a:spcBef>
                          <a:spcPts val="0"/>
                        </a:spcBef>
                        <a:spcAft>
                          <a:spcPts val="0"/>
                        </a:spcAft>
                        <a:buNone/>
                      </a:pPr>
                      <a:r>
                        <a:rPr lang="es-AR" sz="1800"/>
                        <a:t>Nene</a:t>
                      </a:r>
                      <a:endParaRPr sz="1800"/>
                    </a:p>
                  </a:txBody>
                  <a:tcPr marT="45725" marB="45725" marR="91450" marL="91450"/>
                </a:tc>
                <a:tc>
                  <a:txBody>
                    <a:bodyPr/>
                    <a:lstStyle/>
                    <a:p>
                      <a:pPr indent="0" lvl="0" marL="0" marR="0" rtl="0" algn="l">
                        <a:spcBef>
                          <a:spcPts val="0"/>
                        </a:spcBef>
                        <a:spcAft>
                          <a:spcPts val="0"/>
                        </a:spcAft>
                        <a:buNone/>
                      </a:pPr>
                      <a:r>
                        <a:rPr lang="es-AR" sz="1800"/>
                        <a:t>Sanchez</a:t>
                      </a:r>
                      <a:endParaRPr sz="1800"/>
                    </a:p>
                  </a:txBody>
                  <a:tcPr marT="45725" marB="45725" marR="91450" marL="91450"/>
                </a:tc>
                <a:tc>
                  <a:txBody>
                    <a:bodyPr/>
                    <a:lstStyle/>
                    <a:p>
                      <a:pPr indent="0" lvl="0" marL="0" marR="0" rtl="0" algn="l">
                        <a:spcBef>
                          <a:spcPts val="0"/>
                        </a:spcBef>
                        <a:spcAft>
                          <a:spcPts val="0"/>
                        </a:spcAft>
                        <a:buNone/>
                      </a:pPr>
                      <a:r>
                        <a:rPr lang="es-AR" sz="1800"/>
                        <a:t>1-1-1995</a:t>
                      </a:r>
                      <a:endParaRPr sz="1800"/>
                    </a:p>
                  </a:txBody>
                  <a:tcPr marT="45725" marB="45725" marR="91450" marL="91450"/>
                </a:tc>
              </a:tr>
              <a:tr h="370850">
                <a:tc>
                  <a:txBody>
                    <a:bodyPr/>
                    <a:lstStyle/>
                    <a:p>
                      <a:pPr indent="0" lvl="0" marL="0" marR="0" rtl="0" algn="l">
                        <a:spcBef>
                          <a:spcPts val="0"/>
                        </a:spcBef>
                        <a:spcAft>
                          <a:spcPts val="0"/>
                        </a:spcAft>
                        <a:buNone/>
                      </a:pPr>
                      <a:r>
                        <a:rPr lang="es-AR" sz="1800"/>
                        <a:t>42000000003</a:t>
                      </a:r>
                      <a:endParaRPr sz="1800"/>
                    </a:p>
                  </a:txBody>
                  <a:tcPr marT="45725" marB="45725" marR="91450" marL="91450"/>
                </a:tc>
                <a:tc>
                  <a:txBody>
                    <a:bodyPr/>
                    <a:lstStyle/>
                    <a:p>
                      <a:pPr indent="0" lvl="0" marL="0" marR="0" rtl="0" algn="l">
                        <a:spcBef>
                          <a:spcPts val="0"/>
                        </a:spcBef>
                        <a:spcAft>
                          <a:spcPts val="0"/>
                        </a:spcAft>
                        <a:buNone/>
                      </a:pPr>
                      <a:r>
                        <a:rPr lang="es-AR" sz="1800"/>
                        <a:t>Lalo</a:t>
                      </a:r>
                      <a:endParaRPr sz="1800"/>
                    </a:p>
                  </a:txBody>
                  <a:tcPr marT="45725" marB="45725" marR="91450" marL="91450"/>
                </a:tc>
                <a:tc>
                  <a:txBody>
                    <a:bodyPr/>
                    <a:lstStyle/>
                    <a:p>
                      <a:pPr indent="0" lvl="0" marL="0" marR="0" rtl="0" algn="l">
                        <a:spcBef>
                          <a:spcPts val="0"/>
                        </a:spcBef>
                        <a:spcAft>
                          <a:spcPts val="0"/>
                        </a:spcAft>
                        <a:buNone/>
                      </a:pPr>
                      <a:r>
                        <a:rPr lang="es-AR" sz="1800"/>
                        <a:t>Peralta</a:t>
                      </a:r>
                      <a:endParaRPr sz="1800"/>
                    </a:p>
                  </a:txBody>
                  <a:tcPr marT="45725" marB="45725" marR="91450" marL="91450"/>
                </a:tc>
                <a:tc>
                  <a:txBody>
                    <a:bodyPr/>
                    <a:lstStyle/>
                    <a:p>
                      <a:pPr indent="0" lvl="0" marL="0" marR="0" rtl="0" algn="l">
                        <a:spcBef>
                          <a:spcPts val="0"/>
                        </a:spcBef>
                        <a:spcAft>
                          <a:spcPts val="0"/>
                        </a:spcAft>
                        <a:buNone/>
                      </a:pPr>
                      <a:r>
                        <a:rPr lang="es-AR" sz="1800"/>
                        <a:t>1-1-1998</a:t>
                      </a:r>
                      <a:endParaRPr sz="1800"/>
                    </a:p>
                  </a:txBody>
                  <a:tcPr marT="45725" marB="45725" marR="91450" marL="91450"/>
                </a:tc>
              </a:tr>
            </a:tbl>
          </a:graphicData>
        </a:graphic>
      </p:graphicFrame>
      <p:graphicFrame>
        <p:nvGraphicFramePr>
          <p:cNvPr id="686" name="Google Shape;686;p79"/>
          <p:cNvGraphicFramePr/>
          <p:nvPr/>
        </p:nvGraphicFramePr>
        <p:xfrm>
          <a:off x="1768707" y="4686300"/>
          <a:ext cx="3000000" cy="3000000"/>
        </p:xfrm>
        <a:graphic>
          <a:graphicData uri="http://schemas.openxmlformats.org/drawingml/2006/table">
            <a:tbl>
              <a:tblPr bandRow="1" firstRow="1">
                <a:noFill/>
                <a:tableStyleId>{1A96E83B-8C3D-4963-AFF7-6FA792952785}</a:tableStyleId>
              </a:tblPr>
              <a:tblGrid>
                <a:gridCol w="1595525"/>
                <a:gridCol w="1512550"/>
                <a:gridCol w="2285275"/>
                <a:gridCol w="1797775"/>
              </a:tblGrid>
              <a:tr h="370850">
                <a:tc>
                  <a:txBody>
                    <a:bodyPr/>
                    <a:lstStyle/>
                    <a:p>
                      <a:pPr indent="0" lvl="0" marL="0" marR="0" rtl="0" algn="l">
                        <a:spcBef>
                          <a:spcPts val="0"/>
                        </a:spcBef>
                        <a:spcAft>
                          <a:spcPts val="0"/>
                        </a:spcAft>
                        <a:buNone/>
                      </a:pPr>
                      <a:r>
                        <a:rPr lang="es-AR" sz="1800"/>
                        <a:t>Id_usuario</a:t>
                      </a:r>
                      <a:endParaRPr sz="1800"/>
                    </a:p>
                  </a:txBody>
                  <a:tcPr marT="45725" marB="45725" marR="91450" marL="91450"/>
                </a:tc>
                <a:tc>
                  <a:txBody>
                    <a:bodyPr/>
                    <a:lstStyle/>
                    <a:p>
                      <a:pPr indent="0" lvl="0" marL="0" marR="0" rtl="0" algn="l">
                        <a:spcBef>
                          <a:spcPts val="0"/>
                        </a:spcBef>
                        <a:spcAft>
                          <a:spcPts val="0"/>
                        </a:spcAft>
                        <a:buNone/>
                      </a:pPr>
                      <a:r>
                        <a:rPr lang="es-AR" sz="1800"/>
                        <a:t>Cuit (FK)</a:t>
                      </a:r>
                      <a:endParaRPr sz="1800"/>
                    </a:p>
                  </a:txBody>
                  <a:tcPr marT="45725" marB="45725" marR="91450" marL="91450"/>
                </a:tc>
                <a:tc>
                  <a:txBody>
                    <a:bodyPr/>
                    <a:lstStyle/>
                    <a:p>
                      <a:pPr indent="0" lvl="0" marL="0" marR="0" rtl="0" algn="l">
                        <a:spcBef>
                          <a:spcPts val="0"/>
                        </a:spcBef>
                        <a:spcAft>
                          <a:spcPts val="0"/>
                        </a:spcAft>
                        <a:buNone/>
                      </a:pPr>
                      <a:r>
                        <a:rPr lang="es-AR" sz="1800"/>
                        <a:t>Nombre_usuario</a:t>
                      </a:r>
                      <a:endParaRPr sz="1800"/>
                    </a:p>
                  </a:txBody>
                  <a:tcPr marT="45725" marB="45725" marR="91450" marL="91450"/>
                </a:tc>
                <a:tc>
                  <a:txBody>
                    <a:bodyPr/>
                    <a:lstStyle/>
                    <a:p>
                      <a:pPr indent="0" lvl="0" marL="0" marR="0" rtl="0" algn="l">
                        <a:spcBef>
                          <a:spcPts val="0"/>
                        </a:spcBef>
                        <a:spcAft>
                          <a:spcPts val="0"/>
                        </a:spcAft>
                        <a:buNone/>
                      </a:pPr>
                      <a:r>
                        <a:rPr lang="es-AR" sz="1800"/>
                        <a:t>Contrasenia</a:t>
                      </a:r>
                      <a:endParaRPr sz="1800"/>
                    </a:p>
                  </a:txBody>
                  <a:tcPr marT="45725" marB="45725" marR="91450" marL="91450"/>
                </a:tc>
              </a:tr>
              <a:tr h="370850">
                <a:tc>
                  <a:txBody>
                    <a:bodyPr/>
                    <a:lstStyle/>
                    <a:p>
                      <a:pPr indent="0" lvl="0" marL="0" marR="0" rtl="0" algn="l">
                        <a:spcBef>
                          <a:spcPts val="0"/>
                        </a:spcBef>
                        <a:spcAft>
                          <a:spcPts val="0"/>
                        </a:spcAft>
                        <a:buNone/>
                      </a:pPr>
                      <a:r>
                        <a:rPr lang="es-AR" sz="1800"/>
                        <a:t>user1</a:t>
                      </a:r>
                      <a:endParaRPr sz="1800"/>
                    </a:p>
                  </a:txBody>
                  <a:tcPr marT="45725" marB="45725" marR="91450" marL="91450"/>
                </a:tc>
                <a:tc>
                  <a:txBody>
                    <a:bodyPr/>
                    <a:lstStyle/>
                    <a:p>
                      <a:pPr indent="0" lvl="0" marL="0" marR="0" rtl="0" algn="l">
                        <a:spcBef>
                          <a:spcPts val="0"/>
                        </a:spcBef>
                        <a:spcAft>
                          <a:spcPts val="0"/>
                        </a:spcAft>
                        <a:buNone/>
                      </a:pPr>
                      <a:r>
                        <a:rPr lang="es-AR" sz="1800"/>
                        <a:t>22000000001</a:t>
                      </a:r>
                      <a:endParaRPr sz="1800"/>
                    </a:p>
                  </a:txBody>
                  <a:tcPr marT="45725" marB="45725" marR="91450" marL="91450"/>
                </a:tc>
                <a:tc>
                  <a:txBody>
                    <a:bodyPr/>
                    <a:lstStyle/>
                    <a:p>
                      <a:pPr indent="0" lvl="0" marL="0" marR="0" rtl="0" algn="l">
                        <a:spcBef>
                          <a:spcPts val="0"/>
                        </a:spcBef>
                        <a:spcAft>
                          <a:spcPts val="0"/>
                        </a:spcAft>
                        <a:buNone/>
                      </a:pPr>
                      <a:r>
                        <a:rPr lang="es-AR" sz="1800"/>
                        <a:t>user1@company.com</a:t>
                      </a:r>
                      <a:endParaRPr sz="1800"/>
                    </a:p>
                  </a:txBody>
                  <a:tcPr marT="45725" marB="45725" marR="91450" marL="91450"/>
                </a:tc>
                <a:tc>
                  <a:txBody>
                    <a:bodyPr/>
                    <a:lstStyle/>
                    <a:p>
                      <a:pPr indent="0" lvl="0" marL="0" marR="0" rtl="0" algn="l">
                        <a:spcBef>
                          <a:spcPts val="0"/>
                        </a:spcBef>
                        <a:spcAft>
                          <a:spcPts val="0"/>
                        </a:spcAft>
                        <a:buNone/>
                      </a:pPr>
                      <a:r>
                        <a:rPr lang="es-AR" sz="1800"/>
                        <a:t>1234</a:t>
                      </a:r>
                      <a:endParaRPr/>
                    </a:p>
                  </a:txBody>
                  <a:tcPr marT="45725" marB="45725" marR="91450" marL="91450"/>
                </a:tc>
              </a:tr>
              <a:tr h="370850">
                <a:tc>
                  <a:txBody>
                    <a:bodyPr/>
                    <a:lstStyle/>
                    <a:p>
                      <a:pPr indent="0" lvl="0" marL="0" marR="0" rtl="0" algn="l">
                        <a:spcBef>
                          <a:spcPts val="0"/>
                        </a:spcBef>
                        <a:spcAft>
                          <a:spcPts val="0"/>
                        </a:spcAft>
                        <a:buNone/>
                      </a:pPr>
                      <a:r>
                        <a:rPr lang="es-AR" sz="1800"/>
                        <a:t>user2</a:t>
                      </a:r>
                      <a:endParaRPr sz="1800"/>
                    </a:p>
                  </a:txBody>
                  <a:tcPr marT="45725" marB="45725" marR="91450" marL="91450"/>
                </a:tc>
                <a:tc>
                  <a:txBody>
                    <a:bodyPr/>
                    <a:lstStyle/>
                    <a:p>
                      <a:pPr indent="0" lvl="0" marL="0" marR="0" rtl="0" algn="l">
                        <a:spcBef>
                          <a:spcPts val="0"/>
                        </a:spcBef>
                        <a:spcAft>
                          <a:spcPts val="0"/>
                        </a:spcAft>
                        <a:buNone/>
                      </a:pPr>
                      <a:r>
                        <a:rPr lang="es-AR" sz="1800"/>
                        <a:t>32000000002</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user2@company.com</a:t>
                      </a:r>
                      <a:endParaRPr sz="1800"/>
                    </a:p>
                  </a:txBody>
                  <a:tcPr marT="45725" marB="45725" marR="91450" marL="91450"/>
                </a:tc>
                <a:tc>
                  <a:txBody>
                    <a:bodyPr/>
                    <a:lstStyle/>
                    <a:p>
                      <a:pPr indent="0" lvl="0" marL="0" marR="0" rtl="0" algn="l">
                        <a:spcBef>
                          <a:spcPts val="0"/>
                        </a:spcBef>
                        <a:spcAft>
                          <a:spcPts val="0"/>
                        </a:spcAft>
                        <a:buNone/>
                      </a:pPr>
                      <a:r>
                        <a:rPr lang="es-AR" sz="1800"/>
                        <a:t>1432</a:t>
                      </a:r>
                      <a:endParaRPr sz="1800"/>
                    </a:p>
                  </a:txBody>
                  <a:tcPr marT="45725" marB="45725" marR="91450" marL="91450"/>
                </a:tc>
              </a:tr>
              <a:tr h="370850">
                <a:tc>
                  <a:txBody>
                    <a:bodyPr/>
                    <a:lstStyle/>
                    <a:p>
                      <a:pPr indent="0" lvl="0" marL="0" marR="0" rtl="0" algn="l">
                        <a:spcBef>
                          <a:spcPts val="0"/>
                        </a:spcBef>
                        <a:spcAft>
                          <a:spcPts val="0"/>
                        </a:spcAft>
                        <a:buNone/>
                      </a:pPr>
                      <a:r>
                        <a:rPr lang="es-AR" sz="1800"/>
                        <a:t>user3</a:t>
                      </a:r>
                      <a:endParaRPr sz="1800"/>
                    </a:p>
                  </a:txBody>
                  <a:tcPr marT="45725" marB="45725" marR="91450" marL="91450"/>
                </a:tc>
                <a:tc>
                  <a:txBody>
                    <a:bodyPr/>
                    <a:lstStyle/>
                    <a:p>
                      <a:pPr indent="0" lvl="0" marL="0" marR="0" rtl="0" algn="l">
                        <a:spcBef>
                          <a:spcPts val="0"/>
                        </a:spcBef>
                        <a:spcAft>
                          <a:spcPts val="0"/>
                        </a:spcAft>
                        <a:buNone/>
                      </a:pPr>
                      <a:r>
                        <a:rPr lang="es-AR" sz="1800"/>
                        <a:t>42000000003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user3@company.com</a:t>
                      </a:r>
                      <a:endParaRPr/>
                    </a:p>
                  </a:txBody>
                  <a:tcPr marT="45725" marB="45725" marR="91450" marL="91450"/>
                </a:tc>
                <a:tc>
                  <a:txBody>
                    <a:bodyPr/>
                    <a:lstStyle/>
                    <a:p>
                      <a:pPr indent="0" lvl="0" marL="0" marR="0" rtl="0" algn="l">
                        <a:spcBef>
                          <a:spcPts val="0"/>
                        </a:spcBef>
                        <a:spcAft>
                          <a:spcPts val="0"/>
                        </a:spcAft>
                        <a:buNone/>
                      </a:pPr>
                      <a:r>
                        <a:rPr lang="es-AR" sz="1800"/>
                        <a:t>4321</a:t>
                      </a:r>
                      <a:endParaRPr sz="1800"/>
                    </a:p>
                  </a:txBody>
                  <a:tcPr marT="45725" marB="45725" marR="91450" marL="91450"/>
                </a:tc>
              </a:tr>
            </a:tbl>
          </a:graphicData>
        </a:graphic>
      </p:graphicFrame>
      <p:sp>
        <p:nvSpPr>
          <p:cNvPr id="687" name="Google Shape;687;p79"/>
          <p:cNvSpPr txBox="1"/>
          <p:nvPr/>
        </p:nvSpPr>
        <p:spPr>
          <a:xfrm>
            <a:off x="628650" y="1750983"/>
            <a:ext cx="114005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Empleado</a:t>
            </a:r>
            <a:endParaRPr b="1" sz="1800">
              <a:solidFill>
                <a:schemeClr val="dk1"/>
              </a:solidFill>
              <a:latin typeface="Calibri"/>
              <a:ea typeface="Calibri"/>
              <a:cs typeface="Calibri"/>
              <a:sym typeface="Calibri"/>
            </a:endParaRPr>
          </a:p>
        </p:txBody>
      </p:sp>
      <p:sp>
        <p:nvSpPr>
          <p:cNvPr id="688" name="Google Shape;688;p79"/>
          <p:cNvSpPr txBox="1"/>
          <p:nvPr/>
        </p:nvSpPr>
        <p:spPr>
          <a:xfrm>
            <a:off x="1768707" y="4216400"/>
            <a:ext cx="9252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Usuario</a:t>
            </a:r>
            <a:endParaRPr b="1" sz="1800">
              <a:solidFill>
                <a:schemeClr val="dk1"/>
              </a:solidFill>
              <a:latin typeface="Calibri"/>
              <a:ea typeface="Calibri"/>
              <a:cs typeface="Calibri"/>
              <a:sym typeface="Calibri"/>
            </a:endParaRPr>
          </a:p>
        </p:txBody>
      </p:sp>
      <p:cxnSp>
        <p:nvCxnSpPr>
          <p:cNvPr id="689" name="Google Shape;689;p79"/>
          <p:cNvCxnSpPr/>
          <p:nvPr/>
        </p:nvCxnSpPr>
        <p:spPr>
          <a:xfrm flipH="1" rot="-5400000">
            <a:off x="1574700" y="2362300"/>
            <a:ext cx="2349600" cy="2298600"/>
          </a:xfrm>
          <a:prstGeom prst="curvedConnector3">
            <a:avLst>
              <a:gd fmla="val 61889" name="adj1"/>
            </a:avLst>
          </a:prstGeom>
          <a:noFill/>
          <a:ln cap="flat" cmpd="sng" w="12700">
            <a:solidFill>
              <a:srgbClr val="C00000"/>
            </a:solidFill>
            <a:prstDash val="solid"/>
            <a:miter lim="800000"/>
            <a:headEnd len="sm" w="sm"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a:t>
            </a:r>
            <a:r>
              <a:rPr lang="es-AR"/>
              <a:t> </a:t>
            </a:r>
            <a:r>
              <a:rPr b="1" lang="es-AR"/>
              <a:t>de</a:t>
            </a:r>
            <a:r>
              <a:rPr lang="es-AR"/>
              <a:t> </a:t>
            </a:r>
            <a:r>
              <a:rPr b="1" lang="es-AR"/>
              <a:t>Datos</a:t>
            </a:r>
            <a:endParaRPr/>
          </a:p>
        </p:txBody>
      </p:sp>
      <p:sp>
        <p:nvSpPr>
          <p:cNvPr id="480" name="Google Shape;480;p53"/>
          <p:cNvSpPr txBox="1"/>
          <p:nvPr>
            <p:ph idx="4294967295" type="body"/>
          </p:nvPr>
        </p:nvSpPr>
        <p:spPr>
          <a:xfrm>
            <a:off x="355600" y="1308100"/>
            <a:ext cx="8458616" cy="501332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2400"/>
              <a:buChar char="•"/>
            </a:pPr>
            <a:r>
              <a:rPr b="1" lang="es-AR" sz="2400"/>
              <a:t>Modelado de Datos: </a:t>
            </a:r>
            <a:r>
              <a:rPr lang="es-AR" sz="2400"/>
              <a:t>organizar los datos para que representen una situación del mundo real con la mayor fidelidad posible, con el objetivo de poder manejarlos computacionalmente</a:t>
            </a:r>
            <a:endParaRPr/>
          </a:p>
          <a:p>
            <a:pPr indent="-228600" lvl="0" marL="228600" rtl="0" algn="just">
              <a:lnSpc>
                <a:spcPct val="150000"/>
              </a:lnSpc>
              <a:spcBef>
                <a:spcPts val="1000"/>
              </a:spcBef>
              <a:spcAft>
                <a:spcPts val="0"/>
              </a:spcAft>
              <a:buClr>
                <a:schemeClr val="dk1"/>
              </a:buClr>
              <a:buSzPts val="2400"/>
              <a:buChar char="•"/>
            </a:pPr>
            <a:r>
              <a:rPr b="1" lang="es-AR" sz="2400"/>
              <a:t>No es posible tener un conocimiento completo del mundo real: </a:t>
            </a:r>
            <a:r>
              <a:rPr lang="es-AR" sz="2400"/>
              <a:t>centrar la atención en la información </a:t>
            </a:r>
            <a:r>
              <a:rPr lang="es-AR" sz="2400" u="sng"/>
              <a:t>relevante</a:t>
            </a:r>
            <a:r>
              <a:rPr lang="es-AR" sz="2400"/>
              <a:t>, </a:t>
            </a:r>
            <a:r>
              <a:rPr lang="es-AR" sz="2400" u="sng"/>
              <a:t>ocultando o ignorando </a:t>
            </a:r>
            <a:r>
              <a:rPr lang="es-AR" sz="2400"/>
              <a:t>otra que </a:t>
            </a:r>
            <a:r>
              <a:rPr b="1" lang="es-AR" sz="2400"/>
              <a:t>NO</a:t>
            </a:r>
            <a:r>
              <a:rPr lang="es-AR" sz="2400"/>
              <a:t> sea relevante o que resulte inadecuada para el propósito requerido</a:t>
            </a:r>
            <a:endParaRPr/>
          </a:p>
        </p:txBody>
      </p:sp>
      <p:sp>
        <p:nvSpPr>
          <p:cNvPr id="481" name="Google Shape;481;p5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8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Caso Uno a Muchos</a:t>
            </a:r>
            <a:endParaRPr/>
          </a:p>
        </p:txBody>
      </p:sp>
      <p:sp>
        <p:nvSpPr>
          <p:cNvPr id="695" name="Google Shape;695;p80"/>
          <p:cNvSpPr txBox="1"/>
          <p:nvPr>
            <p:ph idx="4294967295" type="body"/>
          </p:nvPr>
        </p:nvSpPr>
        <p:spPr>
          <a:xfrm>
            <a:off x="628650" y="185878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Una película tiene un único género, pero un género como “Drama” puede estar asignado a muchas películas:  </a:t>
            </a:r>
            <a:endParaRPr/>
          </a:p>
          <a:p>
            <a:pPr indent="-228600" lvl="0" marL="228600" rtl="0" algn="l">
              <a:lnSpc>
                <a:spcPct val="90000"/>
              </a:lnSpc>
              <a:spcBef>
                <a:spcPts val="1000"/>
              </a:spcBef>
              <a:spcAft>
                <a:spcPts val="0"/>
              </a:spcAft>
              <a:buClr>
                <a:schemeClr val="dk1"/>
              </a:buClr>
              <a:buSzPts val="2800"/>
              <a:buNone/>
            </a:pPr>
            <a:br>
              <a:rPr lang="es-AR"/>
            </a:br>
            <a:endParaRPr/>
          </a:p>
        </p:txBody>
      </p:sp>
      <p:sp>
        <p:nvSpPr>
          <p:cNvPr id="696" name="Google Shape;696;p8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697" name="Google Shape;697;p80"/>
          <p:cNvSpPr/>
          <p:nvPr/>
        </p:nvSpPr>
        <p:spPr>
          <a:xfrm>
            <a:off x="623071" y="3429000"/>
            <a:ext cx="4572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AR" sz="1800">
                <a:solidFill>
                  <a:srgbClr val="00B050"/>
                </a:solidFill>
                <a:latin typeface="Calibri"/>
                <a:ea typeface="Calibri"/>
                <a:cs typeface="Calibri"/>
                <a:sym typeface="Calibri"/>
              </a:rPr>
              <a:t>“Un género puede estar asignado a muchas películas, pero una película tiene un único género”</a:t>
            </a:r>
            <a:r>
              <a:rPr b="1" lang="es-AR" sz="1800">
                <a:solidFill>
                  <a:srgbClr val="00B050"/>
                </a:solidFill>
                <a:latin typeface="Calibri"/>
                <a:ea typeface="Calibri"/>
                <a:cs typeface="Calibri"/>
                <a:sym typeface="Calibri"/>
              </a:rPr>
              <a:t>  </a:t>
            </a:r>
            <a:endParaRPr/>
          </a:p>
          <a:p>
            <a:pPr indent="0" lvl="0" marL="0" marR="0" rtl="0" algn="l">
              <a:spcBef>
                <a:spcPts val="0"/>
              </a:spcBef>
              <a:spcAft>
                <a:spcPts val="0"/>
              </a:spcAft>
              <a:buNone/>
            </a:pP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Relacion1N.png" id="698" name="Google Shape;698;p80"/>
          <p:cNvPicPr preferRelativeResize="0"/>
          <p:nvPr/>
        </p:nvPicPr>
        <p:blipFill rotWithShape="1">
          <a:blip r:embed="rId3">
            <a:alphaModFix/>
          </a:blip>
          <a:srcRect b="0" l="0" r="0" t="0"/>
          <a:stretch/>
        </p:blipFill>
        <p:spPr>
          <a:xfrm>
            <a:off x="5195071" y="2902549"/>
            <a:ext cx="3539562" cy="330756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Caso Uno a Muchos</a:t>
            </a:r>
            <a:br>
              <a:rPr b="1" lang="es-AR"/>
            </a:br>
            <a:r>
              <a:rPr i="1" lang="es-AR" sz="2800"/>
              <a:t>Ejemplo</a:t>
            </a:r>
            <a:endParaRPr i="1"/>
          </a:p>
        </p:txBody>
      </p:sp>
      <p:sp>
        <p:nvSpPr>
          <p:cNvPr id="704" name="Google Shape;704;p8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705" name="Google Shape;705;p81"/>
          <p:cNvGraphicFramePr/>
          <p:nvPr/>
        </p:nvGraphicFramePr>
        <p:xfrm>
          <a:off x="628650" y="2138680"/>
          <a:ext cx="3000000" cy="3000000"/>
        </p:xfrm>
        <a:graphic>
          <a:graphicData uri="http://schemas.openxmlformats.org/drawingml/2006/table">
            <a:tbl>
              <a:tblPr bandRow="1" firstRow="1">
                <a:noFill/>
                <a:tableStyleId>{1A96E83B-8C3D-4963-AFF7-6FA792952785}</a:tableStyleId>
              </a:tblPr>
              <a:tblGrid>
                <a:gridCol w="1614475"/>
                <a:gridCol w="1614475"/>
              </a:tblGrid>
              <a:tr h="370850">
                <a:tc>
                  <a:txBody>
                    <a:bodyPr/>
                    <a:lstStyle/>
                    <a:p>
                      <a:pPr indent="0" lvl="0" marL="0" marR="0" rtl="0" algn="l">
                        <a:spcBef>
                          <a:spcPts val="0"/>
                        </a:spcBef>
                        <a:spcAft>
                          <a:spcPts val="0"/>
                        </a:spcAft>
                        <a:buNone/>
                      </a:pPr>
                      <a:r>
                        <a:rPr lang="es-AR" sz="1800"/>
                        <a:t>Id_genero(PK)</a:t>
                      </a:r>
                      <a:endParaRPr sz="1800"/>
                    </a:p>
                  </a:txBody>
                  <a:tcPr marT="45725" marB="45725" marR="91450" marL="91450"/>
                </a:tc>
                <a:tc>
                  <a:txBody>
                    <a:bodyPr/>
                    <a:lstStyle/>
                    <a:p>
                      <a:pPr indent="0" lvl="0" marL="0" marR="0" rtl="0" algn="l">
                        <a:spcBef>
                          <a:spcPts val="0"/>
                        </a:spcBef>
                        <a:spcAft>
                          <a:spcPts val="0"/>
                        </a:spcAft>
                        <a:buNone/>
                      </a:pPr>
                      <a:r>
                        <a:rPr lang="es-AR" sz="1800"/>
                        <a:t>Nombre</a:t>
                      </a:r>
                      <a:endParaRPr sz="1800"/>
                    </a:p>
                  </a:txBody>
                  <a:tcPr marT="45725" marB="45725" marR="91450" marL="91450"/>
                </a:tc>
              </a:tr>
              <a:tr h="370850">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Terror</a:t>
                      </a:r>
                      <a:endParaRPr sz="1800"/>
                    </a:p>
                  </a:txBody>
                  <a:tcPr marT="45725" marB="45725" marR="91450" marL="91450"/>
                </a:tc>
              </a:tr>
              <a:tr h="370850">
                <a:tc>
                  <a:txBody>
                    <a:bodyPr/>
                    <a:lstStyle/>
                    <a:p>
                      <a:pPr indent="0" lvl="0" marL="0" marR="0" rtl="0" algn="l">
                        <a:spcBef>
                          <a:spcPts val="0"/>
                        </a:spcBef>
                        <a:spcAft>
                          <a:spcPts val="0"/>
                        </a:spcAft>
                        <a:buNone/>
                      </a:pPr>
                      <a:r>
                        <a:rPr lang="es-AR" sz="1800"/>
                        <a:t>gen2</a:t>
                      </a:r>
                      <a:endParaRPr sz="1800"/>
                    </a:p>
                  </a:txBody>
                  <a:tcPr marT="45725" marB="45725" marR="91450" marL="91450"/>
                </a:tc>
                <a:tc>
                  <a:txBody>
                    <a:bodyPr/>
                    <a:lstStyle/>
                    <a:p>
                      <a:pPr indent="0" lvl="0" marL="0" marR="0" rtl="0" algn="l">
                        <a:spcBef>
                          <a:spcPts val="0"/>
                        </a:spcBef>
                        <a:spcAft>
                          <a:spcPts val="0"/>
                        </a:spcAft>
                        <a:buNone/>
                      </a:pPr>
                      <a:r>
                        <a:rPr lang="es-AR" sz="1800"/>
                        <a:t>Comedia</a:t>
                      </a:r>
                      <a:endParaRPr sz="1800"/>
                    </a:p>
                  </a:txBody>
                  <a:tcPr marT="45725" marB="45725" marR="91450" marL="91450"/>
                </a:tc>
              </a:tr>
              <a:tr h="370850">
                <a:tc>
                  <a:txBody>
                    <a:bodyPr/>
                    <a:lstStyle/>
                    <a:p>
                      <a:pPr indent="0" lvl="0" marL="0" marR="0" rtl="0" algn="l">
                        <a:spcBef>
                          <a:spcPts val="0"/>
                        </a:spcBef>
                        <a:spcAft>
                          <a:spcPts val="0"/>
                        </a:spcAft>
                        <a:buNone/>
                      </a:pPr>
                      <a:r>
                        <a:rPr lang="es-AR" sz="1800"/>
                        <a:t>gen3</a:t>
                      </a:r>
                      <a:endParaRPr/>
                    </a:p>
                  </a:txBody>
                  <a:tcPr marT="45725" marB="45725" marR="91450" marL="91450"/>
                </a:tc>
                <a:tc>
                  <a:txBody>
                    <a:bodyPr/>
                    <a:lstStyle/>
                    <a:p>
                      <a:pPr indent="0" lvl="0" marL="0" marR="0" rtl="0" algn="l">
                        <a:spcBef>
                          <a:spcPts val="0"/>
                        </a:spcBef>
                        <a:spcAft>
                          <a:spcPts val="0"/>
                        </a:spcAft>
                        <a:buNone/>
                      </a:pPr>
                      <a:r>
                        <a:rPr lang="es-AR" sz="1800"/>
                        <a:t>Accion</a:t>
                      </a:r>
                      <a:endParaRPr sz="1800"/>
                    </a:p>
                  </a:txBody>
                  <a:tcPr marT="45725" marB="45725" marR="91450" marL="91450"/>
                </a:tc>
              </a:tr>
            </a:tbl>
          </a:graphicData>
        </a:graphic>
      </p:graphicFrame>
      <p:graphicFrame>
        <p:nvGraphicFramePr>
          <p:cNvPr id="706" name="Google Shape;706;p81"/>
          <p:cNvGraphicFramePr/>
          <p:nvPr/>
        </p:nvGraphicFramePr>
        <p:xfrm>
          <a:off x="262036" y="4686300"/>
          <a:ext cx="3000000" cy="3000000"/>
        </p:xfrm>
        <a:graphic>
          <a:graphicData uri="http://schemas.openxmlformats.org/drawingml/2006/table">
            <a:tbl>
              <a:tblPr bandRow="1" firstRow="1">
                <a:noFill/>
                <a:tableStyleId>{1A96E83B-8C3D-4963-AFF7-6FA792952785}</a:tableStyleId>
              </a:tblPr>
              <a:tblGrid>
                <a:gridCol w="1909675"/>
                <a:gridCol w="1600750"/>
                <a:gridCol w="1714125"/>
                <a:gridCol w="1377425"/>
                <a:gridCol w="1331525"/>
                <a:gridCol w="732550"/>
              </a:tblGrid>
              <a:tr h="370850">
                <a:tc>
                  <a:txBody>
                    <a:bodyPr/>
                    <a:lstStyle/>
                    <a:p>
                      <a:pPr indent="0" lvl="0" marL="0" marR="0" rtl="0" algn="l">
                        <a:spcBef>
                          <a:spcPts val="0"/>
                        </a:spcBef>
                        <a:spcAft>
                          <a:spcPts val="0"/>
                        </a:spcAft>
                        <a:buNone/>
                      </a:pPr>
                      <a:r>
                        <a:rPr lang="es-AR" sz="1800"/>
                        <a:t>id_pelicula (PK)</a:t>
                      </a:r>
                      <a:endParaRPr sz="1800"/>
                    </a:p>
                  </a:txBody>
                  <a:tcPr marT="45725" marB="45725" marR="91450" marL="91450"/>
                </a:tc>
                <a:tc>
                  <a:txBody>
                    <a:bodyPr/>
                    <a:lstStyle/>
                    <a:p>
                      <a:pPr indent="0" lvl="0" marL="0" marR="0" rtl="0" algn="l">
                        <a:spcBef>
                          <a:spcPts val="0"/>
                        </a:spcBef>
                        <a:spcAft>
                          <a:spcPts val="0"/>
                        </a:spcAft>
                        <a:buNone/>
                      </a:pPr>
                      <a:r>
                        <a:rPr lang="es-AR" sz="1800"/>
                        <a:t>id_genero(FK)</a:t>
                      </a:r>
                      <a:endParaRPr sz="1800"/>
                    </a:p>
                  </a:txBody>
                  <a:tcPr marT="45725" marB="45725" marR="91450" marL="91450"/>
                </a:tc>
                <a:tc>
                  <a:txBody>
                    <a:bodyPr/>
                    <a:lstStyle/>
                    <a:p>
                      <a:pPr indent="0" lvl="0" marL="0" marR="0" rtl="0" algn="l">
                        <a:spcBef>
                          <a:spcPts val="0"/>
                        </a:spcBef>
                        <a:spcAft>
                          <a:spcPts val="0"/>
                        </a:spcAft>
                        <a:buNone/>
                      </a:pPr>
                      <a:r>
                        <a:rPr lang="es-AR" sz="1800"/>
                        <a:t>anio_estreno</a:t>
                      </a:r>
                      <a:endParaRPr sz="1800"/>
                    </a:p>
                  </a:txBody>
                  <a:tcPr marT="45725" marB="45725" marR="91450" marL="91450"/>
                </a:tc>
                <a:tc>
                  <a:txBody>
                    <a:bodyPr/>
                    <a:lstStyle/>
                    <a:p>
                      <a:pPr indent="0" lvl="0" marL="0" marR="0" rtl="0" algn="l">
                        <a:spcBef>
                          <a:spcPts val="0"/>
                        </a:spcBef>
                        <a:spcAft>
                          <a:spcPts val="0"/>
                        </a:spcAft>
                        <a:buNone/>
                      </a:pPr>
                      <a:r>
                        <a:rPr lang="es-AR" sz="1800"/>
                        <a:t>disponible</a:t>
                      </a:r>
                      <a:endParaRPr sz="1800"/>
                    </a:p>
                  </a:txBody>
                  <a:tcPr marT="45725" marB="45725" marR="91450" marL="91450"/>
                </a:tc>
                <a:tc>
                  <a:txBody>
                    <a:bodyPr/>
                    <a:lstStyle/>
                    <a:p>
                      <a:pPr indent="0" lvl="0" marL="0" marR="0" rtl="0" algn="l">
                        <a:spcBef>
                          <a:spcPts val="0"/>
                        </a:spcBef>
                        <a:spcAft>
                          <a:spcPts val="0"/>
                        </a:spcAft>
                        <a:buNone/>
                      </a:pPr>
                      <a:r>
                        <a:rPr lang="es-AR" sz="1800"/>
                        <a:t>titulo</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peli1</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2009</a:t>
                      </a:r>
                      <a:endParaRPr sz="1800"/>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Cenicienta</a:t>
                      </a:r>
                      <a:endParaRPr sz="1800"/>
                    </a:p>
                  </a:txBody>
                  <a:tcPr marT="45725" marB="45725" marR="91450" marL="91450"/>
                </a:tc>
                <a:tc>
                  <a:txBody>
                    <a:bodyPr/>
                    <a:lstStyle/>
                    <a:p>
                      <a:pPr indent="0" lvl="0" marL="0" marR="0" rtl="0" algn="l">
                        <a:spcBef>
                          <a:spcPts val="0"/>
                        </a:spcBef>
                        <a:spcAft>
                          <a:spcPts val="0"/>
                        </a:spcAft>
                        <a:buNone/>
                      </a:pPr>
                      <a:r>
                        <a:rPr lang="es-AR" sz="1800"/>
                        <a:t>...</a:t>
                      </a:r>
                      <a:endParaRPr/>
                    </a:p>
                  </a:txBody>
                  <a:tcPr marT="45725" marB="45725" marR="91450" marL="91450"/>
                </a:tc>
              </a:tr>
              <a:tr h="370850">
                <a:tc>
                  <a:txBody>
                    <a:bodyPr/>
                    <a:lstStyle/>
                    <a:p>
                      <a:pPr indent="0" lvl="0" marL="0" marR="0" rtl="0" algn="l">
                        <a:spcBef>
                          <a:spcPts val="0"/>
                        </a:spcBef>
                        <a:spcAft>
                          <a:spcPts val="0"/>
                        </a:spcAft>
                        <a:buNone/>
                      </a:pPr>
                      <a:r>
                        <a:rPr lang="es-AR" sz="1800"/>
                        <a:t>peli2</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2008</a:t>
                      </a:r>
                      <a:endParaRPr sz="1800"/>
                    </a:p>
                  </a:txBody>
                  <a:tcPr marT="45725" marB="45725" marR="91450" marL="91450"/>
                </a:tc>
                <a:tc>
                  <a:txBody>
                    <a:bodyPr/>
                    <a:lstStyle/>
                    <a:p>
                      <a:pPr indent="0" lvl="0" marL="0" marR="0" rtl="0" algn="l">
                        <a:spcBef>
                          <a:spcPts val="0"/>
                        </a:spcBef>
                        <a:spcAft>
                          <a:spcPts val="0"/>
                        </a:spcAft>
                        <a:buNone/>
                      </a:pPr>
                      <a:r>
                        <a:rPr lang="es-AR" sz="1800"/>
                        <a:t>false</a:t>
                      </a:r>
                      <a:endParaRPr sz="1800"/>
                    </a:p>
                  </a:txBody>
                  <a:tcPr marT="45725" marB="45725" marR="91450" marL="91450"/>
                </a:tc>
                <a:tc>
                  <a:txBody>
                    <a:bodyPr/>
                    <a:lstStyle/>
                    <a:p>
                      <a:pPr indent="0" lvl="0" marL="0" marR="0" rtl="0" algn="l">
                        <a:spcBef>
                          <a:spcPts val="0"/>
                        </a:spcBef>
                        <a:spcAft>
                          <a:spcPts val="0"/>
                        </a:spcAft>
                        <a:buNone/>
                      </a:pPr>
                      <a:r>
                        <a:rPr lang="es-AR" sz="1800"/>
                        <a:t>Amélie</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peli3</a:t>
                      </a:r>
                      <a:endParaRPr sz="1800"/>
                    </a:p>
                  </a:txBody>
                  <a:tcPr marT="45725" marB="45725" marR="91450" marL="91450"/>
                </a:tc>
                <a:tc>
                  <a:txBody>
                    <a:bodyPr/>
                    <a:lstStyle/>
                    <a:p>
                      <a:pPr indent="0" lvl="0" marL="0" marR="0" rtl="0" algn="l">
                        <a:spcBef>
                          <a:spcPts val="0"/>
                        </a:spcBef>
                        <a:spcAft>
                          <a:spcPts val="0"/>
                        </a:spcAft>
                        <a:buNone/>
                      </a:pPr>
                      <a:r>
                        <a:rPr lang="es-AR" sz="1800"/>
                        <a:t>gen3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2012</a:t>
                      </a:r>
                      <a:endParaRPr/>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Wanted</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bl>
          </a:graphicData>
        </a:graphic>
      </p:graphicFrame>
      <p:sp>
        <p:nvSpPr>
          <p:cNvPr id="707" name="Google Shape;707;p81"/>
          <p:cNvSpPr txBox="1"/>
          <p:nvPr/>
        </p:nvSpPr>
        <p:spPr>
          <a:xfrm>
            <a:off x="628650" y="1750983"/>
            <a:ext cx="8887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Genero</a:t>
            </a:r>
            <a:endParaRPr b="1" sz="1800">
              <a:solidFill>
                <a:schemeClr val="dk1"/>
              </a:solidFill>
              <a:latin typeface="Calibri"/>
              <a:ea typeface="Calibri"/>
              <a:cs typeface="Calibri"/>
              <a:sym typeface="Calibri"/>
            </a:endParaRPr>
          </a:p>
        </p:txBody>
      </p:sp>
      <p:sp>
        <p:nvSpPr>
          <p:cNvPr id="708" name="Google Shape;708;p81"/>
          <p:cNvSpPr txBox="1"/>
          <p:nvPr/>
        </p:nvSpPr>
        <p:spPr>
          <a:xfrm>
            <a:off x="262036" y="4216400"/>
            <a:ext cx="9215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Pelicula</a:t>
            </a:r>
            <a:endParaRPr b="1" sz="1800">
              <a:solidFill>
                <a:schemeClr val="dk1"/>
              </a:solidFill>
              <a:latin typeface="Calibri"/>
              <a:ea typeface="Calibri"/>
              <a:cs typeface="Calibri"/>
              <a:sym typeface="Calibri"/>
            </a:endParaRPr>
          </a:p>
        </p:txBody>
      </p:sp>
      <p:cxnSp>
        <p:nvCxnSpPr>
          <p:cNvPr id="709" name="Google Shape;709;p81"/>
          <p:cNvCxnSpPr/>
          <p:nvPr/>
        </p:nvCxnSpPr>
        <p:spPr>
          <a:xfrm flipH="1" rot="-5400000">
            <a:off x="1133418" y="2923999"/>
            <a:ext cx="2146200" cy="1378200"/>
          </a:xfrm>
          <a:prstGeom prst="curvedConnector3">
            <a:avLst>
              <a:gd fmla="val 50002" name="adj1"/>
            </a:avLst>
          </a:prstGeom>
          <a:noFill/>
          <a:ln cap="flat" cmpd="sng" w="12700">
            <a:solidFill>
              <a:srgbClr val="C00000"/>
            </a:solidFill>
            <a:prstDash val="solid"/>
            <a:miter lim="800000"/>
            <a:headEnd len="sm" w="sm" type="none"/>
            <a:tailEnd len="med" w="med" type="stealth"/>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Caso Muchos a Uno</a:t>
            </a:r>
            <a:endParaRPr/>
          </a:p>
        </p:txBody>
      </p:sp>
      <p:sp>
        <p:nvSpPr>
          <p:cNvPr id="715" name="Google Shape;715;p82"/>
          <p:cNvSpPr txBox="1"/>
          <p:nvPr>
            <p:ph idx="4294967295" type="body"/>
          </p:nvPr>
        </p:nvSpPr>
        <p:spPr>
          <a:xfrm>
            <a:off x="628650" y="1858780"/>
            <a:ext cx="7886700" cy="125917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Una película tiene muchas funciones asignadas, pero una función es para una única película  </a:t>
            </a:r>
            <a:br>
              <a:rPr lang="es-AR" sz="2200"/>
            </a:br>
            <a:endParaRPr sz="2200"/>
          </a:p>
        </p:txBody>
      </p:sp>
      <p:sp>
        <p:nvSpPr>
          <p:cNvPr id="716" name="Google Shape;716;p8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RelacionN1.png" id="717" name="Google Shape;717;p82"/>
          <p:cNvPicPr preferRelativeResize="0"/>
          <p:nvPr/>
        </p:nvPicPr>
        <p:blipFill rotWithShape="1">
          <a:blip r:embed="rId3">
            <a:alphaModFix/>
          </a:blip>
          <a:srcRect b="0" l="0" r="0" t="0"/>
          <a:stretch/>
        </p:blipFill>
        <p:spPr>
          <a:xfrm>
            <a:off x="3086100" y="2740045"/>
            <a:ext cx="3726878" cy="35932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Casos Muchos a Muchos</a:t>
            </a:r>
            <a:endParaRPr/>
          </a:p>
        </p:txBody>
      </p:sp>
      <p:sp>
        <p:nvSpPr>
          <p:cNvPr id="723" name="Google Shape;723;p83"/>
          <p:cNvSpPr txBox="1"/>
          <p:nvPr>
            <p:ph idx="4294967295" type="body"/>
          </p:nvPr>
        </p:nvSpPr>
        <p:spPr>
          <a:xfrm>
            <a:off x="253896" y="1499016"/>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lang="es-AR" sz="2200"/>
              <a:t>Un personaje puede pertenecer a varias películas, por ejemplo: Harry Potter y la piedra filosofal, Harry Potter y la cámara secreta, Harry Potter y el prisionero de Azkaban, etc; y una película puede tener varios personajes  </a:t>
            </a:r>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724" name="Google Shape;724;p8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relacionNN.png" id="725" name="Google Shape;725;p83"/>
          <p:cNvPicPr preferRelativeResize="0"/>
          <p:nvPr/>
        </p:nvPicPr>
        <p:blipFill rotWithShape="1">
          <a:blip r:embed="rId3">
            <a:alphaModFix/>
          </a:blip>
          <a:srcRect b="0" l="0" r="0" t="0"/>
          <a:stretch/>
        </p:blipFill>
        <p:spPr>
          <a:xfrm>
            <a:off x="2191942" y="2926927"/>
            <a:ext cx="5275626" cy="364849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Casos Muchos a Muchos</a:t>
            </a:r>
            <a:br>
              <a:rPr b="1" lang="es-AR"/>
            </a:br>
            <a:r>
              <a:rPr i="1" lang="es-AR" sz="2800"/>
              <a:t>Ejemplo</a:t>
            </a:r>
            <a:endParaRPr i="1"/>
          </a:p>
        </p:txBody>
      </p:sp>
      <p:sp>
        <p:nvSpPr>
          <p:cNvPr id="731" name="Google Shape;731;p8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732" name="Google Shape;732;p84"/>
          <p:cNvGraphicFramePr/>
          <p:nvPr/>
        </p:nvGraphicFramePr>
        <p:xfrm>
          <a:off x="628650" y="2138680"/>
          <a:ext cx="3000000" cy="3000000"/>
        </p:xfrm>
        <a:graphic>
          <a:graphicData uri="http://schemas.openxmlformats.org/drawingml/2006/table">
            <a:tbl>
              <a:tblPr bandRow="1" firstRow="1">
                <a:noFill/>
                <a:tableStyleId>{1A96E83B-8C3D-4963-AFF7-6FA792952785}</a:tableStyleId>
              </a:tblPr>
              <a:tblGrid>
                <a:gridCol w="1822450"/>
                <a:gridCol w="1406500"/>
              </a:tblGrid>
              <a:tr h="370850">
                <a:tc>
                  <a:txBody>
                    <a:bodyPr/>
                    <a:lstStyle/>
                    <a:p>
                      <a:pPr indent="0" lvl="0" marL="0" marR="0" rtl="0" algn="l">
                        <a:spcBef>
                          <a:spcPts val="0"/>
                        </a:spcBef>
                        <a:spcAft>
                          <a:spcPts val="0"/>
                        </a:spcAft>
                        <a:buNone/>
                      </a:pPr>
                      <a:r>
                        <a:rPr lang="es-AR" sz="1800"/>
                        <a:t>id_personaje(PK)</a:t>
                      </a:r>
                      <a:endParaRPr sz="1800"/>
                    </a:p>
                  </a:txBody>
                  <a:tcPr marT="45725" marB="45725" marR="91450" marL="91450"/>
                </a:tc>
                <a:tc>
                  <a:txBody>
                    <a:bodyPr/>
                    <a:lstStyle/>
                    <a:p>
                      <a:pPr indent="0" lvl="0" marL="0" marR="0" rtl="0" algn="l">
                        <a:spcBef>
                          <a:spcPts val="0"/>
                        </a:spcBef>
                        <a:spcAft>
                          <a:spcPts val="0"/>
                        </a:spcAft>
                        <a:buNone/>
                      </a:pPr>
                      <a:r>
                        <a:rPr lang="es-AR" sz="1800"/>
                        <a:t>Nombre</a:t>
                      </a:r>
                      <a:endParaRPr sz="1800"/>
                    </a:p>
                  </a:txBody>
                  <a:tcPr marT="45725" marB="45725" marR="91450" marL="91450"/>
                </a:tc>
              </a:tr>
              <a:tr h="370850">
                <a:tc>
                  <a:txBody>
                    <a:bodyPr/>
                    <a:lstStyle/>
                    <a:p>
                      <a:pPr indent="0" lvl="0" marL="0" marR="0" rtl="0" algn="l">
                        <a:spcBef>
                          <a:spcPts val="0"/>
                        </a:spcBef>
                        <a:spcAft>
                          <a:spcPts val="0"/>
                        </a:spcAft>
                        <a:buNone/>
                      </a:pPr>
                      <a:r>
                        <a:rPr lang="es-AR" sz="1800"/>
                        <a:t>per1</a:t>
                      </a:r>
                      <a:endParaRPr sz="1800"/>
                    </a:p>
                  </a:txBody>
                  <a:tcPr marT="45725" marB="45725" marR="91450" marL="91450"/>
                </a:tc>
                <a:tc>
                  <a:txBody>
                    <a:bodyPr/>
                    <a:lstStyle/>
                    <a:p>
                      <a:pPr indent="0" lvl="0" marL="0" marR="0" rtl="0" algn="l">
                        <a:spcBef>
                          <a:spcPts val="0"/>
                        </a:spcBef>
                        <a:spcAft>
                          <a:spcPts val="0"/>
                        </a:spcAft>
                        <a:buNone/>
                      </a:pPr>
                      <a:r>
                        <a:rPr lang="es-AR" sz="1800"/>
                        <a:t>ActorX</a:t>
                      </a:r>
                      <a:endParaRPr sz="1800"/>
                    </a:p>
                  </a:txBody>
                  <a:tcPr marT="45725" marB="45725" marR="91450" marL="91450"/>
                </a:tc>
              </a:tr>
              <a:tr h="370850">
                <a:tc>
                  <a:txBody>
                    <a:bodyPr/>
                    <a:lstStyle/>
                    <a:p>
                      <a:pPr indent="0" lvl="0" marL="0" marR="0" rtl="0" algn="l">
                        <a:spcBef>
                          <a:spcPts val="0"/>
                        </a:spcBef>
                        <a:spcAft>
                          <a:spcPts val="0"/>
                        </a:spcAft>
                        <a:buNone/>
                      </a:pPr>
                      <a:r>
                        <a:rPr lang="es-AR" sz="1800"/>
                        <a:t>per2</a:t>
                      </a:r>
                      <a:endParaRPr sz="1800"/>
                    </a:p>
                  </a:txBody>
                  <a:tcPr marT="45725" marB="45725" marR="91450" marL="91450"/>
                </a:tc>
                <a:tc>
                  <a:txBody>
                    <a:bodyPr/>
                    <a:lstStyle/>
                    <a:p>
                      <a:pPr indent="0" lvl="0" marL="0" marR="0" rtl="0" algn="l">
                        <a:spcBef>
                          <a:spcPts val="0"/>
                        </a:spcBef>
                        <a:spcAft>
                          <a:spcPts val="0"/>
                        </a:spcAft>
                        <a:buNone/>
                      </a:pPr>
                      <a:r>
                        <a:rPr lang="es-AR" sz="1800"/>
                        <a:t>ActorY</a:t>
                      </a:r>
                      <a:endParaRPr sz="1800"/>
                    </a:p>
                  </a:txBody>
                  <a:tcPr marT="45725" marB="45725" marR="91450" marL="91450"/>
                </a:tc>
              </a:tr>
              <a:tr h="370850">
                <a:tc>
                  <a:txBody>
                    <a:bodyPr/>
                    <a:lstStyle/>
                    <a:p>
                      <a:pPr indent="0" lvl="0" marL="0" marR="0" rtl="0" algn="l">
                        <a:spcBef>
                          <a:spcPts val="0"/>
                        </a:spcBef>
                        <a:spcAft>
                          <a:spcPts val="0"/>
                        </a:spcAft>
                        <a:buNone/>
                      </a:pPr>
                      <a:r>
                        <a:rPr lang="es-AR" sz="1800"/>
                        <a:t>per3</a:t>
                      </a:r>
                      <a:endParaRPr/>
                    </a:p>
                  </a:txBody>
                  <a:tcPr marT="45725" marB="45725" marR="91450" marL="91450"/>
                </a:tc>
                <a:tc>
                  <a:txBody>
                    <a:bodyPr/>
                    <a:lstStyle/>
                    <a:p>
                      <a:pPr indent="0" lvl="0" marL="0" marR="0" rtl="0" algn="l">
                        <a:spcBef>
                          <a:spcPts val="0"/>
                        </a:spcBef>
                        <a:spcAft>
                          <a:spcPts val="0"/>
                        </a:spcAft>
                        <a:buNone/>
                      </a:pPr>
                      <a:r>
                        <a:rPr lang="es-AR" sz="1800"/>
                        <a:t>ActorZ</a:t>
                      </a:r>
                      <a:endParaRPr sz="1800"/>
                    </a:p>
                  </a:txBody>
                  <a:tcPr marT="45725" marB="45725" marR="91450" marL="91450"/>
                </a:tc>
              </a:tr>
            </a:tbl>
          </a:graphicData>
        </a:graphic>
      </p:graphicFrame>
      <p:graphicFrame>
        <p:nvGraphicFramePr>
          <p:cNvPr id="733" name="Google Shape;733;p84"/>
          <p:cNvGraphicFramePr/>
          <p:nvPr/>
        </p:nvGraphicFramePr>
        <p:xfrm>
          <a:off x="262036" y="4686300"/>
          <a:ext cx="3000000" cy="3000000"/>
        </p:xfrm>
        <a:graphic>
          <a:graphicData uri="http://schemas.openxmlformats.org/drawingml/2006/table">
            <a:tbl>
              <a:tblPr bandRow="1" firstRow="1">
                <a:noFill/>
                <a:tableStyleId>{1A96E83B-8C3D-4963-AFF7-6FA792952785}</a:tableStyleId>
              </a:tblPr>
              <a:tblGrid>
                <a:gridCol w="1909675"/>
                <a:gridCol w="1600750"/>
                <a:gridCol w="1714125"/>
                <a:gridCol w="1377425"/>
                <a:gridCol w="1331525"/>
                <a:gridCol w="732550"/>
              </a:tblGrid>
              <a:tr h="370850">
                <a:tc>
                  <a:txBody>
                    <a:bodyPr/>
                    <a:lstStyle/>
                    <a:p>
                      <a:pPr indent="0" lvl="0" marL="0" marR="0" rtl="0" algn="l">
                        <a:spcBef>
                          <a:spcPts val="0"/>
                        </a:spcBef>
                        <a:spcAft>
                          <a:spcPts val="0"/>
                        </a:spcAft>
                        <a:buNone/>
                      </a:pPr>
                      <a:r>
                        <a:rPr lang="es-AR" sz="1800"/>
                        <a:t>id_pelicula (PK)</a:t>
                      </a:r>
                      <a:endParaRPr sz="1800"/>
                    </a:p>
                  </a:txBody>
                  <a:tcPr marT="45725" marB="45725" marR="91450" marL="91450"/>
                </a:tc>
                <a:tc>
                  <a:txBody>
                    <a:bodyPr/>
                    <a:lstStyle/>
                    <a:p>
                      <a:pPr indent="0" lvl="0" marL="0" marR="0" rtl="0" algn="l">
                        <a:spcBef>
                          <a:spcPts val="0"/>
                        </a:spcBef>
                        <a:spcAft>
                          <a:spcPts val="0"/>
                        </a:spcAft>
                        <a:buNone/>
                      </a:pPr>
                      <a:r>
                        <a:rPr lang="es-AR" sz="1800"/>
                        <a:t>id_genero(FK)</a:t>
                      </a:r>
                      <a:endParaRPr sz="1800"/>
                    </a:p>
                  </a:txBody>
                  <a:tcPr marT="45725" marB="45725" marR="91450" marL="91450"/>
                </a:tc>
                <a:tc>
                  <a:txBody>
                    <a:bodyPr/>
                    <a:lstStyle/>
                    <a:p>
                      <a:pPr indent="0" lvl="0" marL="0" marR="0" rtl="0" algn="l">
                        <a:spcBef>
                          <a:spcPts val="0"/>
                        </a:spcBef>
                        <a:spcAft>
                          <a:spcPts val="0"/>
                        </a:spcAft>
                        <a:buNone/>
                      </a:pPr>
                      <a:r>
                        <a:rPr lang="es-AR" sz="1800"/>
                        <a:t>anio_estreno</a:t>
                      </a:r>
                      <a:endParaRPr sz="1800"/>
                    </a:p>
                  </a:txBody>
                  <a:tcPr marT="45725" marB="45725" marR="91450" marL="91450"/>
                </a:tc>
                <a:tc>
                  <a:txBody>
                    <a:bodyPr/>
                    <a:lstStyle/>
                    <a:p>
                      <a:pPr indent="0" lvl="0" marL="0" marR="0" rtl="0" algn="l">
                        <a:spcBef>
                          <a:spcPts val="0"/>
                        </a:spcBef>
                        <a:spcAft>
                          <a:spcPts val="0"/>
                        </a:spcAft>
                        <a:buNone/>
                      </a:pPr>
                      <a:r>
                        <a:rPr lang="es-AR" sz="1800"/>
                        <a:t>disponible</a:t>
                      </a:r>
                      <a:endParaRPr sz="1800"/>
                    </a:p>
                  </a:txBody>
                  <a:tcPr marT="45725" marB="45725" marR="91450" marL="91450"/>
                </a:tc>
                <a:tc>
                  <a:txBody>
                    <a:bodyPr/>
                    <a:lstStyle/>
                    <a:p>
                      <a:pPr indent="0" lvl="0" marL="0" marR="0" rtl="0" algn="l">
                        <a:spcBef>
                          <a:spcPts val="0"/>
                        </a:spcBef>
                        <a:spcAft>
                          <a:spcPts val="0"/>
                        </a:spcAft>
                        <a:buNone/>
                      </a:pPr>
                      <a:r>
                        <a:rPr lang="es-AR" sz="1800"/>
                        <a:t>titulo</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peli1</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2009</a:t>
                      </a:r>
                      <a:endParaRPr sz="1800"/>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Cenicienta</a:t>
                      </a:r>
                      <a:endParaRPr sz="1800"/>
                    </a:p>
                  </a:txBody>
                  <a:tcPr marT="45725" marB="45725" marR="91450" marL="91450"/>
                </a:tc>
                <a:tc>
                  <a:txBody>
                    <a:bodyPr/>
                    <a:lstStyle/>
                    <a:p>
                      <a:pPr indent="0" lvl="0" marL="0" marR="0" rtl="0" algn="l">
                        <a:spcBef>
                          <a:spcPts val="0"/>
                        </a:spcBef>
                        <a:spcAft>
                          <a:spcPts val="0"/>
                        </a:spcAft>
                        <a:buNone/>
                      </a:pPr>
                      <a:r>
                        <a:rPr lang="es-AR" sz="1800"/>
                        <a:t>...</a:t>
                      </a:r>
                      <a:endParaRPr/>
                    </a:p>
                  </a:txBody>
                  <a:tcPr marT="45725" marB="45725" marR="91450" marL="91450"/>
                </a:tc>
              </a:tr>
              <a:tr h="370850">
                <a:tc>
                  <a:txBody>
                    <a:bodyPr/>
                    <a:lstStyle/>
                    <a:p>
                      <a:pPr indent="0" lvl="0" marL="0" marR="0" rtl="0" algn="l">
                        <a:spcBef>
                          <a:spcPts val="0"/>
                        </a:spcBef>
                        <a:spcAft>
                          <a:spcPts val="0"/>
                        </a:spcAft>
                        <a:buNone/>
                      </a:pPr>
                      <a:r>
                        <a:rPr lang="es-AR" sz="1800"/>
                        <a:t>peli2</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2008</a:t>
                      </a:r>
                      <a:endParaRPr sz="1800"/>
                    </a:p>
                  </a:txBody>
                  <a:tcPr marT="45725" marB="45725" marR="91450" marL="91450"/>
                </a:tc>
                <a:tc>
                  <a:txBody>
                    <a:bodyPr/>
                    <a:lstStyle/>
                    <a:p>
                      <a:pPr indent="0" lvl="0" marL="0" marR="0" rtl="0" algn="l">
                        <a:spcBef>
                          <a:spcPts val="0"/>
                        </a:spcBef>
                        <a:spcAft>
                          <a:spcPts val="0"/>
                        </a:spcAft>
                        <a:buNone/>
                      </a:pPr>
                      <a:r>
                        <a:rPr lang="es-AR" sz="1800"/>
                        <a:t>false</a:t>
                      </a:r>
                      <a:endParaRPr sz="1800"/>
                    </a:p>
                  </a:txBody>
                  <a:tcPr marT="45725" marB="45725" marR="91450" marL="91450"/>
                </a:tc>
                <a:tc>
                  <a:txBody>
                    <a:bodyPr/>
                    <a:lstStyle/>
                    <a:p>
                      <a:pPr indent="0" lvl="0" marL="0" marR="0" rtl="0" algn="l">
                        <a:spcBef>
                          <a:spcPts val="0"/>
                        </a:spcBef>
                        <a:spcAft>
                          <a:spcPts val="0"/>
                        </a:spcAft>
                        <a:buNone/>
                      </a:pPr>
                      <a:r>
                        <a:rPr lang="es-AR" sz="1800"/>
                        <a:t>Amélie</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peli3</a:t>
                      </a:r>
                      <a:endParaRPr sz="1800"/>
                    </a:p>
                  </a:txBody>
                  <a:tcPr marT="45725" marB="45725" marR="91450" marL="91450"/>
                </a:tc>
                <a:tc>
                  <a:txBody>
                    <a:bodyPr/>
                    <a:lstStyle/>
                    <a:p>
                      <a:pPr indent="0" lvl="0" marL="0" marR="0" rtl="0" algn="l">
                        <a:spcBef>
                          <a:spcPts val="0"/>
                        </a:spcBef>
                        <a:spcAft>
                          <a:spcPts val="0"/>
                        </a:spcAft>
                        <a:buNone/>
                      </a:pPr>
                      <a:r>
                        <a:rPr lang="es-AR" sz="1800"/>
                        <a:t>gen3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2012</a:t>
                      </a:r>
                      <a:endParaRPr/>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Wanted</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bl>
          </a:graphicData>
        </a:graphic>
      </p:graphicFrame>
      <p:sp>
        <p:nvSpPr>
          <p:cNvPr id="734" name="Google Shape;734;p84"/>
          <p:cNvSpPr txBox="1"/>
          <p:nvPr/>
        </p:nvSpPr>
        <p:spPr>
          <a:xfrm>
            <a:off x="628650" y="1750983"/>
            <a:ext cx="1125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Personaje</a:t>
            </a:r>
            <a:endParaRPr b="1" sz="1800">
              <a:solidFill>
                <a:schemeClr val="dk1"/>
              </a:solidFill>
              <a:latin typeface="Calibri"/>
              <a:ea typeface="Calibri"/>
              <a:cs typeface="Calibri"/>
              <a:sym typeface="Calibri"/>
            </a:endParaRPr>
          </a:p>
        </p:txBody>
      </p:sp>
      <p:sp>
        <p:nvSpPr>
          <p:cNvPr id="735" name="Google Shape;735;p84"/>
          <p:cNvSpPr txBox="1"/>
          <p:nvPr/>
        </p:nvSpPr>
        <p:spPr>
          <a:xfrm>
            <a:off x="262036" y="4216400"/>
            <a:ext cx="9215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Pelicula</a:t>
            </a:r>
            <a:endParaRPr b="1" sz="1800">
              <a:solidFill>
                <a:schemeClr val="dk1"/>
              </a:solidFill>
              <a:latin typeface="Calibri"/>
              <a:ea typeface="Calibri"/>
              <a:cs typeface="Calibri"/>
              <a:sym typeface="Calibri"/>
            </a:endParaRPr>
          </a:p>
        </p:txBody>
      </p:sp>
      <p:cxnSp>
        <p:nvCxnSpPr>
          <p:cNvPr id="736" name="Google Shape;736;p84"/>
          <p:cNvCxnSpPr/>
          <p:nvPr/>
        </p:nvCxnSpPr>
        <p:spPr>
          <a:xfrm>
            <a:off x="2255811" y="2120315"/>
            <a:ext cx="3030600" cy="419700"/>
          </a:xfrm>
          <a:prstGeom prst="curvedConnector3">
            <a:avLst>
              <a:gd fmla="val 50000" name="adj1"/>
            </a:avLst>
          </a:prstGeom>
          <a:noFill/>
          <a:ln cap="flat" cmpd="sng" w="12700">
            <a:solidFill>
              <a:srgbClr val="C00000"/>
            </a:solidFill>
            <a:prstDash val="solid"/>
            <a:miter lim="800000"/>
            <a:headEnd len="sm" w="sm" type="none"/>
            <a:tailEnd len="med" w="med" type="stealth"/>
          </a:ln>
        </p:spPr>
      </p:cxnSp>
      <p:graphicFrame>
        <p:nvGraphicFramePr>
          <p:cNvPr id="737" name="Google Shape;737;p84"/>
          <p:cNvGraphicFramePr/>
          <p:nvPr/>
        </p:nvGraphicFramePr>
        <p:xfrm>
          <a:off x="5286391" y="2272715"/>
          <a:ext cx="3000000" cy="3000000"/>
        </p:xfrm>
        <a:graphic>
          <a:graphicData uri="http://schemas.openxmlformats.org/drawingml/2006/table">
            <a:tbl>
              <a:tblPr bandRow="1" firstRow="1">
                <a:noFill/>
                <a:tableStyleId>{1A96E83B-8C3D-4963-AFF7-6FA792952785}</a:tableStyleId>
              </a:tblPr>
              <a:tblGrid>
                <a:gridCol w="1901800"/>
                <a:gridCol w="1739900"/>
              </a:tblGrid>
              <a:tr h="370850">
                <a:tc>
                  <a:txBody>
                    <a:bodyPr/>
                    <a:lstStyle/>
                    <a:p>
                      <a:pPr indent="0" lvl="0" marL="0" marR="0" rtl="0" algn="l">
                        <a:spcBef>
                          <a:spcPts val="0"/>
                        </a:spcBef>
                        <a:spcAft>
                          <a:spcPts val="0"/>
                        </a:spcAft>
                        <a:buNone/>
                      </a:pPr>
                      <a:r>
                        <a:rPr lang="es-AR" sz="1800"/>
                        <a:t>id_personaje(PK)</a:t>
                      </a:r>
                      <a:endParaRPr sz="1800"/>
                    </a:p>
                  </a:txBody>
                  <a:tcPr marT="45725" marB="45725" marR="91450" marL="91450"/>
                </a:tc>
                <a:tc>
                  <a:txBody>
                    <a:bodyPr/>
                    <a:lstStyle/>
                    <a:p>
                      <a:pPr indent="0" lvl="0" marL="0" marR="0" rtl="0" algn="l">
                        <a:spcBef>
                          <a:spcPts val="0"/>
                        </a:spcBef>
                        <a:spcAft>
                          <a:spcPts val="0"/>
                        </a:spcAft>
                        <a:buNone/>
                      </a:pPr>
                      <a:r>
                        <a:rPr lang="es-AR" sz="1800"/>
                        <a:t>id_pelicula(PK)</a:t>
                      </a:r>
                      <a:endParaRPr sz="1800"/>
                    </a:p>
                  </a:txBody>
                  <a:tcPr marT="45725" marB="45725" marR="91450" marL="91450"/>
                </a:tc>
              </a:tr>
              <a:tr h="370850">
                <a:tc>
                  <a:txBody>
                    <a:bodyPr/>
                    <a:lstStyle/>
                    <a:p>
                      <a:pPr indent="0" lvl="0" marL="0" marR="0" rtl="0" algn="l">
                        <a:spcBef>
                          <a:spcPts val="0"/>
                        </a:spcBef>
                        <a:spcAft>
                          <a:spcPts val="0"/>
                        </a:spcAft>
                        <a:buNone/>
                      </a:pPr>
                      <a:r>
                        <a:rPr lang="es-AR" sz="1800"/>
                        <a:t>per1</a:t>
                      </a:r>
                      <a:endParaRPr sz="1800"/>
                    </a:p>
                  </a:txBody>
                  <a:tcPr marT="45725" marB="45725" marR="91450" marL="91450"/>
                </a:tc>
                <a:tc>
                  <a:txBody>
                    <a:bodyPr/>
                    <a:lstStyle/>
                    <a:p>
                      <a:pPr indent="0" lvl="0" marL="0" marR="0" rtl="0" algn="l">
                        <a:spcBef>
                          <a:spcPts val="0"/>
                        </a:spcBef>
                        <a:spcAft>
                          <a:spcPts val="0"/>
                        </a:spcAft>
                        <a:buNone/>
                      </a:pPr>
                      <a:r>
                        <a:rPr lang="es-AR" sz="1800"/>
                        <a:t>peli1</a:t>
                      </a:r>
                      <a:endParaRPr sz="1800"/>
                    </a:p>
                  </a:txBody>
                  <a:tcPr marT="45725" marB="45725" marR="91450" marL="91450"/>
                </a:tc>
              </a:tr>
              <a:tr h="370850">
                <a:tc>
                  <a:txBody>
                    <a:bodyPr/>
                    <a:lstStyle/>
                    <a:p>
                      <a:pPr indent="0" lvl="0" marL="0" marR="0" rtl="0" algn="l">
                        <a:spcBef>
                          <a:spcPts val="0"/>
                        </a:spcBef>
                        <a:spcAft>
                          <a:spcPts val="0"/>
                        </a:spcAft>
                        <a:buNone/>
                      </a:pPr>
                      <a:r>
                        <a:rPr lang="es-AR" sz="1800"/>
                        <a:t>per1</a:t>
                      </a:r>
                      <a:endParaRPr sz="1800"/>
                    </a:p>
                  </a:txBody>
                  <a:tcPr marT="45725" marB="45725" marR="91450" marL="91450"/>
                </a:tc>
                <a:tc>
                  <a:txBody>
                    <a:bodyPr/>
                    <a:lstStyle/>
                    <a:p>
                      <a:pPr indent="0" lvl="0" marL="0" marR="0" rtl="0" algn="l">
                        <a:spcBef>
                          <a:spcPts val="0"/>
                        </a:spcBef>
                        <a:spcAft>
                          <a:spcPts val="0"/>
                        </a:spcAft>
                        <a:buNone/>
                      </a:pPr>
                      <a:r>
                        <a:rPr lang="es-AR" sz="1800"/>
                        <a:t>peli2</a:t>
                      </a:r>
                      <a:endParaRPr sz="1800"/>
                    </a:p>
                  </a:txBody>
                  <a:tcPr marT="45725" marB="45725" marR="91450" marL="91450"/>
                </a:tc>
              </a:tr>
              <a:tr h="370850">
                <a:tc>
                  <a:txBody>
                    <a:bodyPr/>
                    <a:lstStyle/>
                    <a:p>
                      <a:pPr indent="0" lvl="0" marL="0" marR="0" rtl="0" algn="l">
                        <a:spcBef>
                          <a:spcPts val="0"/>
                        </a:spcBef>
                        <a:spcAft>
                          <a:spcPts val="0"/>
                        </a:spcAft>
                        <a:buNone/>
                      </a:pPr>
                      <a:r>
                        <a:rPr lang="es-AR" sz="1800"/>
                        <a:t>per2</a:t>
                      </a:r>
                      <a:endParaRPr/>
                    </a:p>
                  </a:txBody>
                  <a:tcPr marT="45725" marB="45725" marR="91450" marL="91450"/>
                </a:tc>
                <a:tc>
                  <a:txBody>
                    <a:bodyPr/>
                    <a:lstStyle/>
                    <a:p>
                      <a:pPr indent="0" lvl="0" marL="0" marR="0" rtl="0" algn="l">
                        <a:spcBef>
                          <a:spcPts val="0"/>
                        </a:spcBef>
                        <a:spcAft>
                          <a:spcPts val="0"/>
                        </a:spcAft>
                        <a:buNone/>
                      </a:pPr>
                      <a:r>
                        <a:rPr lang="es-AR" sz="1800"/>
                        <a:t>peli3</a:t>
                      </a:r>
                      <a:endParaRPr sz="1800"/>
                    </a:p>
                  </a:txBody>
                  <a:tcPr marT="45725" marB="45725" marR="91450" marL="91450"/>
                </a:tc>
              </a:tr>
            </a:tbl>
          </a:graphicData>
        </a:graphic>
      </p:graphicFrame>
      <p:sp>
        <p:nvSpPr>
          <p:cNvPr id="738" name="Google Shape;738;p84"/>
          <p:cNvSpPr txBox="1"/>
          <p:nvPr/>
        </p:nvSpPr>
        <p:spPr>
          <a:xfrm>
            <a:off x="5286392" y="1885018"/>
            <a:ext cx="21236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PersonajeDePelicula</a:t>
            </a:r>
            <a:endParaRPr b="1" sz="1800">
              <a:solidFill>
                <a:schemeClr val="dk1"/>
              </a:solidFill>
              <a:latin typeface="Calibri"/>
              <a:ea typeface="Calibri"/>
              <a:cs typeface="Calibri"/>
              <a:sym typeface="Calibri"/>
            </a:endParaRPr>
          </a:p>
        </p:txBody>
      </p:sp>
      <p:cxnSp>
        <p:nvCxnSpPr>
          <p:cNvPr id="739" name="Google Shape;739;p84"/>
          <p:cNvCxnSpPr/>
          <p:nvPr/>
        </p:nvCxnSpPr>
        <p:spPr>
          <a:xfrm flipH="1" rot="10800000">
            <a:off x="1460500" y="2540100"/>
            <a:ext cx="5778600" cy="2146200"/>
          </a:xfrm>
          <a:prstGeom prst="curvedConnector3">
            <a:avLst>
              <a:gd fmla="val 49999" name="adj1"/>
            </a:avLst>
          </a:prstGeom>
          <a:noFill/>
          <a:ln cap="flat" cmpd="sng" w="12700">
            <a:solidFill>
              <a:srgbClr val="C00000"/>
            </a:solidFill>
            <a:prstDash val="solid"/>
            <a:miter lim="800000"/>
            <a:headEnd len="sm" w="sm" type="none"/>
            <a:tailEnd len="med" w="med" type="stealth"/>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 Referencial</a:t>
            </a:r>
            <a:endParaRPr/>
          </a:p>
        </p:txBody>
      </p:sp>
      <p:sp>
        <p:nvSpPr>
          <p:cNvPr id="745" name="Google Shape;745;p85"/>
          <p:cNvSpPr txBox="1"/>
          <p:nvPr>
            <p:ph idx="4294967295" type="body"/>
          </p:nvPr>
        </p:nvSpPr>
        <p:spPr>
          <a:xfrm>
            <a:off x="628650" y="18796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lang="es-AR" sz="2200"/>
              <a:t>Si tuviéramos las siguientes entidades en PaísDeOrigen:</a:t>
            </a:r>
            <a:endParaRPr/>
          </a:p>
          <a:p>
            <a:pPr indent="-228600" lvl="0" marL="228600" rtl="0" algn="l">
              <a:lnSpc>
                <a:spcPct val="90000"/>
              </a:lnSpc>
              <a:spcBef>
                <a:spcPts val="1000"/>
              </a:spcBef>
              <a:spcAft>
                <a:spcPts val="0"/>
              </a:spcAft>
              <a:buClr>
                <a:schemeClr val="dk1"/>
              </a:buClr>
              <a:buSzPts val="2200"/>
              <a:buChar char="•"/>
            </a:pPr>
            <a:r>
              <a:rPr b="1" lang="es-AR" sz="2200"/>
              <a:t>País de Origen 1:</a:t>
            </a:r>
            <a:r>
              <a:rPr lang="es-AR" sz="2200"/>
              <a:t> {1, “Español”, Argentina}</a:t>
            </a:r>
            <a:endParaRPr/>
          </a:p>
          <a:p>
            <a:pPr indent="-228600" lvl="0" marL="228600" rtl="0" algn="l">
              <a:lnSpc>
                <a:spcPct val="90000"/>
              </a:lnSpc>
              <a:spcBef>
                <a:spcPts val="1000"/>
              </a:spcBef>
              <a:spcAft>
                <a:spcPts val="0"/>
              </a:spcAft>
              <a:buClr>
                <a:schemeClr val="dk1"/>
              </a:buClr>
              <a:buSzPts val="2200"/>
              <a:buChar char="•"/>
            </a:pPr>
            <a:r>
              <a:rPr b="1" lang="es-AR" sz="2200"/>
              <a:t>País de Origen 2:</a:t>
            </a:r>
            <a:r>
              <a:rPr lang="es-AR" sz="2200"/>
              <a:t> {2, “Inglés”, Estados Unidos}</a:t>
            </a:r>
            <a:endParaRPr/>
          </a:p>
          <a:p>
            <a:pPr indent="-228600" lvl="0" marL="228600" rtl="0" algn="l">
              <a:lnSpc>
                <a:spcPct val="90000"/>
              </a:lnSpc>
              <a:spcBef>
                <a:spcPts val="1000"/>
              </a:spcBef>
              <a:spcAft>
                <a:spcPts val="0"/>
              </a:spcAft>
              <a:buClr>
                <a:schemeClr val="dk1"/>
              </a:buClr>
              <a:buSzPts val="2200"/>
              <a:buChar char="•"/>
            </a:pPr>
            <a:r>
              <a:rPr b="1" lang="es-AR" sz="2200"/>
              <a:t>País de Origen 3:</a:t>
            </a:r>
            <a:r>
              <a:rPr lang="es-AR" sz="2200"/>
              <a:t> {3, “Francés”, Francia}</a:t>
            </a:r>
            <a:endParaRPr/>
          </a:p>
          <a:p>
            <a:pPr indent="-228600" lvl="0" marL="228600" rtl="0" algn="l">
              <a:lnSpc>
                <a:spcPct val="90000"/>
              </a:lnSpc>
              <a:spcBef>
                <a:spcPts val="1000"/>
              </a:spcBef>
              <a:spcAft>
                <a:spcPts val="0"/>
              </a:spcAft>
              <a:buClr>
                <a:schemeClr val="dk1"/>
              </a:buClr>
              <a:buSzPts val="2200"/>
              <a:buNone/>
            </a:pPr>
            <a:r>
              <a:rPr lang="es-AR" sz="2200"/>
              <a:t>Entonces la entidad película, tendría en el </a:t>
            </a:r>
            <a:r>
              <a:rPr b="1" lang="es-AR" sz="2200"/>
              <a:t>atributo referencial</a:t>
            </a:r>
            <a:r>
              <a:rPr lang="es-AR" sz="2200"/>
              <a:t> id_pais_de_origen, el valor 1, que referencia a la instancia Argentina de la </a:t>
            </a:r>
            <a:r>
              <a:rPr b="1" lang="es-AR" sz="2200"/>
              <a:t>entidad </a:t>
            </a:r>
            <a:r>
              <a:rPr lang="es-AR" sz="2200"/>
              <a:t>PaisDeOrigen, como se ve a continuación:</a:t>
            </a:r>
            <a:endParaRPr/>
          </a:p>
          <a:p>
            <a:pPr indent="-228600" lvl="0" marL="228600" rtl="0" algn="l">
              <a:lnSpc>
                <a:spcPct val="90000"/>
              </a:lnSpc>
              <a:spcBef>
                <a:spcPts val="1000"/>
              </a:spcBef>
              <a:spcAft>
                <a:spcPts val="0"/>
              </a:spcAft>
              <a:buClr>
                <a:schemeClr val="dk1"/>
              </a:buClr>
              <a:buSzPts val="2200"/>
              <a:buChar char="•"/>
            </a:pPr>
            <a:r>
              <a:rPr b="1" lang="es-AR" sz="2200"/>
              <a:t>Película 2: { 1, 2014, true, 122, 01/08/2014, "Relatos Salvajes", "Relatos Salvajes",1}  </a:t>
            </a:r>
            <a:endParaRPr sz="2200"/>
          </a:p>
          <a:p>
            <a:pPr indent="-228600" lvl="0" marL="228600" rtl="0" algn="l">
              <a:lnSpc>
                <a:spcPct val="90000"/>
              </a:lnSpc>
              <a:spcBef>
                <a:spcPts val="1000"/>
              </a:spcBef>
              <a:spcAft>
                <a:spcPts val="0"/>
              </a:spcAft>
              <a:buClr>
                <a:schemeClr val="dk1"/>
              </a:buClr>
              <a:buSzPts val="2200"/>
              <a:buNone/>
            </a:pPr>
            <a:r>
              <a:t/>
            </a:r>
            <a:endParaRPr b="1" sz="2200"/>
          </a:p>
          <a:p>
            <a:pPr indent="-228600" lvl="0" marL="228600" rtl="0" algn="l">
              <a:lnSpc>
                <a:spcPct val="90000"/>
              </a:lnSpc>
              <a:spcBef>
                <a:spcPts val="1000"/>
              </a:spcBef>
              <a:spcAft>
                <a:spcPts val="0"/>
              </a:spcAft>
              <a:buClr>
                <a:srgbClr val="F25B2C"/>
              </a:buClr>
              <a:buSzPts val="2400"/>
              <a:buNone/>
            </a:pPr>
            <a:r>
              <a:rPr b="1" lang="es-AR" sz="2400">
                <a:solidFill>
                  <a:srgbClr val="F25B2C"/>
                </a:solidFill>
              </a:rPr>
              <a:t>				</a:t>
            </a:r>
            <a:endParaRPr sz="2400">
              <a:solidFill>
                <a:srgbClr val="F25B2C"/>
              </a:solidFill>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746" name="Google Shape;746;p8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8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Reglas de Integridad</a:t>
            </a:r>
            <a:br>
              <a:rPr b="1" lang="es-AR"/>
            </a:br>
            <a:r>
              <a:rPr i="1" lang="es-AR" sz="2800"/>
              <a:t>Integridad de Entidades</a:t>
            </a:r>
            <a:endParaRPr i="1" sz="2800"/>
          </a:p>
        </p:txBody>
      </p:sp>
      <p:sp>
        <p:nvSpPr>
          <p:cNvPr id="752" name="Google Shape;752;p86"/>
          <p:cNvSpPr txBox="1"/>
          <p:nvPr>
            <p:ph idx="4294967295" type="body"/>
          </p:nvPr>
        </p:nvSpPr>
        <p:spPr>
          <a:xfrm>
            <a:off x="628650" y="2071100"/>
            <a:ext cx="8185150" cy="441542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2200"/>
              <a:buChar char="•"/>
            </a:pPr>
            <a:r>
              <a:rPr lang="es-AR" sz="2200"/>
              <a:t>Ningún componente del atributo identificador en una entidad aceptará NULOS (nulo se considera que es inexistente, es decir, ausencia de valor)</a:t>
            </a:r>
            <a:endParaRPr/>
          </a:p>
          <a:p>
            <a:pPr indent="-228600" lvl="0" marL="228600" rtl="0" algn="just">
              <a:lnSpc>
                <a:spcPct val="150000"/>
              </a:lnSpc>
              <a:spcBef>
                <a:spcPts val="1000"/>
              </a:spcBef>
              <a:spcAft>
                <a:spcPts val="0"/>
              </a:spcAft>
              <a:buClr>
                <a:schemeClr val="dk1"/>
              </a:buClr>
              <a:buSzPts val="2200"/>
              <a:buNone/>
            </a:pPr>
            <a:r>
              <a:rPr b="1" lang="es-AR" sz="2200"/>
              <a:t>Ejemplo:</a:t>
            </a:r>
            <a:endParaRPr sz="2200"/>
          </a:p>
          <a:p>
            <a:pPr indent="-228600" lvl="0" marL="228600" rtl="0" algn="just">
              <a:lnSpc>
                <a:spcPct val="150000"/>
              </a:lnSpc>
              <a:spcBef>
                <a:spcPts val="1000"/>
              </a:spcBef>
              <a:spcAft>
                <a:spcPts val="0"/>
              </a:spcAft>
              <a:buClr>
                <a:schemeClr val="dk1"/>
              </a:buClr>
              <a:buSzPts val="2200"/>
              <a:buChar char="•"/>
            </a:pPr>
            <a:r>
              <a:rPr b="1" lang="es-AR" sz="2200"/>
              <a:t>Película:</a:t>
            </a:r>
            <a:r>
              <a:rPr lang="es-AR" sz="2200"/>
              <a:t> {NULL, 2014, true, 122, 01/08/2014, "Relatos Salvajes", "Relatos Salvajes”,1} → </a:t>
            </a:r>
            <a:r>
              <a:rPr b="1" lang="es-AR" sz="2200">
                <a:solidFill>
                  <a:srgbClr val="FF0000"/>
                </a:solidFill>
              </a:rPr>
              <a:t>Mal</a:t>
            </a:r>
            <a:endParaRPr sz="2200">
              <a:solidFill>
                <a:srgbClr val="FF0000"/>
              </a:solidFill>
            </a:endParaRPr>
          </a:p>
          <a:p>
            <a:pPr indent="-228600" lvl="0" marL="228600" rtl="0" algn="just">
              <a:lnSpc>
                <a:spcPct val="150000"/>
              </a:lnSpc>
              <a:spcBef>
                <a:spcPts val="1000"/>
              </a:spcBef>
              <a:spcAft>
                <a:spcPts val="0"/>
              </a:spcAft>
              <a:buClr>
                <a:schemeClr val="dk1"/>
              </a:buClr>
              <a:buSzPts val="2200"/>
              <a:buChar char="•"/>
            </a:pPr>
            <a:r>
              <a:rPr b="1" lang="es-AR" sz="2200"/>
              <a:t>Película:</a:t>
            </a:r>
            <a:r>
              <a:rPr lang="es-AR" sz="2200"/>
              <a:t> { 2, 2014, true, 122, 01/08/2014, "Relatos Salvajes", "Relatos Salvajes",1}  →</a:t>
            </a:r>
            <a:r>
              <a:rPr b="1" lang="es-AR" sz="2200">
                <a:solidFill>
                  <a:srgbClr val="92D050"/>
                </a:solidFill>
              </a:rPr>
              <a:t>Bien</a:t>
            </a:r>
            <a:endParaRPr sz="2200">
              <a:solidFill>
                <a:srgbClr val="92D050"/>
              </a:solidFill>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753" name="Google Shape;753;p8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8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 Referencial</a:t>
            </a:r>
            <a:br>
              <a:rPr b="1" lang="es-AR"/>
            </a:br>
            <a:r>
              <a:rPr lang="es-AR" sz="2800"/>
              <a:t>Reglas de Integridad Referencial</a:t>
            </a:r>
            <a:endParaRPr/>
          </a:p>
        </p:txBody>
      </p:sp>
      <p:sp>
        <p:nvSpPr>
          <p:cNvPr id="759" name="Google Shape;759;p8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760" name="Google Shape;760;p87"/>
          <p:cNvGraphicFramePr/>
          <p:nvPr/>
        </p:nvGraphicFramePr>
        <p:xfrm>
          <a:off x="85422" y="2133600"/>
          <a:ext cx="3000000" cy="3000000"/>
        </p:xfrm>
        <a:graphic>
          <a:graphicData uri="http://schemas.openxmlformats.org/drawingml/2006/table">
            <a:tbl>
              <a:tblPr bandRow="1" firstRow="1">
                <a:noFill/>
                <a:tableStyleId>{1A96E83B-8C3D-4963-AFF7-6FA792952785}</a:tableStyleId>
              </a:tblPr>
              <a:tblGrid>
                <a:gridCol w="1059300"/>
                <a:gridCol w="1125525"/>
                <a:gridCol w="1191725"/>
                <a:gridCol w="1152000"/>
                <a:gridCol w="913650"/>
                <a:gridCol w="1324150"/>
                <a:gridCol w="920425"/>
                <a:gridCol w="1290925"/>
              </a:tblGrid>
              <a:tr h="1069600">
                <a:tc>
                  <a:txBody>
                    <a:bodyPr/>
                    <a:lstStyle/>
                    <a:p>
                      <a:pPr indent="0" lvl="0" marL="0" marR="0" rtl="0" algn="ctr">
                        <a:spcBef>
                          <a:spcPts val="0"/>
                        </a:spcBef>
                        <a:spcAft>
                          <a:spcPts val="0"/>
                        </a:spcAft>
                        <a:buNone/>
                      </a:pPr>
                      <a:r>
                        <a:rPr b="1" lang="es-AR" sz="1400"/>
                        <a:t>id_pelicula</a:t>
                      </a:r>
                      <a:endParaRPr b="1" sz="1400"/>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AR" sz="1400"/>
                        <a:t>id_pais_de_origen</a:t>
                      </a:r>
                      <a:endParaRPr b="1" sz="1400"/>
                    </a:p>
                    <a:p>
                      <a:pPr indent="0" lvl="0" marL="0" marR="0" rtl="0" algn="ctr">
                        <a:spcBef>
                          <a:spcPts val="0"/>
                        </a:spcBef>
                        <a:spcAft>
                          <a:spcPts val="0"/>
                        </a:spcAft>
                        <a:buNone/>
                      </a:pPr>
                      <a:r>
                        <a:t/>
                      </a:r>
                      <a:endParaRPr b="1" sz="1400"/>
                    </a:p>
                  </a:txBody>
                  <a:tcPr marT="45725" marB="45725" marR="91450" marL="91450"/>
                </a:tc>
                <a:tc>
                  <a:txBody>
                    <a:bodyPr/>
                    <a:lstStyle/>
                    <a:p>
                      <a:pPr indent="0" lvl="0" marL="0" marR="0" rtl="0" algn="ctr">
                        <a:spcBef>
                          <a:spcPts val="0"/>
                        </a:spcBef>
                        <a:spcAft>
                          <a:spcPts val="0"/>
                        </a:spcAft>
                        <a:buNone/>
                      </a:pPr>
                      <a:r>
                        <a:rPr b="1" lang="es-AR" sz="1400"/>
                        <a:t>anio_estreno</a:t>
                      </a:r>
                      <a:endParaRPr b="1" sz="1400"/>
                    </a:p>
                  </a:txBody>
                  <a:tcPr marT="45725" marB="45725" marR="91450" marL="91450"/>
                </a:tc>
                <a:tc>
                  <a:txBody>
                    <a:bodyPr/>
                    <a:lstStyle/>
                    <a:p>
                      <a:pPr indent="0" lvl="0" marL="0" marR="0" rtl="0" algn="ctr">
                        <a:spcBef>
                          <a:spcPts val="0"/>
                        </a:spcBef>
                        <a:spcAft>
                          <a:spcPts val="0"/>
                        </a:spcAft>
                        <a:buNone/>
                      </a:pPr>
                      <a:r>
                        <a:rPr b="1" lang="es-AR" sz="1400"/>
                        <a:t>disponible</a:t>
                      </a:r>
                      <a:endParaRPr b="1" sz="1400"/>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b="1" lang="es-AR" sz="1400"/>
                        <a:t>duracion</a:t>
                      </a:r>
                      <a:endParaRPr b="1" sz="1400"/>
                    </a:p>
                    <a:p>
                      <a:pPr indent="0" lvl="0" marL="0" marR="0" rtl="0" algn="ctr">
                        <a:spcBef>
                          <a:spcPts val="0"/>
                        </a:spcBef>
                        <a:spcAft>
                          <a:spcPts val="0"/>
                        </a:spcAft>
                        <a:buNone/>
                      </a:pPr>
                      <a:r>
                        <a:t/>
                      </a:r>
                      <a:endParaRPr b="1" sz="1400"/>
                    </a:p>
                  </a:txBody>
                  <a:tcPr marT="45725" marB="45725" marR="91450" marL="91450"/>
                </a:tc>
                <a:tc>
                  <a:txBody>
                    <a:bodyPr/>
                    <a:lstStyle/>
                    <a:p>
                      <a:pPr indent="0" lvl="0" marL="0" marR="0" rtl="0" algn="ctr">
                        <a:spcBef>
                          <a:spcPts val="0"/>
                        </a:spcBef>
                        <a:spcAft>
                          <a:spcPts val="0"/>
                        </a:spcAft>
                        <a:buNone/>
                      </a:pPr>
                      <a:r>
                        <a:rPr b="1" lang="es-AR" sz="1400"/>
                        <a:t>fecha_ingreso</a:t>
                      </a:r>
                      <a:endParaRPr b="1" sz="1400"/>
                    </a:p>
                  </a:txBody>
                  <a:tcPr marT="45725" marB="45725" marR="91450" marL="91450"/>
                </a:tc>
                <a:tc>
                  <a:txBody>
                    <a:bodyPr/>
                    <a:lstStyle/>
                    <a:p>
                      <a:pPr indent="0" lvl="0" marL="0" marR="0" rtl="0" algn="ctr">
                        <a:spcBef>
                          <a:spcPts val="0"/>
                        </a:spcBef>
                        <a:spcAft>
                          <a:spcPts val="0"/>
                        </a:spcAft>
                        <a:buNone/>
                      </a:pPr>
                      <a:r>
                        <a:rPr b="1" lang="es-AR" sz="1400"/>
                        <a:t>nombre</a:t>
                      </a:r>
                      <a:endParaRPr b="1" sz="1400"/>
                    </a:p>
                  </a:txBody>
                  <a:tcPr marT="45725" marB="45725" marR="91450" marL="91450"/>
                </a:tc>
                <a:tc>
                  <a:txBody>
                    <a:bodyPr/>
                    <a:lstStyle/>
                    <a:p>
                      <a:pPr indent="0" lvl="0" marL="0" marR="0" rtl="0" algn="ctr">
                        <a:spcBef>
                          <a:spcPts val="0"/>
                        </a:spcBef>
                        <a:spcAft>
                          <a:spcPts val="0"/>
                        </a:spcAft>
                        <a:buNone/>
                      </a:pPr>
                      <a:r>
                        <a:rPr b="1" lang="es-AR" sz="1400"/>
                        <a:t>titulo_original</a:t>
                      </a:r>
                      <a:endParaRPr b="1" sz="1400"/>
                    </a:p>
                  </a:txBody>
                  <a:tcPr marT="45725" marB="45725" marR="91450" marL="91450"/>
                </a:tc>
              </a:tr>
              <a:tr h="433775">
                <a:tc>
                  <a:txBody>
                    <a:bodyPr/>
                    <a:lstStyle/>
                    <a:p>
                      <a:pPr indent="0" lvl="0" marL="0" marR="0" rtl="0" algn="l">
                        <a:spcBef>
                          <a:spcPts val="0"/>
                        </a:spcBef>
                        <a:spcAft>
                          <a:spcPts val="0"/>
                        </a:spcAft>
                        <a:buNone/>
                      </a:pPr>
                      <a:r>
                        <a:rPr lang="es-AR" sz="1600"/>
                        <a:t>1</a:t>
                      </a:r>
                      <a:endParaRPr sz="1600"/>
                    </a:p>
                  </a:txBody>
                  <a:tcPr marT="45725" marB="45725" marR="91450" marL="91450"/>
                </a:tc>
                <a:tc>
                  <a:txBody>
                    <a:bodyPr/>
                    <a:lstStyle/>
                    <a:p>
                      <a:pPr indent="0" lvl="0" marL="0" marR="0" rtl="0" algn="ctr">
                        <a:spcBef>
                          <a:spcPts val="0"/>
                        </a:spcBef>
                        <a:spcAft>
                          <a:spcPts val="0"/>
                        </a:spcAft>
                        <a:buNone/>
                      </a:pPr>
                      <a:r>
                        <a:rPr b="1" lang="es-AR" sz="2000">
                          <a:solidFill>
                            <a:srgbClr val="002060"/>
                          </a:solidFill>
                        </a:rPr>
                        <a:t>1</a:t>
                      </a:r>
                      <a:endParaRPr b="1" sz="2000">
                        <a:solidFill>
                          <a:srgbClr val="002060"/>
                        </a:solidFill>
                      </a:endParaRPr>
                    </a:p>
                  </a:txBody>
                  <a:tcPr marT="45725" marB="45725" marR="91450" marL="91450"/>
                </a:tc>
                <a:tc>
                  <a:txBody>
                    <a:bodyPr/>
                    <a:lstStyle/>
                    <a:p>
                      <a:pPr indent="0" lvl="0" marL="0" marR="0" rtl="0" algn="l">
                        <a:spcBef>
                          <a:spcPts val="0"/>
                        </a:spcBef>
                        <a:spcAft>
                          <a:spcPts val="0"/>
                        </a:spcAft>
                        <a:buNone/>
                      </a:pPr>
                      <a:r>
                        <a:rPr lang="es-AR" sz="1600"/>
                        <a:t>2013</a:t>
                      </a:r>
                      <a:endParaRPr sz="1600"/>
                    </a:p>
                  </a:txBody>
                  <a:tcPr marT="45725" marB="45725" marR="91450" marL="91450"/>
                </a:tc>
                <a:tc>
                  <a:txBody>
                    <a:bodyPr/>
                    <a:lstStyle/>
                    <a:p>
                      <a:pPr indent="0" lvl="0" marL="0" marR="0" rtl="0" algn="l">
                        <a:spcBef>
                          <a:spcPts val="0"/>
                        </a:spcBef>
                        <a:spcAft>
                          <a:spcPts val="0"/>
                        </a:spcAft>
                        <a:buNone/>
                      </a:pPr>
                      <a:r>
                        <a:rPr lang="es-AR" sz="1600"/>
                        <a:t>true</a:t>
                      </a:r>
                      <a:endParaRPr sz="1600"/>
                    </a:p>
                  </a:txBody>
                  <a:tcPr marT="45725" marB="45725" marR="91450" marL="91450"/>
                </a:tc>
                <a:tc>
                  <a:txBody>
                    <a:bodyPr/>
                    <a:lstStyle/>
                    <a:p>
                      <a:pPr indent="0" lvl="0" marL="0" marR="0" rtl="0" algn="l">
                        <a:spcBef>
                          <a:spcPts val="0"/>
                        </a:spcBef>
                        <a:spcAft>
                          <a:spcPts val="0"/>
                        </a:spcAft>
                        <a:buNone/>
                      </a:pPr>
                      <a:r>
                        <a:rPr lang="es-AR" sz="1600"/>
                        <a:t>143</a:t>
                      </a:r>
                      <a:endParaRPr sz="1600"/>
                    </a:p>
                  </a:txBody>
                  <a:tcPr marT="45725" marB="45725" marR="91450" marL="91450"/>
                </a:tc>
                <a:tc>
                  <a:txBody>
                    <a:bodyPr/>
                    <a:lstStyle/>
                    <a:p>
                      <a:pPr indent="0" lvl="0" marL="0" marR="0" rtl="0" algn="l">
                        <a:spcBef>
                          <a:spcPts val="0"/>
                        </a:spcBef>
                        <a:spcAft>
                          <a:spcPts val="0"/>
                        </a:spcAft>
                        <a:buNone/>
                      </a:pPr>
                      <a:r>
                        <a:rPr lang="es-AR" sz="1600"/>
                        <a:t>11/07/2013</a:t>
                      </a:r>
                      <a:endParaRPr sz="1600"/>
                    </a:p>
                  </a:txBody>
                  <a:tcPr marT="45725" marB="45725" marR="91450" marL="91450"/>
                </a:tc>
                <a:tc>
                  <a:txBody>
                    <a:bodyPr/>
                    <a:lstStyle/>
                    <a:p>
                      <a:pPr indent="0" lvl="0" marL="0" marR="0" rtl="0" algn="l">
                        <a:spcBef>
                          <a:spcPts val="0"/>
                        </a:spcBef>
                        <a:spcAft>
                          <a:spcPts val="0"/>
                        </a:spcAft>
                        <a:buNone/>
                      </a:pPr>
                      <a:r>
                        <a:rPr lang="es-AR" sz="1600"/>
                        <a:t>El Gran Gatsby</a:t>
                      </a:r>
                      <a:endParaRPr sz="1600"/>
                    </a:p>
                  </a:txBody>
                  <a:tcPr marT="45725" marB="45725" marR="91450" marL="91450"/>
                </a:tc>
                <a:tc>
                  <a:txBody>
                    <a:bodyPr/>
                    <a:lstStyle/>
                    <a:p>
                      <a:pPr indent="0" lvl="0" marL="0" marR="0" rtl="0" algn="l">
                        <a:spcBef>
                          <a:spcPts val="0"/>
                        </a:spcBef>
                        <a:spcAft>
                          <a:spcPts val="0"/>
                        </a:spcAft>
                        <a:buNone/>
                      </a:pPr>
                      <a:r>
                        <a:rPr lang="es-AR" sz="1600"/>
                        <a:t>The Great Gatsby</a:t>
                      </a:r>
                      <a:endParaRPr sz="1600"/>
                    </a:p>
                  </a:txBody>
                  <a:tcPr marT="45725" marB="45725" marR="91450" marL="91450"/>
                </a:tc>
              </a:tr>
              <a:tr h="433775">
                <a:tc>
                  <a:txBody>
                    <a:bodyPr/>
                    <a:lstStyle/>
                    <a:p>
                      <a:pPr indent="0" lvl="0" marL="0" marR="0" rtl="0" algn="l">
                        <a:spcBef>
                          <a:spcPts val="0"/>
                        </a:spcBef>
                        <a:spcAft>
                          <a:spcPts val="0"/>
                        </a:spcAft>
                        <a:buNone/>
                      </a:pPr>
                      <a:r>
                        <a:rPr lang="es-AR" sz="1600"/>
                        <a:t>2</a:t>
                      </a:r>
                      <a:endParaRPr sz="1600"/>
                    </a:p>
                  </a:txBody>
                  <a:tcPr marT="45725" marB="45725" marR="91450" marL="91450"/>
                </a:tc>
                <a:tc>
                  <a:txBody>
                    <a:bodyPr/>
                    <a:lstStyle/>
                    <a:p>
                      <a:pPr indent="0" lvl="0" marL="0" marR="0" rtl="0" algn="ctr">
                        <a:spcBef>
                          <a:spcPts val="0"/>
                        </a:spcBef>
                        <a:spcAft>
                          <a:spcPts val="0"/>
                        </a:spcAft>
                        <a:buNone/>
                      </a:pPr>
                      <a:r>
                        <a:rPr b="1" lang="es-AR" sz="2400">
                          <a:solidFill>
                            <a:srgbClr val="F25B2C"/>
                          </a:solidFill>
                        </a:rPr>
                        <a:t>4</a:t>
                      </a:r>
                      <a:endParaRPr b="1" sz="2400">
                        <a:solidFill>
                          <a:srgbClr val="F25B2C"/>
                        </a:solidFill>
                      </a:endParaRPr>
                    </a:p>
                  </a:txBody>
                  <a:tcPr marT="45725" marB="45725" marR="91450" marL="91450"/>
                </a:tc>
                <a:tc>
                  <a:txBody>
                    <a:bodyPr/>
                    <a:lstStyle/>
                    <a:p>
                      <a:pPr indent="0" lvl="0" marL="0" marR="0" rtl="0" algn="l">
                        <a:spcBef>
                          <a:spcPts val="0"/>
                        </a:spcBef>
                        <a:spcAft>
                          <a:spcPts val="0"/>
                        </a:spcAft>
                        <a:buNone/>
                      </a:pPr>
                      <a:r>
                        <a:rPr lang="es-AR" sz="1600"/>
                        <a:t>2014</a:t>
                      </a:r>
                      <a:endParaRPr sz="1600"/>
                    </a:p>
                  </a:txBody>
                  <a:tcPr marT="45725" marB="45725" marR="91450" marL="91450"/>
                </a:tc>
                <a:tc>
                  <a:txBody>
                    <a:bodyPr/>
                    <a:lstStyle/>
                    <a:p>
                      <a:pPr indent="0" lvl="0" marL="0" marR="0" rtl="0" algn="l">
                        <a:spcBef>
                          <a:spcPts val="0"/>
                        </a:spcBef>
                        <a:spcAft>
                          <a:spcPts val="0"/>
                        </a:spcAft>
                        <a:buNone/>
                      </a:pPr>
                      <a:r>
                        <a:rPr lang="es-AR" sz="1600"/>
                        <a:t>true</a:t>
                      </a:r>
                      <a:endParaRPr sz="1600"/>
                    </a:p>
                  </a:txBody>
                  <a:tcPr marT="45725" marB="45725" marR="91450" marL="91450"/>
                </a:tc>
                <a:tc>
                  <a:txBody>
                    <a:bodyPr/>
                    <a:lstStyle/>
                    <a:p>
                      <a:pPr indent="0" lvl="0" marL="0" marR="0" rtl="0" algn="l">
                        <a:spcBef>
                          <a:spcPts val="0"/>
                        </a:spcBef>
                        <a:spcAft>
                          <a:spcPts val="0"/>
                        </a:spcAft>
                        <a:buNone/>
                      </a:pPr>
                      <a:r>
                        <a:rPr lang="es-AR" sz="1600"/>
                        <a:t>122</a:t>
                      </a:r>
                      <a:endParaRPr sz="1600"/>
                    </a:p>
                  </a:txBody>
                  <a:tcPr marT="45725" marB="45725" marR="91450" marL="91450"/>
                </a:tc>
                <a:tc>
                  <a:txBody>
                    <a:bodyPr/>
                    <a:lstStyle/>
                    <a:p>
                      <a:pPr indent="0" lvl="0" marL="0" marR="0" rtl="0" algn="l">
                        <a:spcBef>
                          <a:spcPts val="0"/>
                        </a:spcBef>
                        <a:spcAft>
                          <a:spcPts val="0"/>
                        </a:spcAft>
                        <a:buNone/>
                      </a:pPr>
                      <a:r>
                        <a:rPr lang="es-AR" sz="1600"/>
                        <a:t>01/08/2014</a:t>
                      </a:r>
                      <a:endParaRPr sz="1600"/>
                    </a:p>
                  </a:txBody>
                  <a:tcPr marT="45725" marB="45725" marR="91450" marL="91450"/>
                </a:tc>
                <a:tc>
                  <a:txBody>
                    <a:bodyPr/>
                    <a:lstStyle/>
                    <a:p>
                      <a:pPr indent="0" lvl="0" marL="0" marR="0" rtl="0" algn="l">
                        <a:spcBef>
                          <a:spcPts val="0"/>
                        </a:spcBef>
                        <a:spcAft>
                          <a:spcPts val="0"/>
                        </a:spcAft>
                        <a:buNone/>
                      </a:pPr>
                      <a:r>
                        <a:rPr lang="es-AR" sz="1600"/>
                        <a:t>Relatos Salvajes</a:t>
                      </a:r>
                      <a:endParaRPr sz="1600"/>
                    </a:p>
                  </a:txBody>
                  <a:tcPr marT="45725" marB="45725" marR="91450" marL="91450"/>
                </a:tc>
                <a:tc>
                  <a:txBody>
                    <a:bodyPr/>
                    <a:lstStyle/>
                    <a:p>
                      <a:pPr indent="0" lvl="0" marL="0" marR="0" rtl="0" algn="l">
                        <a:spcBef>
                          <a:spcPts val="0"/>
                        </a:spcBef>
                        <a:spcAft>
                          <a:spcPts val="0"/>
                        </a:spcAft>
                        <a:buNone/>
                      </a:pPr>
                      <a:r>
                        <a:rPr lang="es-AR" sz="1600"/>
                        <a:t>Relatos Salvajes</a:t>
                      </a:r>
                      <a:endParaRPr sz="1600"/>
                    </a:p>
                  </a:txBody>
                  <a:tcPr marT="45725" marB="45725" marR="91450" marL="91450"/>
                </a:tc>
              </a:tr>
            </a:tbl>
          </a:graphicData>
        </a:graphic>
      </p:graphicFrame>
      <p:graphicFrame>
        <p:nvGraphicFramePr>
          <p:cNvPr id="761" name="Google Shape;761;p87"/>
          <p:cNvGraphicFramePr/>
          <p:nvPr/>
        </p:nvGraphicFramePr>
        <p:xfrm>
          <a:off x="970642" y="4787900"/>
          <a:ext cx="3000000" cy="3000000"/>
        </p:xfrm>
        <a:graphic>
          <a:graphicData uri="http://schemas.openxmlformats.org/drawingml/2006/table">
            <a:tbl>
              <a:tblPr bandRow="1" firstRow="1">
                <a:noFill/>
                <a:tableStyleId>{1A96E83B-8C3D-4963-AFF7-6FA792952785}</a:tableStyleId>
              </a:tblPr>
              <a:tblGrid>
                <a:gridCol w="2610750"/>
                <a:gridCol w="2194675"/>
                <a:gridCol w="2402725"/>
              </a:tblGrid>
              <a:tr h="355600">
                <a:tc>
                  <a:txBody>
                    <a:bodyPr/>
                    <a:lstStyle/>
                    <a:p>
                      <a:pPr indent="0" lvl="0" marL="0" marR="0" rtl="0" algn="ctr">
                        <a:spcBef>
                          <a:spcPts val="0"/>
                        </a:spcBef>
                        <a:spcAft>
                          <a:spcPts val="0"/>
                        </a:spcAft>
                        <a:buNone/>
                      </a:pPr>
                      <a:r>
                        <a:rPr lang="es-AR" sz="1400"/>
                        <a:t>id_pais_de_origen</a:t>
                      </a:r>
                      <a:endParaRPr b="1" sz="1400"/>
                    </a:p>
                  </a:txBody>
                  <a:tcPr marT="45725" marB="45725" marR="91450" marL="91450"/>
                </a:tc>
                <a:tc>
                  <a:txBody>
                    <a:bodyPr/>
                    <a:lstStyle/>
                    <a:p>
                      <a:pPr indent="0" lvl="0" marL="0" marR="0" rtl="0" algn="ctr">
                        <a:spcBef>
                          <a:spcPts val="0"/>
                        </a:spcBef>
                        <a:spcAft>
                          <a:spcPts val="0"/>
                        </a:spcAft>
                        <a:buNone/>
                      </a:pPr>
                      <a:r>
                        <a:rPr b="1" lang="es-AR" sz="1400"/>
                        <a:t>idioma</a:t>
                      </a:r>
                      <a:endParaRPr b="1" sz="1400"/>
                    </a:p>
                  </a:txBody>
                  <a:tcPr marT="45725" marB="45725" marR="91450" marL="91450"/>
                </a:tc>
                <a:tc>
                  <a:txBody>
                    <a:bodyPr/>
                    <a:lstStyle/>
                    <a:p>
                      <a:pPr indent="0" lvl="0" marL="0" marR="0" rtl="0" algn="ctr">
                        <a:spcBef>
                          <a:spcPts val="0"/>
                        </a:spcBef>
                        <a:spcAft>
                          <a:spcPts val="0"/>
                        </a:spcAft>
                        <a:buNone/>
                      </a:pPr>
                      <a:r>
                        <a:rPr b="1" lang="es-AR" sz="1400"/>
                        <a:t>pais</a:t>
                      </a:r>
                      <a:endParaRPr b="1" sz="1400"/>
                    </a:p>
                  </a:txBody>
                  <a:tcPr marT="45725" marB="45725" marR="91450" marL="91450"/>
                </a:tc>
              </a:tr>
              <a:tr h="433775">
                <a:tc>
                  <a:txBody>
                    <a:bodyPr/>
                    <a:lstStyle/>
                    <a:p>
                      <a:pPr indent="0" lvl="0" marL="0" marR="0" rtl="0" algn="l">
                        <a:spcBef>
                          <a:spcPts val="0"/>
                        </a:spcBef>
                        <a:spcAft>
                          <a:spcPts val="0"/>
                        </a:spcAft>
                        <a:buNone/>
                      </a:pPr>
                      <a:r>
                        <a:rPr lang="es-AR" sz="1600"/>
                        <a:t>1</a:t>
                      </a:r>
                      <a:endParaRPr sz="1600"/>
                    </a:p>
                  </a:txBody>
                  <a:tcPr marT="45725" marB="45725" marR="91450" marL="91450"/>
                </a:tc>
                <a:tc>
                  <a:txBody>
                    <a:bodyPr/>
                    <a:lstStyle/>
                    <a:p>
                      <a:pPr indent="0" lvl="0" marL="0" marR="0" rtl="0" algn="l">
                        <a:spcBef>
                          <a:spcPts val="0"/>
                        </a:spcBef>
                        <a:spcAft>
                          <a:spcPts val="0"/>
                        </a:spcAft>
                        <a:buNone/>
                      </a:pPr>
                      <a:r>
                        <a:rPr lang="es-AR" sz="1600"/>
                        <a:t>Español</a:t>
                      </a:r>
                      <a:endParaRPr sz="1600"/>
                    </a:p>
                  </a:txBody>
                  <a:tcPr marT="45725" marB="45725" marR="91450" marL="91450"/>
                </a:tc>
                <a:tc>
                  <a:txBody>
                    <a:bodyPr/>
                    <a:lstStyle/>
                    <a:p>
                      <a:pPr indent="0" lvl="0" marL="0" marR="0" rtl="0" algn="l">
                        <a:spcBef>
                          <a:spcPts val="0"/>
                        </a:spcBef>
                        <a:spcAft>
                          <a:spcPts val="0"/>
                        </a:spcAft>
                        <a:buNone/>
                      </a:pPr>
                      <a:r>
                        <a:rPr lang="es-AR" sz="1600"/>
                        <a:t>Argentina</a:t>
                      </a:r>
                      <a:endParaRPr sz="1600"/>
                    </a:p>
                  </a:txBody>
                  <a:tcPr marT="45725" marB="45725" marR="91450" marL="91450"/>
                </a:tc>
              </a:tr>
              <a:tr h="433775">
                <a:tc>
                  <a:txBody>
                    <a:bodyPr/>
                    <a:lstStyle/>
                    <a:p>
                      <a:pPr indent="0" lvl="0" marL="0" marR="0" rtl="0" algn="l">
                        <a:spcBef>
                          <a:spcPts val="0"/>
                        </a:spcBef>
                        <a:spcAft>
                          <a:spcPts val="0"/>
                        </a:spcAft>
                        <a:buNone/>
                      </a:pPr>
                      <a:r>
                        <a:rPr lang="es-AR" sz="1600"/>
                        <a:t>2</a:t>
                      </a:r>
                      <a:endParaRPr sz="1600"/>
                    </a:p>
                  </a:txBody>
                  <a:tcPr marT="45725" marB="45725" marR="91450" marL="91450"/>
                </a:tc>
                <a:tc>
                  <a:txBody>
                    <a:bodyPr/>
                    <a:lstStyle/>
                    <a:p>
                      <a:pPr indent="0" lvl="0" marL="0" marR="0" rtl="0" algn="l">
                        <a:spcBef>
                          <a:spcPts val="0"/>
                        </a:spcBef>
                        <a:spcAft>
                          <a:spcPts val="0"/>
                        </a:spcAft>
                        <a:buNone/>
                      </a:pPr>
                      <a:r>
                        <a:rPr lang="es-AR" sz="1600"/>
                        <a:t>Inglés</a:t>
                      </a:r>
                      <a:endParaRPr sz="1600"/>
                    </a:p>
                  </a:txBody>
                  <a:tcPr marT="45725" marB="45725" marR="91450" marL="91450"/>
                </a:tc>
                <a:tc>
                  <a:txBody>
                    <a:bodyPr/>
                    <a:lstStyle/>
                    <a:p>
                      <a:pPr indent="0" lvl="0" marL="0" marR="0" rtl="0" algn="l">
                        <a:spcBef>
                          <a:spcPts val="0"/>
                        </a:spcBef>
                        <a:spcAft>
                          <a:spcPts val="0"/>
                        </a:spcAft>
                        <a:buNone/>
                      </a:pPr>
                      <a:r>
                        <a:rPr lang="es-AR" sz="1600"/>
                        <a:t>Estados</a:t>
                      </a:r>
                      <a:r>
                        <a:rPr lang="es-AR" sz="1600"/>
                        <a:t> Unidos</a:t>
                      </a:r>
                      <a:endParaRPr sz="1600"/>
                    </a:p>
                  </a:txBody>
                  <a:tcPr marT="45725" marB="45725" marR="91450" marL="91450"/>
                </a:tc>
              </a:tr>
              <a:tr h="433775">
                <a:tc>
                  <a:txBody>
                    <a:bodyPr/>
                    <a:lstStyle/>
                    <a:p>
                      <a:pPr indent="0" lvl="0" marL="0" marR="0" rtl="0" algn="l">
                        <a:spcBef>
                          <a:spcPts val="0"/>
                        </a:spcBef>
                        <a:spcAft>
                          <a:spcPts val="0"/>
                        </a:spcAft>
                        <a:buNone/>
                      </a:pPr>
                      <a:r>
                        <a:rPr lang="es-AR" sz="1600"/>
                        <a:t>3</a:t>
                      </a:r>
                      <a:endParaRPr sz="1600"/>
                    </a:p>
                  </a:txBody>
                  <a:tcPr marT="45725" marB="45725" marR="91450" marL="91450"/>
                </a:tc>
                <a:tc>
                  <a:txBody>
                    <a:bodyPr/>
                    <a:lstStyle/>
                    <a:p>
                      <a:pPr indent="0" lvl="0" marL="0" marR="0" rtl="0" algn="l">
                        <a:spcBef>
                          <a:spcPts val="0"/>
                        </a:spcBef>
                        <a:spcAft>
                          <a:spcPts val="0"/>
                        </a:spcAft>
                        <a:buNone/>
                      </a:pPr>
                      <a:r>
                        <a:rPr lang="es-AR" sz="1600"/>
                        <a:t>Francés</a:t>
                      </a:r>
                      <a:endParaRPr sz="1600"/>
                    </a:p>
                  </a:txBody>
                  <a:tcPr marT="45725" marB="45725" marR="91450" marL="91450"/>
                </a:tc>
                <a:tc>
                  <a:txBody>
                    <a:bodyPr/>
                    <a:lstStyle/>
                    <a:p>
                      <a:pPr indent="0" lvl="0" marL="0" marR="0" rtl="0" algn="l">
                        <a:spcBef>
                          <a:spcPts val="0"/>
                        </a:spcBef>
                        <a:spcAft>
                          <a:spcPts val="0"/>
                        </a:spcAft>
                        <a:buNone/>
                      </a:pPr>
                      <a:r>
                        <a:rPr lang="es-AR" sz="1600"/>
                        <a:t>Francia</a:t>
                      </a:r>
                      <a:endParaRPr sz="1600"/>
                    </a:p>
                  </a:txBody>
                  <a:tcPr marT="45725" marB="45725" marR="91450" marL="91450"/>
                </a:tc>
              </a:tr>
            </a:tbl>
          </a:graphicData>
        </a:graphic>
      </p:graphicFrame>
      <p:sp>
        <p:nvSpPr>
          <p:cNvPr id="762" name="Google Shape;762;p87"/>
          <p:cNvSpPr txBox="1"/>
          <p:nvPr/>
        </p:nvSpPr>
        <p:spPr>
          <a:xfrm>
            <a:off x="304797" y="1764268"/>
            <a:ext cx="9215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Película</a:t>
            </a:r>
            <a:endParaRPr b="1" sz="1800">
              <a:solidFill>
                <a:schemeClr val="dk1"/>
              </a:solidFill>
              <a:latin typeface="Calibri"/>
              <a:ea typeface="Calibri"/>
              <a:cs typeface="Calibri"/>
              <a:sym typeface="Calibri"/>
            </a:endParaRPr>
          </a:p>
        </p:txBody>
      </p:sp>
      <p:sp>
        <p:nvSpPr>
          <p:cNvPr id="763" name="Google Shape;763;p87"/>
          <p:cNvSpPr txBox="1"/>
          <p:nvPr/>
        </p:nvSpPr>
        <p:spPr>
          <a:xfrm>
            <a:off x="253997" y="4450349"/>
            <a:ext cx="15482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País de Origen</a:t>
            </a:r>
            <a:endParaRPr b="1"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Reglas de Integridad</a:t>
            </a:r>
            <a:br>
              <a:rPr b="1" lang="es-AR"/>
            </a:br>
            <a:r>
              <a:rPr i="1" lang="es-AR" sz="2800"/>
              <a:t>Conceptos</a:t>
            </a:r>
            <a:endParaRPr/>
          </a:p>
        </p:txBody>
      </p:sp>
      <p:sp>
        <p:nvSpPr>
          <p:cNvPr id="769" name="Google Shape;769;p88"/>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es-AR" sz="2200"/>
              <a:t>La regla de integridad referencial está relacionada con el concepto de </a:t>
            </a:r>
            <a:r>
              <a:rPr b="1" lang="es-AR" sz="2200" u="sng"/>
              <a:t>clave foránea</a:t>
            </a:r>
            <a:r>
              <a:rPr lang="es-AR" sz="2200"/>
              <a:t>. Concretamente, determina que todos los valores que toma una </a:t>
            </a:r>
            <a:r>
              <a:rPr b="1" lang="es-AR" sz="2200" u="sng"/>
              <a:t>clave foránea </a:t>
            </a:r>
            <a:r>
              <a:rPr lang="es-AR" sz="2200"/>
              <a:t>deben ser </a:t>
            </a:r>
            <a:r>
              <a:rPr b="1" lang="es-AR" sz="2200" u="sng"/>
              <a:t>valores que existen </a:t>
            </a:r>
            <a:r>
              <a:rPr lang="es-AR" sz="2200"/>
              <a:t>en la </a:t>
            </a:r>
            <a:r>
              <a:rPr b="1" lang="es-AR" sz="2200" u="sng"/>
              <a:t>clave primaria </a:t>
            </a:r>
            <a:r>
              <a:rPr lang="es-AR" sz="2200"/>
              <a:t>que referencia</a:t>
            </a:r>
            <a:endParaRPr/>
          </a:p>
          <a:p>
            <a:pPr indent="-228600" lvl="0" marL="228600" rtl="0" algn="just">
              <a:lnSpc>
                <a:spcPct val="90000"/>
              </a:lnSpc>
              <a:spcBef>
                <a:spcPts val="1000"/>
              </a:spcBef>
              <a:spcAft>
                <a:spcPts val="0"/>
              </a:spcAft>
              <a:buClr>
                <a:schemeClr val="dk1"/>
              </a:buClr>
              <a:buSzPts val="2200"/>
              <a:buChar char="•"/>
            </a:pPr>
            <a:r>
              <a:rPr lang="es-AR" sz="2200"/>
              <a:t>La necesidad de la </a:t>
            </a:r>
            <a:r>
              <a:rPr b="1" lang="es-AR" sz="2200" u="sng"/>
              <a:t>regla de integridad </a:t>
            </a:r>
            <a:r>
              <a:rPr lang="es-AR" sz="2200"/>
              <a:t>referencial proviene del hecho de que las </a:t>
            </a:r>
            <a:r>
              <a:rPr b="1" lang="es-AR" sz="2200" u="sng"/>
              <a:t>claves foráneas </a:t>
            </a:r>
            <a:r>
              <a:rPr lang="es-AR" sz="2200"/>
              <a:t>tienen por objetivo establecer una </a:t>
            </a:r>
            <a:r>
              <a:rPr b="1" lang="es-AR" sz="2200" u="sng"/>
              <a:t>conexión con la clave primaria </a:t>
            </a:r>
            <a:r>
              <a:rPr lang="es-AR" sz="2200"/>
              <a:t>que referencian. Si un valor de una clave foránea no estuviese presente en la clave primaria correspondiente, representaría una referencia o una conexión incorrecta</a:t>
            </a:r>
            <a:endParaRPr sz="2200"/>
          </a:p>
        </p:txBody>
      </p:sp>
      <p:sp>
        <p:nvSpPr>
          <p:cNvPr id="770" name="Google Shape;770;p8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8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Reglas de Integridad</a:t>
            </a:r>
            <a:br>
              <a:rPr b="1" lang="es-AR"/>
            </a:br>
            <a:r>
              <a:rPr i="1" lang="es-AR" sz="2800"/>
              <a:t>Conceptos - Tipos</a:t>
            </a:r>
            <a:endParaRPr/>
          </a:p>
        </p:txBody>
      </p:sp>
      <p:sp>
        <p:nvSpPr>
          <p:cNvPr id="776" name="Google Shape;776;p89"/>
          <p:cNvSpPr txBox="1"/>
          <p:nvPr>
            <p:ph idx="4294967295" type="body"/>
          </p:nvPr>
        </p:nvSpPr>
        <p:spPr>
          <a:xfrm>
            <a:off x="355600" y="1993900"/>
            <a:ext cx="8159750" cy="45555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20"/>
              <a:buNone/>
            </a:pPr>
            <a:r>
              <a:rPr lang="es-AR" sz="2220"/>
              <a:t>Esta política se puede aplicar en las siguientes operaciones de actualización que </a:t>
            </a:r>
            <a:r>
              <a:rPr b="1" lang="es-AR" sz="2220" u="sng"/>
              <a:t>violarían la regla de integridad</a:t>
            </a:r>
            <a:r>
              <a:rPr lang="es-AR" sz="2220"/>
              <a:t>:</a:t>
            </a:r>
            <a:endParaRPr/>
          </a:p>
          <a:p>
            <a:pPr indent="-228600" lvl="0" marL="228600" rtl="0" algn="just">
              <a:lnSpc>
                <a:spcPct val="90000"/>
              </a:lnSpc>
              <a:spcBef>
                <a:spcPts val="1000"/>
              </a:spcBef>
              <a:spcAft>
                <a:spcPts val="0"/>
              </a:spcAft>
              <a:buClr>
                <a:schemeClr val="dk1"/>
              </a:buClr>
              <a:buSzPts val="2220"/>
              <a:buNone/>
            </a:pPr>
            <a:r>
              <a:rPr lang="es-AR" sz="2220"/>
              <a:t>a) </a:t>
            </a:r>
            <a:r>
              <a:rPr b="1" lang="es-AR" sz="2220" u="sng"/>
              <a:t>Borrado</a:t>
            </a:r>
            <a:r>
              <a:rPr lang="es-AR" sz="2220"/>
              <a:t> de una tupla que tiene una clave primaria referenciada</a:t>
            </a:r>
            <a:endParaRPr/>
          </a:p>
          <a:p>
            <a:pPr indent="-228600" lvl="0" marL="228600" rtl="0" algn="just">
              <a:lnSpc>
                <a:spcPct val="90000"/>
              </a:lnSpc>
              <a:spcBef>
                <a:spcPts val="1000"/>
              </a:spcBef>
              <a:spcAft>
                <a:spcPts val="0"/>
              </a:spcAft>
              <a:buClr>
                <a:schemeClr val="dk1"/>
              </a:buClr>
              <a:buSzPts val="2220"/>
              <a:buNone/>
            </a:pPr>
            <a:r>
              <a:rPr lang="es-AR" sz="2220"/>
              <a:t>b) </a:t>
            </a:r>
            <a:r>
              <a:rPr b="1" lang="es-AR" sz="2220" u="sng"/>
              <a:t>Modificación</a:t>
            </a:r>
            <a:r>
              <a:rPr lang="es-AR" sz="2220"/>
              <a:t> de los valores de los atributos de la clave primaria de una tupla que tiene una clave primaria referenciada</a:t>
            </a:r>
            <a:endParaRPr/>
          </a:p>
          <a:p>
            <a:pPr indent="-228600" lvl="0" marL="228600" rtl="0" algn="just">
              <a:lnSpc>
                <a:spcPct val="90000"/>
              </a:lnSpc>
              <a:spcBef>
                <a:spcPts val="1000"/>
              </a:spcBef>
              <a:spcAft>
                <a:spcPts val="0"/>
              </a:spcAft>
              <a:buClr>
                <a:schemeClr val="dk1"/>
              </a:buClr>
              <a:buSzPts val="2220"/>
              <a:buNone/>
            </a:pPr>
            <a:r>
              <a:rPr lang="es-AR" sz="2220"/>
              <a:t>En los casos anteriores, algunas de las políticas que se podrán aplicar serán las siguientes: </a:t>
            </a:r>
            <a:endParaRPr/>
          </a:p>
          <a:p>
            <a:pPr indent="-228600" lvl="0" marL="228600" rtl="0" algn="just">
              <a:lnSpc>
                <a:spcPct val="90000"/>
              </a:lnSpc>
              <a:spcBef>
                <a:spcPts val="1000"/>
              </a:spcBef>
              <a:spcAft>
                <a:spcPts val="0"/>
              </a:spcAft>
              <a:buClr>
                <a:schemeClr val="dk1"/>
              </a:buClr>
              <a:buSzPts val="2220"/>
              <a:buChar char="•"/>
            </a:pPr>
            <a:r>
              <a:rPr lang="es-AR" sz="2220"/>
              <a:t>Restricción</a:t>
            </a:r>
            <a:endParaRPr/>
          </a:p>
          <a:p>
            <a:pPr indent="-228600" lvl="0" marL="228600" rtl="0" algn="just">
              <a:lnSpc>
                <a:spcPct val="90000"/>
              </a:lnSpc>
              <a:spcBef>
                <a:spcPts val="1000"/>
              </a:spcBef>
              <a:spcAft>
                <a:spcPts val="0"/>
              </a:spcAft>
              <a:buClr>
                <a:schemeClr val="dk1"/>
              </a:buClr>
              <a:buSzPts val="2220"/>
              <a:buChar char="•"/>
            </a:pPr>
            <a:r>
              <a:rPr lang="es-AR" sz="2220"/>
              <a:t>Actualización en cascada</a:t>
            </a:r>
            <a:endParaRPr/>
          </a:p>
          <a:p>
            <a:pPr indent="-228600" lvl="0" marL="228600" rtl="0" algn="just">
              <a:lnSpc>
                <a:spcPct val="90000"/>
              </a:lnSpc>
              <a:spcBef>
                <a:spcPts val="1000"/>
              </a:spcBef>
              <a:spcAft>
                <a:spcPts val="0"/>
              </a:spcAft>
              <a:buClr>
                <a:schemeClr val="dk1"/>
              </a:buClr>
              <a:buSzPts val="2220"/>
              <a:buChar char="•"/>
            </a:pPr>
            <a:r>
              <a:rPr lang="es-AR" sz="2220"/>
              <a:t>Anulación</a:t>
            </a:r>
            <a:endParaRPr/>
          </a:p>
          <a:p>
            <a:pPr indent="-87629" lvl="0" marL="228600" rtl="0" algn="just">
              <a:lnSpc>
                <a:spcPct val="90000"/>
              </a:lnSpc>
              <a:spcBef>
                <a:spcPts val="1000"/>
              </a:spcBef>
              <a:spcAft>
                <a:spcPts val="0"/>
              </a:spcAft>
              <a:buClr>
                <a:schemeClr val="dk1"/>
              </a:buClr>
              <a:buSzPts val="2220"/>
              <a:buNone/>
            </a:pPr>
            <a:r>
              <a:t/>
            </a:r>
            <a:endParaRPr sz="2220"/>
          </a:p>
        </p:txBody>
      </p:sp>
      <p:sp>
        <p:nvSpPr>
          <p:cNvPr id="777" name="Google Shape;777;p8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 de Datos</a:t>
            </a:r>
            <a:endParaRPr b="1"/>
          </a:p>
        </p:txBody>
      </p:sp>
      <p:sp>
        <p:nvSpPr>
          <p:cNvPr id="487" name="Google Shape;487;p54"/>
          <p:cNvSpPr txBox="1"/>
          <p:nvPr>
            <p:ph idx="4294967295" type="body"/>
          </p:nvPr>
        </p:nvSpPr>
        <p:spPr>
          <a:xfrm>
            <a:off x="628650" y="20076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2400"/>
              <a:buChar char="•"/>
            </a:pPr>
            <a:r>
              <a:rPr lang="es-AR" sz="2400"/>
              <a:t>Comprender las características de la información relevante </a:t>
            </a:r>
            <a:r>
              <a:rPr b="1" lang="es-AR" sz="2400"/>
              <a:t>para determinar cómo van a ser organizados y procesados los datos: </a:t>
            </a:r>
            <a:r>
              <a:rPr lang="es-AR" sz="2400"/>
              <a:t>pueden ser descriptas a través de enunciaciones generales, por ej. lenguaje natural</a:t>
            </a:r>
            <a:endParaRPr/>
          </a:p>
          <a:p>
            <a:pPr indent="-228600" lvl="0" marL="228600" rtl="0" algn="just">
              <a:lnSpc>
                <a:spcPct val="150000"/>
              </a:lnSpc>
              <a:spcBef>
                <a:spcPts val="1000"/>
              </a:spcBef>
              <a:spcAft>
                <a:spcPts val="0"/>
              </a:spcAft>
              <a:buClr>
                <a:schemeClr val="dk1"/>
              </a:buClr>
              <a:buSzPts val="2400"/>
              <a:buChar char="•"/>
            </a:pPr>
            <a:r>
              <a:rPr lang="es-AR" sz="2400"/>
              <a:t>Un conjunto formal y consistente de tales enunciaciones define un </a:t>
            </a:r>
            <a:r>
              <a:rPr b="1" lang="es-AR" sz="2400"/>
              <a:t>modelo conceptual de datos</a:t>
            </a:r>
            <a:endParaRPr sz="2400"/>
          </a:p>
          <a:p>
            <a:pPr indent="-101600" lvl="0" marL="228600" rtl="0" algn="l">
              <a:lnSpc>
                <a:spcPct val="90000"/>
              </a:lnSpc>
              <a:spcBef>
                <a:spcPts val="1000"/>
              </a:spcBef>
              <a:spcAft>
                <a:spcPts val="0"/>
              </a:spcAft>
              <a:buClr>
                <a:schemeClr val="dk1"/>
              </a:buClr>
              <a:buSzPts val="2000"/>
              <a:buNone/>
            </a:pPr>
            <a:r>
              <a:t/>
            </a:r>
            <a:endParaRPr sz="2000"/>
          </a:p>
        </p:txBody>
      </p:sp>
      <p:sp>
        <p:nvSpPr>
          <p:cNvPr id="488" name="Google Shape;488;p5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9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Valores Atómicos en Cada Celda  </a:t>
            </a:r>
            <a:endParaRPr/>
          </a:p>
        </p:txBody>
      </p:sp>
      <p:sp>
        <p:nvSpPr>
          <p:cNvPr id="783" name="Google Shape;783;p90"/>
          <p:cNvSpPr txBox="1"/>
          <p:nvPr>
            <p:ph idx="4294967295" type="body"/>
          </p:nvPr>
        </p:nvSpPr>
        <p:spPr>
          <a:xfrm>
            <a:off x="628650" y="2160000"/>
            <a:ext cx="7886700" cy="1294400"/>
          </a:xfrm>
          <a:prstGeom prst="rect">
            <a:avLst/>
          </a:prstGeom>
          <a:noFill/>
          <a:ln>
            <a:noFill/>
          </a:ln>
        </p:spPr>
        <p:txBody>
          <a:bodyPr anchorCtr="0" anchor="t" bIns="45700" lIns="91425" spcFirstLastPara="1" rIns="91425" wrap="square" tIns="45700">
            <a:noAutofit/>
          </a:bodyPr>
          <a:lstStyle/>
          <a:p>
            <a:pPr indent="-228600" lvl="0" marL="228600" rtl="0" algn="just">
              <a:lnSpc>
                <a:spcPct val="70000"/>
              </a:lnSpc>
              <a:spcBef>
                <a:spcPts val="0"/>
              </a:spcBef>
              <a:spcAft>
                <a:spcPts val="0"/>
              </a:spcAft>
              <a:buClr>
                <a:schemeClr val="dk1"/>
              </a:buClr>
              <a:buSzPts val="2035"/>
              <a:buChar char="•"/>
            </a:pPr>
            <a:r>
              <a:rPr b="1" lang="es-AR" sz="2035" u="sng"/>
              <a:t>Caso 1:</a:t>
            </a:r>
            <a:r>
              <a:rPr b="1" lang="es-AR" sz="2035"/>
              <a:t> </a:t>
            </a:r>
            <a:r>
              <a:rPr lang="es-AR" sz="2035"/>
              <a:t>Relación entre Función y Película, con Función referenciando a Película. En este caso la función tiene una única película asociada porque se proyecta una película por función </a:t>
            </a:r>
            <a:endParaRPr/>
          </a:p>
          <a:p>
            <a:pPr indent="-228600" lvl="0" marL="228600" rtl="0" algn="just">
              <a:lnSpc>
                <a:spcPct val="70000"/>
              </a:lnSpc>
              <a:spcBef>
                <a:spcPts val="1000"/>
              </a:spcBef>
              <a:spcAft>
                <a:spcPts val="0"/>
              </a:spcAft>
              <a:buClr>
                <a:schemeClr val="dk1"/>
              </a:buClr>
              <a:buSzPts val="2035"/>
              <a:buNone/>
            </a:pPr>
            <a:r>
              <a:rPr lang="es-AR" sz="2035"/>
              <a:t> </a:t>
            </a:r>
            <a:br>
              <a:rPr lang="es-AR" sz="2035"/>
            </a:br>
            <a:endParaRPr sz="2035"/>
          </a:p>
        </p:txBody>
      </p:sp>
      <p:sp>
        <p:nvSpPr>
          <p:cNvPr id="784" name="Google Shape;784;p9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caso1.png" id="785" name="Google Shape;785;p90"/>
          <p:cNvPicPr preferRelativeResize="0"/>
          <p:nvPr/>
        </p:nvPicPr>
        <p:blipFill rotWithShape="1">
          <a:blip r:embed="rId3">
            <a:alphaModFix/>
          </a:blip>
          <a:srcRect b="0" l="0" r="0" t="0"/>
          <a:stretch/>
        </p:blipFill>
        <p:spPr>
          <a:xfrm>
            <a:off x="349218" y="3238500"/>
            <a:ext cx="8515350" cy="2951665"/>
          </a:xfrm>
          <a:prstGeom prst="rect">
            <a:avLst/>
          </a:prstGeom>
          <a:noFill/>
          <a:ln>
            <a:noFill/>
          </a:ln>
        </p:spPr>
      </p:pic>
      <p:sp>
        <p:nvSpPr>
          <p:cNvPr id="786" name="Google Shape;786;p90"/>
          <p:cNvSpPr/>
          <p:nvPr/>
        </p:nvSpPr>
        <p:spPr>
          <a:xfrm>
            <a:off x="7086568" y="3238500"/>
            <a:ext cx="1778000" cy="1574800"/>
          </a:xfrm>
          <a:prstGeom prst="roundRect">
            <a:avLst>
              <a:gd fmla="val 16667" name="adj"/>
            </a:avLst>
          </a:prstGeom>
          <a:noFill/>
          <a:ln cap="flat" cmpd="sng" w="444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Valores Atómicos en Cada Celda  </a:t>
            </a:r>
            <a:endParaRPr b="1"/>
          </a:p>
        </p:txBody>
      </p:sp>
      <p:sp>
        <p:nvSpPr>
          <p:cNvPr id="792" name="Google Shape;792;p9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caso2.png" id="793" name="Google Shape;793;p91"/>
          <p:cNvPicPr preferRelativeResize="0"/>
          <p:nvPr/>
        </p:nvPicPr>
        <p:blipFill rotWithShape="1">
          <a:blip r:embed="rId3">
            <a:alphaModFix/>
          </a:blip>
          <a:srcRect b="0" l="0" r="0" t="0"/>
          <a:stretch/>
        </p:blipFill>
        <p:spPr>
          <a:xfrm>
            <a:off x="628650" y="3653039"/>
            <a:ext cx="8214610" cy="2807176"/>
          </a:xfrm>
          <a:prstGeom prst="rect">
            <a:avLst/>
          </a:prstGeom>
          <a:noFill/>
          <a:ln>
            <a:noFill/>
          </a:ln>
        </p:spPr>
      </p:pic>
      <p:sp>
        <p:nvSpPr>
          <p:cNvPr id="794" name="Google Shape;794;p91"/>
          <p:cNvSpPr/>
          <p:nvPr/>
        </p:nvSpPr>
        <p:spPr>
          <a:xfrm>
            <a:off x="292100" y="1955800"/>
            <a:ext cx="8551160" cy="1631216"/>
          </a:xfrm>
          <a:prstGeom prst="rect">
            <a:avLst/>
          </a:prstGeom>
          <a:noFill/>
          <a:ln>
            <a:noFill/>
          </a:ln>
        </p:spPr>
        <p:txBody>
          <a:bodyPr anchorCtr="0" anchor="t" bIns="45700" lIns="91425" spcFirstLastPara="1" rIns="91425" wrap="square" tIns="45700">
            <a:noAutofit/>
          </a:bodyPr>
          <a:lstStyle/>
          <a:p>
            <a:pPr indent="-127000" lvl="0" marL="0" marR="0" rtl="0" algn="just">
              <a:spcBef>
                <a:spcPts val="0"/>
              </a:spcBef>
              <a:spcAft>
                <a:spcPts val="0"/>
              </a:spcAft>
              <a:buClr>
                <a:schemeClr val="dk1"/>
              </a:buClr>
              <a:buSzPts val="2000"/>
              <a:buFont typeface="Arial"/>
              <a:buChar char="•"/>
            </a:pPr>
            <a:r>
              <a:rPr b="1" lang="es-AR" sz="2000" u="sng">
                <a:solidFill>
                  <a:schemeClr val="dk1"/>
                </a:solidFill>
                <a:latin typeface="Arial"/>
                <a:ea typeface="Arial"/>
                <a:cs typeface="Arial"/>
                <a:sym typeface="Arial"/>
              </a:rPr>
              <a:t>Caso 2: </a:t>
            </a:r>
            <a:r>
              <a:rPr lang="es-AR" sz="2000">
                <a:solidFill>
                  <a:schemeClr val="dk1"/>
                </a:solidFill>
                <a:latin typeface="Arial"/>
                <a:ea typeface="Arial"/>
                <a:cs typeface="Arial"/>
                <a:sym typeface="Arial"/>
              </a:rPr>
              <a:t>Relación entre Función y Película, con Película referenciando a Función. En este caso como la película puede proyectarse en muchas funciones, deberíamos poner en la columna identificada como </a:t>
            </a:r>
            <a:r>
              <a:rPr b="1" lang="es-AR" sz="2000">
                <a:solidFill>
                  <a:schemeClr val="dk1"/>
                </a:solidFill>
                <a:latin typeface="Arial"/>
                <a:ea typeface="Arial"/>
                <a:cs typeface="Arial"/>
                <a:sym typeface="Arial"/>
              </a:rPr>
              <a:t>#id-función</a:t>
            </a:r>
            <a:r>
              <a:rPr lang="es-AR" sz="2000">
                <a:solidFill>
                  <a:schemeClr val="dk1"/>
                </a:solidFill>
                <a:latin typeface="Arial"/>
                <a:ea typeface="Arial"/>
                <a:cs typeface="Arial"/>
                <a:sym typeface="Arial"/>
              </a:rPr>
              <a:t>, más de un atributo referencias, rompiendo la propiedad de atomicidad de los atributos</a:t>
            </a:r>
            <a:endParaRPr/>
          </a:p>
        </p:txBody>
      </p:sp>
      <p:sp>
        <p:nvSpPr>
          <p:cNvPr id="795" name="Google Shape;795;p91"/>
          <p:cNvSpPr/>
          <p:nvPr/>
        </p:nvSpPr>
        <p:spPr>
          <a:xfrm>
            <a:off x="7543800" y="5283199"/>
            <a:ext cx="1299460" cy="1292225"/>
          </a:xfrm>
          <a:prstGeom prst="roundRect">
            <a:avLst>
              <a:gd fmla="val 16667" name="adj"/>
            </a:avLst>
          </a:prstGeom>
          <a:noFill/>
          <a:ln cap="flat" cmpd="sng" w="444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9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 Lógico Relacional</a:t>
            </a:r>
            <a:endParaRPr/>
          </a:p>
        </p:txBody>
      </p:sp>
      <p:sp>
        <p:nvSpPr>
          <p:cNvPr id="801" name="Google Shape;801;p92"/>
          <p:cNvSpPr txBox="1"/>
          <p:nvPr>
            <p:ph idx="4294967295" type="body"/>
          </p:nvPr>
        </p:nvSpPr>
        <p:spPr>
          <a:xfrm>
            <a:off x="628650" y="1721787"/>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El Modelo Lógico Relacional es un modelo de datos conceptual de alto nivel</a:t>
            </a:r>
            <a:endParaRPr/>
          </a:p>
          <a:p>
            <a:pPr indent="-228600" lvl="0" marL="228600" rtl="0" algn="l">
              <a:lnSpc>
                <a:spcPct val="90000"/>
              </a:lnSpc>
              <a:spcBef>
                <a:spcPts val="1000"/>
              </a:spcBef>
              <a:spcAft>
                <a:spcPts val="0"/>
              </a:spcAft>
              <a:buClr>
                <a:schemeClr val="dk1"/>
              </a:buClr>
              <a:buSzPts val="2200"/>
              <a:buChar char="•"/>
            </a:pPr>
            <a:r>
              <a:rPr lang="es-AR" sz="2200"/>
              <a:t>Este modelo y sus variaciones se utilizan con frecuencia para el diseño conceptual de las aplicaciones de base de datos</a:t>
            </a:r>
            <a:endParaRPr/>
          </a:p>
          <a:p>
            <a:pPr indent="-228600" lvl="0" marL="228600" rtl="0" algn="l">
              <a:lnSpc>
                <a:spcPct val="90000"/>
              </a:lnSpc>
              <a:spcBef>
                <a:spcPts val="1000"/>
              </a:spcBef>
              <a:spcAft>
                <a:spcPts val="0"/>
              </a:spcAft>
              <a:buClr>
                <a:schemeClr val="dk1"/>
              </a:buClr>
              <a:buSzPts val="2200"/>
              <a:buChar char="•"/>
            </a:pPr>
            <a:r>
              <a:rPr lang="es-AR" sz="2200"/>
              <a:t>Este modelo es una forma de representar los datos (mediante tablas), y la manera para manipular esa representación (utilizando operadores)  </a:t>
            </a:r>
            <a:endParaRPr/>
          </a:p>
          <a:p>
            <a:pPr indent="-228600" lvl="0" marL="228600" rtl="0" algn="l">
              <a:lnSpc>
                <a:spcPct val="90000"/>
              </a:lnSpc>
              <a:spcBef>
                <a:spcPts val="1000"/>
              </a:spcBef>
              <a:spcAft>
                <a:spcPts val="0"/>
              </a:spcAft>
              <a:buClr>
                <a:schemeClr val="dk1"/>
              </a:buClr>
              <a:buSzPts val="2200"/>
              <a:buChar char="•"/>
            </a:pPr>
            <a:r>
              <a:rPr lang="es-AR" sz="2200"/>
              <a:t>Se ocupa de tres aspectos de los datos: su </a:t>
            </a:r>
            <a:r>
              <a:rPr b="1" lang="es-AR" sz="2200"/>
              <a:t>estructura</a:t>
            </a:r>
            <a:r>
              <a:rPr lang="es-AR" sz="2200"/>
              <a:t>, su </a:t>
            </a:r>
            <a:r>
              <a:rPr b="1" lang="es-AR" sz="2200"/>
              <a:t>integridad </a:t>
            </a:r>
            <a:r>
              <a:rPr lang="es-AR" sz="2200"/>
              <a:t>y su </a:t>
            </a:r>
            <a:r>
              <a:rPr b="1" lang="es-AR" sz="2200"/>
              <a:t>manipulación</a:t>
            </a:r>
            <a:endParaRPr sz="2200"/>
          </a:p>
          <a:p>
            <a:pPr indent="-88900" lvl="0" marL="228600" rtl="0" algn="l">
              <a:lnSpc>
                <a:spcPct val="90000"/>
              </a:lnSpc>
              <a:spcBef>
                <a:spcPts val="1000"/>
              </a:spcBef>
              <a:spcAft>
                <a:spcPts val="0"/>
              </a:spcAft>
              <a:buClr>
                <a:schemeClr val="dk1"/>
              </a:buClr>
              <a:buSzPts val="2200"/>
              <a:buNone/>
            </a:pPr>
            <a:r>
              <a:t/>
            </a:r>
            <a:endParaRPr sz="2200"/>
          </a:p>
        </p:txBody>
      </p:sp>
      <p:sp>
        <p:nvSpPr>
          <p:cNvPr id="802" name="Google Shape;802;p9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9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 Lógico Relacional</a:t>
            </a:r>
            <a:br>
              <a:rPr lang="es-AR"/>
            </a:br>
            <a:r>
              <a:rPr i="1" lang="es-AR" sz="2800"/>
              <a:t>Correspondencia entre modelos</a:t>
            </a:r>
            <a:endParaRPr i="1"/>
          </a:p>
        </p:txBody>
      </p:sp>
      <p:sp>
        <p:nvSpPr>
          <p:cNvPr id="808" name="Google Shape;808;p9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809" name="Google Shape;809;p93"/>
          <p:cNvGraphicFramePr/>
          <p:nvPr/>
        </p:nvGraphicFramePr>
        <p:xfrm>
          <a:off x="360218" y="2400300"/>
          <a:ext cx="3000000" cy="3000000"/>
        </p:xfrm>
        <a:graphic>
          <a:graphicData uri="http://schemas.openxmlformats.org/drawingml/2006/table">
            <a:tbl>
              <a:tblPr bandRow="1" firstRow="1">
                <a:noFill/>
                <a:tableStyleId>{1A96E83B-8C3D-4963-AFF7-6FA792952785}</a:tableStyleId>
              </a:tblPr>
              <a:tblGrid>
                <a:gridCol w="4197925"/>
                <a:gridCol w="4197925"/>
              </a:tblGrid>
              <a:tr h="370850">
                <a:tc>
                  <a:txBody>
                    <a:bodyPr/>
                    <a:lstStyle/>
                    <a:p>
                      <a:pPr indent="0" lvl="0" marL="0" marR="0" rtl="0" algn="ctr">
                        <a:spcBef>
                          <a:spcPts val="0"/>
                        </a:spcBef>
                        <a:spcAft>
                          <a:spcPts val="0"/>
                        </a:spcAft>
                        <a:buNone/>
                      </a:pPr>
                      <a:r>
                        <a:rPr lang="es-AR" sz="2400"/>
                        <a:t>Modelo Lógico</a:t>
                      </a:r>
                      <a:endParaRPr sz="2400"/>
                    </a:p>
                  </a:txBody>
                  <a:tcPr marT="45725" marB="45725" marR="91450" marL="91450"/>
                </a:tc>
                <a:tc>
                  <a:txBody>
                    <a:bodyPr/>
                    <a:lstStyle/>
                    <a:p>
                      <a:pPr indent="0" lvl="0" marL="0" marR="0" rtl="0" algn="ctr">
                        <a:spcBef>
                          <a:spcPts val="0"/>
                        </a:spcBef>
                        <a:spcAft>
                          <a:spcPts val="0"/>
                        </a:spcAft>
                        <a:buNone/>
                      </a:pPr>
                      <a:r>
                        <a:rPr lang="es-AR" sz="2400"/>
                        <a:t>Modelo</a:t>
                      </a:r>
                      <a:r>
                        <a:rPr lang="es-AR" sz="2400"/>
                        <a:t> de Datos</a:t>
                      </a:r>
                      <a:endParaRPr sz="2400"/>
                    </a:p>
                  </a:txBody>
                  <a:tcPr marT="45725" marB="45725" marR="91450" marL="91450"/>
                </a:tc>
              </a:tr>
              <a:tr h="370850">
                <a:tc>
                  <a:txBody>
                    <a:bodyPr/>
                    <a:lstStyle/>
                    <a:p>
                      <a:pPr indent="0" lvl="0" marL="0" marR="0" rtl="0" algn="ctr">
                        <a:spcBef>
                          <a:spcPts val="0"/>
                        </a:spcBef>
                        <a:spcAft>
                          <a:spcPts val="0"/>
                        </a:spcAft>
                        <a:buNone/>
                      </a:pPr>
                      <a:r>
                        <a:rPr lang="es-AR" sz="2200"/>
                        <a:t>Relación</a:t>
                      </a:r>
                      <a:endParaRPr sz="2200"/>
                    </a:p>
                  </a:txBody>
                  <a:tcPr marT="45725" marB="45725" marR="91450" marL="91450"/>
                </a:tc>
                <a:tc>
                  <a:txBody>
                    <a:bodyPr/>
                    <a:lstStyle/>
                    <a:p>
                      <a:pPr indent="0" lvl="0" marL="0" marR="0" rtl="0" algn="ctr">
                        <a:spcBef>
                          <a:spcPts val="0"/>
                        </a:spcBef>
                        <a:spcAft>
                          <a:spcPts val="0"/>
                        </a:spcAft>
                        <a:buNone/>
                      </a:pPr>
                      <a:r>
                        <a:rPr lang="es-AR" sz="2200"/>
                        <a:t>Entidad</a:t>
                      </a:r>
                      <a:endParaRPr sz="2200"/>
                    </a:p>
                  </a:txBody>
                  <a:tcPr marT="45725" marB="45725" marR="91450" marL="91450"/>
                </a:tc>
              </a:tr>
              <a:tr h="370850">
                <a:tc>
                  <a:txBody>
                    <a:bodyPr/>
                    <a:lstStyle/>
                    <a:p>
                      <a:pPr indent="0" lvl="0" marL="0" marR="0" rtl="0" algn="ctr">
                        <a:spcBef>
                          <a:spcPts val="0"/>
                        </a:spcBef>
                        <a:spcAft>
                          <a:spcPts val="0"/>
                        </a:spcAft>
                        <a:buNone/>
                      </a:pPr>
                      <a:r>
                        <a:rPr lang="es-AR" sz="2200"/>
                        <a:t>Atributo</a:t>
                      </a:r>
                      <a:endParaRPr sz="2200"/>
                    </a:p>
                  </a:txBody>
                  <a:tcPr marT="45725" marB="45725" marR="91450" marL="91450"/>
                </a:tc>
                <a:tc>
                  <a:txBody>
                    <a:bodyPr/>
                    <a:lstStyle/>
                    <a:p>
                      <a:pPr indent="0" lvl="0" marL="0" marR="0" rtl="0" algn="ctr">
                        <a:spcBef>
                          <a:spcPts val="0"/>
                        </a:spcBef>
                        <a:spcAft>
                          <a:spcPts val="0"/>
                        </a:spcAft>
                        <a:buNone/>
                      </a:pPr>
                      <a:r>
                        <a:rPr lang="es-AR" sz="2200"/>
                        <a:t>Atributo</a:t>
                      </a:r>
                      <a:endParaRPr sz="2200"/>
                    </a:p>
                  </a:txBody>
                  <a:tcPr marT="45725" marB="45725" marR="91450" marL="91450"/>
                </a:tc>
              </a:tr>
              <a:tr h="370850">
                <a:tc>
                  <a:txBody>
                    <a:bodyPr/>
                    <a:lstStyle/>
                    <a:p>
                      <a:pPr indent="0" lvl="0" marL="0" marR="0" rtl="0" algn="ctr">
                        <a:spcBef>
                          <a:spcPts val="0"/>
                        </a:spcBef>
                        <a:spcAft>
                          <a:spcPts val="0"/>
                        </a:spcAft>
                        <a:buNone/>
                      </a:pPr>
                      <a:r>
                        <a:rPr lang="es-AR" sz="2200"/>
                        <a:t>Tupla</a:t>
                      </a:r>
                      <a:endParaRPr sz="2200"/>
                    </a:p>
                  </a:txBody>
                  <a:tcPr marT="45725" marB="45725" marR="91450" marL="91450"/>
                </a:tc>
                <a:tc>
                  <a:txBody>
                    <a:bodyPr/>
                    <a:lstStyle/>
                    <a:p>
                      <a:pPr indent="0" lvl="0" marL="0" marR="0" rtl="0" algn="ctr">
                        <a:spcBef>
                          <a:spcPts val="0"/>
                        </a:spcBef>
                        <a:spcAft>
                          <a:spcPts val="0"/>
                        </a:spcAft>
                        <a:buNone/>
                      </a:pPr>
                      <a:r>
                        <a:rPr lang="es-AR" sz="2200"/>
                        <a:t>Instancia de la</a:t>
                      </a:r>
                      <a:r>
                        <a:rPr lang="es-AR" sz="2200"/>
                        <a:t> Entidad</a:t>
                      </a:r>
                      <a:endParaRPr sz="2200"/>
                    </a:p>
                  </a:txBody>
                  <a:tcPr marT="45725" marB="45725" marR="91450" marL="91450"/>
                </a:tc>
              </a:tr>
              <a:tr h="370850">
                <a:tc>
                  <a:txBody>
                    <a:bodyPr/>
                    <a:lstStyle/>
                    <a:p>
                      <a:pPr indent="0" lvl="0" marL="0" marR="0" rtl="0" algn="ctr">
                        <a:spcBef>
                          <a:spcPts val="0"/>
                        </a:spcBef>
                        <a:spcAft>
                          <a:spcPts val="0"/>
                        </a:spcAft>
                        <a:buNone/>
                      </a:pPr>
                      <a:r>
                        <a:rPr lang="es-AR" sz="2200"/>
                        <a:t>Clave Primaria</a:t>
                      </a:r>
                      <a:endParaRPr sz="2200"/>
                    </a:p>
                  </a:txBody>
                  <a:tcPr marT="45725" marB="45725" marR="91450" marL="91450"/>
                </a:tc>
                <a:tc>
                  <a:txBody>
                    <a:bodyPr/>
                    <a:lstStyle/>
                    <a:p>
                      <a:pPr indent="0" lvl="0" marL="0" marR="0" rtl="0" algn="ctr">
                        <a:spcBef>
                          <a:spcPts val="0"/>
                        </a:spcBef>
                        <a:spcAft>
                          <a:spcPts val="0"/>
                        </a:spcAft>
                        <a:buNone/>
                      </a:pPr>
                      <a:r>
                        <a:rPr lang="es-AR" sz="2200"/>
                        <a:t>Identificador</a:t>
                      </a:r>
                      <a:r>
                        <a:rPr lang="es-AR" sz="2200"/>
                        <a:t> Único de la Entidad</a:t>
                      </a:r>
                      <a:endParaRPr sz="2200"/>
                    </a:p>
                  </a:txBody>
                  <a:tcPr marT="45725" marB="45725" marR="91450" marL="91450"/>
                </a:tc>
              </a:tr>
              <a:tr h="370850">
                <a:tc>
                  <a:txBody>
                    <a:bodyPr/>
                    <a:lstStyle/>
                    <a:p>
                      <a:pPr indent="0" lvl="0" marL="0" marR="0" rtl="0" algn="ctr">
                        <a:spcBef>
                          <a:spcPts val="0"/>
                        </a:spcBef>
                        <a:spcAft>
                          <a:spcPts val="0"/>
                        </a:spcAft>
                        <a:buNone/>
                      </a:pPr>
                      <a:r>
                        <a:rPr lang="es-AR" sz="2200"/>
                        <a:t>Dominio</a:t>
                      </a:r>
                      <a:endParaRPr sz="2200"/>
                    </a:p>
                  </a:txBody>
                  <a:tcPr marT="45725" marB="45725" marR="91450" marL="91450"/>
                </a:tc>
                <a:tc>
                  <a:txBody>
                    <a:bodyPr/>
                    <a:lstStyle/>
                    <a:p>
                      <a:pPr indent="0" lvl="0" marL="0" marR="0" rtl="0" algn="ctr">
                        <a:spcBef>
                          <a:spcPts val="0"/>
                        </a:spcBef>
                        <a:spcAft>
                          <a:spcPts val="0"/>
                        </a:spcAft>
                        <a:buNone/>
                      </a:pPr>
                      <a:r>
                        <a:rPr lang="es-AR" sz="2200"/>
                        <a:t>Conjunto</a:t>
                      </a:r>
                      <a:r>
                        <a:rPr lang="es-AR" sz="2200"/>
                        <a:t> de Atributos de la Entidad</a:t>
                      </a:r>
                      <a:endParaRPr sz="2200"/>
                    </a:p>
                  </a:txBody>
                  <a:tcPr marT="45725" marB="45725" marR="91450" marL="9145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9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Estructura del Modelo Lógico </a:t>
            </a:r>
            <a:endParaRPr/>
          </a:p>
        </p:txBody>
      </p:sp>
      <p:sp>
        <p:nvSpPr>
          <p:cNvPr id="815" name="Google Shape;815;p94"/>
          <p:cNvSpPr txBox="1"/>
          <p:nvPr>
            <p:ph idx="4294967295" type="body"/>
          </p:nvPr>
        </p:nvSpPr>
        <p:spPr>
          <a:xfrm>
            <a:off x="628650" y="1909863"/>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None/>
            </a:pPr>
            <a:r>
              <a:rPr lang="es-AR" sz="2200"/>
              <a:t>En la sección anterior se presentaron los conceptos de </a:t>
            </a:r>
            <a:r>
              <a:rPr b="1" lang="es-AR" sz="2200"/>
              <a:t>entidad </a:t>
            </a:r>
            <a:r>
              <a:rPr lang="es-AR" sz="2200"/>
              <a:t>y de </a:t>
            </a:r>
            <a:r>
              <a:rPr b="1" lang="es-AR" sz="2200"/>
              <a:t>relación </a:t>
            </a:r>
            <a:r>
              <a:rPr lang="es-AR" sz="2200"/>
              <a:t>como conceptos para el </a:t>
            </a:r>
            <a:r>
              <a:rPr b="1" lang="es-AR" sz="2200"/>
              <a:t>modelado de datos reales</a:t>
            </a:r>
            <a:r>
              <a:rPr lang="es-AR" sz="2200"/>
              <a:t>. En el </a:t>
            </a:r>
            <a:r>
              <a:rPr b="1" lang="es-AR" sz="2200"/>
              <a:t>modelo lógico</a:t>
            </a:r>
            <a:r>
              <a:rPr lang="es-AR" sz="2200"/>
              <a:t>, cada </a:t>
            </a:r>
            <a:r>
              <a:rPr b="1" lang="es-AR" sz="2200"/>
              <a:t>fila de la tabla </a:t>
            </a:r>
            <a:r>
              <a:rPr lang="es-AR" sz="2200"/>
              <a:t>representa un hecho que, por lo general, se corresponde con </a:t>
            </a:r>
            <a:r>
              <a:rPr b="1" lang="es-AR" sz="2200"/>
              <a:t>una instancia de la entidad</a:t>
            </a:r>
            <a:r>
              <a:rPr lang="es-AR" sz="2200"/>
              <a:t> </a:t>
            </a:r>
            <a:endParaRPr/>
          </a:p>
          <a:p>
            <a:pPr indent="-228600" lvl="0" marL="228600" rtl="0" algn="l">
              <a:lnSpc>
                <a:spcPct val="90000"/>
              </a:lnSpc>
              <a:spcBef>
                <a:spcPts val="1000"/>
              </a:spcBef>
              <a:spcAft>
                <a:spcPts val="0"/>
              </a:spcAft>
              <a:buClr>
                <a:schemeClr val="dk1"/>
              </a:buClr>
              <a:buSzPts val="2200"/>
              <a:buNone/>
            </a:pPr>
            <a:r>
              <a:t/>
            </a:r>
            <a:endParaRPr sz="2200"/>
          </a:p>
        </p:txBody>
      </p:sp>
      <p:sp>
        <p:nvSpPr>
          <p:cNvPr id="816" name="Google Shape;816;p9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relacion.png" id="817" name="Google Shape;817;p94"/>
          <p:cNvPicPr preferRelativeResize="0"/>
          <p:nvPr/>
        </p:nvPicPr>
        <p:blipFill rotWithShape="1">
          <a:blip r:embed="rId3">
            <a:alphaModFix/>
          </a:blip>
          <a:srcRect b="0" l="0" r="0" t="0"/>
          <a:stretch/>
        </p:blipFill>
        <p:spPr>
          <a:xfrm>
            <a:off x="356010" y="3565329"/>
            <a:ext cx="8431980" cy="285298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Terminología en el Modelo Lógico</a:t>
            </a:r>
            <a:endParaRPr/>
          </a:p>
        </p:txBody>
      </p:sp>
      <p:sp>
        <p:nvSpPr>
          <p:cNvPr id="823" name="Google Shape;823;p95"/>
          <p:cNvSpPr txBox="1"/>
          <p:nvPr>
            <p:ph idx="4294967295" type="body"/>
          </p:nvPr>
        </p:nvSpPr>
        <p:spPr>
          <a:xfrm>
            <a:off x="628650" y="2160000"/>
            <a:ext cx="8515318"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170"/>
              <a:buChar char="•"/>
            </a:pPr>
            <a:r>
              <a:rPr lang="es-AR" sz="2170"/>
              <a:t>Una </a:t>
            </a:r>
            <a:r>
              <a:rPr b="1" lang="es-AR" sz="2170"/>
              <a:t>relación </a:t>
            </a:r>
            <a:r>
              <a:rPr lang="es-AR" sz="2170"/>
              <a:t>corresponde a lo que conocemos como </a:t>
            </a:r>
            <a:r>
              <a:rPr b="1" lang="es-AR" sz="2170"/>
              <a:t>tabla</a:t>
            </a:r>
            <a:r>
              <a:rPr lang="es-AR" sz="2170"/>
              <a:t>, que se utiliza para representar los datos que queremos almacenar en nuestra base de datos. En el modelado de entidad relación es la </a:t>
            </a:r>
            <a:r>
              <a:rPr b="1" lang="es-AR" sz="2170"/>
              <a:t>Entidad</a:t>
            </a:r>
            <a:endParaRPr sz="2170"/>
          </a:p>
          <a:p>
            <a:pPr indent="-228600" lvl="0" marL="228600" rtl="0" algn="l">
              <a:lnSpc>
                <a:spcPct val="70000"/>
              </a:lnSpc>
              <a:spcBef>
                <a:spcPts val="1000"/>
              </a:spcBef>
              <a:spcAft>
                <a:spcPts val="0"/>
              </a:spcAft>
              <a:buClr>
                <a:schemeClr val="dk1"/>
              </a:buClr>
              <a:buSzPts val="2170"/>
              <a:buChar char="•"/>
            </a:pPr>
            <a:r>
              <a:rPr lang="es-AR" sz="2170"/>
              <a:t>Un </a:t>
            </a:r>
            <a:r>
              <a:rPr b="1" lang="es-AR" sz="2170"/>
              <a:t>atributo </a:t>
            </a:r>
            <a:r>
              <a:rPr lang="es-AR" sz="2170"/>
              <a:t>corresponde a una </a:t>
            </a:r>
            <a:r>
              <a:rPr b="1" lang="es-AR" sz="2170"/>
              <a:t>columna </a:t>
            </a:r>
            <a:r>
              <a:rPr lang="es-AR" sz="2170"/>
              <a:t>o </a:t>
            </a:r>
            <a:r>
              <a:rPr b="1" lang="es-AR" sz="2170"/>
              <a:t>campo</a:t>
            </a:r>
            <a:r>
              <a:rPr lang="es-AR" sz="2170"/>
              <a:t>. El número de atributos se denomina </a:t>
            </a:r>
            <a:r>
              <a:rPr b="1" lang="es-AR" sz="2170"/>
              <a:t>grado</a:t>
            </a:r>
            <a:endParaRPr sz="2170"/>
          </a:p>
          <a:p>
            <a:pPr indent="-228600" lvl="0" marL="228600" rtl="0" algn="l">
              <a:lnSpc>
                <a:spcPct val="70000"/>
              </a:lnSpc>
              <a:spcBef>
                <a:spcPts val="1000"/>
              </a:spcBef>
              <a:spcAft>
                <a:spcPts val="0"/>
              </a:spcAft>
              <a:buClr>
                <a:schemeClr val="dk1"/>
              </a:buClr>
              <a:buSzPts val="2170"/>
              <a:buChar char="•"/>
            </a:pPr>
            <a:r>
              <a:rPr lang="es-AR" sz="2170"/>
              <a:t>Una </a:t>
            </a:r>
            <a:r>
              <a:rPr b="1" lang="es-AR" sz="2170"/>
              <a:t>tupla </a:t>
            </a:r>
            <a:r>
              <a:rPr lang="es-AR" sz="2170"/>
              <a:t>corresponde a una </a:t>
            </a:r>
            <a:r>
              <a:rPr b="1" lang="es-AR" sz="2170"/>
              <a:t>fila </a:t>
            </a:r>
            <a:r>
              <a:rPr lang="es-AR" sz="2170"/>
              <a:t>o </a:t>
            </a:r>
            <a:r>
              <a:rPr b="1" lang="es-AR" sz="2170"/>
              <a:t>registro </a:t>
            </a:r>
            <a:r>
              <a:rPr lang="es-AR" sz="2170"/>
              <a:t>de esa </a:t>
            </a:r>
            <a:r>
              <a:rPr b="1" lang="es-AR" sz="2170"/>
              <a:t>tabla</a:t>
            </a:r>
            <a:r>
              <a:rPr lang="es-AR" sz="2170"/>
              <a:t>. En el modelado de entidad relación es lo que denominamos </a:t>
            </a:r>
            <a:r>
              <a:rPr b="1" lang="es-AR" sz="2170"/>
              <a:t>instancia </a:t>
            </a:r>
            <a:r>
              <a:rPr lang="es-AR" sz="2170"/>
              <a:t>de la Entidad. El número de tuplas de una tabla se denomina </a:t>
            </a:r>
            <a:r>
              <a:rPr b="1" lang="es-AR" sz="2170"/>
              <a:t>cardinalidad</a:t>
            </a:r>
            <a:endParaRPr sz="2170"/>
          </a:p>
          <a:p>
            <a:pPr indent="-228600" lvl="0" marL="228600" rtl="0" algn="l">
              <a:lnSpc>
                <a:spcPct val="70000"/>
              </a:lnSpc>
              <a:spcBef>
                <a:spcPts val="1000"/>
              </a:spcBef>
              <a:spcAft>
                <a:spcPts val="0"/>
              </a:spcAft>
              <a:buClr>
                <a:schemeClr val="dk1"/>
              </a:buClr>
              <a:buSzPts val="2170"/>
              <a:buChar char="•"/>
            </a:pPr>
            <a:r>
              <a:rPr lang="es-AR" sz="2170"/>
              <a:t>La </a:t>
            </a:r>
            <a:r>
              <a:rPr b="1" lang="es-AR" sz="2170"/>
              <a:t>clave primaria</a:t>
            </a:r>
            <a:r>
              <a:rPr lang="es-AR" sz="2170"/>
              <a:t> es un identificador único para la tabla. Nunca existen dos filas de la tabla con el mismo valor en esa columna o combinación de columnas</a:t>
            </a:r>
            <a:endParaRPr/>
          </a:p>
          <a:p>
            <a:pPr indent="-228600" lvl="0" marL="228600" rtl="0" algn="l">
              <a:lnSpc>
                <a:spcPct val="70000"/>
              </a:lnSpc>
              <a:spcBef>
                <a:spcPts val="1000"/>
              </a:spcBef>
              <a:spcAft>
                <a:spcPts val="0"/>
              </a:spcAft>
              <a:buClr>
                <a:schemeClr val="dk1"/>
              </a:buClr>
              <a:buSzPts val="2170"/>
              <a:buChar char="•"/>
            </a:pPr>
            <a:r>
              <a:rPr lang="es-AR" sz="2170"/>
              <a:t>Un </a:t>
            </a:r>
            <a:r>
              <a:rPr b="1" lang="es-AR" sz="2170"/>
              <a:t>dominio </a:t>
            </a:r>
            <a:r>
              <a:rPr lang="es-AR" sz="2170"/>
              <a:t>es una colección de valores, de los cuales uno o más atributo (columnas) obtienen sus valores reales  </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824" name="Google Shape;824;p9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Propiedades de las Relaciones</a:t>
            </a:r>
            <a:endParaRPr/>
          </a:p>
        </p:txBody>
      </p:sp>
      <p:sp>
        <p:nvSpPr>
          <p:cNvPr id="830" name="Google Shape;830;p96"/>
          <p:cNvSpPr txBox="1"/>
          <p:nvPr>
            <p:ph idx="4294967295" type="body"/>
          </p:nvPr>
        </p:nvSpPr>
        <p:spPr>
          <a:xfrm>
            <a:off x="628650" y="2160000"/>
            <a:ext cx="832138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No existen tuplas repetidas</a:t>
            </a:r>
            <a:endParaRPr/>
          </a:p>
          <a:p>
            <a:pPr indent="-228600" lvl="0" marL="228600" rtl="0" algn="l">
              <a:lnSpc>
                <a:spcPct val="90000"/>
              </a:lnSpc>
              <a:spcBef>
                <a:spcPts val="1000"/>
              </a:spcBef>
              <a:spcAft>
                <a:spcPts val="0"/>
              </a:spcAft>
              <a:buClr>
                <a:schemeClr val="dk1"/>
              </a:buClr>
              <a:buSzPts val="2200"/>
              <a:buChar char="•"/>
            </a:pPr>
            <a:r>
              <a:rPr lang="es-AR" sz="2200"/>
              <a:t>Las tuplas no tienen que estar ordenadas, necesariamente, (de arriba hacia abajo)</a:t>
            </a:r>
            <a:endParaRPr/>
          </a:p>
          <a:p>
            <a:pPr indent="-228600" lvl="0" marL="228600" rtl="0" algn="l">
              <a:lnSpc>
                <a:spcPct val="90000"/>
              </a:lnSpc>
              <a:spcBef>
                <a:spcPts val="1000"/>
              </a:spcBef>
              <a:spcAft>
                <a:spcPts val="0"/>
              </a:spcAft>
              <a:buClr>
                <a:schemeClr val="dk1"/>
              </a:buClr>
              <a:buSzPts val="2200"/>
              <a:buChar char="•"/>
            </a:pPr>
            <a:r>
              <a:rPr lang="es-AR" sz="2200"/>
              <a:t>Los atributos no tienen que estar ordenados, necesariamente, (de izquierda a derecha)</a:t>
            </a:r>
            <a:endParaRPr/>
          </a:p>
          <a:p>
            <a:pPr indent="-228600" lvl="0" marL="228600" rtl="0" algn="l">
              <a:lnSpc>
                <a:spcPct val="90000"/>
              </a:lnSpc>
              <a:spcBef>
                <a:spcPts val="1000"/>
              </a:spcBef>
              <a:spcAft>
                <a:spcPts val="0"/>
              </a:spcAft>
              <a:buClr>
                <a:schemeClr val="dk1"/>
              </a:buClr>
              <a:buSzPts val="2200"/>
              <a:buChar char="•"/>
            </a:pPr>
            <a:r>
              <a:rPr lang="es-AR" sz="2200"/>
              <a:t>Todos los valores de los atributos son atómicos (esto significa que debe tener un único valor, por ejemplo si es un atributo que contendrá un número de teléfono, solo puede contener un número de teléfono)</a:t>
            </a:r>
            <a:br>
              <a:rPr lang="es-AR" sz="2200"/>
            </a:br>
            <a:endParaRPr sz="2200"/>
          </a:p>
        </p:txBody>
      </p:sp>
      <p:sp>
        <p:nvSpPr>
          <p:cNvPr id="831" name="Google Shape;831;p9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Integridad en las Bases de Datos Relacionales</a:t>
            </a:r>
            <a:endParaRPr/>
          </a:p>
        </p:txBody>
      </p:sp>
      <p:sp>
        <p:nvSpPr>
          <p:cNvPr id="837" name="Google Shape;837;p97"/>
          <p:cNvSpPr txBox="1"/>
          <p:nvPr>
            <p:ph idx="4294967295" type="body"/>
          </p:nvPr>
        </p:nvSpPr>
        <p:spPr>
          <a:xfrm>
            <a:off x="628650" y="2160000"/>
            <a:ext cx="832138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El objetivo de las reglas de integridad es informar al sistema administrador de Bases de Datos (DBMS), de ciertas restricciones del mundo real, (por ejemplo, los pesos de las piezas no pueden ser negativos)</a:t>
            </a:r>
            <a:endParaRPr/>
          </a:p>
          <a:p>
            <a:pPr indent="-228600" lvl="0" marL="228600" rtl="0" algn="l">
              <a:lnSpc>
                <a:spcPct val="90000"/>
              </a:lnSpc>
              <a:spcBef>
                <a:spcPts val="1000"/>
              </a:spcBef>
              <a:spcAft>
                <a:spcPts val="0"/>
              </a:spcAft>
              <a:buClr>
                <a:schemeClr val="dk1"/>
              </a:buClr>
              <a:buSzPts val="2200"/>
              <a:buChar char="•"/>
            </a:pPr>
            <a:r>
              <a:rPr lang="es-AR" sz="2200"/>
              <a:t>Se debe vigilar las operaciones de inserción y modificación y rechazar cualquier entrada que no cumpla con las especificaciones</a:t>
            </a:r>
            <a:endParaRPr/>
          </a:p>
          <a:p>
            <a:pPr indent="-228600" lvl="0" marL="228600" rtl="0" algn="l">
              <a:lnSpc>
                <a:spcPct val="90000"/>
              </a:lnSpc>
              <a:spcBef>
                <a:spcPts val="1000"/>
              </a:spcBef>
              <a:spcAft>
                <a:spcPts val="0"/>
              </a:spcAft>
              <a:buClr>
                <a:schemeClr val="dk1"/>
              </a:buClr>
              <a:buSzPts val="2200"/>
              <a:buChar char="•"/>
            </a:pPr>
            <a:r>
              <a:rPr lang="es-AR" sz="2200"/>
              <a:t>El Modelo Relacional incluye dos reglas generales de integridad: </a:t>
            </a:r>
            <a:r>
              <a:rPr i="1" lang="es-AR" sz="2200"/>
              <a:t>Reglas de Integridad para Clave Primaria </a:t>
            </a:r>
            <a:r>
              <a:rPr lang="es-AR" sz="2200"/>
              <a:t>y </a:t>
            </a:r>
            <a:r>
              <a:rPr i="1" lang="es-AR" sz="2200"/>
              <a:t>Reglas de Integridad para Clave Foránea</a:t>
            </a:r>
            <a:endParaRPr sz="2200"/>
          </a:p>
          <a:p>
            <a:pPr indent="-88900" lvl="0" marL="228600" rtl="0" algn="l">
              <a:lnSpc>
                <a:spcPct val="90000"/>
              </a:lnSpc>
              <a:spcBef>
                <a:spcPts val="1000"/>
              </a:spcBef>
              <a:spcAft>
                <a:spcPts val="0"/>
              </a:spcAft>
              <a:buClr>
                <a:schemeClr val="dk1"/>
              </a:buClr>
              <a:buSzPts val="2200"/>
              <a:buNone/>
            </a:pPr>
            <a:r>
              <a:t/>
            </a:r>
            <a:endParaRPr sz="2200"/>
          </a:p>
        </p:txBody>
      </p:sp>
      <p:sp>
        <p:nvSpPr>
          <p:cNvPr id="838" name="Google Shape;838;p9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9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Reglas de Integridad para Clave Primaria  </a:t>
            </a:r>
            <a:endParaRPr/>
          </a:p>
        </p:txBody>
      </p:sp>
      <p:sp>
        <p:nvSpPr>
          <p:cNvPr id="844" name="Google Shape;844;p98"/>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es-AR" sz="2200"/>
              <a:t>Un atributo a (posiblemente compuesto) de la relación R es una clave candidata de R, sí y solo sí satisface las siguientes propiedades:</a:t>
            </a:r>
            <a:endParaRPr/>
          </a:p>
          <a:p>
            <a:pPr indent="-228600" lvl="1" marL="685800" rtl="0" algn="just">
              <a:lnSpc>
                <a:spcPct val="90000"/>
              </a:lnSpc>
              <a:spcBef>
                <a:spcPts val="500"/>
              </a:spcBef>
              <a:spcAft>
                <a:spcPts val="0"/>
              </a:spcAft>
              <a:buClr>
                <a:schemeClr val="dk1"/>
              </a:buClr>
              <a:buSzPts val="2200"/>
              <a:buFont typeface="Noto Sans Symbols"/>
              <a:buChar char="➢"/>
            </a:pPr>
            <a:r>
              <a:rPr b="1" lang="es-AR" sz="2200"/>
              <a:t>Unicidad</a:t>
            </a:r>
            <a:r>
              <a:rPr lang="es-AR" sz="2200"/>
              <a:t>: no existen dos tuplas de R con el mismo valor de a, en un momento dado</a:t>
            </a:r>
            <a:endParaRPr/>
          </a:p>
          <a:p>
            <a:pPr indent="-228600" lvl="1" marL="685800" rtl="0" algn="just">
              <a:lnSpc>
                <a:spcPct val="90000"/>
              </a:lnSpc>
              <a:spcBef>
                <a:spcPts val="500"/>
              </a:spcBef>
              <a:spcAft>
                <a:spcPts val="0"/>
              </a:spcAft>
              <a:buClr>
                <a:schemeClr val="dk1"/>
              </a:buClr>
              <a:buSzPts val="2200"/>
              <a:buFont typeface="Noto Sans Symbols"/>
              <a:buChar char="➢"/>
            </a:pPr>
            <a:r>
              <a:rPr b="1" lang="es-AR" sz="2200"/>
              <a:t>Minimalidad</a:t>
            </a:r>
            <a:r>
              <a:rPr lang="es-AR" sz="2200"/>
              <a:t>: si a es un atributo compuesto, no puedo eliminar un componente de a sin destruir la propiedad de unicidad</a:t>
            </a:r>
            <a:endParaRPr/>
          </a:p>
          <a:p>
            <a:pPr indent="-228600" lvl="0" marL="228600" rtl="0" algn="just">
              <a:lnSpc>
                <a:spcPct val="90000"/>
              </a:lnSpc>
              <a:spcBef>
                <a:spcPts val="1000"/>
              </a:spcBef>
              <a:spcAft>
                <a:spcPts val="0"/>
              </a:spcAft>
              <a:buClr>
                <a:schemeClr val="dk1"/>
              </a:buClr>
              <a:buSzPts val="2200"/>
              <a:buChar char="•"/>
            </a:pPr>
            <a:r>
              <a:rPr lang="es-AR" sz="2200"/>
              <a:t>En el caso de que existan varias claves candidatas, debemos escoger una y las demás serán claves Alternativas (claves candidata que no son clave primaria) </a:t>
            </a:r>
            <a:endParaRPr/>
          </a:p>
        </p:txBody>
      </p:sp>
      <p:sp>
        <p:nvSpPr>
          <p:cNvPr id="845" name="Google Shape;845;p9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9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lang="es-AR" sz="3600"/>
              <a:t>Reglas de Integridad para Clave Primaria</a:t>
            </a:r>
            <a:br>
              <a:rPr b="1" lang="es-AR" sz="3600"/>
            </a:br>
            <a:r>
              <a:rPr i="1" lang="es-AR" sz="2790"/>
              <a:t>Ejemplo</a:t>
            </a:r>
            <a:endParaRPr i="1" sz="3600"/>
          </a:p>
        </p:txBody>
      </p:sp>
      <p:sp>
        <p:nvSpPr>
          <p:cNvPr id="851" name="Google Shape;851;p9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852" name="Google Shape;852;p99"/>
          <p:cNvGraphicFramePr/>
          <p:nvPr/>
        </p:nvGraphicFramePr>
        <p:xfrm>
          <a:off x="3216291" y="2869615"/>
          <a:ext cx="3000000" cy="3000000"/>
        </p:xfrm>
        <a:graphic>
          <a:graphicData uri="http://schemas.openxmlformats.org/drawingml/2006/table">
            <a:tbl>
              <a:tblPr bandRow="1" firstRow="1">
                <a:noFill/>
                <a:tableStyleId>{1A96E83B-8C3D-4963-AFF7-6FA792952785}</a:tableStyleId>
              </a:tblPr>
              <a:tblGrid>
                <a:gridCol w="1901800"/>
                <a:gridCol w="1739900"/>
              </a:tblGrid>
              <a:tr h="370850">
                <a:tc>
                  <a:txBody>
                    <a:bodyPr/>
                    <a:lstStyle/>
                    <a:p>
                      <a:pPr indent="0" lvl="0" marL="0" marR="0" rtl="0" algn="l">
                        <a:spcBef>
                          <a:spcPts val="0"/>
                        </a:spcBef>
                        <a:spcAft>
                          <a:spcPts val="0"/>
                        </a:spcAft>
                        <a:buNone/>
                      </a:pPr>
                      <a:r>
                        <a:rPr lang="es-AR" sz="1800"/>
                        <a:t>id_personaje(PK)</a:t>
                      </a:r>
                      <a:endParaRPr sz="1800"/>
                    </a:p>
                  </a:txBody>
                  <a:tcPr marT="45725" marB="45725" marR="91450" marL="91450"/>
                </a:tc>
                <a:tc>
                  <a:txBody>
                    <a:bodyPr/>
                    <a:lstStyle/>
                    <a:p>
                      <a:pPr indent="0" lvl="0" marL="0" marR="0" rtl="0" algn="l">
                        <a:spcBef>
                          <a:spcPts val="0"/>
                        </a:spcBef>
                        <a:spcAft>
                          <a:spcPts val="0"/>
                        </a:spcAft>
                        <a:buNone/>
                      </a:pPr>
                      <a:r>
                        <a:rPr lang="es-AR" sz="1800"/>
                        <a:t>id_pelicula(PK)</a:t>
                      </a:r>
                      <a:endParaRPr sz="1800"/>
                    </a:p>
                  </a:txBody>
                  <a:tcPr marT="45725" marB="45725" marR="91450" marL="91450"/>
                </a:tc>
              </a:tr>
              <a:tr h="370850">
                <a:tc>
                  <a:txBody>
                    <a:bodyPr/>
                    <a:lstStyle/>
                    <a:p>
                      <a:pPr indent="0" lvl="0" marL="0" marR="0" rtl="0" algn="l">
                        <a:spcBef>
                          <a:spcPts val="0"/>
                        </a:spcBef>
                        <a:spcAft>
                          <a:spcPts val="0"/>
                        </a:spcAft>
                        <a:buNone/>
                      </a:pPr>
                      <a:r>
                        <a:rPr lang="es-AR" sz="1800"/>
                        <a:t>per1</a:t>
                      </a:r>
                      <a:endParaRPr sz="1800"/>
                    </a:p>
                  </a:txBody>
                  <a:tcPr marT="45725" marB="45725" marR="91450" marL="91450"/>
                </a:tc>
                <a:tc>
                  <a:txBody>
                    <a:bodyPr/>
                    <a:lstStyle/>
                    <a:p>
                      <a:pPr indent="0" lvl="0" marL="0" marR="0" rtl="0" algn="l">
                        <a:spcBef>
                          <a:spcPts val="0"/>
                        </a:spcBef>
                        <a:spcAft>
                          <a:spcPts val="0"/>
                        </a:spcAft>
                        <a:buNone/>
                      </a:pPr>
                      <a:r>
                        <a:rPr lang="es-AR" sz="1800"/>
                        <a:t>peli1</a:t>
                      </a:r>
                      <a:endParaRPr sz="1800"/>
                    </a:p>
                  </a:txBody>
                  <a:tcPr marT="45725" marB="45725" marR="91450" marL="91450"/>
                </a:tc>
              </a:tr>
              <a:tr h="370850">
                <a:tc>
                  <a:txBody>
                    <a:bodyPr/>
                    <a:lstStyle/>
                    <a:p>
                      <a:pPr indent="0" lvl="0" marL="0" marR="0" rtl="0" algn="l">
                        <a:spcBef>
                          <a:spcPts val="0"/>
                        </a:spcBef>
                        <a:spcAft>
                          <a:spcPts val="0"/>
                        </a:spcAft>
                        <a:buNone/>
                      </a:pPr>
                      <a:r>
                        <a:rPr lang="es-AR" sz="1800"/>
                        <a:t>per1</a:t>
                      </a:r>
                      <a:endParaRPr sz="1800"/>
                    </a:p>
                  </a:txBody>
                  <a:tcPr marT="45725" marB="45725" marR="91450" marL="91450"/>
                </a:tc>
                <a:tc>
                  <a:txBody>
                    <a:bodyPr/>
                    <a:lstStyle/>
                    <a:p>
                      <a:pPr indent="0" lvl="0" marL="0" marR="0" rtl="0" algn="l">
                        <a:spcBef>
                          <a:spcPts val="0"/>
                        </a:spcBef>
                        <a:spcAft>
                          <a:spcPts val="0"/>
                        </a:spcAft>
                        <a:buNone/>
                      </a:pPr>
                      <a:r>
                        <a:rPr lang="es-AR" sz="1800"/>
                        <a:t>peli2</a:t>
                      </a:r>
                      <a:endParaRPr sz="1800"/>
                    </a:p>
                  </a:txBody>
                  <a:tcPr marT="45725" marB="45725" marR="91450" marL="91450"/>
                </a:tc>
              </a:tr>
              <a:tr h="370850">
                <a:tc>
                  <a:txBody>
                    <a:bodyPr/>
                    <a:lstStyle/>
                    <a:p>
                      <a:pPr indent="0" lvl="0" marL="0" marR="0" rtl="0" algn="l">
                        <a:spcBef>
                          <a:spcPts val="0"/>
                        </a:spcBef>
                        <a:spcAft>
                          <a:spcPts val="0"/>
                        </a:spcAft>
                        <a:buNone/>
                      </a:pPr>
                      <a:r>
                        <a:rPr lang="es-AR" sz="1800"/>
                        <a:t>per2</a:t>
                      </a:r>
                      <a:endParaRPr/>
                    </a:p>
                  </a:txBody>
                  <a:tcPr marT="45725" marB="45725" marR="91450" marL="91450"/>
                </a:tc>
                <a:tc>
                  <a:txBody>
                    <a:bodyPr/>
                    <a:lstStyle/>
                    <a:p>
                      <a:pPr indent="0" lvl="0" marL="0" marR="0" rtl="0" algn="l">
                        <a:spcBef>
                          <a:spcPts val="0"/>
                        </a:spcBef>
                        <a:spcAft>
                          <a:spcPts val="0"/>
                        </a:spcAft>
                        <a:buNone/>
                      </a:pPr>
                      <a:r>
                        <a:rPr lang="es-AR" sz="1800"/>
                        <a:t>peli3</a:t>
                      </a:r>
                      <a:endParaRPr sz="1800"/>
                    </a:p>
                  </a:txBody>
                  <a:tcPr marT="45725" marB="45725" marR="91450" marL="91450"/>
                </a:tc>
              </a:tr>
            </a:tbl>
          </a:graphicData>
        </a:graphic>
      </p:graphicFrame>
      <p:sp>
        <p:nvSpPr>
          <p:cNvPr id="853" name="Google Shape;853;p99"/>
          <p:cNvSpPr txBox="1"/>
          <p:nvPr/>
        </p:nvSpPr>
        <p:spPr>
          <a:xfrm>
            <a:off x="3216292" y="2481918"/>
            <a:ext cx="21236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PersonajeDePelicula</a:t>
            </a:r>
            <a:endParaRPr b="1" sz="1800">
              <a:solidFill>
                <a:schemeClr val="dk1"/>
              </a:solidFill>
              <a:latin typeface="Calibri"/>
              <a:ea typeface="Calibri"/>
              <a:cs typeface="Calibri"/>
              <a:sym typeface="Calibri"/>
            </a:endParaRPr>
          </a:p>
        </p:txBody>
      </p:sp>
      <p:sp>
        <p:nvSpPr>
          <p:cNvPr id="854" name="Google Shape;854;p99"/>
          <p:cNvSpPr txBox="1"/>
          <p:nvPr/>
        </p:nvSpPr>
        <p:spPr>
          <a:xfrm>
            <a:off x="628649" y="4821535"/>
            <a:ext cx="746240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De este modo, se garantiza que todas las filas de la tabla </a:t>
            </a:r>
            <a:endParaRPr/>
          </a:p>
          <a:p>
            <a:pPr indent="0" lvl="0" marL="0" marR="0" rtl="0" algn="l">
              <a:spcBef>
                <a:spcPts val="0"/>
              </a:spcBef>
              <a:spcAft>
                <a:spcPts val="0"/>
              </a:spcAft>
              <a:buNone/>
            </a:pPr>
            <a:r>
              <a:rPr b="1" lang="es-AR" sz="1800">
                <a:solidFill>
                  <a:schemeClr val="dk1"/>
                </a:solidFill>
                <a:latin typeface="Calibri"/>
                <a:ea typeface="Calibri"/>
                <a:cs typeface="Calibri"/>
                <a:sym typeface="Calibri"/>
              </a:rPr>
              <a:t>PersonajeDePelicula</a:t>
            </a:r>
            <a:r>
              <a:rPr lang="es-AR" sz="1800">
                <a:solidFill>
                  <a:schemeClr val="dk1"/>
                </a:solidFill>
                <a:latin typeface="Calibri"/>
                <a:ea typeface="Calibri"/>
                <a:cs typeface="Calibri"/>
                <a:sym typeface="Calibri"/>
              </a:rPr>
              <a:t> tengan una combinación de </a:t>
            </a:r>
            <a:r>
              <a:rPr b="1" lang="es-AR" sz="1800">
                <a:solidFill>
                  <a:schemeClr val="dk1"/>
                </a:solidFill>
                <a:latin typeface="Calibri"/>
                <a:ea typeface="Calibri"/>
                <a:cs typeface="Calibri"/>
                <a:sym typeface="Calibri"/>
              </a:rPr>
              <a:t>id_personaje</a:t>
            </a:r>
            <a:r>
              <a:rPr lang="es-AR" sz="1800">
                <a:solidFill>
                  <a:schemeClr val="dk1"/>
                </a:solidFill>
                <a:latin typeface="Calibri"/>
                <a:ea typeface="Calibri"/>
                <a:cs typeface="Calibri"/>
                <a:sym typeface="Calibri"/>
              </a:rPr>
              <a:t> y </a:t>
            </a:r>
            <a:r>
              <a:rPr b="1" lang="es-AR" sz="1800">
                <a:solidFill>
                  <a:schemeClr val="dk1"/>
                </a:solidFill>
                <a:latin typeface="Calibri"/>
                <a:ea typeface="Calibri"/>
                <a:cs typeface="Calibri"/>
                <a:sym typeface="Calibri"/>
              </a:rPr>
              <a:t>id_pelicula</a:t>
            </a:r>
            <a:r>
              <a:rPr lang="es-AR"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Esto impide la inserción de filas duplicadas.</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a:t>
            </a:r>
            <a:r>
              <a:rPr lang="es-AR"/>
              <a:t> </a:t>
            </a:r>
            <a:r>
              <a:rPr b="1" lang="es-AR"/>
              <a:t>de</a:t>
            </a:r>
            <a:r>
              <a:rPr lang="es-AR"/>
              <a:t> </a:t>
            </a:r>
            <a:r>
              <a:rPr b="1" lang="es-AR"/>
              <a:t>Datos</a:t>
            </a:r>
            <a:endParaRPr/>
          </a:p>
        </p:txBody>
      </p:sp>
      <p:sp>
        <p:nvSpPr>
          <p:cNvPr id="494" name="Google Shape;494;p55"/>
          <p:cNvSpPr txBox="1"/>
          <p:nvPr>
            <p:ph idx="4294967295" type="body"/>
          </p:nvPr>
        </p:nvSpPr>
        <p:spPr>
          <a:xfrm>
            <a:off x="615949" y="1389504"/>
            <a:ext cx="8250959" cy="4900460"/>
          </a:xfrm>
          <a:prstGeom prst="rect">
            <a:avLst/>
          </a:prstGeom>
          <a:noFill/>
          <a:ln>
            <a:noFill/>
          </a:ln>
        </p:spPr>
        <p:txBody>
          <a:bodyPr anchorCtr="0" anchor="t" bIns="45700" lIns="91425" spcFirstLastPara="1" rIns="91425" wrap="square" tIns="45700">
            <a:noAutofit/>
          </a:bodyPr>
          <a:lstStyle/>
          <a:p>
            <a:pPr indent="-228600" lvl="0" marL="228600" rtl="0" algn="l">
              <a:lnSpc>
                <a:spcPct val="114000"/>
              </a:lnSpc>
              <a:spcBef>
                <a:spcPts val="0"/>
              </a:spcBef>
              <a:spcAft>
                <a:spcPts val="0"/>
              </a:spcAft>
              <a:buClr>
                <a:schemeClr val="dk1"/>
              </a:buClr>
              <a:buSzPts val="2400"/>
              <a:buChar char="•"/>
            </a:pPr>
            <a:r>
              <a:rPr lang="es-AR" sz="2400"/>
              <a:t>La correcta estructura de la base de datos se obtiene como resultado del </a:t>
            </a:r>
            <a:r>
              <a:rPr b="1" lang="es-AR" sz="2400"/>
              <a:t>modelado de los datos</a:t>
            </a:r>
            <a:endParaRPr sz="2400"/>
          </a:p>
          <a:p>
            <a:pPr indent="-228600" lvl="0" marL="228600" rtl="0" algn="l">
              <a:lnSpc>
                <a:spcPct val="114000"/>
              </a:lnSpc>
              <a:spcBef>
                <a:spcPts val="1000"/>
              </a:spcBef>
              <a:spcAft>
                <a:spcPts val="0"/>
              </a:spcAft>
              <a:buClr>
                <a:schemeClr val="dk1"/>
              </a:buClr>
              <a:buSzPts val="2400"/>
              <a:buChar char="•"/>
            </a:pPr>
            <a:r>
              <a:rPr b="1" lang="es-AR" sz="2400"/>
              <a:t>Modelo de datos: </a:t>
            </a:r>
            <a:r>
              <a:rPr lang="es-AR" sz="2400"/>
              <a:t>Es una colección de herramientas conceptuales para describir los datos, las relaciones entre ellos, la semántica que tienen en el Universo del Discurso y las restricciones referidas a sus valores</a:t>
            </a:r>
            <a:endParaRPr/>
          </a:p>
          <a:p>
            <a:pPr indent="-228600" lvl="0" marL="228600" rtl="0" algn="l">
              <a:lnSpc>
                <a:spcPct val="114000"/>
              </a:lnSpc>
              <a:spcBef>
                <a:spcPts val="1000"/>
              </a:spcBef>
              <a:spcAft>
                <a:spcPts val="0"/>
              </a:spcAft>
              <a:buClr>
                <a:schemeClr val="dk1"/>
              </a:buClr>
              <a:buSzPts val="2400"/>
              <a:buChar char="•"/>
            </a:pPr>
            <a:r>
              <a:rPr lang="es-AR" sz="2400"/>
              <a:t>El </a:t>
            </a:r>
            <a:r>
              <a:rPr b="1" lang="es-AR" sz="2400"/>
              <a:t>modelo de datos relacional </a:t>
            </a:r>
            <a:r>
              <a:rPr lang="es-AR" sz="2400"/>
              <a:t>es uno de los paradigmas más populares, subyacente a la mayoría de las BD actuales: considera los datos bajo la forma de conjuntos, que se representa habitualmente de forma tabular</a:t>
            </a:r>
            <a:endParaRPr/>
          </a:p>
        </p:txBody>
      </p:sp>
      <p:sp>
        <p:nvSpPr>
          <p:cNvPr id="495" name="Google Shape;495;p5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0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¿Por Qué son Importantes las Claves Primarias?  </a:t>
            </a:r>
            <a:endParaRPr/>
          </a:p>
        </p:txBody>
      </p:sp>
      <p:sp>
        <p:nvSpPr>
          <p:cNvPr id="860" name="Google Shape;860;p100"/>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Son importantes porque constituyen el mecanismo de direccionamiento a nivel de tuplas, básico en un sistema relacional</a:t>
            </a:r>
            <a:endParaRPr/>
          </a:p>
          <a:p>
            <a:pPr indent="-228600" lvl="0" marL="228600" rtl="0" algn="l">
              <a:lnSpc>
                <a:spcPct val="90000"/>
              </a:lnSpc>
              <a:spcBef>
                <a:spcPts val="1000"/>
              </a:spcBef>
              <a:spcAft>
                <a:spcPts val="0"/>
              </a:spcAft>
              <a:buClr>
                <a:schemeClr val="dk1"/>
              </a:buClr>
              <a:buSzPts val="2200"/>
              <a:buChar char="•"/>
            </a:pPr>
            <a:r>
              <a:rPr lang="es-AR" sz="2200"/>
              <a:t>Es el único modo garantizado por el sistema para localizar una tupla específica</a:t>
            </a:r>
            <a:endParaRPr/>
          </a:p>
          <a:p>
            <a:pPr indent="-228600" lvl="0" marL="228600" rtl="0" algn="l">
              <a:lnSpc>
                <a:spcPct val="90000"/>
              </a:lnSpc>
              <a:spcBef>
                <a:spcPts val="1000"/>
              </a:spcBef>
              <a:spcAft>
                <a:spcPts val="0"/>
              </a:spcAft>
              <a:buClr>
                <a:schemeClr val="dk1"/>
              </a:buClr>
              <a:buSzPts val="2200"/>
              <a:buChar char="•"/>
            </a:pPr>
            <a:r>
              <a:rPr lang="es-AR" sz="2200"/>
              <a:t>Ningún componente de la clave primaria de una relación base puede aceptar nulos. Se entiende por nulo a un valor o representación que, por convención, no representa valor real del atributo aplicado</a:t>
            </a:r>
            <a:br>
              <a:rPr lang="es-AR" sz="2200"/>
            </a:br>
            <a:endParaRPr sz="2200"/>
          </a:p>
        </p:txBody>
      </p:sp>
      <p:sp>
        <p:nvSpPr>
          <p:cNvPr id="861" name="Google Shape;861;p10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¿Por Qué son Importantes las Claves Primarias?  </a:t>
            </a:r>
            <a:endParaRPr/>
          </a:p>
        </p:txBody>
      </p:sp>
      <p:sp>
        <p:nvSpPr>
          <p:cNvPr id="867" name="Google Shape;867;p101"/>
          <p:cNvSpPr txBox="1"/>
          <p:nvPr>
            <p:ph idx="4294967295" type="body"/>
          </p:nvPr>
        </p:nvSpPr>
        <p:spPr>
          <a:xfrm>
            <a:off x="628649" y="2160000"/>
            <a:ext cx="8376805"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rPr lang="es-AR" sz="2200"/>
              <a:t>En una base de datos relacional, nunca debemos registrar información de algo que no podamos identificar. Consideraciones para esta regla:</a:t>
            </a:r>
            <a:endParaRPr/>
          </a:p>
          <a:p>
            <a:pPr indent="-228600" lvl="0" marL="228600" rtl="0" algn="l">
              <a:lnSpc>
                <a:spcPct val="90000"/>
              </a:lnSpc>
              <a:spcBef>
                <a:spcPts val="1000"/>
              </a:spcBef>
              <a:spcAft>
                <a:spcPts val="0"/>
              </a:spcAft>
              <a:buClr>
                <a:schemeClr val="dk1"/>
              </a:buClr>
              <a:buSzPts val="2200"/>
              <a:buChar char="•"/>
            </a:pPr>
            <a:r>
              <a:rPr lang="es-AR" sz="2200"/>
              <a:t>Para las claves primarias compuestas: cada valor individual de la clave primaria debe ser no nulo en su totalidad</a:t>
            </a:r>
            <a:endParaRPr/>
          </a:p>
          <a:p>
            <a:pPr indent="-228600" lvl="0" marL="228600" rtl="0" algn="l">
              <a:lnSpc>
                <a:spcPct val="90000"/>
              </a:lnSpc>
              <a:spcBef>
                <a:spcPts val="1000"/>
              </a:spcBef>
              <a:spcAft>
                <a:spcPts val="0"/>
              </a:spcAft>
              <a:buClr>
                <a:schemeClr val="dk1"/>
              </a:buClr>
              <a:buSzPts val="2200"/>
              <a:buChar char="•"/>
            </a:pPr>
            <a:r>
              <a:rPr lang="es-AR" sz="2200"/>
              <a:t>Esta regla se aplica a las relaciones base únicamente</a:t>
            </a:r>
            <a:endParaRPr/>
          </a:p>
          <a:p>
            <a:pPr indent="-228600" lvl="0" marL="228600" rtl="0" algn="l">
              <a:lnSpc>
                <a:spcPct val="90000"/>
              </a:lnSpc>
              <a:spcBef>
                <a:spcPts val="1000"/>
              </a:spcBef>
              <a:spcAft>
                <a:spcPts val="0"/>
              </a:spcAft>
              <a:buClr>
                <a:schemeClr val="dk1"/>
              </a:buClr>
              <a:buSzPts val="2200"/>
              <a:buChar char="•"/>
            </a:pPr>
            <a:r>
              <a:rPr lang="es-AR" sz="2200"/>
              <a:t>Se aplica sólo a las claves primarias</a:t>
            </a:r>
            <a:endParaRPr/>
          </a:p>
          <a:p>
            <a:pPr indent="-228600" lvl="0" marL="228600" rtl="0" algn="l">
              <a:lnSpc>
                <a:spcPct val="90000"/>
              </a:lnSpc>
              <a:spcBef>
                <a:spcPts val="1000"/>
              </a:spcBef>
              <a:spcAft>
                <a:spcPts val="0"/>
              </a:spcAft>
              <a:buClr>
                <a:schemeClr val="dk1"/>
              </a:buClr>
              <a:buSzPts val="2200"/>
              <a:buChar char="•"/>
            </a:pPr>
            <a:r>
              <a:rPr lang="es-AR" sz="2200"/>
              <a:t>En caso de que la clave primaria fuera compuesta, se utiliza la abreviación PK para cada atributo que forma parte de la clave primaria</a:t>
            </a:r>
            <a:br>
              <a:rPr lang="es-AR" sz="2200"/>
            </a:br>
            <a:endParaRPr sz="2200"/>
          </a:p>
        </p:txBody>
      </p:sp>
      <p:sp>
        <p:nvSpPr>
          <p:cNvPr id="868" name="Google Shape;868;p10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0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Reglas de Integridad para Clave Foránea</a:t>
            </a:r>
            <a:endParaRPr/>
          </a:p>
        </p:txBody>
      </p:sp>
      <p:sp>
        <p:nvSpPr>
          <p:cNvPr id="874" name="Google Shape;874;p102"/>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es-AR" sz="2200"/>
              <a:t>La </a:t>
            </a:r>
            <a:r>
              <a:rPr b="1" lang="es-AR" sz="2200"/>
              <a:t>clave foránea </a:t>
            </a:r>
            <a:r>
              <a:rPr lang="es-AR" sz="2200"/>
              <a:t>(FOREIGN KEY) es un atributo de una </a:t>
            </a:r>
            <a:r>
              <a:rPr b="1" lang="es-AR" sz="2200"/>
              <a:t>relación </a:t>
            </a:r>
            <a:r>
              <a:rPr lang="es-AR" sz="2200"/>
              <a:t>R2 cuyos valores deben concordar con los de la clave primaria de alguna otra </a:t>
            </a:r>
            <a:r>
              <a:rPr b="1" lang="es-AR" sz="2200"/>
              <a:t>relación </a:t>
            </a:r>
            <a:r>
              <a:rPr lang="es-AR" sz="2200"/>
              <a:t>R1 (no se requiere el caso inverso).  </a:t>
            </a:r>
            <a:endParaRPr/>
          </a:p>
          <a:p>
            <a:pPr indent="-228600" lvl="0" marL="228600" rtl="0" algn="just">
              <a:lnSpc>
                <a:spcPct val="90000"/>
              </a:lnSpc>
              <a:spcBef>
                <a:spcPts val="1000"/>
              </a:spcBef>
              <a:spcAft>
                <a:spcPts val="0"/>
              </a:spcAft>
              <a:buClr>
                <a:schemeClr val="dk1"/>
              </a:buClr>
              <a:buSzPts val="2200"/>
              <a:buChar char="•"/>
            </a:pPr>
            <a:r>
              <a:rPr lang="es-AR" sz="2200"/>
              <a:t>La </a:t>
            </a:r>
            <a:r>
              <a:rPr b="1" lang="es-AR" sz="2200"/>
              <a:t>integridad referencial</a:t>
            </a:r>
            <a:r>
              <a:rPr lang="es-AR" sz="2200"/>
              <a:t> se formula en términos de estados de la base de datos. Para cada clave foránea es necesario responder tres preguntas:</a:t>
            </a:r>
            <a:endParaRPr/>
          </a:p>
          <a:p>
            <a:pPr indent="-228600" lvl="1" marL="685800" rtl="0" algn="just">
              <a:lnSpc>
                <a:spcPct val="90000"/>
              </a:lnSpc>
              <a:spcBef>
                <a:spcPts val="500"/>
              </a:spcBef>
              <a:spcAft>
                <a:spcPts val="0"/>
              </a:spcAft>
              <a:buClr>
                <a:schemeClr val="dk1"/>
              </a:buClr>
              <a:buSzPts val="2200"/>
              <a:buFont typeface="Noto Sans Symbols"/>
              <a:buChar char="➢"/>
            </a:pPr>
            <a:r>
              <a:rPr lang="es-AR" sz="2200"/>
              <a:t>¿Puede aceptar nulos esa clave ajena?  </a:t>
            </a:r>
            <a:endParaRPr/>
          </a:p>
          <a:p>
            <a:pPr indent="-228600" lvl="1" marL="685800" rtl="0" algn="just">
              <a:lnSpc>
                <a:spcPct val="90000"/>
              </a:lnSpc>
              <a:spcBef>
                <a:spcPts val="500"/>
              </a:spcBef>
              <a:spcAft>
                <a:spcPts val="0"/>
              </a:spcAft>
              <a:buClr>
                <a:schemeClr val="dk1"/>
              </a:buClr>
              <a:buSzPts val="2200"/>
              <a:buFont typeface="Noto Sans Symbols"/>
              <a:buChar char="➢"/>
            </a:pPr>
            <a:r>
              <a:rPr lang="es-AR" sz="2200"/>
              <a:t>¿Qué debe suceder si hay un intento de eliminar el objetivo de una referencia de clave ajena?  </a:t>
            </a:r>
            <a:endParaRPr/>
          </a:p>
          <a:p>
            <a:pPr indent="-228600" lvl="1" marL="685800" rtl="0" algn="just">
              <a:lnSpc>
                <a:spcPct val="90000"/>
              </a:lnSpc>
              <a:spcBef>
                <a:spcPts val="500"/>
              </a:spcBef>
              <a:spcAft>
                <a:spcPts val="0"/>
              </a:spcAft>
              <a:buClr>
                <a:schemeClr val="dk1"/>
              </a:buClr>
              <a:buSzPts val="2200"/>
              <a:buFont typeface="Noto Sans Symbols"/>
              <a:buChar char="➢"/>
            </a:pPr>
            <a:r>
              <a:rPr lang="es-AR" sz="2200"/>
              <a:t>¿Qué debe suceder si hay un intento de modificar la clave primaria del objetivo de una referencia?  </a:t>
            </a:r>
            <a:br>
              <a:rPr lang="es-AR" sz="2200"/>
            </a:br>
            <a:br>
              <a:rPr lang="es-AR" sz="2200"/>
            </a:br>
            <a:endParaRPr sz="2200"/>
          </a:p>
        </p:txBody>
      </p:sp>
      <p:sp>
        <p:nvSpPr>
          <p:cNvPr id="875" name="Google Shape;875;p10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0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lang="es-AR" sz="3600"/>
              <a:t>Reglas de Integridad para Clave Foránea</a:t>
            </a:r>
            <a:br>
              <a:rPr b="1" lang="es-AR" sz="3600"/>
            </a:br>
            <a:r>
              <a:rPr i="1" lang="es-AR" sz="2790"/>
              <a:t>Ejemplo - Restricto</a:t>
            </a:r>
            <a:endParaRPr i="1" sz="3600"/>
          </a:p>
        </p:txBody>
      </p:sp>
      <p:sp>
        <p:nvSpPr>
          <p:cNvPr id="881" name="Google Shape;881;p103"/>
          <p:cNvSpPr txBox="1"/>
          <p:nvPr>
            <p:ph idx="4294967295" type="body"/>
          </p:nvPr>
        </p:nvSpPr>
        <p:spPr>
          <a:xfrm>
            <a:off x="628650" y="2236200"/>
            <a:ext cx="7886700" cy="837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000"/>
              <a:buChar char="•"/>
            </a:pPr>
            <a:r>
              <a:rPr lang="es-AR" sz="2000"/>
              <a:t>Si aplicamos la restricción en caso de borrado y, por ejemplo, queremos borrar al </a:t>
            </a:r>
            <a:r>
              <a:rPr b="1" lang="es-AR" sz="2000" u="sng"/>
              <a:t>género</a:t>
            </a:r>
            <a:r>
              <a:rPr lang="es-AR" sz="2000"/>
              <a:t> </a:t>
            </a:r>
            <a:r>
              <a:rPr b="1" i="1" lang="es-AR" sz="2000"/>
              <a:t>gen1</a:t>
            </a:r>
            <a:r>
              <a:rPr lang="es-AR" sz="2000"/>
              <a:t>, no podremos hacerlo porque hay </a:t>
            </a:r>
            <a:r>
              <a:rPr b="1" lang="es-AR" sz="2000" u="sng"/>
              <a:t>películas</a:t>
            </a:r>
            <a:r>
              <a:rPr lang="es-AR" sz="2000"/>
              <a:t> que lo referencian.</a:t>
            </a:r>
            <a:endParaRPr sz="2000"/>
          </a:p>
        </p:txBody>
      </p:sp>
      <p:sp>
        <p:nvSpPr>
          <p:cNvPr id="882" name="Google Shape;882;p10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883" name="Google Shape;883;p103"/>
          <p:cNvGraphicFramePr/>
          <p:nvPr/>
        </p:nvGraphicFramePr>
        <p:xfrm>
          <a:off x="4756150" y="3225800"/>
          <a:ext cx="3000000" cy="3000000"/>
        </p:xfrm>
        <a:graphic>
          <a:graphicData uri="http://schemas.openxmlformats.org/drawingml/2006/table">
            <a:tbl>
              <a:tblPr bandRow="1" firstRow="1">
                <a:noFill/>
                <a:tableStyleId>{1A96E83B-8C3D-4963-AFF7-6FA792952785}</a:tableStyleId>
              </a:tblPr>
              <a:tblGrid>
                <a:gridCol w="1614475"/>
                <a:gridCol w="1614475"/>
              </a:tblGrid>
              <a:tr h="370850">
                <a:tc>
                  <a:txBody>
                    <a:bodyPr/>
                    <a:lstStyle/>
                    <a:p>
                      <a:pPr indent="0" lvl="0" marL="0" marR="0" rtl="0" algn="l">
                        <a:spcBef>
                          <a:spcPts val="0"/>
                        </a:spcBef>
                        <a:spcAft>
                          <a:spcPts val="0"/>
                        </a:spcAft>
                        <a:buNone/>
                      </a:pPr>
                      <a:r>
                        <a:rPr lang="es-AR" sz="1800"/>
                        <a:t>Id_genero(PK)</a:t>
                      </a:r>
                      <a:endParaRPr sz="1800"/>
                    </a:p>
                  </a:txBody>
                  <a:tcPr marT="45725" marB="45725" marR="91450" marL="91450"/>
                </a:tc>
                <a:tc>
                  <a:txBody>
                    <a:bodyPr/>
                    <a:lstStyle/>
                    <a:p>
                      <a:pPr indent="0" lvl="0" marL="0" marR="0" rtl="0" algn="l">
                        <a:spcBef>
                          <a:spcPts val="0"/>
                        </a:spcBef>
                        <a:spcAft>
                          <a:spcPts val="0"/>
                        </a:spcAft>
                        <a:buNone/>
                      </a:pPr>
                      <a:r>
                        <a:rPr lang="es-AR" sz="1800"/>
                        <a:t>Nombre</a:t>
                      </a:r>
                      <a:endParaRPr sz="1800"/>
                    </a:p>
                  </a:txBody>
                  <a:tcPr marT="45725" marB="45725" marR="91450" marL="91450"/>
                </a:tc>
              </a:tr>
              <a:tr h="370850">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Terror</a:t>
                      </a:r>
                      <a:endParaRPr sz="1800"/>
                    </a:p>
                  </a:txBody>
                  <a:tcPr marT="45725" marB="45725" marR="91450" marL="91450"/>
                </a:tc>
              </a:tr>
              <a:tr h="370850">
                <a:tc>
                  <a:txBody>
                    <a:bodyPr/>
                    <a:lstStyle/>
                    <a:p>
                      <a:pPr indent="0" lvl="0" marL="0" marR="0" rtl="0" algn="l">
                        <a:spcBef>
                          <a:spcPts val="0"/>
                        </a:spcBef>
                        <a:spcAft>
                          <a:spcPts val="0"/>
                        </a:spcAft>
                        <a:buNone/>
                      </a:pPr>
                      <a:r>
                        <a:rPr lang="es-AR" sz="1800"/>
                        <a:t>gen2</a:t>
                      </a:r>
                      <a:endParaRPr sz="1800"/>
                    </a:p>
                  </a:txBody>
                  <a:tcPr marT="45725" marB="45725" marR="91450" marL="91450"/>
                </a:tc>
                <a:tc>
                  <a:txBody>
                    <a:bodyPr/>
                    <a:lstStyle/>
                    <a:p>
                      <a:pPr indent="0" lvl="0" marL="0" marR="0" rtl="0" algn="l">
                        <a:spcBef>
                          <a:spcPts val="0"/>
                        </a:spcBef>
                        <a:spcAft>
                          <a:spcPts val="0"/>
                        </a:spcAft>
                        <a:buNone/>
                      </a:pPr>
                      <a:r>
                        <a:rPr lang="es-AR" sz="1800"/>
                        <a:t>Comedia</a:t>
                      </a:r>
                      <a:endParaRPr sz="1800"/>
                    </a:p>
                  </a:txBody>
                  <a:tcPr marT="45725" marB="45725" marR="91450" marL="91450"/>
                </a:tc>
              </a:tr>
              <a:tr h="370850">
                <a:tc>
                  <a:txBody>
                    <a:bodyPr/>
                    <a:lstStyle/>
                    <a:p>
                      <a:pPr indent="0" lvl="0" marL="0" marR="0" rtl="0" algn="l">
                        <a:spcBef>
                          <a:spcPts val="0"/>
                        </a:spcBef>
                        <a:spcAft>
                          <a:spcPts val="0"/>
                        </a:spcAft>
                        <a:buNone/>
                      </a:pPr>
                      <a:r>
                        <a:rPr lang="es-AR" sz="1800"/>
                        <a:t>gen3</a:t>
                      </a:r>
                      <a:endParaRPr/>
                    </a:p>
                  </a:txBody>
                  <a:tcPr marT="45725" marB="45725" marR="91450" marL="91450"/>
                </a:tc>
                <a:tc>
                  <a:txBody>
                    <a:bodyPr/>
                    <a:lstStyle/>
                    <a:p>
                      <a:pPr indent="0" lvl="0" marL="0" marR="0" rtl="0" algn="l">
                        <a:spcBef>
                          <a:spcPts val="0"/>
                        </a:spcBef>
                        <a:spcAft>
                          <a:spcPts val="0"/>
                        </a:spcAft>
                        <a:buNone/>
                      </a:pPr>
                      <a:r>
                        <a:rPr lang="es-AR" sz="1800"/>
                        <a:t>Accion</a:t>
                      </a:r>
                      <a:endParaRPr sz="1800"/>
                    </a:p>
                  </a:txBody>
                  <a:tcPr marT="45725" marB="45725" marR="91450" marL="91450"/>
                </a:tc>
              </a:tr>
            </a:tbl>
          </a:graphicData>
        </a:graphic>
      </p:graphicFrame>
      <p:graphicFrame>
        <p:nvGraphicFramePr>
          <p:cNvPr id="884" name="Google Shape;884;p103"/>
          <p:cNvGraphicFramePr/>
          <p:nvPr/>
        </p:nvGraphicFramePr>
        <p:xfrm>
          <a:off x="262036" y="4927600"/>
          <a:ext cx="3000000" cy="3000000"/>
        </p:xfrm>
        <a:graphic>
          <a:graphicData uri="http://schemas.openxmlformats.org/drawingml/2006/table">
            <a:tbl>
              <a:tblPr bandRow="1" firstRow="1">
                <a:noFill/>
                <a:tableStyleId>{1A96E83B-8C3D-4963-AFF7-6FA792952785}</a:tableStyleId>
              </a:tblPr>
              <a:tblGrid>
                <a:gridCol w="1909675"/>
                <a:gridCol w="1600750"/>
                <a:gridCol w="1714125"/>
                <a:gridCol w="1377425"/>
                <a:gridCol w="1331525"/>
                <a:gridCol w="732550"/>
              </a:tblGrid>
              <a:tr h="370850">
                <a:tc>
                  <a:txBody>
                    <a:bodyPr/>
                    <a:lstStyle/>
                    <a:p>
                      <a:pPr indent="0" lvl="0" marL="0" marR="0" rtl="0" algn="l">
                        <a:spcBef>
                          <a:spcPts val="0"/>
                        </a:spcBef>
                        <a:spcAft>
                          <a:spcPts val="0"/>
                        </a:spcAft>
                        <a:buNone/>
                      </a:pPr>
                      <a:r>
                        <a:rPr lang="es-AR" sz="1800"/>
                        <a:t>id_pelicula (PK)</a:t>
                      </a:r>
                      <a:endParaRPr sz="1800"/>
                    </a:p>
                  </a:txBody>
                  <a:tcPr marT="45725" marB="45725" marR="91450" marL="91450"/>
                </a:tc>
                <a:tc>
                  <a:txBody>
                    <a:bodyPr/>
                    <a:lstStyle/>
                    <a:p>
                      <a:pPr indent="0" lvl="0" marL="0" marR="0" rtl="0" algn="l">
                        <a:spcBef>
                          <a:spcPts val="0"/>
                        </a:spcBef>
                        <a:spcAft>
                          <a:spcPts val="0"/>
                        </a:spcAft>
                        <a:buNone/>
                      </a:pPr>
                      <a:r>
                        <a:rPr lang="es-AR" sz="1800"/>
                        <a:t>id_genero(FK)</a:t>
                      </a:r>
                      <a:endParaRPr sz="1800"/>
                    </a:p>
                  </a:txBody>
                  <a:tcPr marT="45725" marB="45725" marR="91450" marL="91450"/>
                </a:tc>
                <a:tc>
                  <a:txBody>
                    <a:bodyPr/>
                    <a:lstStyle/>
                    <a:p>
                      <a:pPr indent="0" lvl="0" marL="0" marR="0" rtl="0" algn="l">
                        <a:spcBef>
                          <a:spcPts val="0"/>
                        </a:spcBef>
                        <a:spcAft>
                          <a:spcPts val="0"/>
                        </a:spcAft>
                        <a:buNone/>
                      </a:pPr>
                      <a:r>
                        <a:rPr lang="es-AR" sz="1800"/>
                        <a:t>anio_estreno</a:t>
                      </a:r>
                      <a:endParaRPr sz="1800"/>
                    </a:p>
                  </a:txBody>
                  <a:tcPr marT="45725" marB="45725" marR="91450" marL="91450"/>
                </a:tc>
                <a:tc>
                  <a:txBody>
                    <a:bodyPr/>
                    <a:lstStyle/>
                    <a:p>
                      <a:pPr indent="0" lvl="0" marL="0" marR="0" rtl="0" algn="l">
                        <a:spcBef>
                          <a:spcPts val="0"/>
                        </a:spcBef>
                        <a:spcAft>
                          <a:spcPts val="0"/>
                        </a:spcAft>
                        <a:buNone/>
                      </a:pPr>
                      <a:r>
                        <a:rPr lang="es-AR" sz="1800"/>
                        <a:t>disponible</a:t>
                      </a:r>
                      <a:endParaRPr sz="1800"/>
                    </a:p>
                  </a:txBody>
                  <a:tcPr marT="45725" marB="45725" marR="91450" marL="91450"/>
                </a:tc>
                <a:tc>
                  <a:txBody>
                    <a:bodyPr/>
                    <a:lstStyle/>
                    <a:p>
                      <a:pPr indent="0" lvl="0" marL="0" marR="0" rtl="0" algn="l">
                        <a:spcBef>
                          <a:spcPts val="0"/>
                        </a:spcBef>
                        <a:spcAft>
                          <a:spcPts val="0"/>
                        </a:spcAft>
                        <a:buNone/>
                      </a:pPr>
                      <a:r>
                        <a:rPr lang="es-AR" sz="1800"/>
                        <a:t>titulo</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peli1</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2009</a:t>
                      </a:r>
                      <a:endParaRPr sz="1800"/>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Cenicienta</a:t>
                      </a:r>
                      <a:endParaRPr sz="1800"/>
                    </a:p>
                  </a:txBody>
                  <a:tcPr marT="45725" marB="45725" marR="91450" marL="91450"/>
                </a:tc>
                <a:tc>
                  <a:txBody>
                    <a:bodyPr/>
                    <a:lstStyle/>
                    <a:p>
                      <a:pPr indent="0" lvl="0" marL="0" marR="0" rtl="0" algn="l">
                        <a:spcBef>
                          <a:spcPts val="0"/>
                        </a:spcBef>
                        <a:spcAft>
                          <a:spcPts val="0"/>
                        </a:spcAft>
                        <a:buNone/>
                      </a:pPr>
                      <a:r>
                        <a:rPr lang="es-AR" sz="1800"/>
                        <a:t>...</a:t>
                      </a:r>
                      <a:endParaRPr/>
                    </a:p>
                  </a:txBody>
                  <a:tcPr marT="45725" marB="45725" marR="91450" marL="91450"/>
                </a:tc>
              </a:tr>
              <a:tr h="370850">
                <a:tc>
                  <a:txBody>
                    <a:bodyPr/>
                    <a:lstStyle/>
                    <a:p>
                      <a:pPr indent="0" lvl="0" marL="0" marR="0" rtl="0" algn="l">
                        <a:spcBef>
                          <a:spcPts val="0"/>
                        </a:spcBef>
                        <a:spcAft>
                          <a:spcPts val="0"/>
                        </a:spcAft>
                        <a:buNone/>
                      </a:pPr>
                      <a:r>
                        <a:rPr lang="es-AR" sz="1800"/>
                        <a:t>peli2</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2008</a:t>
                      </a:r>
                      <a:endParaRPr sz="1800"/>
                    </a:p>
                  </a:txBody>
                  <a:tcPr marT="45725" marB="45725" marR="91450" marL="91450"/>
                </a:tc>
                <a:tc>
                  <a:txBody>
                    <a:bodyPr/>
                    <a:lstStyle/>
                    <a:p>
                      <a:pPr indent="0" lvl="0" marL="0" marR="0" rtl="0" algn="l">
                        <a:spcBef>
                          <a:spcPts val="0"/>
                        </a:spcBef>
                        <a:spcAft>
                          <a:spcPts val="0"/>
                        </a:spcAft>
                        <a:buNone/>
                      </a:pPr>
                      <a:r>
                        <a:rPr lang="es-AR" sz="1800"/>
                        <a:t>false</a:t>
                      </a:r>
                      <a:endParaRPr sz="1800"/>
                    </a:p>
                  </a:txBody>
                  <a:tcPr marT="45725" marB="45725" marR="91450" marL="91450"/>
                </a:tc>
                <a:tc>
                  <a:txBody>
                    <a:bodyPr/>
                    <a:lstStyle/>
                    <a:p>
                      <a:pPr indent="0" lvl="0" marL="0" marR="0" rtl="0" algn="l">
                        <a:spcBef>
                          <a:spcPts val="0"/>
                        </a:spcBef>
                        <a:spcAft>
                          <a:spcPts val="0"/>
                        </a:spcAft>
                        <a:buNone/>
                      </a:pPr>
                      <a:r>
                        <a:rPr lang="es-AR" sz="1800"/>
                        <a:t>Amélie</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peli3</a:t>
                      </a:r>
                      <a:endParaRPr sz="1800"/>
                    </a:p>
                  </a:txBody>
                  <a:tcPr marT="45725" marB="45725" marR="91450" marL="91450"/>
                </a:tc>
                <a:tc>
                  <a:txBody>
                    <a:bodyPr/>
                    <a:lstStyle/>
                    <a:p>
                      <a:pPr indent="0" lvl="0" marL="0" marR="0" rtl="0" algn="l">
                        <a:spcBef>
                          <a:spcPts val="0"/>
                        </a:spcBef>
                        <a:spcAft>
                          <a:spcPts val="0"/>
                        </a:spcAft>
                        <a:buNone/>
                      </a:pPr>
                      <a:r>
                        <a:rPr lang="es-AR" sz="1800"/>
                        <a:t>gen3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2012</a:t>
                      </a:r>
                      <a:endParaRPr/>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Wanted</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bl>
          </a:graphicData>
        </a:graphic>
      </p:graphicFrame>
      <p:sp>
        <p:nvSpPr>
          <p:cNvPr id="885" name="Google Shape;885;p103"/>
          <p:cNvSpPr txBox="1"/>
          <p:nvPr/>
        </p:nvSpPr>
        <p:spPr>
          <a:xfrm>
            <a:off x="3683231" y="3230602"/>
            <a:ext cx="8887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Género</a:t>
            </a:r>
            <a:endParaRPr b="1" sz="1800">
              <a:solidFill>
                <a:schemeClr val="dk1"/>
              </a:solidFill>
              <a:latin typeface="Calibri"/>
              <a:ea typeface="Calibri"/>
              <a:cs typeface="Calibri"/>
              <a:sym typeface="Calibri"/>
            </a:endParaRPr>
          </a:p>
        </p:txBody>
      </p:sp>
      <p:sp>
        <p:nvSpPr>
          <p:cNvPr id="886" name="Google Shape;886;p103"/>
          <p:cNvSpPr txBox="1"/>
          <p:nvPr/>
        </p:nvSpPr>
        <p:spPr>
          <a:xfrm>
            <a:off x="262036" y="4495800"/>
            <a:ext cx="9215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Película</a:t>
            </a:r>
            <a:endParaRPr b="1"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0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lang="es-AR" sz="3600"/>
              <a:t>Reglas de Integridad para Clave Foránea</a:t>
            </a:r>
            <a:br>
              <a:rPr b="1" lang="es-AR" sz="3600"/>
            </a:br>
            <a:r>
              <a:rPr i="1" lang="es-AR" sz="2790"/>
              <a:t>Ejemplo - Cascada</a:t>
            </a:r>
            <a:endParaRPr i="1" sz="3600"/>
          </a:p>
        </p:txBody>
      </p:sp>
      <p:sp>
        <p:nvSpPr>
          <p:cNvPr id="892" name="Google Shape;892;p104"/>
          <p:cNvSpPr txBox="1"/>
          <p:nvPr>
            <p:ph idx="4294967295" type="body"/>
          </p:nvPr>
        </p:nvSpPr>
        <p:spPr>
          <a:xfrm>
            <a:off x="628650" y="2223500"/>
            <a:ext cx="7886700" cy="926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s-AR" sz="2000"/>
              <a:t>Si aplicamos la actualización en cascada en caso de borrado y, por ejemplo, queremos borrar el </a:t>
            </a:r>
            <a:r>
              <a:rPr b="1" lang="es-AR" sz="2000" u="sng"/>
              <a:t>género</a:t>
            </a:r>
            <a:r>
              <a:rPr lang="es-AR" sz="2000"/>
              <a:t> </a:t>
            </a:r>
            <a:r>
              <a:rPr b="1" i="1" lang="es-AR" sz="2000"/>
              <a:t>gen3</a:t>
            </a:r>
            <a:r>
              <a:rPr lang="es-AR" sz="2000"/>
              <a:t>, se borrarán también la </a:t>
            </a:r>
            <a:r>
              <a:rPr b="1" lang="es-AR" sz="2000" u="sng"/>
              <a:t>película</a:t>
            </a:r>
            <a:r>
              <a:rPr lang="es-AR" sz="2000"/>
              <a:t> </a:t>
            </a:r>
            <a:r>
              <a:rPr b="1" i="1" lang="es-AR" sz="2000"/>
              <a:t>peli3</a:t>
            </a:r>
            <a:r>
              <a:rPr lang="es-AR" sz="2000"/>
              <a:t> que hay en la tabla </a:t>
            </a:r>
            <a:r>
              <a:rPr b="1" lang="es-AR" sz="2000" u="sng"/>
              <a:t>película</a:t>
            </a:r>
            <a:endParaRPr b="1" sz="2000" u="sng"/>
          </a:p>
        </p:txBody>
      </p:sp>
      <p:sp>
        <p:nvSpPr>
          <p:cNvPr id="893" name="Google Shape;893;p10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894" name="Google Shape;894;p104"/>
          <p:cNvGraphicFramePr/>
          <p:nvPr/>
        </p:nvGraphicFramePr>
        <p:xfrm>
          <a:off x="4756150" y="3225800"/>
          <a:ext cx="3000000" cy="3000000"/>
        </p:xfrm>
        <a:graphic>
          <a:graphicData uri="http://schemas.openxmlformats.org/drawingml/2006/table">
            <a:tbl>
              <a:tblPr bandRow="1" firstRow="1">
                <a:noFill/>
                <a:tableStyleId>{1A96E83B-8C3D-4963-AFF7-6FA792952785}</a:tableStyleId>
              </a:tblPr>
              <a:tblGrid>
                <a:gridCol w="1614475"/>
                <a:gridCol w="1614475"/>
              </a:tblGrid>
              <a:tr h="370850">
                <a:tc>
                  <a:txBody>
                    <a:bodyPr/>
                    <a:lstStyle/>
                    <a:p>
                      <a:pPr indent="0" lvl="0" marL="0" marR="0" rtl="0" algn="l">
                        <a:spcBef>
                          <a:spcPts val="0"/>
                        </a:spcBef>
                        <a:spcAft>
                          <a:spcPts val="0"/>
                        </a:spcAft>
                        <a:buNone/>
                      </a:pPr>
                      <a:r>
                        <a:rPr lang="es-AR" sz="1800"/>
                        <a:t>Id_genero(PK)</a:t>
                      </a:r>
                      <a:endParaRPr sz="1800"/>
                    </a:p>
                  </a:txBody>
                  <a:tcPr marT="45725" marB="45725" marR="91450" marL="91450"/>
                </a:tc>
                <a:tc>
                  <a:txBody>
                    <a:bodyPr/>
                    <a:lstStyle/>
                    <a:p>
                      <a:pPr indent="0" lvl="0" marL="0" marR="0" rtl="0" algn="l">
                        <a:spcBef>
                          <a:spcPts val="0"/>
                        </a:spcBef>
                        <a:spcAft>
                          <a:spcPts val="0"/>
                        </a:spcAft>
                        <a:buNone/>
                      </a:pPr>
                      <a:r>
                        <a:rPr lang="es-AR" sz="1800"/>
                        <a:t>Nombre</a:t>
                      </a:r>
                      <a:endParaRPr sz="1800"/>
                    </a:p>
                  </a:txBody>
                  <a:tcPr marT="45725" marB="45725" marR="91450" marL="91450"/>
                </a:tc>
              </a:tr>
              <a:tr h="370850">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Terror</a:t>
                      </a:r>
                      <a:endParaRPr sz="1800"/>
                    </a:p>
                  </a:txBody>
                  <a:tcPr marT="45725" marB="45725" marR="91450" marL="91450"/>
                </a:tc>
              </a:tr>
              <a:tr h="370850">
                <a:tc>
                  <a:txBody>
                    <a:bodyPr/>
                    <a:lstStyle/>
                    <a:p>
                      <a:pPr indent="0" lvl="0" marL="0" marR="0" rtl="0" algn="l">
                        <a:spcBef>
                          <a:spcPts val="0"/>
                        </a:spcBef>
                        <a:spcAft>
                          <a:spcPts val="0"/>
                        </a:spcAft>
                        <a:buNone/>
                      </a:pPr>
                      <a:r>
                        <a:rPr lang="es-AR" sz="1800"/>
                        <a:t>gen2</a:t>
                      </a:r>
                      <a:endParaRPr sz="1800"/>
                    </a:p>
                  </a:txBody>
                  <a:tcPr marT="45725" marB="45725" marR="91450" marL="91450"/>
                </a:tc>
                <a:tc>
                  <a:txBody>
                    <a:bodyPr/>
                    <a:lstStyle/>
                    <a:p>
                      <a:pPr indent="0" lvl="0" marL="0" marR="0" rtl="0" algn="l">
                        <a:spcBef>
                          <a:spcPts val="0"/>
                        </a:spcBef>
                        <a:spcAft>
                          <a:spcPts val="0"/>
                        </a:spcAft>
                        <a:buNone/>
                      </a:pPr>
                      <a:r>
                        <a:rPr lang="es-AR" sz="1800"/>
                        <a:t>Comedia</a:t>
                      </a:r>
                      <a:endParaRPr sz="1800"/>
                    </a:p>
                  </a:txBody>
                  <a:tcPr marT="45725" marB="45725" marR="91450" marL="91450"/>
                </a:tc>
              </a:tr>
              <a:tr h="370850">
                <a:tc>
                  <a:txBody>
                    <a:bodyPr/>
                    <a:lstStyle/>
                    <a:p>
                      <a:pPr indent="0" lvl="0" marL="0" marR="0" rtl="0" algn="l">
                        <a:spcBef>
                          <a:spcPts val="0"/>
                        </a:spcBef>
                        <a:spcAft>
                          <a:spcPts val="0"/>
                        </a:spcAft>
                        <a:buNone/>
                      </a:pPr>
                      <a:r>
                        <a:rPr lang="es-AR" sz="1800"/>
                        <a:t>gen3</a:t>
                      </a:r>
                      <a:endParaRPr/>
                    </a:p>
                  </a:txBody>
                  <a:tcPr marT="45725" marB="45725" marR="91450" marL="91450"/>
                </a:tc>
                <a:tc>
                  <a:txBody>
                    <a:bodyPr/>
                    <a:lstStyle/>
                    <a:p>
                      <a:pPr indent="0" lvl="0" marL="0" marR="0" rtl="0" algn="l">
                        <a:spcBef>
                          <a:spcPts val="0"/>
                        </a:spcBef>
                        <a:spcAft>
                          <a:spcPts val="0"/>
                        </a:spcAft>
                        <a:buNone/>
                      </a:pPr>
                      <a:r>
                        <a:rPr lang="es-AR" sz="1800"/>
                        <a:t>Accion</a:t>
                      </a:r>
                      <a:endParaRPr sz="1800"/>
                    </a:p>
                  </a:txBody>
                  <a:tcPr marT="45725" marB="45725" marR="91450" marL="91450"/>
                </a:tc>
              </a:tr>
            </a:tbl>
          </a:graphicData>
        </a:graphic>
      </p:graphicFrame>
      <p:graphicFrame>
        <p:nvGraphicFramePr>
          <p:cNvPr id="895" name="Google Shape;895;p104"/>
          <p:cNvGraphicFramePr/>
          <p:nvPr/>
        </p:nvGraphicFramePr>
        <p:xfrm>
          <a:off x="262036" y="4927600"/>
          <a:ext cx="3000000" cy="3000000"/>
        </p:xfrm>
        <a:graphic>
          <a:graphicData uri="http://schemas.openxmlformats.org/drawingml/2006/table">
            <a:tbl>
              <a:tblPr bandRow="1" firstRow="1">
                <a:noFill/>
                <a:tableStyleId>{1A96E83B-8C3D-4963-AFF7-6FA792952785}</a:tableStyleId>
              </a:tblPr>
              <a:tblGrid>
                <a:gridCol w="1909675"/>
                <a:gridCol w="1600750"/>
                <a:gridCol w="1714125"/>
                <a:gridCol w="1377425"/>
                <a:gridCol w="1331525"/>
                <a:gridCol w="732550"/>
              </a:tblGrid>
              <a:tr h="370850">
                <a:tc>
                  <a:txBody>
                    <a:bodyPr/>
                    <a:lstStyle/>
                    <a:p>
                      <a:pPr indent="0" lvl="0" marL="0" marR="0" rtl="0" algn="l">
                        <a:spcBef>
                          <a:spcPts val="0"/>
                        </a:spcBef>
                        <a:spcAft>
                          <a:spcPts val="0"/>
                        </a:spcAft>
                        <a:buNone/>
                      </a:pPr>
                      <a:r>
                        <a:rPr lang="es-AR" sz="1800"/>
                        <a:t>id_pelicula (PK)</a:t>
                      </a:r>
                      <a:endParaRPr sz="1800"/>
                    </a:p>
                  </a:txBody>
                  <a:tcPr marT="45725" marB="45725" marR="91450" marL="91450"/>
                </a:tc>
                <a:tc>
                  <a:txBody>
                    <a:bodyPr/>
                    <a:lstStyle/>
                    <a:p>
                      <a:pPr indent="0" lvl="0" marL="0" marR="0" rtl="0" algn="l">
                        <a:spcBef>
                          <a:spcPts val="0"/>
                        </a:spcBef>
                        <a:spcAft>
                          <a:spcPts val="0"/>
                        </a:spcAft>
                        <a:buNone/>
                      </a:pPr>
                      <a:r>
                        <a:rPr lang="es-AR" sz="1800"/>
                        <a:t>id_genero(FK)</a:t>
                      </a:r>
                      <a:endParaRPr sz="1800"/>
                    </a:p>
                  </a:txBody>
                  <a:tcPr marT="45725" marB="45725" marR="91450" marL="91450"/>
                </a:tc>
                <a:tc>
                  <a:txBody>
                    <a:bodyPr/>
                    <a:lstStyle/>
                    <a:p>
                      <a:pPr indent="0" lvl="0" marL="0" marR="0" rtl="0" algn="l">
                        <a:spcBef>
                          <a:spcPts val="0"/>
                        </a:spcBef>
                        <a:spcAft>
                          <a:spcPts val="0"/>
                        </a:spcAft>
                        <a:buNone/>
                      </a:pPr>
                      <a:r>
                        <a:rPr lang="es-AR" sz="1800"/>
                        <a:t>anio_estreno</a:t>
                      </a:r>
                      <a:endParaRPr sz="1800"/>
                    </a:p>
                  </a:txBody>
                  <a:tcPr marT="45725" marB="45725" marR="91450" marL="91450"/>
                </a:tc>
                <a:tc>
                  <a:txBody>
                    <a:bodyPr/>
                    <a:lstStyle/>
                    <a:p>
                      <a:pPr indent="0" lvl="0" marL="0" marR="0" rtl="0" algn="l">
                        <a:spcBef>
                          <a:spcPts val="0"/>
                        </a:spcBef>
                        <a:spcAft>
                          <a:spcPts val="0"/>
                        </a:spcAft>
                        <a:buNone/>
                      </a:pPr>
                      <a:r>
                        <a:rPr lang="es-AR" sz="1800"/>
                        <a:t>disponible</a:t>
                      </a:r>
                      <a:endParaRPr sz="1800"/>
                    </a:p>
                  </a:txBody>
                  <a:tcPr marT="45725" marB="45725" marR="91450" marL="91450"/>
                </a:tc>
                <a:tc>
                  <a:txBody>
                    <a:bodyPr/>
                    <a:lstStyle/>
                    <a:p>
                      <a:pPr indent="0" lvl="0" marL="0" marR="0" rtl="0" algn="l">
                        <a:spcBef>
                          <a:spcPts val="0"/>
                        </a:spcBef>
                        <a:spcAft>
                          <a:spcPts val="0"/>
                        </a:spcAft>
                        <a:buNone/>
                      </a:pPr>
                      <a:r>
                        <a:rPr lang="es-AR" sz="1800"/>
                        <a:t>titulo</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peli1</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2009</a:t>
                      </a:r>
                      <a:endParaRPr sz="1800"/>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Cenicienta</a:t>
                      </a:r>
                      <a:endParaRPr sz="1800"/>
                    </a:p>
                  </a:txBody>
                  <a:tcPr marT="45725" marB="45725" marR="91450" marL="91450"/>
                </a:tc>
                <a:tc>
                  <a:txBody>
                    <a:bodyPr/>
                    <a:lstStyle/>
                    <a:p>
                      <a:pPr indent="0" lvl="0" marL="0" marR="0" rtl="0" algn="l">
                        <a:spcBef>
                          <a:spcPts val="0"/>
                        </a:spcBef>
                        <a:spcAft>
                          <a:spcPts val="0"/>
                        </a:spcAft>
                        <a:buNone/>
                      </a:pPr>
                      <a:r>
                        <a:rPr lang="es-AR" sz="1800"/>
                        <a:t>...</a:t>
                      </a:r>
                      <a:endParaRPr/>
                    </a:p>
                  </a:txBody>
                  <a:tcPr marT="45725" marB="45725" marR="91450" marL="91450"/>
                </a:tc>
              </a:tr>
              <a:tr h="370850">
                <a:tc>
                  <a:txBody>
                    <a:bodyPr/>
                    <a:lstStyle/>
                    <a:p>
                      <a:pPr indent="0" lvl="0" marL="0" marR="0" rtl="0" algn="l">
                        <a:spcBef>
                          <a:spcPts val="0"/>
                        </a:spcBef>
                        <a:spcAft>
                          <a:spcPts val="0"/>
                        </a:spcAft>
                        <a:buNone/>
                      </a:pPr>
                      <a:r>
                        <a:rPr lang="es-AR" sz="1800"/>
                        <a:t>peli2</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2008</a:t>
                      </a:r>
                      <a:endParaRPr sz="1800"/>
                    </a:p>
                  </a:txBody>
                  <a:tcPr marT="45725" marB="45725" marR="91450" marL="91450"/>
                </a:tc>
                <a:tc>
                  <a:txBody>
                    <a:bodyPr/>
                    <a:lstStyle/>
                    <a:p>
                      <a:pPr indent="0" lvl="0" marL="0" marR="0" rtl="0" algn="l">
                        <a:spcBef>
                          <a:spcPts val="0"/>
                        </a:spcBef>
                        <a:spcAft>
                          <a:spcPts val="0"/>
                        </a:spcAft>
                        <a:buNone/>
                      </a:pPr>
                      <a:r>
                        <a:rPr lang="es-AR" sz="1800"/>
                        <a:t>false</a:t>
                      </a:r>
                      <a:endParaRPr sz="1800"/>
                    </a:p>
                  </a:txBody>
                  <a:tcPr marT="45725" marB="45725" marR="91450" marL="91450"/>
                </a:tc>
                <a:tc>
                  <a:txBody>
                    <a:bodyPr/>
                    <a:lstStyle/>
                    <a:p>
                      <a:pPr indent="0" lvl="0" marL="0" marR="0" rtl="0" algn="l">
                        <a:spcBef>
                          <a:spcPts val="0"/>
                        </a:spcBef>
                        <a:spcAft>
                          <a:spcPts val="0"/>
                        </a:spcAft>
                        <a:buNone/>
                      </a:pPr>
                      <a:r>
                        <a:rPr lang="es-AR" sz="1800"/>
                        <a:t>Amélie</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peli3</a:t>
                      </a:r>
                      <a:endParaRPr sz="1800"/>
                    </a:p>
                  </a:txBody>
                  <a:tcPr marT="45725" marB="45725" marR="91450" marL="91450"/>
                </a:tc>
                <a:tc>
                  <a:txBody>
                    <a:bodyPr/>
                    <a:lstStyle/>
                    <a:p>
                      <a:pPr indent="0" lvl="0" marL="0" marR="0" rtl="0" algn="l">
                        <a:spcBef>
                          <a:spcPts val="0"/>
                        </a:spcBef>
                        <a:spcAft>
                          <a:spcPts val="0"/>
                        </a:spcAft>
                        <a:buNone/>
                      </a:pPr>
                      <a:r>
                        <a:rPr lang="es-AR" sz="1800"/>
                        <a:t>gen3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2012</a:t>
                      </a:r>
                      <a:endParaRPr/>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Wanted</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bl>
          </a:graphicData>
        </a:graphic>
      </p:graphicFrame>
      <p:sp>
        <p:nvSpPr>
          <p:cNvPr id="896" name="Google Shape;896;p104"/>
          <p:cNvSpPr txBox="1"/>
          <p:nvPr/>
        </p:nvSpPr>
        <p:spPr>
          <a:xfrm>
            <a:off x="3683215" y="3286991"/>
            <a:ext cx="8887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Género</a:t>
            </a:r>
            <a:endParaRPr b="1" sz="1800">
              <a:solidFill>
                <a:schemeClr val="dk1"/>
              </a:solidFill>
              <a:latin typeface="Calibri"/>
              <a:ea typeface="Calibri"/>
              <a:cs typeface="Calibri"/>
              <a:sym typeface="Calibri"/>
            </a:endParaRPr>
          </a:p>
        </p:txBody>
      </p:sp>
      <p:sp>
        <p:nvSpPr>
          <p:cNvPr id="897" name="Google Shape;897;p104"/>
          <p:cNvSpPr txBox="1"/>
          <p:nvPr/>
        </p:nvSpPr>
        <p:spPr>
          <a:xfrm>
            <a:off x="262036" y="4495800"/>
            <a:ext cx="9215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Película</a:t>
            </a:r>
            <a:endParaRPr b="1"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lang="es-AR" sz="3600"/>
              <a:t>Reglas de Integridad para Clave Foránea</a:t>
            </a:r>
            <a:br>
              <a:rPr b="1" lang="es-AR" sz="3600"/>
            </a:br>
            <a:r>
              <a:rPr i="1" lang="es-AR" sz="2790"/>
              <a:t>Ejemplo - Anulación</a:t>
            </a:r>
            <a:endParaRPr i="1" sz="3600"/>
          </a:p>
        </p:txBody>
      </p:sp>
      <p:sp>
        <p:nvSpPr>
          <p:cNvPr id="903" name="Google Shape;903;p105"/>
          <p:cNvSpPr txBox="1"/>
          <p:nvPr>
            <p:ph idx="4294967295" type="body"/>
          </p:nvPr>
        </p:nvSpPr>
        <p:spPr>
          <a:xfrm>
            <a:off x="628650" y="2172700"/>
            <a:ext cx="7886700" cy="1230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s-AR" sz="2000"/>
              <a:t>Si aplicamos la anulación en caso de borrado y, por ejemplo, queremos borrar al </a:t>
            </a:r>
            <a:r>
              <a:rPr b="1" lang="es-AR" sz="2000" u="sng"/>
              <a:t>género</a:t>
            </a:r>
            <a:r>
              <a:rPr lang="es-AR" sz="2000"/>
              <a:t> </a:t>
            </a:r>
            <a:r>
              <a:rPr b="1" i="1" lang="es-AR" sz="2000"/>
              <a:t>gen3</a:t>
            </a:r>
            <a:r>
              <a:rPr lang="es-AR" sz="2000"/>
              <a:t>, se modificarán todos las </a:t>
            </a:r>
            <a:r>
              <a:rPr b="1" lang="es-AR" sz="2000" u="sng"/>
              <a:t>películas</a:t>
            </a:r>
            <a:r>
              <a:rPr lang="es-AR" sz="2000"/>
              <a:t> que lo tenían asignado, y pasarán a tener un valor </a:t>
            </a:r>
            <a:r>
              <a:rPr b="1" i="1" lang="es-AR" sz="2000"/>
              <a:t>nulo</a:t>
            </a:r>
            <a:r>
              <a:rPr lang="es-AR" sz="2000"/>
              <a:t> en </a:t>
            </a:r>
            <a:r>
              <a:rPr b="1" lang="es-AR" sz="2000"/>
              <a:t>id_genero</a:t>
            </a:r>
            <a:r>
              <a:rPr lang="es-AR" sz="2000"/>
              <a:t>.</a:t>
            </a:r>
            <a:endParaRPr sz="2000"/>
          </a:p>
        </p:txBody>
      </p:sp>
      <p:sp>
        <p:nvSpPr>
          <p:cNvPr id="904" name="Google Shape;904;p10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graphicFrame>
        <p:nvGraphicFramePr>
          <p:cNvPr id="905" name="Google Shape;905;p105"/>
          <p:cNvGraphicFramePr/>
          <p:nvPr/>
        </p:nvGraphicFramePr>
        <p:xfrm>
          <a:off x="4756150" y="3225800"/>
          <a:ext cx="3000000" cy="3000000"/>
        </p:xfrm>
        <a:graphic>
          <a:graphicData uri="http://schemas.openxmlformats.org/drawingml/2006/table">
            <a:tbl>
              <a:tblPr bandRow="1" firstRow="1">
                <a:noFill/>
                <a:tableStyleId>{1A96E83B-8C3D-4963-AFF7-6FA792952785}</a:tableStyleId>
              </a:tblPr>
              <a:tblGrid>
                <a:gridCol w="1614475"/>
                <a:gridCol w="1614475"/>
              </a:tblGrid>
              <a:tr h="370850">
                <a:tc>
                  <a:txBody>
                    <a:bodyPr/>
                    <a:lstStyle/>
                    <a:p>
                      <a:pPr indent="0" lvl="0" marL="0" marR="0" rtl="0" algn="l">
                        <a:spcBef>
                          <a:spcPts val="0"/>
                        </a:spcBef>
                        <a:spcAft>
                          <a:spcPts val="0"/>
                        </a:spcAft>
                        <a:buNone/>
                      </a:pPr>
                      <a:r>
                        <a:rPr lang="es-AR" sz="1800"/>
                        <a:t>Id_genero(PK)</a:t>
                      </a:r>
                      <a:endParaRPr sz="1800"/>
                    </a:p>
                  </a:txBody>
                  <a:tcPr marT="45725" marB="45725" marR="91450" marL="91450"/>
                </a:tc>
                <a:tc>
                  <a:txBody>
                    <a:bodyPr/>
                    <a:lstStyle/>
                    <a:p>
                      <a:pPr indent="0" lvl="0" marL="0" marR="0" rtl="0" algn="l">
                        <a:spcBef>
                          <a:spcPts val="0"/>
                        </a:spcBef>
                        <a:spcAft>
                          <a:spcPts val="0"/>
                        </a:spcAft>
                        <a:buNone/>
                      </a:pPr>
                      <a:r>
                        <a:rPr lang="es-AR" sz="1800"/>
                        <a:t>Nombre</a:t>
                      </a:r>
                      <a:endParaRPr sz="1800"/>
                    </a:p>
                  </a:txBody>
                  <a:tcPr marT="45725" marB="45725" marR="91450" marL="91450"/>
                </a:tc>
              </a:tr>
              <a:tr h="370850">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Terror</a:t>
                      </a:r>
                      <a:endParaRPr sz="1800"/>
                    </a:p>
                  </a:txBody>
                  <a:tcPr marT="45725" marB="45725" marR="91450" marL="91450"/>
                </a:tc>
              </a:tr>
              <a:tr h="370850">
                <a:tc>
                  <a:txBody>
                    <a:bodyPr/>
                    <a:lstStyle/>
                    <a:p>
                      <a:pPr indent="0" lvl="0" marL="0" marR="0" rtl="0" algn="l">
                        <a:spcBef>
                          <a:spcPts val="0"/>
                        </a:spcBef>
                        <a:spcAft>
                          <a:spcPts val="0"/>
                        </a:spcAft>
                        <a:buNone/>
                      </a:pPr>
                      <a:r>
                        <a:rPr lang="es-AR" sz="1800"/>
                        <a:t>gen2</a:t>
                      </a:r>
                      <a:endParaRPr sz="1800"/>
                    </a:p>
                  </a:txBody>
                  <a:tcPr marT="45725" marB="45725" marR="91450" marL="91450"/>
                </a:tc>
                <a:tc>
                  <a:txBody>
                    <a:bodyPr/>
                    <a:lstStyle/>
                    <a:p>
                      <a:pPr indent="0" lvl="0" marL="0" marR="0" rtl="0" algn="l">
                        <a:spcBef>
                          <a:spcPts val="0"/>
                        </a:spcBef>
                        <a:spcAft>
                          <a:spcPts val="0"/>
                        </a:spcAft>
                        <a:buNone/>
                      </a:pPr>
                      <a:r>
                        <a:rPr lang="es-AR" sz="1800"/>
                        <a:t>Comedia</a:t>
                      </a:r>
                      <a:endParaRPr sz="1800"/>
                    </a:p>
                  </a:txBody>
                  <a:tcPr marT="45725" marB="45725" marR="91450" marL="91450"/>
                </a:tc>
              </a:tr>
              <a:tr h="370850">
                <a:tc>
                  <a:txBody>
                    <a:bodyPr/>
                    <a:lstStyle/>
                    <a:p>
                      <a:pPr indent="0" lvl="0" marL="0" marR="0" rtl="0" algn="l">
                        <a:spcBef>
                          <a:spcPts val="0"/>
                        </a:spcBef>
                        <a:spcAft>
                          <a:spcPts val="0"/>
                        </a:spcAft>
                        <a:buNone/>
                      </a:pPr>
                      <a:r>
                        <a:rPr lang="es-AR" sz="1800"/>
                        <a:t>gen3</a:t>
                      </a:r>
                      <a:endParaRPr/>
                    </a:p>
                  </a:txBody>
                  <a:tcPr marT="45725" marB="45725" marR="91450" marL="91450"/>
                </a:tc>
                <a:tc>
                  <a:txBody>
                    <a:bodyPr/>
                    <a:lstStyle/>
                    <a:p>
                      <a:pPr indent="0" lvl="0" marL="0" marR="0" rtl="0" algn="l">
                        <a:spcBef>
                          <a:spcPts val="0"/>
                        </a:spcBef>
                        <a:spcAft>
                          <a:spcPts val="0"/>
                        </a:spcAft>
                        <a:buNone/>
                      </a:pPr>
                      <a:r>
                        <a:rPr lang="es-AR" sz="1800"/>
                        <a:t>Accion</a:t>
                      </a:r>
                      <a:endParaRPr sz="1800"/>
                    </a:p>
                  </a:txBody>
                  <a:tcPr marT="45725" marB="45725" marR="91450" marL="91450"/>
                </a:tc>
              </a:tr>
            </a:tbl>
          </a:graphicData>
        </a:graphic>
      </p:graphicFrame>
      <p:graphicFrame>
        <p:nvGraphicFramePr>
          <p:cNvPr id="906" name="Google Shape;906;p105"/>
          <p:cNvGraphicFramePr/>
          <p:nvPr/>
        </p:nvGraphicFramePr>
        <p:xfrm>
          <a:off x="262036" y="4927600"/>
          <a:ext cx="3000000" cy="3000000"/>
        </p:xfrm>
        <a:graphic>
          <a:graphicData uri="http://schemas.openxmlformats.org/drawingml/2006/table">
            <a:tbl>
              <a:tblPr bandRow="1" firstRow="1">
                <a:noFill/>
                <a:tableStyleId>{1A96E83B-8C3D-4963-AFF7-6FA792952785}</a:tableStyleId>
              </a:tblPr>
              <a:tblGrid>
                <a:gridCol w="1909675"/>
                <a:gridCol w="1600750"/>
                <a:gridCol w="1714125"/>
                <a:gridCol w="1377425"/>
                <a:gridCol w="1331525"/>
                <a:gridCol w="732550"/>
              </a:tblGrid>
              <a:tr h="370850">
                <a:tc>
                  <a:txBody>
                    <a:bodyPr/>
                    <a:lstStyle/>
                    <a:p>
                      <a:pPr indent="0" lvl="0" marL="0" marR="0" rtl="0" algn="l">
                        <a:spcBef>
                          <a:spcPts val="0"/>
                        </a:spcBef>
                        <a:spcAft>
                          <a:spcPts val="0"/>
                        </a:spcAft>
                        <a:buNone/>
                      </a:pPr>
                      <a:r>
                        <a:rPr lang="es-AR" sz="1800"/>
                        <a:t>id_pelicula (PK)</a:t>
                      </a:r>
                      <a:endParaRPr sz="1800"/>
                    </a:p>
                  </a:txBody>
                  <a:tcPr marT="45725" marB="45725" marR="91450" marL="91450"/>
                </a:tc>
                <a:tc>
                  <a:txBody>
                    <a:bodyPr/>
                    <a:lstStyle/>
                    <a:p>
                      <a:pPr indent="0" lvl="0" marL="0" marR="0" rtl="0" algn="l">
                        <a:spcBef>
                          <a:spcPts val="0"/>
                        </a:spcBef>
                        <a:spcAft>
                          <a:spcPts val="0"/>
                        </a:spcAft>
                        <a:buNone/>
                      </a:pPr>
                      <a:r>
                        <a:rPr lang="es-AR" sz="1800"/>
                        <a:t>id_genero(FK)</a:t>
                      </a:r>
                      <a:endParaRPr sz="1800"/>
                    </a:p>
                  </a:txBody>
                  <a:tcPr marT="45725" marB="45725" marR="91450" marL="91450"/>
                </a:tc>
                <a:tc>
                  <a:txBody>
                    <a:bodyPr/>
                    <a:lstStyle/>
                    <a:p>
                      <a:pPr indent="0" lvl="0" marL="0" marR="0" rtl="0" algn="l">
                        <a:spcBef>
                          <a:spcPts val="0"/>
                        </a:spcBef>
                        <a:spcAft>
                          <a:spcPts val="0"/>
                        </a:spcAft>
                        <a:buNone/>
                      </a:pPr>
                      <a:r>
                        <a:rPr lang="es-AR" sz="1800"/>
                        <a:t>anio_estreno</a:t>
                      </a:r>
                      <a:endParaRPr sz="1800"/>
                    </a:p>
                  </a:txBody>
                  <a:tcPr marT="45725" marB="45725" marR="91450" marL="91450"/>
                </a:tc>
                <a:tc>
                  <a:txBody>
                    <a:bodyPr/>
                    <a:lstStyle/>
                    <a:p>
                      <a:pPr indent="0" lvl="0" marL="0" marR="0" rtl="0" algn="l">
                        <a:spcBef>
                          <a:spcPts val="0"/>
                        </a:spcBef>
                        <a:spcAft>
                          <a:spcPts val="0"/>
                        </a:spcAft>
                        <a:buNone/>
                      </a:pPr>
                      <a:r>
                        <a:rPr lang="es-AR" sz="1800"/>
                        <a:t>disponible</a:t>
                      </a:r>
                      <a:endParaRPr sz="1800"/>
                    </a:p>
                  </a:txBody>
                  <a:tcPr marT="45725" marB="45725" marR="91450" marL="91450"/>
                </a:tc>
                <a:tc>
                  <a:txBody>
                    <a:bodyPr/>
                    <a:lstStyle/>
                    <a:p>
                      <a:pPr indent="0" lvl="0" marL="0" marR="0" rtl="0" algn="l">
                        <a:spcBef>
                          <a:spcPts val="0"/>
                        </a:spcBef>
                        <a:spcAft>
                          <a:spcPts val="0"/>
                        </a:spcAft>
                        <a:buNone/>
                      </a:pPr>
                      <a:r>
                        <a:rPr lang="es-AR" sz="1800"/>
                        <a:t>titulo</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peli1</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spcBef>
                          <a:spcPts val="0"/>
                        </a:spcBef>
                        <a:spcAft>
                          <a:spcPts val="0"/>
                        </a:spcAft>
                        <a:buNone/>
                      </a:pPr>
                      <a:r>
                        <a:rPr lang="es-AR" sz="1800"/>
                        <a:t>2009</a:t>
                      </a:r>
                      <a:endParaRPr sz="1800"/>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Cenicienta</a:t>
                      </a:r>
                      <a:endParaRPr sz="1800"/>
                    </a:p>
                  </a:txBody>
                  <a:tcPr marT="45725" marB="45725" marR="91450" marL="91450"/>
                </a:tc>
                <a:tc>
                  <a:txBody>
                    <a:bodyPr/>
                    <a:lstStyle/>
                    <a:p>
                      <a:pPr indent="0" lvl="0" marL="0" marR="0" rtl="0" algn="l">
                        <a:spcBef>
                          <a:spcPts val="0"/>
                        </a:spcBef>
                        <a:spcAft>
                          <a:spcPts val="0"/>
                        </a:spcAft>
                        <a:buNone/>
                      </a:pPr>
                      <a:r>
                        <a:rPr lang="es-AR" sz="1800"/>
                        <a:t>...</a:t>
                      </a:r>
                      <a:endParaRPr/>
                    </a:p>
                  </a:txBody>
                  <a:tcPr marT="45725" marB="45725" marR="91450" marL="91450"/>
                </a:tc>
              </a:tr>
              <a:tr h="370850">
                <a:tc>
                  <a:txBody>
                    <a:bodyPr/>
                    <a:lstStyle/>
                    <a:p>
                      <a:pPr indent="0" lvl="0" marL="0" marR="0" rtl="0" algn="l">
                        <a:spcBef>
                          <a:spcPts val="0"/>
                        </a:spcBef>
                        <a:spcAft>
                          <a:spcPts val="0"/>
                        </a:spcAft>
                        <a:buNone/>
                      </a:pPr>
                      <a:r>
                        <a:rPr lang="es-AR" sz="1800"/>
                        <a:t>peli2</a:t>
                      </a:r>
                      <a:endParaRPr sz="1800"/>
                    </a:p>
                  </a:txBody>
                  <a:tcPr marT="45725" marB="45725" marR="91450" marL="91450"/>
                </a:tc>
                <a:tc>
                  <a:txBody>
                    <a:bodyPr/>
                    <a:lstStyle/>
                    <a:p>
                      <a:pPr indent="0" lvl="0" marL="0" marR="0" rtl="0" algn="l">
                        <a:spcBef>
                          <a:spcPts val="0"/>
                        </a:spcBef>
                        <a:spcAft>
                          <a:spcPts val="0"/>
                        </a:spcAft>
                        <a:buNone/>
                      </a:pPr>
                      <a:r>
                        <a:rPr lang="es-AR" sz="1800"/>
                        <a:t>gen1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2008</a:t>
                      </a:r>
                      <a:endParaRPr sz="1800"/>
                    </a:p>
                  </a:txBody>
                  <a:tcPr marT="45725" marB="45725" marR="91450" marL="91450"/>
                </a:tc>
                <a:tc>
                  <a:txBody>
                    <a:bodyPr/>
                    <a:lstStyle/>
                    <a:p>
                      <a:pPr indent="0" lvl="0" marL="0" marR="0" rtl="0" algn="l">
                        <a:spcBef>
                          <a:spcPts val="0"/>
                        </a:spcBef>
                        <a:spcAft>
                          <a:spcPts val="0"/>
                        </a:spcAft>
                        <a:buNone/>
                      </a:pPr>
                      <a:r>
                        <a:rPr lang="es-AR" sz="1800"/>
                        <a:t>false</a:t>
                      </a:r>
                      <a:endParaRPr sz="1800"/>
                    </a:p>
                  </a:txBody>
                  <a:tcPr marT="45725" marB="45725" marR="91450" marL="91450"/>
                </a:tc>
                <a:tc>
                  <a:txBody>
                    <a:bodyPr/>
                    <a:lstStyle/>
                    <a:p>
                      <a:pPr indent="0" lvl="0" marL="0" marR="0" rtl="0" algn="l">
                        <a:spcBef>
                          <a:spcPts val="0"/>
                        </a:spcBef>
                        <a:spcAft>
                          <a:spcPts val="0"/>
                        </a:spcAft>
                        <a:buNone/>
                      </a:pPr>
                      <a:r>
                        <a:rPr lang="es-AR" sz="1800"/>
                        <a:t>Amélie</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r h="370850">
                <a:tc>
                  <a:txBody>
                    <a:bodyPr/>
                    <a:lstStyle/>
                    <a:p>
                      <a:pPr indent="0" lvl="0" marL="0" marR="0" rtl="0" algn="l">
                        <a:spcBef>
                          <a:spcPts val="0"/>
                        </a:spcBef>
                        <a:spcAft>
                          <a:spcPts val="0"/>
                        </a:spcAft>
                        <a:buNone/>
                      </a:pPr>
                      <a:r>
                        <a:rPr lang="es-AR" sz="1800"/>
                        <a:t>peli3</a:t>
                      </a:r>
                      <a:endParaRPr sz="1800"/>
                    </a:p>
                  </a:txBody>
                  <a:tcPr marT="45725" marB="45725" marR="91450" marL="91450"/>
                </a:tc>
                <a:tc>
                  <a:txBody>
                    <a:bodyPr/>
                    <a:lstStyle/>
                    <a:p>
                      <a:pPr indent="0" lvl="0" marL="0" marR="0" rtl="0" algn="l">
                        <a:spcBef>
                          <a:spcPts val="0"/>
                        </a:spcBef>
                        <a:spcAft>
                          <a:spcPts val="0"/>
                        </a:spcAft>
                        <a:buNone/>
                      </a:pPr>
                      <a:r>
                        <a:rPr b="1" lang="es-AR" sz="1800">
                          <a:solidFill>
                            <a:srgbClr val="F25B2C"/>
                          </a:solidFill>
                        </a:rPr>
                        <a:t>NULO</a:t>
                      </a:r>
                      <a:endParaRPr b="1" sz="1800">
                        <a:solidFill>
                          <a:srgbClr val="F25B2C"/>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s-AR" sz="1800"/>
                        <a:t>2012</a:t>
                      </a:r>
                      <a:endParaRPr/>
                    </a:p>
                  </a:txBody>
                  <a:tcPr marT="45725" marB="45725" marR="91450" marL="91450"/>
                </a:tc>
                <a:tc>
                  <a:txBody>
                    <a:bodyPr/>
                    <a:lstStyle/>
                    <a:p>
                      <a:pPr indent="0" lvl="0" marL="0" marR="0" rtl="0" algn="l">
                        <a:spcBef>
                          <a:spcPts val="0"/>
                        </a:spcBef>
                        <a:spcAft>
                          <a:spcPts val="0"/>
                        </a:spcAft>
                        <a:buNone/>
                      </a:pPr>
                      <a:r>
                        <a:rPr lang="es-AR" sz="1800"/>
                        <a:t>true</a:t>
                      </a:r>
                      <a:endParaRPr sz="1800"/>
                    </a:p>
                  </a:txBody>
                  <a:tcPr marT="45725" marB="45725" marR="91450" marL="91450"/>
                </a:tc>
                <a:tc>
                  <a:txBody>
                    <a:bodyPr/>
                    <a:lstStyle/>
                    <a:p>
                      <a:pPr indent="0" lvl="0" marL="0" marR="0" rtl="0" algn="l">
                        <a:spcBef>
                          <a:spcPts val="0"/>
                        </a:spcBef>
                        <a:spcAft>
                          <a:spcPts val="0"/>
                        </a:spcAft>
                        <a:buNone/>
                      </a:pPr>
                      <a:r>
                        <a:rPr lang="es-AR" sz="1800"/>
                        <a:t>Wanted</a:t>
                      </a:r>
                      <a:endParaRPr sz="1800"/>
                    </a:p>
                  </a:txBody>
                  <a:tcPr marT="45725" marB="45725" marR="91450" marL="91450"/>
                </a:tc>
                <a:tc>
                  <a:txBody>
                    <a:bodyPr/>
                    <a:lstStyle/>
                    <a:p>
                      <a:pPr indent="0" lvl="0" marL="0" marR="0" rtl="0" algn="l">
                        <a:spcBef>
                          <a:spcPts val="0"/>
                        </a:spcBef>
                        <a:spcAft>
                          <a:spcPts val="0"/>
                        </a:spcAft>
                        <a:buNone/>
                      </a:pPr>
                      <a:r>
                        <a:rPr lang="es-AR" sz="1800"/>
                        <a:t>....</a:t>
                      </a:r>
                      <a:endParaRPr sz="1800"/>
                    </a:p>
                  </a:txBody>
                  <a:tcPr marT="45725" marB="45725" marR="91450" marL="91450"/>
                </a:tc>
              </a:tr>
            </a:tbl>
          </a:graphicData>
        </a:graphic>
      </p:graphicFrame>
      <p:sp>
        <p:nvSpPr>
          <p:cNvPr id="907" name="Google Shape;907;p105"/>
          <p:cNvSpPr txBox="1"/>
          <p:nvPr/>
        </p:nvSpPr>
        <p:spPr>
          <a:xfrm>
            <a:off x="3706299" y="3305600"/>
            <a:ext cx="8887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Género</a:t>
            </a:r>
            <a:endParaRPr b="1" sz="1800">
              <a:solidFill>
                <a:schemeClr val="dk1"/>
              </a:solidFill>
              <a:latin typeface="Calibri"/>
              <a:ea typeface="Calibri"/>
              <a:cs typeface="Calibri"/>
              <a:sym typeface="Calibri"/>
            </a:endParaRPr>
          </a:p>
        </p:txBody>
      </p:sp>
      <p:sp>
        <p:nvSpPr>
          <p:cNvPr id="908" name="Google Shape;908;p105"/>
          <p:cNvSpPr txBox="1"/>
          <p:nvPr/>
        </p:nvSpPr>
        <p:spPr>
          <a:xfrm>
            <a:off x="262036" y="4495800"/>
            <a:ext cx="9215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Pelicula</a:t>
            </a:r>
            <a:endParaRPr b="1"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0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un DER</a:t>
            </a:r>
            <a:br>
              <a:rPr b="1" lang="es-AR"/>
            </a:br>
            <a:r>
              <a:rPr i="1" lang="es-AR" sz="2800"/>
              <a:t>Tutorial de MySQL Workbench</a:t>
            </a:r>
            <a:endParaRPr i="1" sz="2800"/>
          </a:p>
        </p:txBody>
      </p:sp>
      <p:sp>
        <p:nvSpPr>
          <p:cNvPr id="914" name="Google Shape;914;p10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915" name="Google Shape;915;p106"/>
          <p:cNvPicPr preferRelativeResize="0"/>
          <p:nvPr/>
        </p:nvPicPr>
        <p:blipFill rotWithShape="1">
          <a:blip r:embed="rId3">
            <a:alphaModFix/>
          </a:blip>
          <a:srcRect b="71015" l="0" r="62224" t="0"/>
          <a:stretch/>
        </p:blipFill>
        <p:spPr>
          <a:xfrm>
            <a:off x="838199" y="2514014"/>
            <a:ext cx="7832039" cy="3378785"/>
          </a:xfrm>
          <a:prstGeom prst="rect">
            <a:avLst/>
          </a:prstGeom>
          <a:noFill/>
          <a:ln>
            <a:noFill/>
          </a:ln>
        </p:spPr>
      </p:pic>
      <p:sp>
        <p:nvSpPr>
          <p:cNvPr id="916" name="Google Shape;916;p106"/>
          <p:cNvSpPr/>
          <p:nvPr/>
        </p:nvSpPr>
        <p:spPr>
          <a:xfrm>
            <a:off x="4038600" y="3594100"/>
            <a:ext cx="2362200" cy="927100"/>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0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un DER</a:t>
            </a:r>
            <a:br>
              <a:rPr b="1" lang="es-AR"/>
            </a:br>
            <a:r>
              <a:rPr i="1" lang="es-AR" sz="2800"/>
              <a:t>Tutorial de MySQL Workbench</a:t>
            </a:r>
            <a:endParaRPr/>
          </a:p>
        </p:txBody>
      </p:sp>
      <p:sp>
        <p:nvSpPr>
          <p:cNvPr id="922" name="Google Shape;922;p10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923" name="Google Shape;923;p107"/>
          <p:cNvPicPr preferRelativeResize="0"/>
          <p:nvPr/>
        </p:nvPicPr>
        <p:blipFill rotWithShape="1">
          <a:blip r:embed="rId3">
            <a:alphaModFix/>
          </a:blip>
          <a:srcRect b="36978" l="0" r="52464" t="32986"/>
          <a:stretch/>
        </p:blipFill>
        <p:spPr>
          <a:xfrm>
            <a:off x="400050" y="2635250"/>
            <a:ext cx="8526582" cy="3028950"/>
          </a:xfrm>
          <a:prstGeom prst="rect">
            <a:avLst/>
          </a:prstGeom>
          <a:noFill/>
          <a:ln>
            <a:noFill/>
          </a:ln>
        </p:spPr>
      </p:pic>
      <p:sp>
        <p:nvSpPr>
          <p:cNvPr id="924" name="Google Shape;924;p107"/>
          <p:cNvSpPr/>
          <p:nvPr/>
        </p:nvSpPr>
        <p:spPr>
          <a:xfrm>
            <a:off x="3086100" y="3594100"/>
            <a:ext cx="774700" cy="762000"/>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5" name="Google Shape;925;p107"/>
          <p:cNvSpPr/>
          <p:nvPr/>
        </p:nvSpPr>
        <p:spPr>
          <a:xfrm>
            <a:off x="4076700" y="3848100"/>
            <a:ext cx="1092200" cy="749300"/>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p107"/>
          <p:cNvSpPr txBox="1"/>
          <p:nvPr/>
        </p:nvSpPr>
        <p:spPr>
          <a:xfrm>
            <a:off x="3860800" y="3581400"/>
            <a:ext cx="148002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Crear Entidad</a:t>
            </a:r>
            <a:endParaRPr b="1" sz="18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0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un DER</a:t>
            </a:r>
            <a:br>
              <a:rPr b="1" lang="es-AR"/>
            </a:br>
            <a:r>
              <a:rPr i="1" lang="es-AR" sz="2800"/>
              <a:t>Tutorial de MySQL Workbench</a:t>
            </a:r>
            <a:endParaRPr/>
          </a:p>
        </p:txBody>
      </p:sp>
      <p:sp>
        <p:nvSpPr>
          <p:cNvPr id="932" name="Google Shape;932;p10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933" name="Google Shape;933;p108"/>
          <p:cNvPicPr preferRelativeResize="0"/>
          <p:nvPr/>
        </p:nvPicPr>
        <p:blipFill rotWithShape="1">
          <a:blip r:embed="rId3">
            <a:alphaModFix/>
          </a:blip>
          <a:srcRect b="34896" l="0" r="39678" t="13194"/>
          <a:stretch/>
        </p:blipFill>
        <p:spPr>
          <a:xfrm>
            <a:off x="628650" y="2298700"/>
            <a:ext cx="7848600" cy="3797300"/>
          </a:xfrm>
          <a:prstGeom prst="rect">
            <a:avLst/>
          </a:prstGeom>
          <a:noFill/>
          <a:ln>
            <a:noFill/>
          </a:ln>
        </p:spPr>
      </p:pic>
      <p:sp>
        <p:nvSpPr>
          <p:cNvPr id="934" name="Google Shape;934;p108"/>
          <p:cNvSpPr txBox="1"/>
          <p:nvPr/>
        </p:nvSpPr>
        <p:spPr>
          <a:xfrm>
            <a:off x="5537200" y="3325743"/>
            <a:ext cx="246279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000">
                <a:solidFill>
                  <a:schemeClr val="dk1"/>
                </a:solidFill>
                <a:latin typeface="Calibri"/>
                <a:ea typeface="Calibri"/>
                <a:cs typeface="Calibri"/>
                <a:sym typeface="Calibri"/>
              </a:rPr>
              <a:t>Edición de la entidad</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s-AR" sz="2000">
                <a:solidFill>
                  <a:schemeClr val="dk1"/>
                </a:solidFill>
                <a:latin typeface="Calibri"/>
                <a:ea typeface="Calibri"/>
                <a:cs typeface="Calibri"/>
                <a:sym typeface="Calibri"/>
              </a:rPr>
              <a:t>Creación de atributos</a:t>
            </a:r>
            <a:endParaRPr b="1" sz="20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0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un DER</a:t>
            </a:r>
            <a:br>
              <a:rPr b="1" lang="es-AR"/>
            </a:br>
            <a:r>
              <a:rPr i="1" lang="es-AR" sz="2800"/>
              <a:t>Tutorial de MySQL Workbench</a:t>
            </a:r>
            <a:endParaRPr sz="2800"/>
          </a:p>
        </p:txBody>
      </p:sp>
      <p:sp>
        <p:nvSpPr>
          <p:cNvPr id="940" name="Google Shape;940;p10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941" name="Google Shape;941;p109"/>
          <p:cNvPicPr preferRelativeResize="0"/>
          <p:nvPr/>
        </p:nvPicPr>
        <p:blipFill rotWithShape="1">
          <a:blip r:embed="rId3">
            <a:alphaModFix/>
          </a:blip>
          <a:srcRect b="26389" l="15032" r="36750" t="14409"/>
          <a:stretch/>
        </p:blipFill>
        <p:spPr>
          <a:xfrm>
            <a:off x="628650" y="2120315"/>
            <a:ext cx="6273800" cy="4330700"/>
          </a:xfrm>
          <a:prstGeom prst="rect">
            <a:avLst/>
          </a:prstGeom>
          <a:noFill/>
          <a:ln>
            <a:noFill/>
          </a:ln>
        </p:spPr>
      </p:pic>
      <p:sp>
        <p:nvSpPr>
          <p:cNvPr id="942" name="Google Shape;942;p109"/>
          <p:cNvSpPr/>
          <p:nvPr/>
        </p:nvSpPr>
        <p:spPr>
          <a:xfrm>
            <a:off x="628650" y="5447715"/>
            <a:ext cx="774700" cy="559385"/>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3" name="Google Shape;943;p109"/>
          <p:cNvSpPr/>
          <p:nvPr/>
        </p:nvSpPr>
        <p:spPr>
          <a:xfrm rot="-2098623">
            <a:off x="2149021" y="4660825"/>
            <a:ext cx="1874157" cy="550062"/>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4" name="Google Shape;944;p109"/>
          <p:cNvSpPr txBox="1"/>
          <p:nvPr/>
        </p:nvSpPr>
        <p:spPr>
          <a:xfrm>
            <a:off x="1403350" y="5536615"/>
            <a:ext cx="16827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Crear Relación</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a:t>
            </a:r>
            <a:r>
              <a:rPr lang="es-AR"/>
              <a:t> </a:t>
            </a:r>
            <a:r>
              <a:rPr b="1" lang="es-AR"/>
              <a:t>de</a:t>
            </a:r>
            <a:r>
              <a:rPr lang="es-AR"/>
              <a:t> </a:t>
            </a:r>
            <a:r>
              <a:rPr b="1" lang="es-AR"/>
              <a:t>Datos</a:t>
            </a:r>
            <a:br>
              <a:rPr b="1" lang="es-AR"/>
            </a:br>
            <a:endParaRPr i="1" sz="2800"/>
          </a:p>
        </p:txBody>
      </p:sp>
      <p:sp>
        <p:nvSpPr>
          <p:cNvPr id="501" name="Google Shape;501;p56"/>
          <p:cNvSpPr txBox="1"/>
          <p:nvPr>
            <p:ph idx="4294967295" type="body"/>
          </p:nvPr>
        </p:nvSpPr>
        <p:spPr>
          <a:xfrm>
            <a:off x="628650" y="20838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400"/>
              <a:buChar char="•"/>
            </a:pPr>
            <a:r>
              <a:rPr lang="es-AR" sz="2400"/>
              <a:t>El </a:t>
            </a:r>
            <a:r>
              <a:rPr b="1" lang="es-AR" sz="2400"/>
              <a:t>modelo de Entidades y  Relaciones Extendido - (MERE) </a:t>
            </a:r>
            <a:r>
              <a:rPr lang="es-AR" sz="2400"/>
              <a:t>brinda una representación gráfica sencilla para ver los datos, relaciones y restricciones, de acuerdo al modelo relacional</a:t>
            </a:r>
            <a:endParaRPr/>
          </a:p>
          <a:p>
            <a:pPr indent="-228600" lvl="1" marL="685800" rtl="0" algn="l">
              <a:lnSpc>
                <a:spcPct val="150000"/>
              </a:lnSpc>
              <a:spcBef>
                <a:spcPts val="500"/>
              </a:spcBef>
              <a:spcAft>
                <a:spcPts val="0"/>
              </a:spcAft>
              <a:buClr>
                <a:schemeClr val="dk1"/>
              </a:buClr>
              <a:buSzPts val="2400"/>
              <a:buChar char="•"/>
            </a:pPr>
            <a:r>
              <a:rPr lang="es-AR"/>
              <a:t>Representa </a:t>
            </a:r>
            <a:r>
              <a:rPr b="1" lang="es-AR"/>
              <a:t>Entidades, Atributos y Relaciones</a:t>
            </a:r>
            <a:endParaRPr/>
          </a:p>
          <a:p>
            <a:pPr indent="-228600" lvl="1" marL="685800" rtl="0" algn="l">
              <a:lnSpc>
                <a:spcPct val="150000"/>
              </a:lnSpc>
              <a:spcBef>
                <a:spcPts val="500"/>
              </a:spcBef>
              <a:spcAft>
                <a:spcPts val="0"/>
              </a:spcAft>
              <a:buClr>
                <a:schemeClr val="dk1"/>
              </a:buClr>
              <a:buSzPts val="2400"/>
              <a:buChar char="•"/>
            </a:pPr>
            <a:r>
              <a:rPr lang="es-AR"/>
              <a:t>Reglas de transformación: esquema lógico según modelo relacional</a:t>
            </a:r>
            <a:endParaRPr/>
          </a:p>
          <a:p>
            <a:pPr indent="-25400" lvl="0" marL="228600" rtl="0" algn="l">
              <a:lnSpc>
                <a:spcPct val="150000"/>
              </a:lnSpc>
              <a:spcBef>
                <a:spcPts val="1000"/>
              </a:spcBef>
              <a:spcAft>
                <a:spcPts val="0"/>
              </a:spcAft>
              <a:buClr>
                <a:schemeClr val="dk1"/>
              </a:buClr>
              <a:buSzPts val="3200"/>
              <a:buNone/>
            </a:pPr>
            <a:r>
              <a:t/>
            </a:r>
            <a:endParaRPr sz="3200"/>
          </a:p>
        </p:txBody>
      </p:sp>
      <p:sp>
        <p:nvSpPr>
          <p:cNvPr id="502" name="Google Shape;502;p5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1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un DER</a:t>
            </a:r>
            <a:br>
              <a:rPr b="1" lang="es-AR"/>
            </a:br>
            <a:r>
              <a:rPr i="1" lang="es-AR" sz="2800"/>
              <a:t>Tutorial de MySQL Workbench</a:t>
            </a:r>
            <a:endParaRPr sz="2800"/>
          </a:p>
        </p:txBody>
      </p:sp>
      <p:sp>
        <p:nvSpPr>
          <p:cNvPr id="950" name="Google Shape;950;p11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951" name="Google Shape;951;p110"/>
          <p:cNvPicPr preferRelativeResize="0"/>
          <p:nvPr/>
        </p:nvPicPr>
        <p:blipFill rotWithShape="1">
          <a:blip r:embed="rId3">
            <a:alphaModFix/>
          </a:blip>
          <a:srcRect b="46181" l="22254" r="34553" t="24132"/>
          <a:stretch/>
        </p:blipFill>
        <p:spPr>
          <a:xfrm>
            <a:off x="933417" y="2336214"/>
            <a:ext cx="7100145" cy="2743785"/>
          </a:xfrm>
          <a:prstGeom prst="rect">
            <a:avLst/>
          </a:prstGeom>
          <a:noFill/>
          <a:ln>
            <a:noFill/>
          </a:ln>
        </p:spPr>
      </p:pic>
      <p:sp>
        <p:nvSpPr>
          <p:cNvPr id="952" name="Google Shape;952;p110"/>
          <p:cNvSpPr txBox="1"/>
          <p:nvPr/>
        </p:nvSpPr>
        <p:spPr>
          <a:xfrm>
            <a:off x="2755900" y="4679889"/>
            <a:ext cx="1635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000">
                <a:solidFill>
                  <a:schemeClr val="dk1"/>
                </a:solidFill>
                <a:latin typeface="Calibri"/>
                <a:ea typeface="Calibri"/>
                <a:cs typeface="Calibri"/>
                <a:sym typeface="Calibri"/>
              </a:rPr>
              <a:t>Clave foránea</a:t>
            </a:r>
            <a:endParaRPr b="1" sz="2000">
              <a:solidFill>
                <a:schemeClr val="dk1"/>
              </a:solidFill>
              <a:latin typeface="Calibri"/>
              <a:ea typeface="Calibri"/>
              <a:cs typeface="Calibri"/>
              <a:sym typeface="Calibri"/>
            </a:endParaRPr>
          </a:p>
        </p:txBody>
      </p:sp>
      <p:sp>
        <p:nvSpPr>
          <p:cNvPr id="953" name="Google Shape;953;p110"/>
          <p:cNvSpPr txBox="1"/>
          <p:nvPr/>
        </p:nvSpPr>
        <p:spPr>
          <a:xfrm>
            <a:off x="3355268" y="3238500"/>
            <a:ext cx="168770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000">
                <a:solidFill>
                  <a:schemeClr val="dk1"/>
                </a:solidFill>
                <a:latin typeface="Calibri"/>
                <a:ea typeface="Calibri"/>
                <a:cs typeface="Calibri"/>
                <a:sym typeface="Calibri"/>
              </a:rPr>
              <a:t>Relación N a 1</a:t>
            </a:r>
            <a:endParaRPr b="1" sz="2000">
              <a:solidFill>
                <a:schemeClr val="dk1"/>
              </a:solidFill>
              <a:latin typeface="Calibri"/>
              <a:ea typeface="Calibri"/>
              <a:cs typeface="Calibri"/>
              <a:sym typeface="Calibri"/>
            </a:endParaRPr>
          </a:p>
        </p:txBody>
      </p:sp>
      <p:sp>
        <p:nvSpPr>
          <p:cNvPr id="954" name="Google Shape;954;p110"/>
          <p:cNvSpPr/>
          <p:nvPr/>
        </p:nvSpPr>
        <p:spPr>
          <a:xfrm>
            <a:off x="1168400" y="3638610"/>
            <a:ext cx="1917700" cy="526990"/>
          </a:xfrm>
          <a:prstGeom prst="ellipse">
            <a:avLst/>
          </a:prstGeom>
          <a:no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55" name="Google Shape;955;p110"/>
          <p:cNvCxnSpPr>
            <a:stCxn id="954" idx="4"/>
            <a:endCxn id="952" idx="1"/>
          </p:cNvCxnSpPr>
          <p:nvPr/>
        </p:nvCxnSpPr>
        <p:spPr>
          <a:xfrm>
            <a:off x="2127250" y="4165600"/>
            <a:ext cx="628500" cy="714300"/>
          </a:xfrm>
          <a:prstGeom prst="straightConnector1">
            <a:avLst/>
          </a:prstGeom>
          <a:noFill/>
          <a:ln cap="flat" cmpd="sng" w="25400">
            <a:solidFill>
              <a:srgbClr val="C00000"/>
            </a:solidFill>
            <a:prstDash val="solid"/>
            <a:miter lim="800000"/>
            <a:headEnd len="sm" w="sm" type="none"/>
            <a:tailEnd len="med" w="med" type="stealth"/>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11"/>
          <p:cNvSpPr txBox="1"/>
          <p:nvPr>
            <p:ph idx="4294967295" type="ctrTitle"/>
          </p:nvPr>
        </p:nvSpPr>
        <p:spPr>
          <a:xfrm>
            <a:off x="-1" y="0"/>
            <a:ext cx="9144001" cy="80720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Arial"/>
              <a:buNone/>
            </a:pPr>
            <a:r>
              <a:rPr b="1" lang="es-AR" sz="4800">
                <a:solidFill>
                  <a:schemeClr val="lt1"/>
                </a:solidFill>
              </a:rPr>
              <a:t>Bases de Datos</a:t>
            </a:r>
            <a:endParaRPr/>
          </a:p>
        </p:txBody>
      </p:sp>
      <p:sp>
        <p:nvSpPr>
          <p:cNvPr id="961" name="Google Shape;961;p111"/>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Modelo de Datos (Ejercicios)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12"/>
          <p:cNvSpPr txBox="1"/>
          <p:nvPr>
            <p:ph type="title"/>
          </p:nvPr>
        </p:nvSpPr>
        <p:spPr>
          <a:xfrm>
            <a:off x="628675" y="428100"/>
            <a:ext cx="7886700" cy="805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 de Entidad-Relación</a:t>
            </a:r>
            <a:endParaRPr b="1"/>
          </a:p>
        </p:txBody>
      </p:sp>
      <p:sp>
        <p:nvSpPr>
          <p:cNvPr id="967" name="Google Shape;967;p112"/>
          <p:cNvSpPr txBox="1"/>
          <p:nvPr>
            <p:ph idx="4294967295" type="body"/>
          </p:nvPr>
        </p:nvSpPr>
        <p:spPr>
          <a:xfrm>
            <a:off x="628650" y="1766884"/>
            <a:ext cx="7886700" cy="4808539"/>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s-AR" sz="2200"/>
              <a:t>1. </a:t>
            </a:r>
            <a:r>
              <a:rPr lang="es-AR" sz="2200"/>
              <a:t>Identifique las entidades y sus relaciones, para éstas últimas indique su cardinalidad mínima y máxima. Agregue los atributos de cada entidad o relación (si los tuviera) con todas sus características:</a:t>
            </a:r>
            <a:endParaRPr/>
          </a:p>
          <a:p>
            <a:pPr indent="-228600" lvl="1" marL="685800" rtl="0" algn="l">
              <a:lnSpc>
                <a:spcPct val="90000"/>
              </a:lnSpc>
              <a:spcBef>
                <a:spcPts val="500"/>
              </a:spcBef>
              <a:spcAft>
                <a:spcPts val="0"/>
              </a:spcAft>
              <a:buClr>
                <a:schemeClr val="dk1"/>
              </a:buClr>
              <a:buSzPts val="1800"/>
              <a:buChar char="•"/>
            </a:pPr>
            <a:r>
              <a:rPr lang="es-AR" sz="1800"/>
              <a:t>Cada </a:t>
            </a:r>
            <a:r>
              <a:rPr lang="es-AR" sz="1800"/>
              <a:t>empleado </a:t>
            </a:r>
            <a:r>
              <a:rPr lang="es-AR" sz="1800"/>
              <a:t>está representado por un número de empleado, su nombre y dirección. Se debe indicar además a qué departamento pertenece</a:t>
            </a:r>
            <a:endParaRPr/>
          </a:p>
          <a:p>
            <a:pPr indent="-228600" lvl="1" marL="685800" rtl="0" algn="l">
              <a:lnSpc>
                <a:spcPct val="90000"/>
              </a:lnSpc>
              <a:spcBef>
                <a:spcPts val="500"/>
              </a:spcBef>
              <a:spcAft>
                <a:spcPts val="0"/>
              </a:spcAft>
              <a:buClr>
                <a:schemeClr val="dk1"/>
              </a:buClr>
              <a:buSzPts val="1800"/>
              <a:buChar char="•"/>
            </a:pPr>
            <a:r>
              <a:rPr lang="es-AR" sz="1800"/>
              <a:t>Cada </a:t>
            </a:r>
            <a:r>
              <a:rPr lang="es-AR" sz="1800"/>
              <a:t>departamento </a:t>
            </a:r>
            <a:r>
              <a:rPr lang="es-AR" sz="1800"/>
              <a:t>está representado por su nombre y se saben que empleados trabajan en él, quién es el jefe del departamento y los productos que vende</a:t>
            </a:r>
            <a:endParaRPr/>
          </a:p>
          <a:p>
            <a:pPr indent="-228600" lvl="1" marL="685800" rtl="0" algn="l">
              <a:lnSpc>
                <a:spcPct val="90000"/>
              </a:lnSpc>
              <a:spcBef>
                <a:spcPts val="500"/>
              </a:spcBef>
              <a:spcAft>
                <a:spcPts val="0"/>
              </a:spcAft>
              <a:buClr>
                <a:schemeClr val="dk1"/>
              </a:buClr>
              <a:buSzPts val="1800"/>
              <a:buChar char="•"/>
            </a:pPr>
            <a:r>
              <a:rPr lang="es-AR" sz="1800"/>
              <a:t>Cada </a:t>
            </a:r>
            <a:r>
              <a:rPr lang="es-AR" sz="1800"/>
              <a:t>producto </a:t>
            </a:r>
            <a:r>
              <a:rPr lang="es-AR" sz="1800"/>
              <a:t>está representado por su nombre, fabricante, precio, número de producto asignado por el fabricante y número de producto asignado por el almacén</a:t>
            </a:r>
            <a:endParaRPr/>
          </a:p>
          <a:p>
            <a:pPr indent="-228600" lvl="1" marL="685800" rtl="0" algn="l">
              <a:lnSpc>
                <a:spcPct val="90000"/>
              </a:lnSpc>
              <a:spcBef>
                <a:spcPts val="500"/>
              </a:spcBef>
              <a:spcAft>
                <a:spcPts val="0"/>
              </a:spcAft>
              <a:buClr>
                <a:schemeClr val="dk1"/>
              </a:buClr>
              <a:buSzPts val="1800"/>
              <a:buChar char="•"/>
            </a:pPr>
            <a:r>
              <a:rPr lang="es-AR" sz="1800"/>
              <a:t>Cada </a:t>
            </a:r>
            <a:r>
              <a:rPr lang="es-AR" sz="1800"/>
              <a:t>fabricante </a:t>
            </a:r>
            <a:r>
              <a:rPr lang="es-AR" sz="1800"/>
              <a:t>está representado por su nombre, dirección, productos que suministra al almacén y precios de estos productos</a:t>
            </a:r>
            <a:endParaRPr sz="1800"/>
          </a:p>
        </p:txBody>
      </p:sp>
      <p:sp>
        <p:nvSpPr>
          <p:cNvPr id="968" name="Google Shape;968;p1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13"/>
          <p:cNvSpPr txBox="1"/>
          <p:nvPr>
            <p:ph type="title"/>
          </p:nvPr>
        </p:nvSpPr>
        <p:spPr>
          <a:xfrm>
            <a:off x="628675" y="428100"/>
            <a:ext cx="7886700" cy="711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Relaciones y su Cardinalidad</a:t>
            </a:r>
            <a:endParaRPr b="1"/>
          </a:p>
        </p:txBody>
      </p:sp>
      <p:sp>
        <p:nvSpPr>
          <p:cNvPr id="974" name="Google Shape;974;p113"/>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s-AR" sz="2200"/>
              <a:t>2. </a:t>
            </a:r>
            <a:r>
              <a:rPr lang="es-AR" sz="2200"/>
              <a:t>A partir de los siguientes enunciados, modele con un DER las relaciones con su cardinalidad. Incluya el modelado completo de entidades</a:t>
            </a:r>
            <a:endParaRPr/>
          </a:p>
          <a:p>
            <a:pPr indent="-457200" lvl="1" marL="914400" rtl="0" algn="l">
              <a:lnSpc>
                <a:spcPct val="90000"/>
              </a:lnSpc>
              <a:spcBef>
                <a:spcPts val="500"/>
              </a:spcBef>
              <a:spcAft>
                <a:spcPts val="0"/>
              </a:spcAft>
              <a:buClr>
                <a:schemeClr val="dk1"/>
              </a:buClr>
              <a:buSzPts val="2200"/>
              <a:buFont typeface="Calibri"/>
              <a:buAutoNum type="alphaUcPeriod"/>
            </a:pPr>
            <a:r>
              <a:rPr lang="es-AR" sz="2200"/>
              <a:t>Un empleado puede tener o no un usuario y si ese usuario existe, es para un único empleado</a:t>
            </a:r>
            <a:endParaRPr/>
          </a:p>
          <a:p>
            <a:pPr indent="-457200" lvl="1" marL="914400" rtl="0" algn="l">
              <a:lnSpc>
                <a:spcPct val="90000"/>
              </a:lnSpc>
              <a:spcBef>
                <a:spcPts val="500"/>
              </a:spcBef>
              <a:spcAft>
                <a:spcPts val="0"/>
              </a:spcAft>
              <a:buClr>
                <a:schemeClr val="dk1"/>
              </a:buClr>
              <a:buSzPts val="2200"/>
              <a:buFont typeface="Calibri"/>
              <a:buAutoNum type="alphaUcPeriod"/>
            </a:pPr>
            <a:r>
              <a:rPr lang="es-AR" sz="2200"/>
              <a:t>Una película tiene un único género, pero un género como “Drama” puede estar asignado a muchas películas</a:t>
            </a:r>
            <a:endParaRPr/>
          </a:p>
          <a:p>
            <a:pPr indent="-457200" lvl="1" marL="914400" rtl="0" algn="l">
              <a:lnSpc>
                <a:spcPct val="90000"/>
              </a:lnSpc>
              <a:spcBef>
                <a:spcPts val="500"/>
              </a:spcBef>
              <a:spcAft>
                <a:spcPts val="0"/>
              </a:spcAft>
              <a:buClr>
                <a:schemeClr val="dk1"/>
              </a:buClr>
              <a:buSzPts val="2200"/>
              <a:buFont typeface="Calibri"/>
              <a:buAutoNum type="alphaUcPeriod"/>
            </a:pPr>
            <a:r>
              <a:rPr lang="es-AR" sz="2200"/>
              <a:t>Una película tiene muchas funciones asignadas, pero una función es para una única película</a:t>
            </a:r>
            <a:endParaRPr/>
          </a:p>
          <a:p>
            <a:pPr indent="-317500" lvl="1" marL="914400" rtl="0" algn="l">
              <a:lnSpc>
                <a:spcPct val="90000"/>
              </a:lnSpc>
              <a:spcBef>
                <a:spcPts val="500"/>
              </a:spcBef>
              <a:spcAft>
                <a:spcPts val="0"/>
              </a:spcAft>
              <a:buClr>
                <a:schemeClr val="dk1"/>
              </a:buClr>
              <a:buSzPts val="2200"/>
              <a:buFont typeface="Calibri"/>
              <a:buNone/>
            </a:pPr>
            <a:r>
              <a:t/>
            </a:r>
            <a:endParaRPr sz="2200"/>
          </a:p>
        </p:txBody>
      </p:sp>
      <p:sp>
        <p:nvSpPr>
          <p:cNvPr id="975" name="Google Shape;975;p1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14"/>
          <p:cNvSpPr txBox="1"/>
          <p:nvPr>
            <p:ph type="title"/>
          </p:nvPr>
        </p:nvSpPr>
        <p:spPr>
          <a:xfrm>
            <a:off x="628675" y="428100"/>
            <a:ext cx="7886700" cy="738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Entidades</a:t>
            </a:r>
            <a:endParaRPr b="1"/>
          </a:p>
        </p:txBody>
      </p:sp>
      <p:sp>
        <p:nvSpPr>
          <p:cNvPr id="981" name="Google Shape;981;p114"/>
          <p:cNvSpPr txBox="1"/>
          <p:nvPr>
            <p:ph idx="4294967295" type="body"/>
          </p:nvPr>
        </p:nvSpPr>
        <p:spPr>
          <a:xfrm>
            <a:off x="0" y="1166400"/>
            <a:ext cx="9144000" cy="5381700"/>
          </a:xfrm>
          <a:prstGeom prst="rect">
            <a:avLst/>
          </a:prstGeom>
          <a:noFill/>
          <a:ln>
            <a:noFill/>
          </a:ln>
        </p:spPr>
        <p:txBody>
          <a:bodyPr anchorCtr="0" anchor="t" bIns="45700" lIns="91425" spcFirstLastPara="1" rIns="91425" wrap="square" tIns="45700">
            <a:noAutofit/>
          </a:bodyPr>
          <a:lstStyle/>
          <a:p>
            <a:pPr indent="0" lvl="0" marL="228600" rtl="0" algn="l">
              <a:lnSpc>
                <a:spcPct val="80000"/>
              </a:lnSpc>
              <a:spcBef>
                <a:spcPts val="0"/>
              </a:spcBef>
              <a:spcAft>
                <a:spcPts val="0"/>
              </a:spcAft>
              <a:buNone/>
            </a:pPr>
            <a:r>
              <a:rPr lang="es-AR" sz="2480"/>
              <a:t>3. </a:t>
            </a:r>
            <a:r>
              <a:rPr lang="es-AR" sz="2480"/>
              <a:t>Dado el siguiente enunciado</a:t>
            </a:r>
            <a:r>
              <a:rPr i="1" lang="es-AR" sz="2480"/>
              <a:t> </a:t>
            </a:r>
            <a:r>
              <a:rPr b="1" i="1" lang="es-AR" sz="2480"/>
              <a:t>identifique las entidades</a:t>
            </a:r>
            <a:r>
              <a:rPr i="1" lang="es-AR" sz="2480"/>
              <a:t>:</a:t>
            </a:r>
            <a:br>
              <a:rPr i="1" lang="es-AR" sz="2480"/>
            </a:br>
            <a:endParaRPr sz="2900"/>
          </a:p>
          <a:p>
            <a:pPr indent="-191135" lvl="0" marL="228600" rtl="0" algn="just">
              <a:lnSpc>
                <a:spcPct val="80000"/>
              </a:lnSpc>
              <a:spcBef>
                <a:spcPts val="1000"/>
              </a:spcBef>
              <a:spcAft>
                <a:spcPts val="0"/>
              </a:spcAft>
              <a:buSzPts val="2210"/>
              <a:buChar char="•"/>
            </a:pPr>
            <a:r>
              <a:rPr lang="es-AR" sz="2210"/>
              <a:t>Una empresa aeronáutica tiene empleados, de los cuales se sabe su legajo.</a:t>
            </a:r>
            <a:endParaRPr sz="2210"/>
          </a:p>
          <a:p>
            <a:pPr indent="-191135" lvl="0" marL="228600" rtl="0" algn="just">
              <a:lnSpc>
                <a:spcPct val="80000"/>
              </a:lnSpc>
              <a:spcBef>
                <a:spcPts val="0"/>
              </a:spcBef>
              <a:spcAft>
                <a:spcPts val="0"/>
              </a:spcAft>
              <a:buSzPts val="2210"/>
              <a:buChar char="•"/>
            </a:pPr>
            <a:r>
              <a:rPr lang="es-AR" sz="2210"/>
              <a:t>Existen 3 tipos de empleados: operarios, gerentes y auditores. </a:t>
            </a:r>
            <a:endParaRPr sz="2210"/>
          </a:p>
          <a:p>
            <a:pPr indent="-216534" lvl="1" marL="685800" rtl="0" algn="just">
              <a:lnSpc>
                <a:spcPct val="80000"/>
              </a:lnSpc>
              <a:spcBef>
                <a:spcPts val="0"/>
              </a:spcBef>
              <a:spcAft>
                <a:spcPts val="0"/>
              </a:spcAft>
              <a:buSzPts val="2210"/>
              <a:buChar char="•"/>
            </a:pPr>
            <a:r>
              <a:rPr lang="es-AR" sz="2210"/>
              <a:t>Los operarios son evaluados periódicamente por su performance. </a:t>
            </a:r>
            <a:endParaRPr sz="2210"/>
          </a:p>
          <a:p>
            <a:pPr indent="-216534" lvl="1" marL="685800" rtl="0" algn="just">
              <a:lnSpc>
                <a:spcPct val="80000"/>
              </a:lnSpc>
              <a:spcBef>
                <a:spcPts val="0"/>
              </a:spcBef>
              <a:spcAft>
                <a:spcPts val="0"/>
              </a:spcAft>
              <a:buSzPts val="2210"/>
              <a:buChar char="•"/>
            </a:pPr>
            <a:r>
              <a:rPr lang="es-AR" sz="2210"/>
              <a:t>Los gerentes aprueban fondos para proyectos de construcción de aviones.</a:t>
            </a:r>
            <a:endParaRPr sz="2210"/>
          </a:p>
          <a:p>
            <a:pPr indent="-216534" lvl="1" marL="685800" rtl="0" algn="just">
              <a:lnSpc>
                <a:spcPct val="80000"/>
              </a:lnSpc>
              <a:spcBef>
                <a:spcPts val="0"/>
              </a:spcBef>
              <a:spcAft>
                <a:spcPts val="0"/>
              </a:spcAft>
              <a:buSzPts val="2210"/>
              <a:buChar char="•"/>
            </a:pPr>
            <a:r>
              <a:rPr lang="es-AR" sz="2210"/>
              <a:t>Los auditores controlan la calidad de los procesos de construcción de aviones. </a:t>
            </a:r>
            <a:endParaRPr sz="2210"/>
          </a:p>
          <a:p>
            <a:pPr indent="-191135" lvl="0" marL="228600" rtl="0" algn="just">
              <a:lnSpc>
                <a:spcPct val="80000"/>
              </a:lnSpc>
              <a:spcBef>
                <a:spcPts val="0"/>
              </a:spcBef>
              <a:spcAft>
                <a:spcPts val="0"/>
              </a:spcAft>
              <a:buSzPts val="2210"/>
              <a:buChar char="•"/>
            </a:pPr>
            <a:r>
              <a:rPr lang="es-AR" sz="2210"/>
              <a:t>Los empleados pueden pertenecer a distintos equipos de trabajo, los cuales requieren al menos 2 empleados. </a:t>
            </a:r>
            <a:endParaRPr sz="2210"/>
          </a:p>
          <a:p>
            <a:pPr indent="-191135" lvl="0" marL="228600" rtl="0" algn="just">
              <a:lnSpc>
                <a:spcPct val="80000"/>
              </a:lnSpc>
              <a:spcBef>
                <a:spcPts val="0"/>
              </a:spcBef>
              <a:spcAft>
                <a:spcPts val="0"/>
              </a:spcAft>
              <a:buSzPts val="2210"/>
              <a:buChar char="•"/>
            </a:pPr>
            <a:r>
              <a:rPr lang="es-AR" sz="2210"/>
              <a:t>Estos equipos son los encargados de construir aviones. </a:t>
            </a:r>
            <a:endParaRPr sz="2210"/>
          </a:p>
          <a:p>
            <a:pPr indent="-191135" lvl="0" marL="228600" rtl="0" algn="just">
              <a:lnSpc>
                <a:spcPct val="80000"/>
              </a:lnSpc>
              <a:spcBef>
                <a:spcPts val="0"/>
              </a:spcBef>
              <a:spcAft>
                <a:spcPts val="0"/>
              </a:spcAft>
              <a:buSzPts val="2210"/>
              <a:buChar char="•"/>
            </a:pPr>
            <a:r>
              <a:rPr lang="es-AR" sz="2210"/>
              <a:t>Cada equipo siempre está activo construyendo al menos un avión. </a:t>
            </a:r>
            <a:endParaRPr sz="2210"/>
          </a:p>
          <a:p>
            <a:pPr indent="-191135" lvl="0" marL="228600" rtl="0" algn="just">
              <a:lnSpc>
                <a:spcPct val="80000"/>
              </a:lnSpc>
              <a:spcBef>
                <a:spcPts val="0"/>
              </a:spcBef>
              <a:spcAft>
                <a:spcPts val="0"/>
              </a:spcAft>
              <a:buSzPts val="2210"/>
              <a:buChar char="•"/>
            </a:pPr>
            <a:r>
              <a:rPr lang="es-AR" sz="2210"/>
              <a:t>Cada avión está formado por distintos componentes. </a:t>
            </a:r>
            <a:endParaRPr sz="2210"/>
          </a:p>
          <a:p>
            <a:pPr indent="-191135" lvl="0" marL="228600" rtl="0" algn="just">
              <a:lnSpc>
                <a:spcPct val="80000"/>
              </a:lnSpc>
              <a:spcBef>
                <a:spcPts val="0"/>
              </a:spcBef>
              <a:spcAft>
                <a:spcPts val="0"/>
              </a:spcAft>
              <a:buSzPts val="2210"/>
              <a:buChar char="•"/>
            </a:pPr>
            <a:r>
              <a:rPr lang="es-AR" sz="2210"/>
              <a:t>En caso de dar de baja un avión por desperfectos, el auditor toma la decisión de descartar la reutilización de sus componentes para minimizar riesgos.</a:t>
            </a:r>
            <a:endParaRPr sz="2210"/>
          </a:p>
        </p:txBody>
      </p:sp>
      <p:sp>
        <p:nvSpPr>
          <p:cNvPr id="982" name="Google Shape;982;p1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15"/>
          <p:cNvSpPr txBox="1"/>
          <p:nvPr>
            <p:ph type="title"/>
          </p:nvPr>
        </p:nvSpPr>
        <p:spPr>
          <a:xfrm>
            <a:off x="628675" y="428100"/>
            <a:ext cx="7886700" cy="70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Atributos y Relaciones</a:t>
            </a:r>
            <a:endParaRPr b="1"/>
          </a:p>
        </p:txBody>
      </p:sp>
      <p:sp>
        <p:nvSpPr>
          <p:cNvPr id="988" name="Google Shape;988;p115"/>
          <p:cNvSpPr txBox="1"/>
          <p:nvPr>
            <p:ph idx="4294967295" type="body"/>
          </p:nvPr>
        </p:nvSpPr>
        <p:spPr>
          <a:xfrm>
            <a:off x="419100" y="2451100"/>
            <a:ext cx="8096250" cy="26543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200"/>
              <a:buFont typeface="Calibri"/>
              <a:buAutoNum type="arabicPeriod"/>
            </a:pPr>
            <a:r>
              <a:rPr lang="es-AR" sz="2200"/>
              <a:t>En base al enunciado anterior, identifique los atributos de las entidades reconocidas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s-AR" sz="2200"/>
              <a:t>En base al enunciado anterior, identifique las relaciones indicando cardinalidad y opcionalidad</a:t>
            </a:r>
            <a:endParaRPr sz="2200"/>
          </a:p>
        </p:txBody>
      </p:sp>
      <p:sp>
        <p:nvSpPr>
          <p:cNvPr id="989" name="Google Shape;989;p1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1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Modelo de Datos (Resolución de Ejercicios)</a:t>
            </a:r>
            <a:endParaRPr/>
          </a:p>
        </p:txBody>
      </p:sp>
      <p:sp>
        <p:nvSpPr>
          <p:cNvPr id="995" name="Google Shape;995;p116"/>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Bases de Datos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7"/>
          <p:cNvSpPr txBox="1"/>
          <p:nvPr>
            <p:ph type="title"/>
          </p:nvPr>
        </p:nvSpPr>
        <p:spPr>
          <a:xfrm>
            <a:off x="628675" y="428100"/>
            <a:ext cx="7886700" cy="740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 de Entidad-Relación</a:t>
            </a:r>
            <a:endParaRPr b="1"/>
          </a:p>
        </p:txBody>
      </p:sp>
      <p:sp>
        <p:nvSpPr>
          <p:cNvPr id="1001" name="Google Shape;1001;p117"/>
          <p:cNvSpPr txBox="1"/>
          <p:nvPr>
            <p:ph idx="4294967295" type="body"/>
          </p:nvPr>
        </p:nvSpPr>
        <p:spPr>
          <a:xfrm>
            <a:off x="628650" y="1658600"/>
            <a:ext cx="7886700" cy="48528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s-AR" sz="2200"/>
              <a:t>1. </a:t>
            </a:r>
            <a:r>
              <a:rPr lang="es-AR" sz="2200"/>
              <a:t>Identifique las entidades y sus relaciones, para éstas últimas indique su cardinalidad mínima y máxima. Agregue los atributos de cada entidad o relación (si los tuviera) con todas sus características:</a:t>
            </a:r>
            <a:endParaRPr/>
          </a:p>
          <a:p>
            <a:pPr indent="-228600" lvl="1" marL="685800" rtl="0" algn="l">
              <a:lnSpc>
                <a:spcPct val="90000"/>
              </a:lnSpc>
              <a:spcBef>
                <a:spcPts val="500"/>
              </a:spcBef>
              <a:spcAft>
                <a:spcPts val="0"/>
              </a:spcAft>
              <a:buClr>
                <a:schemeClr val="dk1"/>
              </a:buClr>
              <a:buSzPts val="1800"/>
              <a:buChar char="•"/>
            </a:pPr>
            <a:r>
              <a:rPr lang="es-AR" sz="1800"/>
              <a:t>Cada empleado está representado por un número de empleado, su nombre y dirección. Se debe indicar además a qué departamento pertenece</a:t>
            </a:r>
            <a:endParaRPr/>
          </a:p>
          <a:p>
            <a:pPr indent="-228600" lvl="1" marL="685800" rtl="0" algn="l">
              <a:lnSpc>
                <a:spcPct val="90000"/>
              </a:lnSpc>
              <a:spcBef>
                <a:spcPts val="500"/>
              </a:spcBef>
              <a:spcAft>
                <a:spcPts val="0"/>
              </a:spcAft>
              <a:buClr>
                <a:schemeClr val="dk1"/>
              </a:buClr>
              <a:buSzPts val="1800"/>
              <a:buChar char="•"/>
            </a:pPr>
            <a:r>
              <a:rPr lang="es-AR" sz="1800"/>
              <a:t>Cada departamento está representado por su nombre y se saben que empleados trabajan en él, quién es el jefe del departamento y los productos que vende</a:t>
            </a:r>
            <a:endParaRPr/>
          </a:p>
          <a:p>
            <a:pPr indent="-228600" lvl="1" marL="685800" rtl="0" algn="l">
              <a:lnSpc>
                <a:spcPct val="90000"/>
              </a:lnSpc>
              <a:spcBef>
                <a:spcPts val="500"/>
              </a:spcBef>
              <a:spcAft>
                <a:spcPts val="0"/>
              </a:spcAft>
              <a:buClr>
                <a:schemeClr val="dk1"/>
              </a:buClr>
              <a:buSzPts val="1800"/>
              <a:buChar char="•"/>
            </a:pPr>
            <a:r>
              <a:rPr lang="es-AR" sz="1800"/>
              <a:t>Cada producto está representado por su nombre, fabricante, precio, número de producto asignado por el fabricante.</a:t>
            </a:r>
            <a:endParaRPr sz="1800"/>
          </a:p>
          <a:p>
            <a:pPr indent="-228600" lvl="1" marL="685800" rtl="0" algn="l">
              <a:lnSpc>
                <a:spcPct val="90000"/>
              </a:lnSpc>
              <a:spcBef>
                <a:spcPts val="500"/>
              </a:spcBef>
              <a:spcAft>
                <a:spcPts val="0"/>
              </a:spcAft>
              <a:buClr>
                <a:schemeClr val="dk1"/>
              </a:buClr>
              <a:buSzPts val="1800"/>
              <a:buChar char="•"/>
            </a:pPr>
            <a:r>
              <a:rPr lang="es-AR" sz="1800"/>
              <a:t>Cada fabricante está representado por su nombre, dirección, productos que suministra al almacén.</a:t>
            </a:r>
            <a:endParaRPr sz="1800"/>
          </a:p>
        </p:txBody>
      </p:sp>
      <p:sp>
        <p:nvSpPr>
          <p:cNvPr id="1002" name="Google Shape;1002;p117"/>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1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 de Entidad-Relación</a:t>
            </a:r>
            <a:endParaRPr/>
          </a:p>
        </p:txBody>
      </p:sp>
      <p:sp>
        <p:nvSpPr>
          <p:cNvPr id="1008" name="Google Shape;1008;p118"/>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1009" name="Google Shape;1009;p118"/>
          <p:cNvPicPr preferRelativeResize="0"/>
          <p:nvPr/>
        </p:nvPicPr>
        <p:blipFill rotWithShape="1">
          <a:blip r:embed="rId3">
            <a:alphaModFix/>
          </a:blip>
          <a:srcRect b="33159" l="18347" r="26407" t="19792"/>
          <a:stretch/>
        </p:blipFill>
        <p:spPr>
          <a:xfrm>
            <a:off x="180974" y="2110789"/>
            <a:ext cx="8621758" cy="412808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1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Relaciones y su Cardinalidad</a:t>
            </a:r>
            <a:endParaRPr b="1"/>
          </a:p>
        </p:txBody>
      </p:sp>
      <p:sp>
        <p:nvSpPr>
          <p:cNvPr id="1015" name="Google Shape;1015;p119"/>
          <p:cNvSpPr txBox="1"/>
          <p:nvPr>
            <p:ph idx="4294967295" type="body"/>
          </p:nvPr>
        </p:nvSpPr>
        <p:spPr>
          <a:xfrm>
            <a:off x="628650" y="2160000"/>
            <a:ext cx="7886700" cy="43512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s-AR" sz="2200"/>
              <a:t>2. </a:t>
            </a:r>
            <a:r>
              <a:rPr lang="es-AR" sz="2200"/>
              <a:t>A partir de los siguientes enunciados, modele con un DER las relaciones con su cardinalidad. Incluya el modelado completo de entidades</a:t>
            </a:r>
            <a:endParaRPr/>
          </a:p>
          <a:p>
            <a:pPr indent="-457200" lvl="1" marL="914400" rtl="0" algn="l">
              <a:lnSpc>
                <a:spcPct val="90000"/>
              </a:lnSpc>
              <a:spcBef>
                <a:spcPts val="500"/>
              </a:spcBef>
              <a:spcAft>
                <a:spcPts val="0"/>
              </a:spcAft>
              <a:buClr>
                <a:schemeClr val="dk1"/>
              </a:buClr>
              <a:buSzPts val="2200"/>
              <a:buFont typeface="Calibri"/>
              <a:buAutoNum type="alphaUcPeriod"/>
            </a:pPr>
            <a:r>
              <a:rPr lang="es-AR" sz="2200"/>
              <a:t>Un empleado puede tener o no un usuario y si ese usuario existe, es para un único empleado</a:t>
            </a:r>
            <a:endParaRPr/>
          </a:p>
          <a:p>
            <a:pPr indent="-457200" lvl="1" marL="914400" rtl="0" algn="l">
              <a:lnSpc>
                <a:spcPct val="90000"/>
              </a:lnSpc>
              <a:spcBef>
                <a:spcPts val="500"/>
              </a:spcBef>
              <a:spcAft>
                <a:spcPts val="0"/>
              </a:spcAft>
              <a:buClr>
                <a:schemeClr val="dk1"/>
              </a:buClr>
              <a:buSzPts val="2200"/>
              <a:buFont typeface="Calibri"/>
              <a:buAutoNum type="alphaUcPeriod"/>
            </a:pPr>
            <a:r>
              <a:rPr lang="es-AR" sz="2200"/>
              <a:t>Una película tiene un único género, pero un género como “Drama” puede estar asignado a muchas películas</a:t>
            </a:r>
            <a:endParaRPr/>
          </a:p>
          <a:p>
            <a:pPr indent="-457200" lvl="1" marL="914400" rtl="0" algn="l">
              <a:lnSpc>
                <a:spcPct val="90000"/>
              </a:lnSpc>
              <a:spcBef>
                <a:spcPts val="500"/>
              </a:spcBef>
              <a:spcAft>
                <a:spcPts val="0"/>
              </a:spcAft>
              <a:buClr>
                <a:schemeClr val="dk1"/>
              </a:buClr>
              <a:buSzPts val="2200"/>
              <a:buFont typeface="Calibri"/>
              <a:buAutoNum type="alphaUcPeriod"/>
            </a:pPr>
            <a:r>
              <a:rPr lang="es-AR" sz="2200"/>
              <a:t>Una película tiene muchas funciones asignadas, pero una función es para una única película</a:t>
            </a:r>
            <a:endParaRPr/>
          </a:p>
          <a:p>
            <a:pPr indent="-317500" lvl="1" marL="914400" rtl="0" algn="l">
              <a:lnSpc>
                <a:spcPct val="90000"/>
              </a:lnSpc>
              <a:spcBef>
                <a:spcPts val="500"/>
              </a:spcBef>
              <a:spcAft>
                <a:spcPts val="0"/>
              </a:spcAft>
              <a:buClr>
                <a:schemeClr val="dk1"/>
              </a:buClr>
              <a:buSzPts val="2200"/>
              <a:buFont typeface="Calibri"/>
              <a:buNone/>
            </a:pPr>
            <a:r>
              <a:t/>
            </a:r>
            <a:endParaRPr sz="2200"/>
          </a:p>
        </p:txBody>
      </p:sp>
      <p:sp>
        <p:nvSpPr>
          <p:cNvPr id="1016" name="Google Shape;1016;p11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800"/>
              <a:buFont typeface="Arial"/>
              <a:buNone/>
            </a:pPr>
            <a:r>
              <a:rPr b="1" lang="es-AR" sz="3800"/>
              <a:t>¿Cómo Construir el Modelo de Datos?</a:t>
            </a:r>
            <a:endParaRPr/>
          </a:p>
        </p:txBody>
      </p:sp>
      <p:sp>
        <p:nvSpPr>
          <p:cNvPr id="508" name="Google Shape;508;p57"/>
          <p:cNvSpPr txBox="1"/>
          <p:nvPr>
            <p:ph idx="4294967295" type="body"/>
          </p:nvPr>
        </p:nvSpPr>
        <p:spPr>
          <a:xfrm>
            <a:off x="628650" y="1903750"/>
            <a:ext cx="8286750" cy="4671674"/>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dk1"/>
              </a:buClr>
              <a:buSzPts val="2000"/>
              <a:buChar char="•"/>
            </a:pPr>
            <a:r>
              <a:rPr lang="es-AR" sz="2000"/>
              <a:t>Etapas para encontrar una forma eficaz de representar la información en el mundo computacional:</a:t>
            </a:r>
            <a:endParaRPr/>
          </a:p>
          <a:p>
            <a:pPr indent="-228600" lvl="1" marL="685800" rtl="0" algn="just">
              <a:lnSpc>
                <a:spcPct val="140000"/>
              </a:lnSpc>
              <a:spcBef>
                <a:spcPts val="500"/>
              </a:spcBef>
              <a:spcAft>
                <a:spcPts val="0"/>
              </a:spcAft>
              <a:buClr>
                <a:schemeClr val="dk1"/>
              </a:buClr>
              <a:buSzPts val="2000"/>
              <a:buChar char="•"/>
            </a:pPr>
            <a:r>
              <a:rPr b="1" lang="es-AR" sz="2000"/>
              <a:t>Identificación de los datos de la realidad: </a:t>
            </a:r>
            <a:r>
              <a:rPr lang="es-AR" sz="2000"/>
              <a:t>actores, recursos, objetos, etc. del mundo real de los cuales </a:t>
            </a:r>
            <a:r>
              <a:rPr lang="es-AR" sz="2000" u="sng"/>
              <a:t>interesa guardar </a:t>
            </a:r>
            <a:r>
              <a:rPr lang="es-AR" sz="2000"/>
              <a:t>información</a:t>
            </a:r>
            <a:endParaRPr/>
          </a:p>
          <a:p>
            <a:pPr indent="-228600" lvl="1" marL="685800" rtl="0" algn="just">
              <a:lnSpc>
                <a:spcPct val="140000"/>
              </a:lnSpc>
              <a:spcBef>
                <a:spcPts val="500"/>
              </a:spcBef>
              <a:spcAft>
                <a:spcPts val="0"/>
              </a:spcAft>
              <a:buClr>
                <a:schemeClr val="dk1"/>
              </a:buClr>
              <a:buSzPts val="2000"/>
              <a:buChar char="•"/>
            </a:pPr>
            <a:r>
              <a:rPr b="1" lang="es-AR" sz="2000"/>
              <a:t>Identificación de relaciones entre datos: </a:t>
            </a:r>
            <a:r>
              <a:rPr lang="es-AR" sz="2000"/>
              <a:t>detección de los </a:t>
            </a:r>
            <a:r>
              <a:rPr lang="es-AR" sz="2000" u="sng"/>
              <a:t>vínculos significativos </a:t>
            </a:r>
            <a:r>
              <a:rPr lang="es-AR" sz="2000"/>
              <a:t>que se dan entre los elementos de las etapas anteriores</a:t>
            </a:r>
            <a:endParaRPr/>
          </a:p>
          <a:p>
            <a:pPr indent="-228600" lvl="1" marL="685800" rtl="0" algn="just">
              <a:lnSpc>
                <a:spcPct val="140000"/>
              </a:lnSpc>
              <a:spcBef>
                <a:spcPts val="500"/>
              </a:spcBef>
              <a:spcAft>
                <a:spcPts val="0"/>
              </a:spcAft>
              <a:buClr>
                <a:schemeClr val="dk1"/>
              </a:buClr>
              <a:buSzPts val="2000"/>
              <a:buChar char="•"/>
            </a:pPr>
            <a:r>
              <a:rPr b="1" lang="es-AR" sz="2000"/>
              <a:t>Abstracción de datos y relaciones:</a:t>
            </a:r>
            <a:r>
              <a:rPr lang="es-AR" sz="2000"/>
              <a:t> representación simbólica </a:t>
            </a:r>
            <a:r>
              <a:rPr lang="es-AR" sz="2000" u="sng"/>
              <a:t>sólo </a:t>
            </a:r>
            <a:r>
              <a:rPr lang="es-AR" sz="2000"/>
              <a:t>de los elementos detectados en las etapas anteriores</a:t>
            </a:r>
            <a:endParaRPr/>
          </a:p>
          <a:p>
            <a:pPr indent="-76200" lvl="0" marL="228600" rtl="0" algn="l">
              <a:lnSpc>
                <a:spcPct val="140000"/>
              </a:lnSpc>
              <a:spcBef>
                <a:spcPts val="1000"/>
              </a:spcBef>
              <a:spcAft>
                <a:spcPts val="0"/>
              </a:spcAft>
              <a:buClr>
                <a:schemeClr val="dk1"/>
              </a:buClr>
              <a:buSzPts val="2400"/>
              <a:buNone/>
            </a:pPr>
            <a:r>
              <a:t/>
            </a:r>
            <a:endParaRPr sz="2400"/>
          </a:p>
        </p:txBody>
      </p:sp>
      <p:sp>
        <p:nvSpPr>
          <p:cNvPr id="509" name="Google Shape;509;p5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2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Relaciones y su cardinalidad</a:t>
            </a:r>
            <a:endParaRPr/>
          </a:p>
        </p:txBody>
      </p:sp>
      <p:sp>
        <p:nvSpPr>
          <p:cNvPr id="1022" name="Google Shape;1022;p120"/>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1023" name="Google Shape;1023;p120"/>
          <p:cNvPicPr preferRelativeResize="0"/>
          <p:nvPr/>
        </p:nvPicPr>
        <p:blipFill rotWithShape="1">
          <a:blip r:embed="rId3">
            <a:alphaModFix/>
          </a:blip>
          <a:srcRect b="35589" l="19034" r="40653" t="47569"/>
          <a:stretch/>
        </p:blipFill>
        <p:spPr>
          <a:xfrm>
            <a:off x="1263650" y="1561514"/>
            <a:ext cx="6491273" cy="1524586"/>
          </a:xfrm>
          <a:prstGeom prst="rect">
            <a:avLst/>
          </a:prstGeom>
          <a:noFill/>
          <a:ln>
            <a:noFill/>
          </a:ln>
        </p:spPr>
      </p:pic>
      <p:pic>
        <p:nvPicPr>
          <p:cNvPr id="1024" name="Google Shape;1024;p120"/>
          <p:cNvPicPr preferRelativeResize="0"/>
          <p:nvPr/>
        </p:nvPicPr>
        <p:blipFill rotWithShape="1">
          <a:blip r:embed="rId4">
            <a:alphaModFix/>
          </a:blip>
          <a:srcRect b="32292" l="19694" r="38284" t="49478"/>
          <a:stretch/>
        </p:blipFill>
        <p:spPr>
          <a:xfrm>
            <a:off x="1263649" y="3251199"/>
            <a:ext cx="6612888" cy="1612902"/>
          </a:xfrm>
          <a:prstGeom prst="rect">
            <a:avLst/>
          </a:prstGeom>
          <a:noFill/>
          <a:ln>
            <a:noFill/>
          </a:ln>
        </p:spPr>
      </p:pic>
      <p:pic>
        <p:nvPicPr>
          <p:cNvPr id="1025" name="Google Shape;1025;p120"/>
          <p:cNvPicPr preferRelativeResize="0"/>
          <p:nvPr/>
        </p:nvPicPr>
        <p:blipFill rotWithShape="1">
          <a:blip r:embed="rId5">
            <a:alphaModFix/>
          </a:blip>
          <a:srcRect b="24305" l="20304" r="37333" t="61805"/>
          <a:stretch/>
        </p:blipFill>
        <p:spPr>
          <a:xfrm>
            <a:off x="1263649" y="5029200"/>
            <a:ext cx="6491276" cy="119654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2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Relaciones y su cardinalidad</a:t>
            </a:r>
            <a:endParaRPr/>
          </a:p>
        </p:txBody>
      </p:sp>
      <p:sp>
        <p:nvSpPr>
          <p:cNvPr id="1031" name="Google Shape;1031;p121"/>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1032" name="Google Shape;1032;p121"/>
          <p:cNvPicPr preferRelativeResize="0"/>
          <p:nvPr/>
        </p:nvPicPr>
        <p:blipFill rotWithShape="1">
          <a:blip r:embed="rId3">
            <a:alphaModFix/>
          </a:blip>
          <a:srcRect b="35589" l="19034" r="40653" t="47569"/>
          <a:stretch/>
        </p:blipFill>
        <p:spPr>
          <a:xfrm>
            <a:off x="1263650" y="1561514"/>
            <a:ext cx="6491273" cy="1524586"/>
          </a:xfrm>
          <a:prstGeom prst="rect">
            <a:avLst/>
          </a:prstGeom>
          <a:noFill/>
          <a:ln>
            <a:noFill/>
          </a:ln>
        </p:spPr>
      </p:pic>
      <p:pic>
        <p:nvPicPr>
          <p:cNvPr id="1033" name="Google Shape;1033;p121"/>
          <p:cNvPicPr preferRelativeResize="0"/>
          <p:nvPr/>
        </p:nvPicPr>
        <p:blipFill rotWithShape="1">
          <a:blip r:embed="rId4">
            <a:alphaModFix/>
          </a:blip>
          <a:srcRect b="32292" l="19694" r="38284" t="49478"/>
          <a:stretch/>
        </p:blipFill>
        <p:spPr>
          <a:xfrm>
            <a:off x="1263649" y="3251199"/>
            <a:ext cx="6612888" cy="1612902"/>
          </a:xfrm>
          <a:prstGeom prst="rect">
            <a:avLst/>
          </a:prstGeom>
          <a:noFill/>
          <a:ln>
            <a:noFill/>
          </a:ln>
        </p:spPr>
      </p:pic>
      <p:pic>
        <p:nvPicPr>
          <p:cNvPr id="1034" name="Google Shape;1034;p121"/>
          <p:cNvPicPr preferRelativeResize="0"/>
          <p:nvPr/>
        </p:nvPicPr>
        <p:blipFill rotWithShape="1">
          <a:blip r:embed="rId5">
            <a:alphaModFix/>
          </a:blip>
          <a:srcRect b="24305" l="20304" r="37333" t="61805"/>
          <a:stretch/>
        </p:blipFill>
        <p:spPr>
          <a:xfrm>
            <a:off x="1263649" y="5029200"/>
            <a:ext cx="6491276" cy="119654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22"/>
          <p:cNvSpPr txBox="1"/>
          <p:nvPr>
            <p:ph type="title"/>
          </p:nvPr>
        </p:nvSpPr>
        <p:spPr>
          <a:xfrm>
            <a:off x="628675" y="351900"/>
            <a:ext cx="7886700" cy="693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Entidades</a:t>
            </a:r>
            <a:endParaRPr b="1"/>
          </a:p>
        </p:txBody>
      </p:sp>
      <p:sp>
        <p:nvSpPr>
          <p:cNvPr id="1040" name="Google Shape;1040;p122"/>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1041" name="Google Shape;1041;p122"/>
          <p:cNvSpPr txBox="1"/>
          <p:nvPr>
            <p:ph idx="4294967295" type="body"/>
          </p:nvPr>
        </p:nvSpPr>
        <p:spPr>
          <a:xfrm>
            <a:off x="0" y="1166400"/>
            <a:ext cx="9144000" cy="5381700"/>
          </a:xfrm>
          <a:prstGeom prst="rect">
            <a:avLst/>
          </a:prstGeom>
          <a:noFill/>
          <a:ln>
            <a:noFill/>
          </a:ln>
        </p:spPr>
        <p:txBody>
          <a:bodyPr anchorCtr="0" anchor="t" bIns="45700" lIns="91425" spcFirstLastPara="1" rIns="91425" wrap="square" tIns="45700">
            <a:noAutofit/>
          </a:bodyPr>
          <a:lstStyle/>
          <a:p>
            <a:pPr indent="0" lvl="0" marL="228600" rtl="0" algn="l">
              <a:lnSpc>
                <a:spcPct val="80000"/>
              </a:lnSpc>
              <a:spcBef>
                <a:spcPts val="0"/>
              </a:spcBef>
              <a:spcAft>
                <a:spcPts val="0"/>
              </a:spcAft>
              <a:buNone/>
            </a:pPr>
            <a:r>
              <a:rPr lang="es-AR" sz="2480"/>
              <a:t>3. </a:t>
            </a:r>
            <a:r>
              <a:rPr lang="es-AR" sz="2480"/>
              <a:t>Dado el siguiente enunciado</a:t>
            </a:r>
            <a:r>
              <a:rPr i="1" lang="es-AR" sz="2480"/>
              <a:t> </a:t>
            </a:r>
            <a:r>
              <a:rPr b="1" i="1" lang="es-AR" sz="2480"/>
              <a:t>identifique las entidades</a:t>
            </a:r>
            <a:r>
              <a:rPr i="1" lang="es-AR" sz="2480"/>
              <a:t>:</a:t>
            </a:r>
            <a:br>
              <a:rPr i="1" lang="es-AR" sz="2480"/>
            </a:br>
            <a:endParaRPr sz="2900"/>
          </a:p>
          <a:p>
            <a:pPr indent="-191135" lvl="0" marL="228600" rtl="0" algn="just">
              <a:lnSpc>
                <a:spcPct val="80000"/>
              </a:lnSpc>
              <a:spcBef>
                <a:spcPts val="1000"/>
              </a:spcBef>
              <a:spcAft>
                <a:spcPts val="0"/>
              </a:spcAft>
              <a:buSzPts val="2210"/>
              <a:buChar char="•"/>
            </a:pPr>
            <a:r>
              <a:rPr lang="es-AR" sz="2210"/>
              <a:t>Una empresa aeronáutica tiene empleados, de los cuales se sabe su legajo.</a:t>
            </a:r>
            <a:endParaRPr sz="2210"/>
          </a:p>
          <a:p>
            <a:pPr indent="-191135" lvl="0" marL="228600" rtl="0" algn="just">
              <a:lnSpc>
                <a:spcPct val="80000"/>
              </a:lnSpc>
              <a:spcBef>
                <a:spcPts val="0"/>
              </a:spcBef>
              <a:spcAft>
                <a:spcPts val="0"/>
              </a:spcAft>
              <a:buSzPts val="2210"/>
              <a:buChar char="•"/>
            </a:pPr>
            <a:r>
              <a:rPr lang="es-AR" sz="2210"/>
              <a:t>Existen 3 tipos de empleados: operarios, gerentes y auditores. </a:t>
            </a:r>
            <a:endParaRPr sz="2210"/>
          </a:p>
          <a:p>
            <a:pPr indent="-216534" lvl="1" marL="685800" rtl="0" algn="just">
              <a:lnSpc>
                <a:spcPct val="80000"/>
              </a:lnSpc>
              <a:spcBef>
                <a:spcPts val="0"/>
              </a:spcBef>
              <a:spcAft>
                <a:spcPts val="0"/>
              </a:spcAft>
              <a:buSzPts val="2210"/>
              <a:buChar char="•"/>
            </a:pPr>
            <a:r>
              <a:rPr lang="es-AR" sz="2210"/>
              <a:t>Los operarios son evaluados periódicamente por su performance. </a:t>
            </a:r>
            <a:endParaRPr sz="2210"/>
          </a:p>
          <a:p>
            <a:pPr indent="-216534" lvl="1" marL="685800" rtl="0" algn="just">
              <a:lnSpc>
                <a:spcPct val="80000"/>
              </a:lnSpc>
              <a:spcBef>
                <a:spcPts val="0"/>
              </a:spcBef>
              <a:spcAft>
                <a:spcPts val="0"/>
              </a:spcAft>
              <a:buSzPts val="2210"/>
              <a:buChar char="•"/>
            </a:pPr>
            <a:r>
              <a:rPr lang="es-AR" sz="2210"/>
              <a:t>Los gerentes aprueban fondos para proyectos de construcción de aviones.</a:t>
            </a:r>
            <a:endParaRPr sz="2210"/>
          </a:p>
          <a:p>
            <a:pPr indent="-216534" lvl="1" marL="685800" rtl="0" algn="just">
              <a:lnSpc>
                <a:spcPct val="80000"/>
              </a:lnSpc>
              <a:spcBef>
                <a:spcPts val="0"/>
              </a:spcBef>
              <a:spcAft>
                <a:spcPts val="0"/>
              </a:spcAft>
              <a:buSzPts val="2210"/>
              <a:buChar char="•"/>
            </a:pPr>
            <a:r>
              <a:rPr lang="es-AR" sz="2210"/>
              <a:t>Los auditores controlan la calidad de los procesos de construcción de aviones. </a:t>
            </a:r>
            <a:endParaRPr sz="2210"/>
          </a:p>
          <a:p>
            <a:pPr indent="-191135" lvl="0" marL="228600" rtl="0" algn="just">
              <a:lnSpc>
                <a:spcPct val="80000"/>
              </a:lnSpc>
              <a:spcBef>
                <a:spcPts val="0"/>
              </a:spcBef>
              <a:spcAft>
                <a:spcPts val="0"/>
              </a:spcAft>
              <a:buSzPts val="2210"/>
              <a:buChar char="•"/>
            </a:pPr>
            <a:r>
              <a:rPr lang="es-AR" sz="2210"/>
              <a:t>Los empleados pueden pertenecer a distintos equipos de trabajo, los cuales requieren al menos 2 empleados. </a:t>
            </a:r>
            <a:endParaRPr sz="2210"/>
          </a:p>
          <a:p>
            <a:pPr indent="-191135" lvl="0" marL="228600" rtl="0" algn="just">
              <a:lnSpc>
                <a:spcPct val="80000"/>
              </a:lnSpc>
              <a:spcBef>
                <a:spcPts val="0"/>
              </a:spcBef>
              <a:spcAft>
                <a:spcPts val="0"/>
              </a:spcAft>
              <a:buSzPts val="2210"/>
              <a:buChar char="•"/>
            </a:pPr>
            <a:r>
              <a:rPr lang="es-AR" sz="2210"/>
              <a:t>Estos equipos son los encargados de construir aviones. </a:t>
            </a:r>
            <a:endParaRPr sz="2210"/>
          </a:p>
          <a:p>
            <a:pPr indent="-191135" lvl="0" marL="228600" rtl="0" algn="just">
              <a:lnSpc>
                <a:spcPct val="80000"/>
              </a:lnSpc>
              <a:spcBef>
                <a:spcPts val="0"/>
              </a:spcBef>
              <a:spcAft>
                <a:spcPts val="0"/>
              </a:spcAft>
              <a:buSzPts val="2210"/>
              <a:buChar char="•"/>
            </a:pPr>
            <a:r>
              <a:rPr lang="es-AR" sz="2210"/>
              <a:t>Cada equipo siempre está activo construyendo al menos un avión. </a:t>
            </a:r>
            <a:endParaRPr sz="2210"/>
          </a:p>
          <a:p>
            <a:pPr indent="-191135" lvl="0" marL="228600" rtl="0" algn="just">
              <a:lnSpc>
                <a:spcPct val="80000"/>
              </a:lnSpc>
              <a:spcBef>
                <a:spcPts val="0"/>
              </a:spcBef>
              <a:spcAft>
                <a:spcPts val="0"/>
              </a:spcAft>
              <a:buSzPts val="2210"/>
              <a:buChar char="•"/>
            </a:pPr>
            <a:r>
              <a:rPr lang="es-AR" sz="2210"/>
              <a:t>Cada avión está formado por distintos componentes. </a:t>
            </a:r>
            <a:endParaRPr sz="2210"/>
          </a:p>
          <a:p>
            <a:pPr indent="-191135" lvl="0" marL="228600" rtl="0" algn="just">
              <a:lnSpc>
                <a:spcPct val="80000"/>
              </a:lnSpc>
              <a:spcBef>
                <a:spcPts val="0"/>
              </a:spcBef>
              <a:spcAft>
                <a:spcPts val="0"/>
              </a:spcAft>
              <a:buSzPts val="2210"/>
              <a:buChar char="•"/>
            </a:pPr>
            <a:r>
              <a:rPr lang="es-AR" sz="2210"/>
              <a:t>En caso de dar de baja un avión por desperfectos, el auditor toma la decisión de descartar la reutilización de sus componentes para minimizar riesgos.</a:t>
            </a:r>
            <a:endParaRPr sz="221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23"/>
          <p:cNvSpPr txBox="1"/>
          <p:nvPr>
            <p:ph type="title"/>
          </p:nvPr>
        </p:nvSpPr>
        <p:spPr>
          <a:xfrm>
            <a:off x="628675" y="428100"/>
            <a:ext cx="7886700" cy="749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Entidades</a:t>
            </a:r>
            <a:endParaRPr/>
          </a:p>
        </p:txBody>
      </p:sp>
      <p:sp>
        <p:nvSpPr>
          <p:cNvPr id="1047" name="Google Shape;1047;p123"/>
          <p:cNvSpPr txBox="1"/>
          <p:nvPr>
            <p:ph idx="4294967295" type="body"/>
          </p:nvPr>
        </p:nvSpPr>
        <p:spPr>
          <a:xfrm>
            <a:off x="628650" y="1892300"/>
            <a:ext cx="78867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800"/>
              <a:buChar char="•"/>
            </a:pPr>
            <a:r>
              <a:rPr lang="es-AR"/>
              <a:t>Reconocimiento de entidades:</a:t>
            </a:r>
            <a:endParaRPr/>
          </a:p>
          <a:p>
            <a:pPr indent="-228600" lvl="1" marL="685800" rtl="0" algn="l">
              <a:lnSpc>
                <a:spcPct val="150000"/>
              </a:lnSpc>
              <a:spcBef>
                <a:spcPts val="500"/>
              </a:spcBef>
              <a:spcAft>
                <a:spcPts val="0"/>
              </a:spcAft>
              <a:buClr>
                <a:schemeClr val="dk1"/>
              </a:buClr>
              <a:buSzPts val="2800"/>
              <a:buChar char="•"/>
            </a:pPr>
            <a:r>
              <a:rPr lang="es-AR" sz="2800"/>
              <a:t>Empresa Aeronáutica</a:t>
            </a:r>
            <a:endParaRPr/>
          </a:p>
          <a:p>
            <a:pPr indent="-228600" lvl="1" marL="685800" rtl="0" algn="l">
              <a:lnSpc>
                <a:spcPct val="150000"/>
              </a:lnSpc>
              <a:spcBef>
                <a:spcPts val="500"/>
              </a:spcBef>
              <a:spcAft>
                <a:spcPts val="0"/>
              </a:spcAft>
              <a:buClr>
                <a:schemeClr val="dk1"/>
              </a:buClr>
              <a:buSzPts val="2800"/>
              <a:buChar char="•"/>
            </a:pPr>
            <a:r>
              <a:rPr lang="es-AR" sz="2800"/>
              <a:t>Empleado</a:t>
            </a:r>
            <a:endParaRPr/>
          </a:p>
          <a:p>
            <a:pPr indent="-228600" lvl="1" marL="685800" rtl="0" algn="l">
              <a:lnSpc>
                <a:spcPct val="150000"/>
              </a:lnSpc>
              <a:spcBef>
                <a:spcPts val="500"/>
              </a:spcBef>
              <a:spcAft>
                <a:spcPts val="0"/>
              </a:spcAft>
              <a:buClr>
                <a:schemeClr val="dk1"/>
              </a:buClr>
              <a:buSzPts val="2800"/>
              <a:buChar char="•"/>
            </a:pPr>
            <a:r>
              <a:rPr lang="es-AR" sz="2800"/>
              <a:t>Equipo</a:t>
            </a:r>
            <a:endParaRPr/>
          </a:p>
          <a:p>
            <a:pPr indent="-228600" lvl="1" marL="685800" rtl="0" algn="l">
              <a:lnSpc>
                <a:spcPct val="150000"/>
              </a:lnSpc>
              <a:spcBef>
                <a:spcPts val="500"/>
              </a:spcBef>
              <a:spcAft>
                <a:spcPts val="0"/>
              </a:spcAft>
              <a:buClr>
                <a:schemeClr val="dk1"/>
              </a:buClr>
              <a:buSzPts val="2800"/>
              <a:buChar char="•"/>
            </a:pPr>
            <a:r>
              <a:rPr lang="es-AR" sz="2800"/>
              <a:t>Avión</a:t>
            </a:r>
            <a:endParaRPr/>
          </a:p>
          <a:p>
            <a:pPr indent="-228600" lvl="1" marL="685800" rtl="0" algn="l">
              <a:lnSpc>
                <a:spcPct val="150000"/>
              </a:lnSpc>
              <a:spcBef>
                <a:spcPts val="500"/>
              </a:spcBef>
              <a:spcAft>
                <a:spcPts val="0"/>
              </a:spcAft>
              <a:buClr>
                <a:schemeClr val="dk1"/>
              </a:buClr>
              <a:buSzPts val="2800"/>
              <a:buChar char="•"/>
            </a:pPr>
            <a:r>
              <a:rPr lang="es-AR" sz="2800"/>
              <a:t>Componente</a:t>
            </a:r>
            <a:endParaRPr sz="2800"/>
          </a:p>
        </p:txBody>
      </p:sp>
      <p:sp>
        <p:nvSpPr>
          <p:cNvPr id="1048" name="Google Shape;1048;p123"/>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24"/>
          <p:cNvSpPr txBox="1"/>
          <p:nvPr>
            <p:ph type="title"/>
          </p:nvPr>
        </p:nvSpPr>
        <p:spPr>
          <a:xfrm>
            <a:off x="628675" y="428100"/>
            <a:ext cx="7886700" cy="7866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Atributos y Relaciones</a:t>
            </a:r>
            <a:endParaRPr b="1"/>
          </a:p>
        </p:txBody>
      </p:sp>
      <p:sp>
        <p:nvSpPr>
          <p:cNvPr id="1054" name="Google Shape;1054;p124"/>
          <p:cNvSpPr txBox="1"/>
          <p:nvPr>
            <p:ph idx="4294967295" type="body"/>
          </p:nvPr>
        </p:nvSpPr>
        <p:spPr>
          <a:xfrm>
            <a:off x="628650" y="2160000"/>
            <a:ext cx="78867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200"/>
              <a:buFont typeface="Calibri"/>
              <a:buAutoNum type="arabicPeriod"/>
            </a:pPr>
            <a:r>
              <a:rPr lang="es-AR" sz="2200"/>
              <a:t>En base al enunciado anterior, identifique los atributos de las entidades reconocidas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s-AR" sz="2200"/>
              <a:t>En base al enunciado anterior, identifique las relaciones indicando cardinalidad y opcionalidad</a:t>
            </a:r>
            <a:endParaRPr sz="2200"/>
          </a:p>
        </p:txBody>
      </p:sp>
      <p:sp>
        <p:nvSpPr>
          <p:cNvPr id="1055" name="Google Shape;1055;p124"/>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25"/>
          <p:cNvSpPr txBox="1"/>
          <p:nvPr>
            <p:ph type="title"/>
          </p:nvPr>
        </p:nvSpPr>
        <p:spPr>
          <a:xfrm>
            <a:off x="628675" y="428100"/>
            <a:ext cx="7886700" cy="768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Atributos y Relaciones</a:t>
            </a:r>
            <a:endParaRPr/>
          </a:p>
        </p:txBody>
      </p:sp>
      <p:sp>
        <p:nvSpPr>
          <p:cNvPr id="1061" name="Google Shape;1061;p125"/>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1062" name="Google Shape;1062;p125"/>
          <p:cNvPicPr preferRelativeResize="0"/>
          <p:nvPr/>
        </p:nvPicPr>
        <p:blipFill rotWithShape="1">
          <a:blip r:embed="rId3">
            <a:alphaModFix/>
          </a:blip>
          <a:srcRect b="12269" l="18255" r="17419" t="35938"/>
          <a:stretch/>
        </p:blipFill>
        <p:spPr>
          <a:xfrm>
            <a:off x="76199" y="1688514"/>
            <a:ext cx="8978868" cy="4064628"/>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2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Modelo de Datos (Repaso)</a:t>
            </a:r>
            <a:endParaRPr/>
          </a:p>
        </p:txBody>
      </p:sp>
      <p:sp>
        <p:nvSpPr>
          <p:cNvPr id="1068" name="Google Shape;1068;p126"/>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Bases de Datos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2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 de Datos</a:t>
            </a:r>
            <a:br>
              <a:rPr lang="es-AR"/>
            </a:br>
            <a:r>
              <a:rPr i="1" lang="es-AR" sz="2800"/>
              <a:t>Repaso</a:t>
            </a:r>
            <a:endParaRPr i="1" sz="2800"/>
          </a:p>
        </p:txBody>
      </p:sp>
      <p:sp>
        <p:nvSpPr>
          <p:cNvPr id="1074" name="Google Shape;1074;p127"/>
          <p:cNvSpPr txBox="1"/>
          <p:nvPr>
            <p:ph idx="4294967295" type="body"/>
          </p:nvPr>
        </p:nvSpPr>
        <p:spPr>
          <a:xfrm>
            <a:off x="628650" y="1943100"/>
            <a:ext cx="7886700" cy="4528553"/>
          </a:xfrm>
          <a:prstGeom prst="rect">
            <a:avLst/>
          </a:prstGeom>
          <a:noFill/>
          <a:ln>
            <a:noFill/>
          </a:ln>
        </p:spPr>
        <p:txBody>
          <a:bodyPr anchorCtr="0" anchor="t" bIns="45700" lIns="91425" spcFirstLastPara="1" rIns="91425" wrap="square" tIns="45700">
            <a:noAutofit/>
          </a:bodyPr>
          <a:lstStyle/>
          <a:p>
            <a:pPr indent="-228600" lvl="0" marL="228600" rtl="0" algn="just">
              <a:lnSpc>
                <a:spcPct val="140000"/>
              </a:lnSpc>
              <a:spcBef>
                <a:spcPts val="0"/>
              </a:spcBef>
              <a:spcAft>
                <a:spcPts val="0"/>
              </a:spcAft>
              <a:buClr>
                <a:schemeClr val="dk1"/>
              </a:buClr>
              <a:buSzPts val="2000"/>
              <a:buChar char="•"/>
            </a:pPr>
            <a:r>
              <a:rPr lang="es-AR" sz="2000"/>
              <a:t>Un modelo de datos es una colección de herramientas conceptuales para describir los datos, las relaciones entre ellos, la semántica que tienen en el Universo del Discurso y las restricciones referidas a sus valores</a:t>
            </a:r>
            <a:endParaRPr/>
          </a:p>
          <a:p>
            <a:pPr indent="-228600" lvl="0" marL="228600" rtl="0" algn="just">
              <a:lnSpc>
                <a:spcPct val="140000"/>
              </a:lnSpc>
              <a:spcBef>
                <a:spcPts val="0"/>
              </a:spcBef>
              <a:spcAft>
                <a:spcPts val="0"/>
              </a:spcAft>
              <a:buClr>
                <a:schemeClr val="dk1"/>
              </a:buClr>
              <a:buSzPts val="2000"/>
              <a:buChar char="•"/>
            </a:pPr>
            <a:r>
              <a:rPr lang="es-AR" sz="2000"/>
              <a:t>Una entidad es un objeto real o abstracto que existe en la realidad y acerca del cual se desea almacenar información</a:t>
            </a:r>
            <a:endParaRPr/>
          </a:p>
          <a:p>
            <a:pPr indent="-228600" lvl="0" marL="228600" rtl="0" algn="just">
              <a:lnSpc>
                <a:spcPct val="140000"/>
              </a:lnSpc>
              <a:spcBef>
                <a:spcPts val="0"/>
              </a:spcBef>
              <a:spcAft>
                <a:spcPts val="0"/>
              </a:spcAft>
              <a:buClr>
                <a:schemeClr val="dk1"/>
              </a:buClr>
              <a:buSzPts val="2000"/>
              <a:buChar char="•"/>
            </a:pPr>
            <a:r>
              <a:rPr lang="es-AR" sz="2000"/>
              <a:t>Un atributo es una abstracción que identifica características,</a:t>
            </a:r>
            <a:endParaRPr/>
          </a:p>
          <a:p>
            <a:pPr indent="-228600" lvl="0" marL="228600" rtl="0" algn="just">
              <a:lnSpc>
                <a:spcPct val="140000"/>
              </a:lnSpc>
              <a:spcBef>
                <a:spcPts val="0"/>
              </a:spcBef>
              <a:spcAft>
                <a:spcPts val="0"/>
              </a:spcAft>
              <a:buClr>
                <a:schemeClr val="dk1"/>
              </a:buClr>
              <a:buSzPts val="2000"/>
              <a:buNone/>
            </a:pPr>
            <a:r>
              <a:rPr lang="es-AR" sz="2000"/>
              <a:t>	propiedades que posee una entidad.</a:t>
            </a:r>
            <a:endParaRPr/>
          </a:p>
          <a:p>
            <a:pPr indent="-228600" lvl="0" marL="228600" rtl="0" algn="just">
              <a:lnSpc>
                <a:spcPct val="140000"/>
              </a:lnSpc>
              <a:spcBef>
                <a:spcPts val="0"/>
              </a:spcBef>
              <a:spcAft>
                <a:spcPts val="0"/>
              </a:spcAft>
              <a:buClr>
                <a:schemeClr val="dk1"/>
              </a:buClr>
              <a:buSzPts val="2000"/>
              <a:buChar char="•"/>
            </a:pPr>
            <a:r>
              <a:rPr lang="es-AR" sz="2000"/>
              <a:t>Una relación es la abstracción de un conjunto de asociaciones que existen entre las instancias de dos </a:t>
            </a:r>
            <a:r>
              <a:rPr b="1" lang="es-AR" sz="2000"/>
              <a:t>entidades</a:t>
            </a:r>
            <a:endParaRPr sz="2000"/>
          </a:p>
          <a:p>
            <a:pPr indent="-101600" lvl="0" marL="228600" rtl="0" algn="l">
              <a:lnSpc>
                <a:spcPct val="140000"/>
              </a:lnSpc>
              <a:spcBef>
                <a:spcPts val="1000"/>
              </a:spcBef>
              <a:spcAft>
                <a:spcPts val="0"/>
              </a:spcAft>
              <a:buClr>
                <a:schemeClr val="dk1"/>
              </a:buClr>
              <a:buSzPts val="2000"/>
              <a:buNone/>
            </a:pPr>
            <a:r>
              <a:t/>
            </a:r>
            <a:endParaRPr sz="2000"/>
          </a:p>
          <a:p>
            <a:pPr indent="-88900" lvl="0" marL="228600" rtl="0" algn="l">
              <a:lnSpc>
                <a:spcPct val="140000"/>
              </a:lnSpc>
              <a:spcBef>
                <a:spcPts val="1000"/>
              </a:spcBef>
              <a:spcAft>
                <a:spcPts val="0"/>
              </a:spcAft>
              <a:buClr>
                <a:schemeClr val="dk1"/>
              </a:buClr>
              <a:buSzPts val="2200"/>
              <a:buNone/>
            </a:pPr>
            <a:r>
              <a:t/>
            </a:r>
            <a:endParaRPr sz="2200"/>
          </a:p>
        </p:txBody>
      </p:sp>
      <p:sp>
        <p:nvSpPr>
          <p:cNvPr id="1075" name="Google Shape;1075;p12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2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Relaciones, Cardinalidad y Opcionalidad</a:t>
            </a:r>
            <a:endParaRPr b="1"/>
          </a:p>
        </p:txBody>
      </p:sp>
      <p:sp>
        <p:nvSpPr>
          <p:cNvPr id="1081" name="Google Shape;1081;p128"/>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dk1"/>
              </a:buClr>
              <a:buSzPts val="2035"/>
              <a:buChar char="•"/>
            </a:pPr>
            <a:r>
              <a:rPr lang="es-AR" sz="2035"/>
              <a:t>La cardinalidad indica para una instancia de una entidad A con cuántas instancias de la entidad B se relaciona. Las posibilidades son: 0, 1 o muchos </a:t>
            </a:r>
            <a:endParaRPr/>
          </a:p>
          <a:p>
            <a:pPr indent="-228600" lvl="0" marL="228600" rtl="0" algn="l">
              <a:lnSpc>
                <a:spcPct val="140000"/>
              </a:lnSpc>
              <a:spcBef>
                <a:spcPts val="1000"/>
              </a:spcBef>
              <a:spcAft>
                <a:spcPts val="0"/>
              </a:spcAft>
              <a:buClr>
                <a:schemeClr val="dk1"/>
              </a:buClr>
              <a:buSzPts val="2035"/>
              <a:buChar char="•"/>
            </a:pPr>
            <a:r>
              <a:rPr lang="es-AR" sz="2035"/>
              <a:t>La opcionalidad indica para una instancia de una entidad A, si la relación con instancias de la entidad B, es opcional u obligatoria. Las posibilidades son: 0 o 1 </a:t>
            </a:r>
            <a:endParaRPr/>
          </a:p>
          <a:p>
            <a:pPr indent="-228600" lvl="0" marL="228600" rtl="0" algn="l">
              <a:lnSpc>
                <a:spcPct val="140000"/>
              </a:lnSpc>
              <a:spcBef>
                <a:spcPts val="1000"/>
              </a:spcBef>
              <a:spcAft>
                <a:spcPts val="0"/>
              </a:spcAft>
              <a:buClr>
                <a:schemeClr val="dk1"/>
              </a:buClr>
              <a:buSzPts val="2035"/>
              <a:buChar char="•"/>
            </a:pPr>
            <a:r>
              <a:rPr lang="es-AR" sz="2035"/>
              <a:t>El modelo lógico es una forma de representar los datos (mediante tablas), y la manera para manipular esa representación (utilizando operadores)</a:t>
            </a:r>
            <a:endParaRPr/>
          </a:p>
          <a:p>
            <a:pPr indent="-99377" lvl="0" marL="228600" rtl="0" algn="l">
              <a:lnSpc>
                <a:spcPct val="140000"/>
              </a:lnSpc>
              <a:spcBef>
                <a:spcPts val="1000"/>
              </a:spcBef>
              <a:spcAft>
                <a:spcPts val="0"/>
              </a:spcAft>
              <a:buClr>
                <a:schemeClr val="dk1"/>
              </a:buClr>
              <a:buSzPts val="2035"/>
              <a:buNone/>
            </a:pPr>
            <a:r>
              <a:t/>
            </a:r>
            <a:endParaRPr sz="2035"/>
          </a:p>
        </p:txBody>
      </p:sp>
      <p:sp>
        <p:nvSpPr>
          <p:cNvPr id="1082" name="Google Shape;1082;p12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Modelo de Datos</a:t>
            </a:r>
            <a:br>
              <a:rPr lang="es-AR"/>
            </a:br>
            <a:r>
              <a:rPr i="1" lang="es-AR" sz="2800"/>
              <a:t>Ejemplo</a:t>
            </a:r>
            <a:endParaRPr i="1"/>
          </a:p>
        </p:txBody>
      </p:sp>
      <p:sp>
        <p:nvSpPr>
          <p:cNvPr id="515" name="Google Shape;515;p5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RelacionN1.png" id="516" name="Google Shape;516;p58"/>
          <p:cNvPicPr preferRelativeResize="0"/>
          <p:nvPr/>
        </p:nvPicPr>
        <p:blipFill rotWithShape="1">
          <a:blip r:embed="rId3">
            <a:alphaModFix/>
          </a:blip>
          <a:srcRect b="0" l="0" r="0" t="0"/>
          <a:stretch/>
        </p:blipFill>
        <p:spPr>
          <a:xfrm>
            <a:off x="4216400" y="2361615"/>
            <a:ext cx="4038600" cy="3893848"/>
          </a:xfrm>
          <a:prstGeom prst="rect">
            <a:avLst/>
          </a:prstGeom>
          <a:noFill/>
          <a:ln>
            <a:noFill/>
          </a:ln>
        </p:spPr>
      </p:pic>
      <p:sp>
        <p:nvSpPr>
          <p:cNvPr id="517" name="Google Shape;517;p58"/>
          <p:cNvSpPr txBox="1"/>
          <p:nvPr/>
        </p:nvSpPr>
        <p:spPr>
          <a:xfrm>
            <a:off x="257368" y="3124200"/>
            <a:ext cx="3616132"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400">
                <a:solidFill>
                  <a:schemeClr val="dk1"/>
                </a:solidFill>
                <a:latin typeface="Arial"/>
                <a:ea typeface="Arial"/>
                <a:cs typeface="Arial"/>
                <a:sym typeface="Arial"/>
              </a:rPr>
              <a:t>Una </a:t>
            </a:r>
            <a:r>
              <a:rPr b="1" lang="es-AR" sz="2400" u="sng">
                <a:solidFill>
                  <a:schemeClr val="dk1"/>
                </a:solidFill>
                <a:latin typeface="Arial"/>
                <a:ea typeface="Arial"/>
                <a:cs typeface="Arial"/>
                <a:sym typeface="Arial"/>
              </a:rPr>
              <a:t>película</a:t>
            </a:r>
            <a:r>
              <a:rPr lang="es-AR" sz="2400">
                <a:solidFill>
                  <a:schemeClr val="dk1"/>
                </a:solidFill>
                <a:latin typeface="Arial"/>
                <a:ea typeface="Arial"/>
                <a:cs typeface="Arial"/>
                <a:sym typeface="Arial"/>
              </a:rPr>
              <a:t> tiene muchas </a:t>
            </a:r>
            <a:r>
              <a:rPr b="1" lang="es-AR" sz="2400" u="sng">
                <a:solidFill>
                  <a:schemeClr val="dk1"/>
                </a:solidFill>
                <a:latin typeface="Arial"/>
                <a:ea typeface="Arial"/>
                <a:cs typeface="Arial"/>
                <a:sym typeface="Arial"/>
              </a:rPr>
              <a:t>funciones</a:t>
            </a:r>
            <a:r>
              <a:rPr lang="es-AR" sz="2400">
                <a:solidFill>
                  <a:schemeClr val="dk1"/>
                </a:solidFill>
                <a:latin typeface="Arial"/>
                <a:ea typeface="Arial"/>
                <a:cs typeface="Arial"/>
                <a:sym typeface="Arial"/>
              </a:rPr>
              <a:t> asignadas, </a:t>
            </a:r>
            <a:endParaRPr/>
          </a:p>
          <a:p>
            <a:pPr indent="0" lvl="0" marL="0" marR="0" rtl="0" algn="l">
              <a:spcBef>
                <a:spcPts val="0"/>
              </a:spcBef>
              <a:spcAft>
                <a:spcPts val="0"/>
              </a:spcAft>
              <a:buNone/>
            </a:pPr>
            <a:r>
              <a:rPr lang="es-AR" sz="2400">
                <a:solidFill>
                  <a:schemeClr val="dk1"/>
                </a:solidFill>
                <a:latin typeface="Arial"/>
                <a:ea typeface="Arial"/>
                <a:cs typeface="Arial"/>
                <a:sym typeface="Arial"/>
              </a:rPr>
              <a:t>pero una </a:t>
            </a:r>
            <a:r>
              <a:rPr b="1" lang="es-AR" sz="2400" u="sng">
                <a:solidFill>
                  <a:schemeClr val="dk1"/>
                </a:solidFill>
                <a:latin typeface="Arial"/>
                <a:ea typeface="Arial"/>
                <a:cs typeface="Arial"/>
                <a:sym typeface="Arial"/>
              </a:rPr>
              <a:t>función</a:t>
            </a:r>
            <a:r>
              <a:rPr lang="es-AR" sz="2400">
                <a:solidFill>
                  <a:schemeClr val="dk1"/>
                </a:solidFill>
                <a:latin typeface="Arial"/>
                <a:ea typeface="Arial"/>
                <a:cs typeface="Arial"/>
                <a:sym typeface="Arial"/>
              </a:rPr>
              <a:t> es para una única </a:t>
            </a:r>
            <a:r>
              <a:rPr b="1" lang="es-AR" sz="2400" u="sng">
                <a:solidFill>
                  <a:schemeClr val="dk1"/>
                </a:solidFill>
                <a:latin typeface="Arial"/>
                <a:ea typeface="Arial"/>
                <a:cs typeface="Arial"/>
                <a:sym typeface="Arial"/>
              </a:rPr>
              <a:t>película</a:t>
            </a:r>
            <a:r>
              <a:rPr lang="es-AR" sz="2400">
                <a:solidFill>
                  <a:schemeClr val="dk1"/>
                </a:solidFill>
                <a:latin typeface="Arial"/>
                <a:ea typeface="Arial"/>
                <a:cs typeface="Arial"/>
                <a:sym typeface="Arial"/>
              </a:rPr>
              <a:t> </a:t>
            </a:r>
            <a:r>
              <a:rPr lang="es-A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518" name="Google Shape;518;p58"/>
          <p:cNvSpPr txBox="1"/>
          <p:nvPr/>
        </p:nvSpPr>
        <p:spPr>
          <a:xfrm>
            <a:off x="2734727" y="2183934"/>
            <a:ext cx="116134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AR" sz="2400">
                <a:solidFill>
                  <a:schemeClr val="accent2"/>
                </a:solidFill>
                <a:latin typeface="Calibri"/>
                <a:ea typeface="Calibri"/>
                <a:cs typeface="Calibri"/>
                <a:sym typeface="Calibri"/>
              </a:rPr>
              <a:t>Entidad</a:t>
            </a:r>
            <a:endParaRPr b="1" i="1" sz="1800">
              <a:solidFill>
                <a:schemeClr val="accent2"/>
              </a:solidFill>
              <a:latin typeface="Calibri"/>
              <a:ea typeface="Calibri"/>
              <a:cs typeface="Calibri"/>
              <a:sym typeface="Calibri"/>
            </a:endParaRPr>
          </a:p>
        </p:txBody>
      </p:sp>
      <p:cxnSp>
        <p:nvCxnSpPr>
          <p:cNvPr id="519" name="Google Shape;519;p58"/>
          <p:cNvCxnSpPr/>
          <p:nvPr/>
        </p:nvCxnSpPr>
        <p:spPr>
          <a:xfrm>
            <a:off x="3475564" y="2645599"/>
            <a:ext cx="860909" cy="637928"/>
          </a:xfrm>
          <a:prstGeom prst="straightConnector1">
            <a:avLst/>
          </a:prstGeom>
          <a:noFill/>
          <a:ln cap="flat" cmpd="sng" w="9525">
            <a:solidFill>
              <a:schemeClr val="accent2"/>
            </a:solidFill>
            <a:prstDash val="solid"/>
            <a:miter lim="800000"/>
            <a:headEnd len="sm" w="sm" type="none"/>
            <a:tailEnd len="med" w="med" type="triangle"/>
          </a:ln>
        </p:spPr>
      </p:cxnSp>
      <p:sp>
        <p:nvSpPr>
          <p:cNvPr id="520" name="Google Shape;520;p58"/>
          <p:cNvSpPr txBox="1"/>
          <p:nvPr/>
        </p:nvSpPr>
        <p:spPr>
          <a:xfrm>
            <a:off x="1924756" y="5310960"/>
            <a:ext cx="1242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AR" sz="2400">
                <a:solidFill>
                  <a:schemeClr val="accent2"/>
                </a:solidFill>
                <a:latin typeface="Calibri"/>
                <a:ea typeface="Calibri"/>
                <a:cs typeface="Calibri"/>
                <a:sym typeface="Calibri"/>
              </a:rPr>
              <a:t>Atributo</a:t>
            </a:r>
            <a:endParaRPr b="1" i="1" sz="1800">
              <a:solidFill>
                <a:schemeClr val="accent2"/>
              </a:solidFill>
              <a:latin typeface="Calibri"/>
              <a:ea typeface="Calibri"/>
              <a:cs typeface="Calibri"/>
              <a:sym typeface="Calibri"/>
            </a:endParaRPr>
          </a:p>
        </p:txBody>
      </p:sp>
      <p:cxnSp>
        <p:nvCxnSpPr>
          <p:cNvPr id="521" name="Google Shape;521;p58"/>
          <p:cNvCxnSpPr/>
          <p:nvPr/>
        </p:nvCxnSpPr>
        <p:spPr>
          <a:xfrm flipH="1" rot="10800000">
            <a:off x="3138055" y="4450531"/>
            <a:ext cx="1078345" cy="1091261"/>
          </a:xfrm>
          <a:prstGeom prst="straightConnector1">
            <a:avLst/>
          </a:prstGeom>
          <a:noFill/>
          <a:ln cap="flat" cmpd="sng" w="9525">
            <a:solidFill>
              <a:schemeClr val="accent2"/>
            </a:solidFill>
            <a:prstDash val="solid"/>
            <a:miter lim="800000"/>
            <a:headEnd len="sm" w="sm" type="none"/>
            <a:tailEnd len="med" w="med" type="triangle"/>
          </a:ln>
        </p:spPr>
      </p:cxnSp>
      <p:sp>
        <p:nvSpPr>
          <p:cNvPr id="522" name="Google Shape;522;p58"/>
          <p:cNvSpPr txBox="1"/>
          <p:nvPr/>
        </p:nvSpPr>
        <p:spPr>
          <a:xfrm>
            <a:off x="6544335" y="1681819"/>
            <a:ext cx="214745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AR" sz="2400">
                <a:solidFill>
                  <a:schemeClr val="accent2"/>
                </a:solidFill>
                <a:latin typeface="Calibri"/>
                <a:ea typeface="Calibri"/>
                <a:cs typeface="Calibri"/>
                <a:sym typeface="Calibri"/>
              </a:rPr>
              <a:t>Clave Primaria</a:t>
            </a:r>
            <a:endParaRPr b="1" i="1" sz="1800">
              <a:solidFill>
                <a:schemeClr val="accent2"/>
              </a:solidFill>
              <a:latin typeface="Calibri"/>
              <a:ea typeface="Calibri"/>
              <a:cs typeface="Calibri"/>
              <a:sym typeface="Calibri"/>
            </a:endParaRPr>
          </a:p>
        </p:txBody>
      </p:sp>
      <p:cxnSp>
        <p:nvCxnSpPr>
          <p:cNvPr id="523" name="Google Shape;523;p58"/>
          <p:cNvCxnSpPr/>
          <p:nvPr/>
        </p:nvCxnSpPr>
        <p:spPr>
          <a:xfrm flipH="1">
            <a:off x="7114267" y="2072632"/>
            <a:ext cx="503796" cy="684268"/>
          </a:xfrm>
          <a:prstGeom prst="straightConnector1">
            <a:avLst/>
          </a:prstGeom>
          <a:noFill/>
          <a:ln cap="flat" cmpd="sng" w="9525">
            <a:solidFill>
              <a:schemeClr val="accent2"/>
            </a:solidFill>
            <a:prstDash val="solid"/>
            <a:miter lim="800000"/>
            <a:headEnd len="sm" w="sm" type="none"/>
            <a:tailEnd len="med" w="med" type="triangle"/>
          </a:ln>
        </p:spPr>
      </p:cxnSp>
      <p:sp>
        <p:nvSpPr>
          <p:cNvPr id="524" name="Google Shape;524;p58"/>
          <p:cNvSpPr txBox="1"/>
          <p:nvPr/>
        </p:nvSpPr>
        <p:spPr>
          <a:xfrm>
            <a:off x="2188299" y="6127188"/>
            <a:ext cx="248953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AR" sz="2400">
                <a:solidFill>
                  <a:schemeClr val="accent2"/>
                </a:solidFill>
                <a:latin typeface="Calibri"/>
                <a:ea typeface="Calibri"/>
                <a:cs typeface="Calibri"/>
                <a:sym typeface="Calibri"/>
              </a:rPr>
              <a:t>Clave extranjera</a:t>
            </a:r>
            <a:endParaRPr b="1" i="1" sz="1800">
              <a:solidFill>
                <a:schemeClr val="accent2"/>
              </a:solidFill>
              <a:latin typeface="Calibri"/>
              <a:ea typeface="Calibri"/>
              <a:cs typeface="Calibri"/>
              <a:sym typeface="Calibri"/>
            </a:endParaRPr>
          </a:p>
        </p:txBody>
      </p:sp>
      <p:cxnSp>
        <p:nvCxnSpPr>
          <p:cNvPr id="525" name="Google Shape;525;p58"/>
          <p:cNvCxnSpPr/>
          <p:nvPr/>
        </p:nvCxnSpPr>
        <p:spPr>
          <a:xfrm flipH="1" rot="10800000">
            <a:off x="4067763" y="5310960"/>
            <a:ext cx="546573" cy="821304"/>
          </a:xfrm>
          <a:prstGeom prst="straightConnector1">
            <a:avLst/>
          </a:prstGeom>
          <a:noFill/>
          <a:ln cap="flat" cmpd="sng" w="9525">
            <a:solidFill>
              <a:schemeClr val="accent2"/>
            </a:solidFill>
            <a:prstDash val="solid"/>
            <a:miter lim="800000"/>
            <a:headEnd len="sm" w="sm" type="none"/>
            <a:tailEnd len="med" w="med" type="triangle"/>
          </a:ln>
        </p:spPr>
      </p:cxnSp>
      <p:sp>
        <p:nvSpPr>
          <p:cNvPr id="526" name="Google Shape;526;p58"/>
          <p:cNvSpPr txBox="1"/>
          <p:nvPr/>
        </p:nvSpPr>
        <p:spPr>
          <a:xfrm>
            <a:off x="4734072" y="5541792"/>
            <a:ext cx="129266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s-AR" sz="2400">
                <a:solidFill>
                  <a:schemeClr val="accent2"/>
                </a:solidFill>
                <a:latin typeface="Calibri"/>
                <a:ea typeface="Calibri"/>
                <a:cs typeface="Calibri"/>
                <a:sym typeface="Calibri"/>
              </a:rPr>
              <a:t>Relación</a:t>
            </a:r>
            <a:endParaRPr b="1" i="1" sz="2400">
              <a:solidFill>
                <a:schemeClr val="accent2"/>
              </a:solidFill>
              <a:latin typeface="Calibri"/>
              <a:ea typeface="Calibri"/>
              <a:cs typeface="Calibri"/>
              <a:sym typeface="Calibri"/>
            </a:endParaRPr>
          </a:p>
        </p:txBody>
      </p:sp>
      <p:cxnSp>
        <p:nvCxnSpPr>
          <p:cNvPr id="527" name="Google Shape;527;p58"/>
          <p:cNvCxnSpPr/>
          <p:nvPr/>
        </p:nvCxnSpPr>
        <p:spPr>
          <a:xfrm flipH="1" rot="10800000">
            <a:off x="5508470" y="4450531"/>
            <a:ext cx="244494" cy="982196"/>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1" lang="es-AR" sz="3959"/>
              <a:t>Entidad</a:t>
            </a:r>
            <a:endParaRPr sz="3600"/>
          </a:p>
        </p:txBody>
      </p:sp>
      <p:sp>
        <p:nvSpPr>
          <p:cNvPr id="533" name="Google Shape;533;p59"/>
          <p:cNvSpPr txBox="1"/>
          <p:nvPr>
            <p:ph idx="4294967295" type="body"/>
          </p:nvPr>
        </p:nvSpPr>
        <p:spPr>
          <a:xfrm>
            <a:off x="344774" y="1598326"/>
            <a:ext cx="8170576" cy="468666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s-AR" sz="2400"/>
              <a:t>Objeto real o abstracto que existe en la realidad y del cual se desea almacenar información</a:t>
            </a:r>
            <a:endParaRPr/>
          </a:p>
          <a:p>
            <a:pPr indent="-228600" lvl="0" marL="228600" rtl="0" algn="just">
              <a:lnSpc>
                <a:spcPct val="90000"/>
              </a:lnSpc>
              <a:spcBef>
                <a:spcPts val="1000"/>
              </a:spcBef>
              <a:spcAft>
                <a:spcPts val="0"/>
              </a:spcAft>
              <a:buClr>
                <a:schemeClr val="dk1"/>
              </a:buClr>
              <a:buSzPts val="2400"/>
              <a:buChar char="•"/>
            </a:pPr>
            <a:r>
              <a:rPr lang="es-AR" sz="2400"/>
              <a:t>Cualquier objeto (real o abstracto) que existe en la realidad y acerca del cual se desea almacenar información en la base de datos</a:t>
            </a:r>
            <a:endParaRPr/>
          </a:p>
          <a:p>
            <a:pPr indent="-228600" lvl="0" marL="228600" rtl="0" algn="just">
              <a:lnSpc>
                <a:spcPct val="90000"/>
              </a:lnSpc>
              <a:spcBef>
                <a:spcPts val="1000"/>
              </a:spcBef>
              <a:spcAft>
                <a:spcPts val="0"/>
              </a:spcAft>
              <a:buClr>
                <a:schemeClr val="dk1"/>
              </a:buClr>
              <a:buSzPts val="2400"/>
              <a:buChar char="•"/>
            </a:pPr>
            <a:r>
              <a:rPr lang="es-AR" sz="2400"/>
              <a:t>Algo con realidad objetiva que existe o puede ser pensado</a:t>
            </a:r>
            <a:endParaRPr/>
          </a:p>
          <a:p>
            <a:pPr indent="-228600" lvl="0" marL="228600" rtl="0" algn="just">
              <a:lnSpc>
                <a:spcPct val="90000"/>
              </a:lnSpc>
              <a:spcBef>
                <a:spcPts val="1000"/>
              </a:spcBef>
              <a:spcAft>
                <a:spcPts val="0"/>
              </a:spcAft>
              <a:buClr>
                <a:schemeClr val="dk1"/>
              </a:buClr>
              <a:buSzPts val="2400"/>
              <a:buChar char="•"/>
            </a:pPr>
            <a:r>
              <a:rPr lang="es-AR" sz="2400"/>
              <a:t>Una persona, lugar, cosa, concepto o suceso, real o abstracto, de interés para la empresa</a:t>
            </a:r>
            <a:endParaRPr/>
          </a:p>
          <a:p>
            <a:pPr indent="-228600" lvl="0" marL="228600" rtl="0" algn="just">
              <a:lnSpc>
                <a:spcPct val="90000"/>
              </a:lnSpc>
              <a:spcBef>
                <a:spcPts val="1000"/>
              </a:spcBef>
              <a:spcAft>
                <a:spcPts val="0"/>
              </a:spcAft>
              <a:buClr>
                <a:schemeClr val="dk1"/>
              </a:buClr>
              <a:buSzPts val="2400"/>
              <a:buChar char="•"/>
            </a:pPr>
            <a:r>
              <a:rPr lang="es-AR" sz="2400"/>
              <a:t>Objetos (hechos, cosas, personas,...) que tienen propiedades en común y una existencia autónoma</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34" name="Google Shape;534;p5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