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 showSpecialPlsOnTitleSld="0">
  <p:sldMasterIdLst>
    <p:sldMasterId id="214748369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9144000"/>
  <p:notesSz cx="6858000" cy="9144000"/>
  <p:embeddedFontLst>
    <p:embeddedFont>
      <p:font typeface="Karl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Karla-bold.fntdata"/><Relationship Id="rId30" Type="http://schemas.openxmlformats.org/officeDocument/2006/relationships/font" Target="fonts/Karla-regular.fntdata"/><Relationship Id="rId33" Type="http://schemas.openxmlformats.org/officeDocument/2006/relationships/font" Target="fonts/Karla-boldItalic.fntdata"/><Relationship Id="rId32" Type="http://schemas.openxmlformats.org/officeDocument/2006/relationships/font" Target="fonts/Karla-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4" name="Google Shape;474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80cc3de244_0_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g80cc3de244_0_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80cc3de244_0_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g80cc3de244_0_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80cc3de244_0_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g80cc3de244_0_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80cc3de244_0_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g80cc3de244_0_6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80cc3de244_1_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g80cc3de244_1_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80cc3de244_1_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g80cc3de244_1_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80cc3de244_1_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g80cc3de244_1_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80cc3de244_1_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g80cc3de244_1_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80cc3de244_1_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g80cc3de244_1_4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80cc3de244_1_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g80cc3de244_1_6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77de787bcf_0_6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g77de787bcf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1" name="Google Shape;481;g77de787bcf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80cc3de244_1_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g80cc3de244_1_7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80cc3de244_1_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g80cc3de244_1_5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dc3ec3d1ba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dc3ec3d1b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g1dc3ec3d1b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80cc3de244_1_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g80cc3de244_1_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9" name="Google Shape;489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87b267ec3b_0_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g87b267ec3b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80cc3de244_0_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g80cc3de244_0_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0cc3de244_0_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g80cc3de244_0_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0cc3de244_0_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g80cc3de244_0_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80cc3de244_0_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g80cc3de244_0_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0" name="Google Shape;20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1" name="Google Shape;21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" name="Google Shape;22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7" name="Google Shape;27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paso">
  <p:cSld name="Filmina - Repaso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0" name="Google Shape;110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1" name="Google Shape;111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3" name="Google Shape;113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4" name="Google Shape;114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6" name="Google Shape;116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7" name="Google Shape;117;p11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628650" y="29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4" name="Google Shape;134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pacio en blanco" showMasterSp="0">
  <p:cSld name="Espacio en blanco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1" name="Google Shape;151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8" name="Google Shape;158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628650" y="20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 rot="5400000">
            <a:off x="4646700" y="2707050"/>
            <a:ext cx="57657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 rot="5400000">
            <a:off x="646125" y="792450"/>
            <a:ext cx="57657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MFS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0" name="Google Shape;30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1">
  <p:cSld name="Título - Ejercicios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6" name="Google Shape;176;p21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7" name="Google Shape;177;p21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78" name="Google Shape;178;p21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21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0" name="Google Shape;180;p21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1" name="Google Shape;181;p21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82" name="Google Shape;182;p21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1">
  <p:cSld name="Título - Resolución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85" name="Google Shape;185;p2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86" name="Google Shape;186;p2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7" name="Google Shape;187;p2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88" name="Google Shape;188;p2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2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90" name="Google Shape;190;p2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1" name="Google Shape;191;p2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92" name="Google Shape;192;p22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 1">
  <p:cSld name="Título - Repaso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" name="Google Shape;196;p23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97" name="Google Shape;197;p23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199" name="Google Shape;199;p23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00" name="Google Shape;200;p23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2" name="Google Shape;202;p23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3" name="Google Shape;203;p23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04" name="Google Shape;204;p23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 1">
  <p:cSld name="Título - Conceptos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07" name="Google Shape;207;p2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08" name="Google Shape;208;p2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9" name="Google Shape;209;p2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10" name="Google Shape;210;p2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2" name="Google Shape;212;p2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3" name="Google Shape;213;p2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14" name="Google Shape;214;p24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2">
  <p:cSld name="Título - Ejercicios_2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17" name="Google Shape;217;p25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18" name="Google Shape;218;p25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9" name="Google Shape;219;p25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20" name="Google Shape;220;p25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25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22" name="Google Shape;222;p25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3" name="Google Shape;223;p25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24" name="Google Shape;224;p25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2">
  <p:cSld name="Título - Resolución_2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27" name="Google Shape;227;p2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28" name="Google Shape;228;p2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9" name="Google Shape;229;p2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30" name="Google Shape;230;p2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2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32" name="Google Shape;232;p2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3" name="Google Shape;233;p2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4" name="Google Shape;234;p26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">
  <p:cSld name="Filmina - Conceptos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40" name="Google Shape;240;p2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41" name="Google Shape;241;p2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2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8" name="Google Shape;248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28"/>
          <p:cNvSpPr txBox="1"/>
          <p:nvPr/>
        </p:nvSpPr>
        <p:spPr>
          <a:xfrm flipH="1">
            <a:off x="76325" y="0"/>
            <a:ext cx="882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2">
  <p:cSld name="Filmina - Conceptos_2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5" name="Google Shape;255;p2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56" name="Google Shape;256;p2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2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AMEMT</a:t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3">
  <p:cSld name="Filmina - Conceptos_3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0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5" name="Google Shape;265;p30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6" name="Google Shape;266;p30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0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" name="Google Shape;268;p30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0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">
  <p:cSld name="Título - Concepto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8" name="Google Shape;38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9" name="Google Shape;39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" name="Google Shape;40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41" name="Google Shape;41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3" name="Google Shape;43;p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4" name="Google Shape;44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5" name="Google Shape;45;p4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4">
  <p:cSld name="Filmina - Conceptos_4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75" name="Google Shape;275;p3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76" name="Google Shape;276;p3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3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1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5">
  <p:cSld name="Filmina - Conceptos_5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2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85" name="Google Shape;285;p32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86" name="Google Shape;286;p32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2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" name="Google Shape;288;p32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2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6">
  <p:cSld name="Filmina - Conceptos_6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3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3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95" name="Google Shape;295;p3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96" name="Google Shape;296;p3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3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3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7">
  <p:cSld name="Filmina - Conceptos_7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4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3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5" name="Google Shape;305;p34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06" name="Google Shape;306;p34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8" name="Google Shape;308;p34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4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8">
  <p:cSld name="Filmina - Conceptos_8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3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15" name="Google Shape;315;p3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16" name="Google Shape;316;p3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8" name="Google Shape;318;p3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5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9">
  <p:cSld name="Filmina - Conceptos_9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6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3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25" name="Google Shape;325;p36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26" name="Google Shape;326;p36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6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" name="Google Shape;328;p36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6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0">
  <p:cSld name="Filmina - Conceptos_10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3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35" name="Google Shape;335;p3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36" name="Google Shape;336;p3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p3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7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1">
  <p:cSld name="Filmina - Conceptos_1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8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3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45" name="Google Shape;345;p38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46" name="Google Shape;346;p38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38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8" name="Google Shape;348;p38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8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2">
  <p:cSld name="Filmina - Conceptos_12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55" name="Google Shape;355;p3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56" name="Google Shape;356;p3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8" name="Google Shape;358;p3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9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3">
  <p:cSld name="Filmina - Conceptos_13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0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4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65" name="Google Shape;365;p40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66" name="Google Shape;366;p40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40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8" name="Google Shape;368;p40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0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">
  <p:cSld name="Filmina - Concepto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9" name="Google Shape;49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52" name="Google Shape;52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4" name="Google Shape;54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5">
  <p:cSld name="Filmina - Conceptos_15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75" name="Google Shape;375;p4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76" name="Google Shape;376;p4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4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4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1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6">
  <p:cSld name="Filmina - Conceptos_16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42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4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85" name="Google Shape;385;p42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86" name="Google Shape;386;p42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42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8" name="Google Shape;388;p42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2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7">
  <p:cSld name="Filmina - Conceptos_17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3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43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4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95" name="Google Shape;395;p4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96" name="Google Shape;396;p4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4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8" name="Google Shape;398;p4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3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8">
  <p:cSld name="Filmina - Conceptos_18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4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4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05" name="Google Shape;405;p44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06" name="Google Shape;406;p44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44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" name="Google Shape;408;p44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4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9">
  <p:cSld name="Filmina - Conceptos_19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4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15" name="Google Shape;415;p4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16" name="Google Shape;416;p4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4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8" name="Google Shape;418;p4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5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21">
  <p:cSld name="Filmina - Conceptos_21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46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25" name="Google Shape;425;p46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26" name="Google Shape;426;p46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46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8" name="Google Shape;428;p46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6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22">
  <p:cSld name="Filmina - Conceptos_22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4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4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35" name="Google Shape;435;p4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36" name="Google Shape;436;p4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4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8" name="Google Shape;438;p4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47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3">
  <p:cSld name="Título - Ejercicios_3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2" name="Google Shape;442;p4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443" name="Google Shape;443;p4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4" name="Google Shape;444;p48"/>
            <p:cNvGrpSpPr/>
            <p:nvPr/>
          </p:nvGrpSpPr>
          <p:grpSpPr>
            <a:xfrm rot="10800000">
              <a:off x="-1300" y="4051473"/>
              <a:ext cx="9143950" cy="2806508"/>
              <a:chOff x="0" y="275"/>
              <a:chExt cx="9143950" cy="381817"/>
            </a:xfrm>
          </p:grpSpPr>
          <p:sp>
            <p:nvSpPr>
              <p:cNvPr id="445" name="Google Shape;445;p4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4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7" name="Google Shape;447;p48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48" name="Google Shape;448;p4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Ejercicios 1">
  <p:cSld name="Filmina - Ejercicios_1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4" name="Google Shape;454;p4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55" name="Google Shape;455;p4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56" name="Google Shape;456;p4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8" name="Google Shape;458;p4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9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0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">
  <p:cSld name="Título - Ejercicio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8" name="Google Shape;58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9" name="Google Shape;59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" name="Google Shape;60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61" name="Google Shape;61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63" name="Google Shape;63;p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4" name="Google Shape;64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5" name="Google Shape;65;p6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4">
  <p:cSld name="Filmina - Conceptos_23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5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5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5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67" name="Google Shape;467;p5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68" name="Google Shape;468;p5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5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0" name="Google Shape;470;p51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1" name="Google Shape;471;p5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AMEMT</a:t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Ejercicios">
  <p:cSld name="Filmina - Ejercicio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8" name="Google Shape;68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1" name="Google Shape;71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72" name="Google Shape;72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73" name="Google Shape;73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4" name="Google Shape;74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">
  <p:cSld name="Título - Resolució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8" name="Google Shape;78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9" name="Google Shape;79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" name="Google Shape;80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81" name="Google Shape;81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83" name="Google Shape;83;p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4" name="Google Shape;84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5" name="Google Shape;85;p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solución">
  <p:cSld name="Filmina - Resolució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8" name="Google Shape;88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9" name="Google Shape;89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91" name="Google Shape;91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3" name="Google Shape;93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4" name="Google Shape;94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">
  <p:cSld name="Título - Repaso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8" name="Google Shape;98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00" name="Google Shape;100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102" name="Google Shape;102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03" name="Google Shape;103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5" name="Google Shape;105;p1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7" name="Google Shape;107;p10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40.xml"/><Relationship Id="rId44" Type="http://schemas.openxmlformats.org/officeDocument/2006/relationships/slideLayout" Target="../slideLayouts/slideLayout43.xml"/><Relationship Id="rId43" Type="http://schemas.openxmlformats.org/officeDocument/2006/relationships/slideLayout" Target="../slideLayouts/slideLayout42.xml"/><Relationship Id="rId46" Type="http://schemas.openxmlformats.org/officeDocument/2006/relationships/slideLayout" Target="../slideLayouts/slideLayout45.xml"/><Relationship Id="rId45" Type="http://schemas.openxmlformats.org/officeDocument/2006/relationships/slideLayout" Target="../slideLayouts/slideLayout44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48" Type="http://schemas.openxmlformats.org/officeDocument/2006/relationships/slideLayout" Target="../slideLayouts/slideLayout47.xml"/><Relationship Id="rId47" Type="http://schemas.openxmlformats.org/officeDocument/2006/relationships/slideLayout" Target="../slideLayouts/slideLayout46.xml"/><Relationship Id="rId49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32.xml"/><Relationship Id="rId32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33.xml"/><Relationship Id="rId37" Type="http://schemas.openxmlformats.org/officeDocument/2006/relationships/slideLayout" Target="../slideLayouts/slideLayout36.xml"/><Relationship Id="rId36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38.xml"/><Relationship Id="rId38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8.xml"/><Relationship Id="rId51" Type="http://schemas.openxmlformats.org/officeDocument/2006/relationships/slideLayout" Target="../slideLayouts/slideLayout50.xml"/><Relationship Id="rId50" Type="http://schemas.openxmlformats.org/officeDocument/2006/relationships/slideLayout" Target="../slideLayouts/slideLayout49.xml"/><Relationship Id="rId52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13" name="Google Shape;13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6" name="Google Shape;16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de.tutsplus.com/tutorials/how-to-use-map-filter-reduce-in-javascript--cms-26209" TargetMode="External"/><Relationship Id="rId4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/>
              <a:t>FW Front End</a:t>
            </a:r>
            <a:endParaRPr/>
          </a:p>
        </p:txBody>
      </p:sp>
      <p:sp>
        <p:nvSpPr>
          <p:cNvPr id="477" name="Google Shape;477;p5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/>
              <a:t>React introduction 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8" name="Google Shape;54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4363" y="1662159"/>
            <a:ext cx="6115300" cy="385375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61"/>
          <p:cNvSpPr txBox="1"/>
          <p:nvPr>
            <p:ph type="title"/>
          </p:nvPr>
        </p:nvSpPr>
        <p:spPr>
          <a:xfrm>
            <a:off x="628675" y="418625"/>
            <a:ext cx="78867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Empresas que usan React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5" name="Google Shape;555;p62"/>
          <p:cNvSpPr txBox="1"/>
          <p:nvPr>
            <p:ph idx="4294967295" type="body"/>
          </p:nvPr>
        </p:nvSpPr>
        <p:spPr>
          <a:xfrm>
            <a:off x="968563" y="2060035"/>
            <a:ext cx="7206900" cy="23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977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React te ayuda a crear </a:t>
            </a:r>
            <a:r>
              <a:rPr lang="en-US" sz="1800">
                <a:solidFill>
                  <a:srgbClr val="FF0000"/>
                </a:solidFill>
              </a:rPr>
              <a:t>interfaces</a:t>
            </a:r>
            <a:r>
              <a:rPr lang="en-US" sz="1800"/>
              <a:t> de usuario </a:t>
            </a:r>
            <a:r>
              <a:rPr lang="en-US" sz="1800">
                <a:solidFill>
                  <a:srgbClr val="FF0000"/>
                </a:solidFill>
              </a:rPr>
              <a:t>interactivas</a:t>
            </a:r>
            <a:r>
              <a:rPr lang="en-US" sz="1800"/>
              <a:t> de forma sencilla. </a:t>
            </a:r>
            <a:endParaRPr sz="1800"/>
          </a:p>
          <a:p>
            <a:pPr indent="-213677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1800"/>
          </a:p>
          <a:p>
            <a:pPr indent="-327977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Diseña </a:t>
            </a:r>
            <a:r>
              <a:rPr lang="en-US" sz="1800">
                <a:solidFill>
                  <a:srgbClr val="FF0000"/>
                </a:solidFill>
              </a:rPr>
              <a:t>vistas</a:t>
            </a:r>
            <a:r>
              <a:rPr lang="en-US" sz="1800"/>
              <a:t> simples para cada </a:t>
            </a:r>
            <a:r>
              <a:rPr lang="en-US" sz="1800">
                <a:solidFill>
                  <a:srgbClr val="FF0000"/>
                </a:solidFill>
              </a:rPr>
              <a:t>estado</a:t>
            </a:r>
            <a:r>
              <a:rPr lang="en-US" sz="1800"/>
              <a:t> en tu aplicación y React se encargará de actualizar y </a:t>
            </a:r>
            <a:r>
              <a:rPr lang="en-US" sz="1800">
                <a:solidFill>
                  <a:srgbClr val="FF0000"/>
                </a:solidFill>
              </a:rPr>
              <a:t>renderizar</a:t>
            </a:r>
            <a:r>
              <a:rPr lang="en-US" sz="1800"/>
              <a:t> de manera eficiente los </a:t>
            </a:r>
            <a:r>
              <a:rPr lang="en-US" sz="1800">
                <a:solidFill>
                  <a:srgbClr val="FF0000"/>
                </a:solidFill>
              </a:rPr>
              <a:t>componentes</a:t>
            </a:r>
            <a:r>
              <a:rPr lang="en-US" sz="1800"/>
              <a:t> correctos cuando los datos cambien.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1654"/>
              <a:buNone/>
            </a:pPr>
            <a:r>
              <a:t/>
            </a:r>
            <a:endParaRPr sz="2380"/>
          </a:p>
        </p:txBody>
      </p:sp>
      <p:sp>
        <p:nvSpPr>
          <p:cNvPr id="556" name="Google Shape;556;p62"/>
          <p:cNvSpPr/>
          <p:nvPr/>
        </p:nvSpPr>
        <p:spPr>
          <a:xfrm>
            <a:off x="930175" y="5267500"/>
            <a:ext cx="72453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7977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Crea </a:t>
            </a:r>
            <a:r>
              <a:rPr lang="en-US" sz="1800">
                <a:solidFill>
                  <a:srgbClr val="FF0000"/>
                </a:solidFill>
              </a:rPr>
              <a:t>componentes</a:t>
            </a:r>
            <a:r>
              <a:rPr lang="en-US" sz="1800">
                <a:solidFill>
                  <a:schemeClr val="dk1"/>
                </a:solidFill>
              </a:rPr>
              <a:t> encapsulados que manejen su propio estado, y conviértelos en interfaces de usuario complejas.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57" name="Google Shape;557;p62"/>
          <p:cNvSpPr txBox="1"/>
          <p:nvPr>
            <p:ph type="title"/>
          </p:nvPr>
        </p:nvSpPr>
        <p:spPr>
          <a:xfrm>
            <a:off x="628675" y="445800"/>
            <a:ext cx="78867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Aspectos de React</a:t>
            </a:r>
            <a:endParaRPr/>
          </a:p>
        </p:txBody>
      </p:sp>
      <p:sp>
        <p:nvSpPr>
          <p:cNvPr id="558" name="Google Shape;558;p62"/>
          <p:cNvSpPr txBox="1"/>
          <p:nvPr>
            <p:ph type="title"/>
          </p:nvPr>
        </p:nvSpPr>
        <p:spPr>
          <a:xfrm>
            <a:off x="781075" y="4314300"/>
            <a:ext cx="7886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3000"/>
              <a:t>Basado en componentes</a:t>
            </a:r>
            <a:endParaRPr sz="3000"/>
          </a:p>
        </p:txBody>
      </p:sp>
      <p:sp>
        <p:nvSpPr>
          <p:cNvPr id="559" name="Google Shape;559;p62"/>
          <p:cNvSpPr txBox="1"/>
          <p:nvPr>
            <p:ph type="title"/>
          </p:nvPr>
        </p:nvSpPr>
        <p:spPr>
          <a:xfrm>
            <a:off x="933475" y="1266300"/>
            <a:ext cx="7886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3000"/>
              <a:t>Declarativo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5" name="Google Shape;56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2234" y="1774280"/>
            <a:ext cx="3901766" cy="3947252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63"/>
          <p:cNvSpPr/>
          <p:nvPr/>
        </p:nvSpPr>
        <p:spPr>
          <a:xfrm>
            <a:off x="404948" y="1347249"/>
            <a:ext cx="4572000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modelo de objeto de documento (DOM) es una interfaz multiplataforma e independiente del idioma, que trata un documento XML o HTML como una estructura de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árbol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la que cada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nodo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un objeto que representa una parte del documento.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DOM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representa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documento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un árbol lógico. Cada rama del árbol termina en un nodo y cada nodo contiene objetos.</a:t>
            </a:r>
            <a:endParaRPr/>
          </a:p>
          <a:p>
            <a:pPr indent="-184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métodos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DOM permiten el acceso programático al árbol; con ellos se puede cambiar la estructura, el estilo o el contenido de un documento.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nodos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pueden tener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controladores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eventos adjuntos. Una vez que se activa un evento, los controladores de eventos se ejecutan.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63"/>
          <p:cNvSpPr txBox="1"/>
          <p:nvPr>
            <p:ph type="title"/>
          </p:nvPr>
        </p:nvSpPr>
        <p:spPr>
          <a:xfrm>
            <a:off x="628675" y="439475"/>
            <a:ext cx="78867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¿Qué es el DOM?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3" name="Google Shape;573;p64"/>
          <p:cNvSpPr txBox="1"/>
          <p:nvPr>
            <p:ph idx="4294967295" type="body"/>
          </p:nvPr>
        </p:nvSpPr>
        <p:spPr>
          <a:xfrm>
            <a:off x="670573" y="1643089"/>
            <a:ext cx="78030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El DOM virtual (VDOM) es un concepto de programación en el que una representación ideal o "virtual" de una </a:t>
            </a:r>
            <a:r>
              <a:rPr lang="en-US" sz="2000">
                <a:solidFill>
                  <a:srgbClr val="FF0000"/>
                </a:solidFill>
              </a:rPr>
              <a:t>interfaz</a:t>
            </a:r>
            <a:r>
              <a:rPr lang="en-US" sz="2000"/>
              <a:t> de usuario se guarda en la </a:t>
            </a:r>
            <a:r>
              <a:rPr lang="en-US" sz="2000">
                <a:solidFill>
                  <a:srgbClr val="FF0000"/>
                </a:solidFill>
              </a:rPr>
              <a:t>memoria</a:t>
            </a:r>
            <a:r>
              <a:rPr lang="en-US" sz="2000"/>
              <a:t> y se sincroniza con el DOM "real" mediante una biblioteca como </a:t>
            </a:r>
            <a:r>
              <a:rPr lang="en-US" sz="2000">
                <a:solidFill>
                  <a:srgbClr val="FF0000"/>
                </a:solidFill>
              </a:rPr>
              <a:t>ReactDOM</a:t>
            </a:r>
            <a:r>
              <a:rPr lang="en-US" sz="2000"/>
              <a:t>. Este proceso se llama </a:t>
            </a:r>
            <a:r>
              <a:rPr lang="en-US" sz="2000">
                <a:solidFill>
                  <a:srgbClr val="FF0000"/>
                </a:solidFill>
              </a:rPr>
              <a:t>reconciliación</a:t>
            </a:r>
            <a:r>
              <a:rPr lang="en-US" sz="2000"/>
              <a:t>. </a:t>
            </a:r>
            <a:endParaRPr sz="2000"/>
          </a:p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Este enfoque habilita la API </a:t>
            </a:r>
            <a:r>
              <a:rPr lang="en-US" sz="2000">
                <a:solidFill>
                  <a:srgbClr val="FF0000"/>
                </a:solidFill>
              </a:rPr>
              <a:t>declarativa</a:t>
            </a:r>
            <a:r>
              <a:rPr lang="en-US" sz="2000"/>
              <a:t> de React: le dice en qué </a:t>
            </a:r>
            <a:r>
              <a:rPr lang="en-US" sz="2000">
                <a:solidFill>
                  <a:srgbClr val="FF0000"/>
                </a:solidFill>
              </a:rPr>
              <a:t>estado</a:t>
            </a:r>
            <a:r>
              <a:rPr lang="en-US" sz="2000"/>
              <a:t> desea que esté la </a:t>
            </a:r>
            <a:r>
              <a:rPr lang="en-US" sz="2000">
                <a:solidFill>
                  <a:srgbClr val="FF0000"/>
                </a:solidFill>
              </a:rPr>
              <a:t>interfaz</a:t>
            </a:r>
            <a:r>
              <a:rPr lang="en-US" sz="2000"/>
              <a:t> de usuario y se asegura de que el DOM coincida con ese estado. </a:t>
            </a:r>
            <a:endParaRPr sz="2000"/>
          </a:p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Esto abstrae la manipulación de atributos, el manejo de eventos y la actualización manual de DOM que, de otro modo, tendría que usar para crear su aplicación. </a:t>
            </a:r>
            <a:endParaRPr/>
          </a:p>
        </p:txBody>
      </p:sp>
      <p:sp>
        <p:nvSpPr>
          <p:cNvPr id="574" name="Google Shape;574;p64"/>
          <p:cNvSpPr txBox="1"/>
          <p:nvPr>
            <p:ph type="title"/>
          </p:nvPr>
        </p:nvSpPr>
        <p:spPr>
          <a:xfrm>
            <a:off x="628675" y="449900"/>
            <a:ext cx="78867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Virtual DOM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0" name="Google Shape;580;p65"/>
          <p:cNvSpPr txBox="1"/>
          <p:nvPr>
            <p:ph idx="4294967295" type="body"/>
          </p:nvPr>
        </p:nvSpPr>
        <p:spPr>
          <a:xfrm>
            <a:off x="628663" y="2149033"/>
            <a:ext cx="7886700" cy="3328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Es un patrón de comportamiento y React lo implementa con una tecnología llamada </a:t>
            </a:r>
            <a:r>
              <a:rPr i="1" lang="en-US" sz="2000">
                <a:solidFill>
                  <a:srgbClr val="FF0000"/>
                </a:solidFill>
              </a:rPr>
              <a:t>Fiber</a:t>
            </a:r>
            <a:r>
              <a:rPr lang="en-US" sz="2000"/>
              <a:t>.</a:t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En sí resulta ser todo lo que React sabe de tu aplicación y cada </a:t>
            </a:r>
            <a:r>
              <a:rPr lang="en-US" sz="2000">
                <a:solidFill>
                  <a:srgbClr val="FF0000"/>
                </a:solidFill>
              </a:rPr>
              <a:t>nodo</a:t>
            </a:r>
            <a:r>
              <a:rPr lang="en-US" sz="2000"/>
              <a:t> o fibra.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Esto es básicamente lo que React hace con el Virtual DOM: una </a:t>
            </a:r>
            <a:r>
              <a:rPr lang="en-US" sz="2000">
                <a:solidFill>
                  <a:srgbClr val="FF0000"/>
                </a:solidFill>
              </a:rPr>
              <a:t>representación</a:t>
            </a:r>
            <a:r>
              <a:rPr lang="en-US" sz="2000"/>
              <a:t> virtual de la </a:t>
            </a:r>
            <a:r>
              <a:rPr lang="en-US" sz="2000">
                <a:solidFill>
                  <a:srgbClr val="FF0000"/>
                </a:solidFill>
              </a:rPr>
              <a:t>IU</a:t>
            </a:r>
            <a:r>
              <a:rPr lang="en-US" sz="2000"/>
              <a:t> que se mantiene en memoria y en sincronía “</a:t>
            </a:r>
            <a:r>
              <a:rPr lang="en-US" sz="2000">
                <a:solidFill>
                  <a:srgbClr val="FF0000"/>
                </a:solidFill>
              </a:rPr>
              <a:t>reconciliado</a:t>
            </a:r>
            <a:r>
              <a:rPr lang="en-US" sz="2000"/>
              <a:t>” con el DOM “real”.</a:t>
            </a:r>
            <a:endParaRPr sz="2000"/>
          </a:p>
        </p:txBody>
      </p:sp>
      <p:sp>
        <p:nvSpPr>
          <p:cNvPr id="581" name="Google Shape;581;p65"/>
          <p:cNvSpPr txBox="1"/>
          <p:nvPr>
            <p:ph type="title"/>
          </p:nvPr>
        </p:nvSpPr>
        <p:spPr>
          <a:xfrm>
            <a:off x="628675" y="439475"/>
            <a:ext cx="78867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Virtual DOM en React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7" name="Google Shape;587;p66"/>
          <p:cNvPicPr preferRelativeResize="0"/>
          <p:nvPr/>
        </p:nvPicPr>
        <p:blipFill rotWithShape="1">
          <a:blip r:embed="rId3">
            <a:alphaModFix/>
          </a:blip>
          <a:srcRect b="0" l="0" r="0" t="34005"/>
          <a:stretch/>
        </p:blipFill>
        <p:spPr>
          <a:xfrm>
            <a:off x="969724" y="4053825"/>
            <a:ext cx="7151900" cy="25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66"/>
          <p:cNvSpPr txBox="1"/>
          <p:nvPr>
            <p:ph type="title"/>
          </p:nvPr>
        </p:nvSpPr>
        <p:spPr>
          <a:xfrm>
            <a:off x="628675" y="1649575"/>
            <a:ext cx="7959000" cy="19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En primer lugar, React ejecuta un </a:t>
            </a:r>
            <a:r>
              <a:rPr lang="en-US" sz="2200">
                <a:solidFill>
                  <a:srgbClr val="FF0000"/>
                </a:solidFill>
              </a:rPr>
              <a:t>algoritmo</a:t>
            </a:r>
            <a:r>
              <a:rPr lang="en-US" sz="2200"/>
              <a:t> de “</a:t>
            </a:r>
            <a:r>
              <a:rPr lang="en-US" sz="2200">
                <a:solidFill>
                  <a:srgbClr val="FF0000"/>
                </a:solidFill>
              </a:rPr>
              <a:t>diffing</a:t>
            </a:r>
            <a:r>
              <a:rPr lang="en-US" sz="2200"/>
              <a:t>”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7"/>
              <a:buFont typeface="Arial"/>
              <a:buNone/>
            </a:pPr>
            <a:r>
              <a:rPr lang="en-US" sz="2200"/>
              <a:t>que identifica lo que ha cambiado.</a:t>
            </a:r>
            <a:br>
              <a:rPr lang="en-US" sz="2200"/>
            </a:br>
            <a:endParaRPr sz="2200"/>
          </a:p>
          <a:p>
            <a:pPr indent="-3556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El segundo paso es la </a:t>
            </a:r>
            <a:r>
              <a:rPr lang="en-US" sz="2200">
                <a:solidFill>
                  <a:srgbClr val="FF0000"/>
                </a:solidFill>
              </a:rPr>
              <a:t>reconciliación</a:t>
            </a:r>
            <a:r>
              <a:rPr lang="en-US" sz="2200"/>
              <a:t>, donde se </a:t>
            </a:r>
            <a:r>
              <a:rPr lang="en-US" sz="2200">
                <a:solidFill>
                  <a:srgbClr val="FF0000"/>
                </a:solidFill>
              </a:rPr>
              <a:t>actualiza</a:t>
            </a:r>
            <a:r>
              <a:rPr lang="en-US" sz="2200"/>
              <a:t> el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7"/>
              <a:buFont typeface="Arial"/>
              <a:buNone/>
            </a:pPr>
            <a:r>
              <a:rPr lang="en-US" sz="2200"/>
              <a:t>DOM con los resultados de diff.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7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589" name="Google Shape;589;p66"/>
          <p:cNvSpPr txBox="1"/>
          <p:nvPr>
            <p:ph type="title"/>
          </p:nvPr>
        </p:nvSpPr>
        <p:spPr>
          <a:xfrm>
            <a:off x="628675" y="428100"/>
            <a:ext cx="7886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¿Cómo funciona?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5" name="Google Shape;595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600" y="2269790"/>
            <a:ext cx="8320826" cy="258505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67"/>
          <p:cNvSpPr txBox="1"/>
          <p:nvPr>
            <p:ph type="title"/>
          </p:nvPr>
        </p:nvSpPr>
        <p:spPr>
          <a:xfrm>
            <a:off x="628675" y="429050"/>
            <a:ext cx="78867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¿Cómo funciona?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2" name="Google Shape;602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16209"/>
            <a:ext cx="9143999" cy="4817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8" name="Google Shape;608;p69"/>
          <p:cNvSpPr txBox="1"/>
          <p:nvPr>
            <p:ph idx="4294967295" type="body"/>
          </p:nvPr>
        </p:nvSpPr>
        <p:spPr>
          <a:xfrm>
            <a:off x="628663" y="1905194"/>
            <a:ext cx="7886700" cy="27800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Sugar Syntax refiere a la sintaxis agregada a un lenguaje 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/>
              <a:t>programación con el objetivo de hacer más </a:t>
            </a:r>
            <a:r>
              <a:rPr lang="en-US" sz="2000">
                <a:solidFill>
                  <a:srgbClr val="FF0000"/>
                </a:solidFill>
              </a:rPr>
              <a:t>fácil</a:t>
            </a:r>
            <a:r>
              <a:rPr lang="en-US" sz="2000"/>
              <a:t> y </a:t>
            </a:r>
            <a:r>
              <a:rPr lang="en-US" sz="2000">
                <a:solidFill>
                  <a:srgbClr val="FF0000"/>
                </a:solidFill>
              </a:rPr>
              <a:t>eficiente</a:t>
            </a:r>
            <a:r>
              <a:rPr lang="en-US" sz="2000"/>
              <a:t> su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/>
              <a:t>utilización.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Favorece su escritura, lectura y </a:t>
            </a:r>
            <a:r>
              <a:rPr lang="en-US" sz="2000">
                <a:solidFill>
                  <a:srgbClr val="FF0000"/>
                </a:solidFill>
              </a:rPr>
              <a:t>comprensión</a:t>
            </a:r>
            <a:r>
              <a:rPr lang="en-US" sz="2000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/>
              <a:t>i =   i + 1  →  i++</a:t>
            </a:r>
            <a:endParaRPr sz="2000"/>
          </a:p>
        </p:txBody>
      </p:sp>
      <p:pic>
        <p:nvPicPr>
          <p:cNvPr descr="How to use React JSX syntax" id="609" name="Google Shape;609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2636" y="4542927"/>
            <a:ext cx="1858753" cy="2032498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69"/>
          <p:cNvSpPr txBox="1"/>
          <p:nvPr>
            <p:ph type="title"/>
          </p:nvPr>
        </p:nvSpPr>
        <p:spPr>
          <a:xfrm>
            <a:off x="628675" y="418625"/>
            <a:ext cx="78867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Sugar Syntax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6" name="Google Shape;616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13" y="2099670"/>
            <a:ext cx="8520599" cy="39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70"/>
          <p:cNvSpPr txBox="1"/>
          <p:nvPr>
            <p:ph type="title"/>
          </p:nvPr>
        </p:nvSpPr>
        <p:spPr>
          <a:xfrm>
            <a:off x="628675" y="429050"/>
            <a:ext cx="78867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Sugar Syntax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4" name="Google Shape;48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1219" y="3921221"/>
            <a:ext cx="2272791" cy="2041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qwfFG2OGMciov6GTTrMNvihSBK52oSQfyG85LrES2jFe4qu2KNGR5GnTsj71AwfD-GiyHJHP0MEubyS9kebKSUaI_HqoxhrIf0X_fm6cghDz2NTCyv_mliM2w09OMpW5KaMNmk0zP2rouMeqKfCE9cM5j7Ob0dn4W6hiMTmDgmF6W35cUZyPKXGYBlFY" id="485" name="Google Shape;485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6489" y="1256529"/>
            <a:ext cx="2762250" cy="165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7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3" name="Google Shape;623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2202" y="1577885"/>
            <a:ext cx="77724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9" name="Google Shape;629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50475"/>
            <a:ext cx="9144000" cy="4253725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72"/>
          <p:cNvSpPr txBox="1"/>
          <p:nvPr>
            <p:ph type="title"/>
          </p:nvPr>
        </p:nvSpPr>
        <p:spPr>
          <a:xfrm>
            <a:off x="628675" y="429050"/>
            <a:ext cx="78867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Webpack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7" name="Google Shape;637;p73"/>
          <p:cNvSpPr txBox="1"/>
          <p:nvPr>
            <p:ph idx="1" type="body"/>
          </p:nvPr>
        </p:nvSpPr>
        <p:spPr>
          <a:xfrm>
            <a:off x="447550" y="3293525"/>
            <a:ext cx="8247600" cy="247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🔥</a:t>
            </a:r>
            <a:r>
              <a:rPr b="1" lang="en-US" sz="21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lang="en-US" sz="2100">
                <a:latin typeface="Karla"/>
                <a:ea typeface="Karla"/>
                <a:cs typeface="Karla"/>
                <a:sym typeface="Karla"/>
              </a:rPr>
              <a:t>Webpack </a:t>
            </a:r>
            <a:r>
              <a:rPr lang="en-US" sz="2100">
                <a:latin typeface="Karla"/>
                <a:ea typeface="Karla"/>
                <a:cs typeface="Karla"/>
                <a:sym typeface="Karla"/>
              </a:rPr>
              <a:t>recoge todos los módulos que tenga nuestra app y los transforma en </a:t>
            </a:r>
            <a:r>
              <a:rPr i="1" lang="en-US" sz="2100">
                <a:latin typeface="Karla"/>
                <a:ea typeface="Karla"/>
                <a:cs typeface="Karla"/>
                <a:sym typeface="Karla"/>
              </a:rPr>
              <a:t>assets</a:t>
            </a:r>
            <a:r>
              <a:rPr lang="en-US" sz="2100">
                <a:latin typeface="Karla"/>
                <a:ea typeface="Karla"/>
                <a:cs typeface="Karla"/>
                <a:sym typeface="Karla"/>
              </a:rPr>
              <a:t> que puede entender el navegador.</a:t>
            </a:r>
            <a:endParaRPr sz="21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21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lang="en-US" sz="1900">
                <a:latin typeface="Karla"/>
                <a:ea typeface="Karla"/>
                <a:cs typeface="Karla"/>
                <a:sym typeface="Karla"/>
              </a:rPr>
              <a:t>🔥</a:t>
            </a:r>
            <a:r>
              <a:rPr b="1" lang="en-US" sz="2100"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2100">
                <a:latin typeface="Karla"/>
                <a:ea typeface="Karla"/>
                <a:cs typeface="Karla"/>
                <a:sym typeface="Karla"/>
              </a:rPr>
              <a:t>Al utilizar create-react-app, webpack está incluido por defecto, generando estos </a:t>
            </a:r>
            <a:r>
              <a:rPr i="1" lang="en-US" sz="2100">
                <a:latin typeface="Karla"/>
                <a:ea typeface="Karla"/>
                <a:cs typeface="Karla"/>
                <a:sym typeface="Karla"/>
              </a:rPr>
              <a:t>bundles </a:t>
            </a:r>
            <a:r>
              <a:rPr lang="en-US" sz="2100">
                <a:latin typeface="Karla"/>
                <a:ea typeface="Karla"/>
                <a:cs typeface="Karla"/>
                <a:sym typeface="Karla"/>
              </a:rPr>
              <a:t>o </a:t>
            </a:r>
            <a:r>
              <a:rPr i="1" lang="en-US" sz="2100">
                <a:latin typeface="Karla"/>
                <a:ea typeface="Karla"/>
                <a:cs typeface="Karla"/>
                <a:sym typeface="Karla"/>
              </a:rPr>
              <a:t>paquetes</a:t>
            </a:r>
            <a:r>
              <a:rPr lang="en-US" sz="2100"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2100">
                <a:latin typeface="Karla"/>
                <a:ea typeface="Karla"/>
                <a:cs typeface="Karla"/>
                <a:sym typeface="Karla"/>
              </a:rPr>
              <a:t>automáticamente.</a:t>
            </a:r>
            <a:endParaRPr/>
          </a:p>
        </p:txBody>
      </p:sp>
      <p:pic>
        <p:nvPicPr>
          <p:cNvPr id="638" name="Google Shape;63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525" y="1083425"/>
            <a:ext cx="4867750" cy="18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4" name="Google Shape;644;p74"/>
          <p:cNvSpPr txBox="1"/>
          <p:nvPr/>
        </p:nvSpPr>
        <p:spPr>
          <a:xfrm>
            <a:off x="301525" y="1112600"/>
            <a:ext cx="85410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JSX es una e</a:t>
            </a:r>
            <a:r>
              <a:rPr lang="en-US" sz="2000"/>
              <a:t>xtensión de la sintaxis de JS y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crea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chemeClr val="dk1"/>
                </a:solidFill>
              </a:rPr>
              <a:t>elementos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React.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/>
              <a:t>React acepta el hecho de que la lógica de </a:t>
            </a:r>
            <a:r>
              <a:rPr lang="en-US" sz="2000">
                <a:solidFill>
                  <a:srgbClr val="FF0000"/>
                </a:solidFill>
              </a:rPr>
              <a:t>renderizado</a:t>
            </a:r>
            <a:r>
              <a:rPr lang="en-US" sz="2000"/>
              <a:t> está intrínsecamente unida a la lógica de la interfaz de usuario: cómo se manejan los eventos, cómo cambia el estado con el tiempo y cómo se preparan los datos para su visualización.</a:t>
            </a:r>
            <a:br>
              <a:rPr lang="en-US" sz="2000"/>
            </a:b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/>
              <a:t>En lugar de separar artificialmente tecnologías poniendo el maquetado y la lógica en archivos separados, React separa intereses con unidades ligeramente acopladas llamadas “componentes” que contienen ambas. </a:t>
            </a:r>
            <a:br>
              <a:rPr lang="en-US" sz="2000"/>
            </a:b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 no requiere el uso de JSX, pero la </a:t>
            </a:r>
            <a:r>
              <a:rPr lang="en-US" sz="2000"/>
              <a:t>mayoría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los programadores l</a:t>
            </a:r>
            <a:r>
              <a:rPr lang="en-US" sz="2000"/>
              <a:t>o encuentran </a:t>
            </a:r>
            <a:r>
              <a:rPr lang="en-US" sz="2000"/>
              <a:t>útil</a:t>
            </a:r>
            <a:r>
              <a:rPr lang="en-US" sz="2000"/>
              <a:t> como ayuda visual cuando trabajan con UI dentro del código JS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/>
              <a:t>Además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permite a React mostrar a</a:t>
            </a:r>
            <a:r>
              <a:rPr lang="en-US" sz="2000"/>
              <a:t>visos y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men</a:t>
            </a:r>
            <a:r>
              <a:rPr lang="en-US" sz="2000"/>
              <a:t>sajes de error </a:t>
            </a:r>
            <a:r>
              <a:rPr lang="en-US" sz="2000"/>
              <a:t>más</a:t>
            </a:r>
            <a:r>
              <a:rPr lang="en-US" sz="2000"/>
              <a:t> </a:t>
            </a:r>
            <a:r>
              <a:rPr lang="en-US" sz="2000"/>
              <a:t>útiles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74"/>
          <p:cNvSpPr txBox="1"/>
          <p:nvPr>
            <p:ph type="title"/>
          </p:nvPr>
        </p:nvSpPr>
        <p:spPr>
          <a:xfrm>
            <a:off x="628675" y="397800"/>
            <a:ext cx="78867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JSX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1" name="Google Shape;651;p75"/>
          <p:cNvSpPr txBox="1"/>
          <p:nvPr>
            <p:ph idx="4294967295" type="body"/>
          </p:nvPr>
        </p:nvSpPr>
        <p:spPr>
          <a:xfrm>
            <a:off x="267364" y="2709376"/>
            <a:ext cx="4565894" cy="1491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71428"/>
              <a:buNone/>
            </a:pPr>
            <a:r>
              <a:rPr lang="en-U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lang="en-US" sz="10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React</a:t>
            </a:r>
            <a:r>
              <a:rPr lang="en-US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createElement</a:t>
            </a:r>
            <a:r>
              <a:rPr lang="en-US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71428"/>
              <a:buNone/>
            </a:pPr>
            <a:r>
              <a:t/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71428"/>
              <a:buNone/>
            </a:pPr>
            <a:r>
              <a:rPr lang="en-U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root </a:t>
            </a:r>
            <a:r>
              <a:rPr lang="en-US" sz="105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ReactDOM</a:t>
            </a:r>
            <a:r>
              <a:rPr lang="en-US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createRoot</a:t>
            </a:r>
            <a:r>
              <a:rPr lang="en-US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-US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-US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8DC891"/>
                </a:solidFill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lang="en-US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4760"/>
              <a:buFont typeface="Arial"/>
              <a:buNone/>
            </a:pPr>
            <a:r>
              <a:rPr lang="en-U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en-US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-US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US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8DC891"/>
                </a:solidFill>
                <a:latin typeface="Courier New"/>
                <a:ea typeface="Courier New"/>
                <a:cs typeface="Courier New"/>
                <a:sym typeface="Courier New"/>
              </a:rPr>
              <a:t>'div'</a:t>
            </a:r>
            <a:r>
              <a:rPr lang="en-US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8DC891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World'</a:t>
            </a:r>
            <a:r>
              <a:rPr lang="en-US" sz="105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>
              <a:solidFill>
                <a:srgbClr val="88C6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ct val="64285"/>
              <a:buNone/>
            </a:pPr>
            <a:r>
              <a:t/>
            </a:r>
            <a:endParaRPr/>
          </a:p>
        </p:txBody>
      </p:sp>
      <p:pic>
        <p:nvPicPr>
          <p:cNvPr id="652" name="Google Shape;652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6667" y="1588501"/>
            <a:ext cx="4010247" cy="373275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75"/>
          <p:cNvSpPr txBox="1"/>
          <p:nvPr/>
        </p:nvSpPr>
        <p:spPr>
          <a:xfrm>
            <a:off x="628663" y="5897269"/>
            <a:ext cx="5118994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sng" cap="none" strike="noStrik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https://codepen.io/gaearon/pen/MjrdWg?editors=1010</a:t>
            </a:r>
            <a:endParaRPr b="0" i="1" sz="1600" u="sng" cap="none" strike="noStrik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75"/>
          <p:cNvSpPr txBox="1"/>
          <p:nvPr>
            <p:ph type="title"/>
          </p:nvPr>
        </p:nvSpPr>
        <p:spPr>
          <a:xfrm>
            <a:off x="628675" y="429050"/>
            <a:ext cx="78867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JSX vs JS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76"/>
          <p:cNvSpPr txBox="1"/>
          <p:nvPr>
            <p:ph type="title"/>
          </p:nvPr>
        </p:nvSpPr>
        <p:spPr>
          <a:xfrm>
            <a:off x="628675" y="387375"/>
            <a:ext cx="78867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¿Cómo empezamos?</a:t>
            </a:r>
            <a:endParaRPr/>
          </a:p>
        </p:txBody>
      </p:sp>
      <p:sp>
        <p:nvSpPr>
          <p:cNvPr id="660" name="Google Shape;660;p7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1" name="Google Shape;661;p76"/>
          <p:cNvSpPr txBox="1"/>
          <p:nvPr>
            <p:ph idx="4294967295" type="body"/>
          </p:nvPr>
        </p:nvSpPr>
        <p:spPr>
          <a:xfrm>
            <a:off x="2672728" y="1705642"/>
            <a:ext cx="3798600" cy="188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0195D6"/>
                </a:solidFill>
                <a:latin typeface="Arial"/>
                <a:ea typeface="Arial"/>
                <a:cs typeface="Arial"/>
                <a:sym typeface="Arial"/>
              </a:rPr>
              <a:t>npx create-react-app my-app</a:t>
            </a:r>
            <a:endParaRPr>
              <a:solidFill>
                <a:srgbClr val="0195D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FAC863"/>
                </a:solidFill>
                <a:latin typeface="Arial"/>
                <a:ea typeface="Arial"/>
                <a:cs typeface="Arial"/>
                <a:sym typeface="Arial"/>
              </a:rPr>
              <a:t>cd</a:t>
            </a: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my-app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79B6F2"/>
                </a:solidFill>
                <a:latin typeface="Arial"/>
                <a:ea typeface="Arial"/>
                <a:cs typeface="Arial"/>
                <a:sym typeface="Arial"/>
              </a:rPr>
              <a:t>npm</a:t>
            </a: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start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76"/>
          <p:cNvSpPr txBox="1"/>
          <p:nvPr/>
        </p:nvSpPr>
        <p:spPr>
          <a:xfrm>
            <a:off x="1601492" y="4777611"/>
            <a:ext cx="59409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Tarea: Crear tu primer APP con create-react-app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2" name="Google Shape;492;p54"/>
          <p:cNvSpPr txBox="1"/>
          <p:nvPr>
            <p:ph type="title"/>
          </p:nvPr>
        </p:nvSpPr>
        <p:spPr>
          <a:xfrm>
            <a:off x="628675" y="428100"/>
            <a:ext cx="7886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Let &amp; Const vs Var</a:t>
            </a:r>
            <a:endParaRPr/>
          </a:p>
        </p:txBody>
      </p:sp>
      <p:sp>
        <p:nvSpPr>
          <p:cNvPr id="493" name="Google Shape;493;p54"/>
          <p:cNvSpPr/>
          <p:nvPr/>
        </p:nvSpPr>
        <p:spPr>
          <a:xfrm>
            <a:off x="926592" y="2296554"/>
            <a:ext cx="7278624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la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antigua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forma de JS de declarar una variable y debería ser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evitada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Permite que se vuelvan a declarar las variables, ocurre el hoisting y poseen ámbito de función y no de bloque.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nos permiten no poder volver a declarar una variable, poseen ámbito de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bloque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el código no corre si se utiliza una variable previo a su declaración (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 reference error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9" name="Google Shape;499;p55"/>
          <p:cNvSpPr txBox="1"/>
          <p:nvPr/>
        </p:nvSpPr>
        <p:spPr>
          <a:xfrm>
            <a:off x="5318021" y="4247597"/>
            <a:ext cx="3197342" cy="13955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20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b="0" i="0" lang="en-U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x = (x, y) =&gt; {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20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let z = x * y;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20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b="0" i="0" lang="en-U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z };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55"/>
          <p:cNvSpPr txBox="1"/>
          <p:nvPr>
            <p:ph idx="4294967295" type="body"/>
          </p:nvPr>
        </p:nvSpPr>
        <p:spPr>
          <a:xfrm>
            <a:off x="628663" y="2078936"/>
            <a:ext cx="399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 ES5</a:t>
            </a:r>
            <a:endParaRPr sz="2000"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000C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x = </a:t>
            </a:r>
            <a:r>
              <a:rPr lang="en-US" sz="2000">
                <a:solidFill>
                  <a:srgbClr val="0000C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(x, y) {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0000C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x * y;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 ES6</a:t>
            </a:r>
            <a:endParaRPr sz="2000"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0000C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x = (x, y) =&gt; x * y;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55"/>
          <p:cNvSpPr txBox="1"/>
          <p:nvPr>
            <p:ph type="title"/>
          </p:nvPr>
        </p:nvSpPr>
        <p:spPr>
          <a:xfrm>
            <a:off x="628675" y="428100"/>
            <a:ext cx="7886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Arrow Functions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7" name="Google Shape;507;p56"/>
          <p:cNvSpPr txBox="1"/>
          <p:nvPr>
            <p:ph idx="4294967295" type="body"/>
          </p:nvPr>
        </p:nvSpPr>
        <p:spPr>
          <a:xfrm>
            <a:off x="628663" y="1731023"/>
            <a:ext cx="7886700" cy="2292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En los proyectos de React, el código se distribuye a través de varios archivos de JS a los cuales llamamos </a:t>
            </a:r>
            <a:r>
              <a:rPr lang="en-US" sz="2000">
                <a:solidFill>
                  <a:srgbClr val="FF0000"/>
                </a:solidFill>
              </a:rPr>
              <a:t>módulos</a:t>
            </a:r>
            <a:r>
              <a:rPr lang="en-US" sz="2000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Para acceder a la funcionalidad de otro archivo, se necesita </a:t>
            </a:r>
            <a:r>
              <a:rPr lang="en-US" sz="2000">
                <a:solidFill>
                  <a:srgbClr val="FF0000"/>
                </a:solidFill>
              </a:rPr>
              <a:t>exportar</a:t>
            </a:r>
            <a:r>
              <a:rPr b="1" lang="en-US" sz="200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chemeClr val="dk1"/>
                </a:solidFill>
              </a:rPr>
              <a:t>e</a:t>
            </a:r>
            <a:r>
              <a:rPr b="1" lang="en-US" sz="200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rgbClr val="FF0000"/>
                </a:solidFill>
              </a:rPr>
              <a:t>importar</a:t>
            </a:r>
            <a:r>
              <a:rPr b="1"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las mismas.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 sz="2000"/>
              <a:t> </a:t>
            </a:r>
            <a:endParaRPr sz="2000"/>
          </a:p>
        </p:txBody>
      </p:sp>
      <p:pic>
        <p:nvPicPr>
          <p:cNvPr id="508" name="Google Shape;50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4299" y="4023361"/>
            <a:ext cx="4315427" cy="1848108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56"/>
          <p:cNvSpPr txBox="1"/>
          <p:nvPr>
            <p:ph type="title"/>
          </p:nvPr>
        </p:nvSpPr>
        <p:spPr>
          <a:xfrm>
            <a:off x="628675" y="429050"/>
            <a:ext cx="78867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Exports &amp; Imports (Modules)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5" name="Google Shape;51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570" y="1417723"/>
            <a:ext cx="8972550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1" name="Google Shape;521;p58"/>
          <p:cNvSpPr/>
          <p:nvPr/>
        </p:nvSpPr>
        <p:spPr>
          <a:xfrm>
            <a:off x="628663" y="1574513"/>
            <a:ext cx="795895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 a = 5;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 b = 10;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console.log("Fifteen is " + (a + b) + " and\not " + (2 * a + b) + ".");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"Fifteen is 15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not 20."</a:t>
            </a:r>
            <a:endParaRPr/>
          </a:p>
        </p:txBody>
      </p:sp>
      <p:sp>
        <p:nvSpPr>
          <p:cNvPr id="522" name="Google Shape;522;p58"/>
          <p:cNvSpPr txBox="1"/>
          <p:nvPr/>
        </p:nvSpPr>
        <p:spPr>
          <a:xfrm>
            <a:off x="628663" y="4357348"/>
            <a:ext cx="8168502" cy="21236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 a = 5;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 b = 10;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console.log(`Fifteen is ${a + b} and not ${2 * a + b}.`);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"Fifteen is 15 and not 20."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3" name="Google Shape;523;p58"/>
          <p:cNvCxnSpPr/>
          <p:nvPr/>
        </p:nvCxnSpPr>
        <p:spPr>
          <a:xfrm>
            <a:off x="757646" y="4119154"/>
            <a:ext cx="7637417" cy="0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4" name="Google Shape;524;p58"/>
          <p:cNvSpPr txBox="1"/>
          <p:nvPr/>
        </p:nvSpPr>
        <p:spPr>
          <a:xfrm>
            <a:off x="3253951" y="1224525"/>
            <a:ext cx="306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0000"/>
                </a:solidFill>
              </a:rPr>
              <a:t>Concatenated strings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“”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58"/>
          <p:cNvSpPr txBox="1"/>
          <p:nvPr/>
        </p:nvSpPr>
        <p:spPr>
          <a:xfrm>
            <a:off x="3358724" y="3805350"/>
            <a:ext cx="4343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Template Literals/</a:t>
            </a:r>
            <a:r>
              <a:rPr lang="en-US" sz="2000">
                <a:solidFill>
                  <a:srgbClr val="FF0000"/>
                </a:solidFill>
              </a:rPr>
              <a:t>T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emplate Strings ``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58"/>
          <p:cNvSpPr txBox="1"/>
          <p:nvPr>
            <p:ph type="title"/>
          </p:nvPr>
        </p:nvSpPr>
        <p:spPr>
          <a:xfrm>
            <a:off x="628675" y="439475"/>
            <a:ext cx="78867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String Interpolation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2" name="Google Shape;532;p59"/>
          <p:cNvSpPr txBox="1"/>
          <p:nvPr>
            <p:ph idx="4294967295" type="body"/>
          </p:nvPr>
        </p:nvSpPr>
        <p:spPr>
          <a:xfrm>
            <a:off x="443222" y="5984250"/>
            <a:ext cx="8187872" cy="4078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-US" sz="1600" u="sng">
                <a:solidFill>
                  <a:srgbClr val="1E4E79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https://code.tutsplus.com/tutorials/how-to-use-map-filter-reduce-in-javascript--cms-26209</a:t>
            </a:r>
            <a:endParaRPr i="1">
              <a:solidFill>
                <a:srgbClr val="1E4E79"/>
              </a:solidFill>
            </a:endParaRPr>
          </a:p>
        </p:txBody>
      </p:sp>
      <p:pic>
        <p:nvPicPr>
          <p:cNvPr id="533" name="Google Shape;533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2415" y="1189268"/>
            <a:ext cx="3889487" cy="4077242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59"/>
          <p:cNvSpPr txBox="1"/>
          <p:nvPr>
            <p:ph type="title"/>
          </p:nvPr>
        </p:nvSpPr>
        <p:spPr>
          <a:xfrm>
            <a:off x="628675" y="439475"/>
            <a:ext cx="78867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Arrays</a:t>
            </a:r>
            <a:r>
              <a:rPr lang="en-US"/>
              <a:t> Manipulation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0" name="Google Shape;540;p60"/>
          <p:cNvSpPr txBox="1"/>
          <p:nvPr>
            <p:ph idx="4294967295" type="body"/>
          </p:nvPr>
        </p:nvSpPr>
        <p:spPr>
          <a:xfrm>
            <a:off x="505017" y="1543070"/>
            <a:ext cx="8520600" cy="151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Una </a:t>
            </a:r>
            <a:r>
              <a:rPr lang="en-US">
                <a:solidFill>
                  <a:srgbClr val="FF0000"/>
                </a:solidFill>
              </a:rPr>
              <a:t>biblioteca</a:t>
            </a:r>
            <a:r>
              <a:rPr lang="en-US"/>
              <a:t> de JavaScript para construir interfaces de usuario</a:t>
            </a:r>
            <a:endParaRPr/>
          </a:p>
        </p:txBody>
      </p:sp>
      <p:sp>
        <p:nvSpPr>
          <p:cNvPr id="541" name="Google Shape;541;p60"/>
          <p:cNvSpPr txBox="1"/>
          <p:nvPr/>
        </p:nvSpPr>
        <p:spPr>
          <a:xfrm>
            <a:off x="505017" y="2806544"/>
            <a:ext cx="8638983" cy="2954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 JS fue creada por Jordan Walke, un ingeniero de software en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Facebook, inspirado por los problemas que tenía la compañía con el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mantenimiento del código de los anuncios dentro de su plataforma.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 intenta ayudar a los desarrolladores a construir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aplicaciones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usan datos que cambian todo el tiempo.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 objetivo es ser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sencilla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declarativa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fácil de combinar.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60"/>
          <p:cNvSpPr txBox="1"/>
          <p:nvPr>
            <p:ph type="title"/>
          </p:nvPr>
        </p:nvSpPr>
        <p:spPr>
          <a:xfrm>
            <a:off x="628675" y="429050"/>
            <a:ext cx="78867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¿Qué es React JS?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FS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