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e863b43e02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1e863b43e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3" name="Google Shape;543;g1e863b43e02_0_2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1" name="Google Shape;551;p1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0" name="Google Shape;560;p1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9" name="Google Shape;569;p1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e863b43e02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1e863b43e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7" name="Google Shape;577;g1e863b43e02_0_2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1" name="Google Shape;591;p2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1" name="Google Shape;471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4784a9a3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54784a9a37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e863b43e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1e863b43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2" name="Google Shape;482;g1e863b43e02_0_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0" name="Google Shape;490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99" name="Google Shape;499;p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863b43e02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1e863b43e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9" name="Google Shape;509;g1e863b43e02_0_1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7" name="Google Shape;517;p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6" name="Google Shape;526;p1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5" name="Google Shape;535;p1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"/>
              <a:t>Bases de Datos</a:t>
            </a:r>
            <a:endParaRPr/>
          </a:p>
        </p:txBody>
      </p:sp>
      <p:sp>
        <p:nvSpPr>
          <p:cNvPr id="467" name="Google Shape;467;p5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"/>
              <a:t>Actualización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UPDATE</a:t>
            </a:r>
            <a:endParaRPr/>
          </a:p>
        </p:txBody>
      </p:sp>
      <p:sp>
        <p:nvSpPr>
          <p:cNvPr id="546" name="Google Shape;546;p6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47" name="Google Shape;54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17" y="799425"/>
            <a:ext cx="6128810" cy="60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DELETE</a:t>
            </a:r>
            <a:endParaRPr b="1"/>
          </a:p>
        </p:txBody>
      </p:sp>
      <p:sp>
        <p:nvSpPr>
          <p:cNvPr id="554" name="Google Shape;554;p61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36512" lvl="0" marL="52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comando DELETE elimina filas de una tabla.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095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Con la cláusula WHERE se seleccionan las filas que se van a eliminar.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&lt;nombre_tabla&gt;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&lt;condicion&gt;] </a:t>
            </a:r>
            <a:endParaRPr b="1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...]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&lt;cantidad_filas&gt;];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5" name="Google Shape;555;p6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6" name="Google Shape;556;p61"/>
          <p:cNvSpPr/>
          <p:nvPr/>
        </p:nvSpPr>
        <p:spPr>
          <a:xfrm>
            <a:off x="611560" y="4005064"/>
            <a:ext cx="5760640" cy="18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DELETE</a:t>
            </a:r>
            <a:br>
              <a:rPr lang="es"/>
            </a:br>
            <a:r>
              <a:rPr i="1" lang="es" sz="3100"/>
              <a:t>Ejemplo</a:t>
            </a:r>
            <a:endParaRPr i="1" sz="3100"/>
          </a:p>
        </p:txBody>
      </p:sp>
      <p:sp>
        <p:nvSpPr>
          <p:cNvPr id="563" name="Google Shape;563;p62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" sz="2400"/>
              <a:t>Borrar todos los teléfonos del cliente número “20”.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e01_telefono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nro_cliente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4" name="Google Shape;564;p62"/>
          <p:cNvSpPr/>
          <p:nvPr/>
        </p:nvSpPr>
        <p:spPr>
          <a:xfrm>
            <a:off x="549750" y="2852925"/>
            <a:ext cx="5488200" cy="152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6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DELETE</a:t>
            </a:r>
            <a:endParaRPr/>
          </a:p>
        </p:txBody>
      </p:sp>
      <p:sp>
        <p:nvSpPr>
          <p:cNvPr id="572" name="Google Shape;572;p63"/>
          <p:cNvSpPr txBox="1"/>
          <p:nvPr>
            <p:ph idx="4294967295" type="body"/>
          </p:nvPr>
        </p:nvSpPr>
        <p:spPr>
          <a:xfrm>
            <a:off x="410000" y="2115175"/>
            <a:ext cx="84606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/>
              <a:t>La eliminación se puede propagar a filas de otras tablas si se han especificado opciones de acciones referenciales en las restricciones de integridad referencial del DDL.</a:t>
            </a:r>
            <a:endParaRPr/>
          </a:p>
        </p:txBody>
      </p:sp>
      <p:sp>
        <p:nvSpPr>
          <p:cNvPr id="573" name="Google Shape;573;p6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DELETE</a:t>
            </a:r>
            <a:endParaRPr/>
          </a:p>
        </p:txBody>
      </p:sp>
      <p:sp>
        <p:nvSpPr>
          <p:cNvPr id="580" name="Google Shape;580;p6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81" name="Google Shape;58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3" y="864725"/>
            <a:ext cx="7886701" cy="588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87" name="Google Shape;587;p65"/>
          <p:cNvSpPr txBox="1"/>
          <p:nvPr>
            <p:ph idx="4294967295"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s" sz="4800">
                <a:solidFill>
                  <a:schemeClr val="lt1"/>
                </a:solidFill>
              </a:rPr>
              <a:t>Bases de Datos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Actualización de Datos</a:t>
            </a:r>
            <a:br>
              <a:rPr lang="es"/>
            </a:br>
            <a:r>
              <a:rPr i="1" lang="es" sz="3100"/>
              <a:t>Ejercicios</a:t>
            </a:r>
            <a:endParaRPr i="1" sz="3100"/>
          </a:p>
        </p:txBody>
      </p:sp>
      <p:sp>
        <p:nvSpPr>
          <p:cNvPr id="594" name="Google Shape;594;p66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s"/>
              <a:t>Insertar el producto "turrón" de la empresa "misky" con un precio de 230$ y un stock de 100 unidades.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s"/>
              <a:t>Actualizar el código de área por "526" de los teléfonos que tenían código de área "551".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s"/>
              <a:t>Borrar el producto insertado en el punto 1.</a:t>
            </a:r>
            <a:endParaRPr/>
          </a:p>
        </p:txBody>
      </p:sp>
      <p:sp>
        <p:nvSpPr>
          <p:cNvPr id="595" name="Google Shape;595;p6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"/>
              <a:t>Actualización de Datos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01" name="Google Shape;601;p6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" sz="3600"/>
              <a:t>Sentencias de Actualización de Datos</a:t>
            </a:r>
            <a:br>
              <a:rPr lang="es" sz="3600"/>
            </a:br>
            <a:r>
              <a:rPr i="1" lang="es" sz="3060"/>
              <a:t>Repaso</a:t>
            </a:r>
            <a:endParaRPr sz="3060"/>
          </a:p>
        </p:txBody>
      </p:sp>
      <p:sp>
        <p:nvSpPr>
          <p:cNvPr id="607" name="Google Shape;607;p68"/>
          <p:cNvSpPr txBox="1"/>
          <p:nvPr>
            <p:ph idx="4294967295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ourier New"/>
              <a:buChar char="o"/>
            </a:pPr>
            <a:r>
              <a:rPr b="1" lang="es" sz="2590"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es" sz="2590">
                <a:latin typeface="Arial"/>
                <a:ea typeface="Arial"/>
                <a:cs typeface="Arial"/>
                <a:sym typeface="Arial"/>
              </a:rPr>
              <a:t>. Se utiliza para agregar nuevas filas de datos a una tabla determinada. </a:t>
            </a:r>
            <a:endParaRPr sz="2590"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ourier New"/>
              <a:buNone/>
            </a:pPr>
            <a:r>
              <a:t/>
            </a:r>
            <a:endParaRPr sz="2590">
              <a:latin typeface="Arial"/>
              <a:ea typeface="Arial"/>
              <a:cs typeface="Arial"/>
              <a:sym typeface="Arial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s" sz="2220">
                <a:latin typeface="Arial"/>
                <a:ea typeface="Arial"/>
                <a:cs typeface="Arial"/>
                <a:sym typeface="Arial"/>
              </a:rPr>
              <a:t>Sintaxis: </a:t>
            </a:r>
            <a:endParaRPr sz="2960">
              <a:latin typeface="Arial"/>
              <a:ea typeface="Arial"/>
              <a:cs typeface="Arial"/>
              <a:sym typeface="Arial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220"/>
              <a:buNone/>
            </a:pP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&lt;nombre_tabla&gt; 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&lt;columna1&gt;, &lt;columna2&gt;, &lt;columna3&gt;,...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220"/>
              <a:buNone/>
            </a:pP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VALUES (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&lt;valor1&gt;, &lt;valor2&gt;, &lt;valor3&gt;,...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s" sz="2220"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1"/>
              <a:buNone/>
            </a:pP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2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E01_TELEFONO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nro_telefono,tipo, codigo_area,nro_cliente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 VALUES (</a:t>
            </a:r>
            <a:r>
              <a:rPr lang="es" sz="2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4547894,</a:t>
            </a:r>
            <a:r>
              <a:rPr lang="es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'M',</a:t>
            </a:r>
            <a:r>
              <a:rPr lang="es" sz="2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249,50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590">
              <a:latin typeface="Arial"/>
              <a:ea typeface="Arial"/>
              <a:cs typeface="Arial"/>
              <a:sym typeface="Arial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6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" sz="3600"/>
              <a:t>Sentencias de Actualización de Datos</a:t>
            </a:r>
            <a:br>
              <a:rPr lang="es" sz="3600"/>
            </a:br>
            <a:r>
              <a:rPr i="1" lang="es" sz="3060"/>
              <a:t>Repaso</a:t>
            </a:r>
            <a:endParaRPr sz="3060"/>
          </a:p>
        </p:txBody>
      </p:sp>
      <p:sp>
        <p:nvSpPr>
          <p:cNvPr id="614" name="Google Shape;614;p69"/>
          <p:cNvSpPr txBox="1"/>
          <p:nvPr>
            <p:ph idx="4294967295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5"/>
              <a:buFont typeface="Courier New"/>
              <a:buChar char="o"/>
            </a:pPr>
            <a:r>
              <a:rPr b="1" lang="es" sz="2635"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s" sz="2635">
                <a:latin typeface="Arial"/>
                <a:ea typeface="Arial"/>
                <a:cs typeface="Arial"/>
                <a:sym typeface="Arial"/>
              </a:rPr>
              <a:t>. Se utiliza para modificar los valores de atributo de una o más filas seleccionadas.</a:t>
            </a:r>
            <a:endParaRPr/>
          </a:p>
          <a:p>
            <a:pPr indent="-6127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35"/>
              <a:buFont typeface="Courier New"/>
              <a:buNone/>
            </a:pPr>
            <a:r>
              <a:t/>
            </a:r>
            <a:endParaRPr sz="2635">
              <a:latin typeface="Arial"/>
              <a:ea typeface="Arial"/>
              <a:cs typeface="Arial"/>
              <a:sym typeface="Arial"/>
            </a:endParaRPr>
          </a:p>
          <a:p>
            <a:pPr indent="0" lvl="1" marL="88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5"/>
              <a:buNone/>
            </a:pPr>
            <a:r>
              <a:rPr lang="es" sz="2635">
                <a:latin typeface="Arial"/>
                <a:ea typeface="Arial"/>
                <a:cs typeface="Arial"/>
                <a:sym typeface="Arial"/>
              </a:rPr>
              <a:t>Sintaxis: </a:t>
            </a:r>
            <a:endParaRPr b="1" sz="2015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2"/>
              <a:buNone/>
            </a:pP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&lt;col_nombre_1&gt;={&lt;valor1&gt;|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} [, &lt;col_nombre_2&gt;={&lt;valor2&gt;|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}] </a:t>
            </a:r>
            <a:endParaRPr/>
          </a:p>
          <a:p>
            <a:pPr indent="0" lvl="1" marL="88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2"/>
              <a:buNone/>
            </a:pP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 &lt;condicion&gt;] </a:t>
            </a:r>
            <a:endParaRPr/>
          </a:p>
          <a:p>
            <a:pPr indent="0" lvl="1" marL="88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2"/>
              <a:buNone/>
            </a:pP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...] [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 &lt;cantidad_filas&gt;];</a:t>
            </a:r>
            <a:endParaRPr/>
          </a:p>
          <a:p>
            <a:pPr indent="0" lvl="1" marL="88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t/>
            </a:r>
            <a:endParaRPr sz="2015">
              <a:latin typeface="Arial"/>
              <a:ea typeface="Arial"/>
              <a:cs typeface="Arial"/>
              <a:sym typeface="Arial"/>
            </a:endParaRPr>
          </a:p>
          <a:p>
            <a:pPr indent="0" lvl="1" marL="88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5"/>
              <a:buNone/>
            </a:pPr>
            <a:r>
              <a:rPr lang="es" sz="2635">
                <a:latin typeface="Arial"/>
                <a:ea typeface="Arial"/>
                <a:cs typeface="Arial"/>
                <a:sym typeface="Arial"/>
              </a:rPr>
              <a:t>Ejemplo: </a:t>
            </a:r>
            <a:endParaRPr sz="2015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1"/>
              <a:buFont typeface="Arial"/>
              <a:buNone/>
            </a:pP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e01_cliente 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 'Juan‘ 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nro_cliente </a:t>
            </a:r>
            <a:r>
              <a:rPr b="1" lang="es" sz="2402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402">
                <a:latin typeface="Courier New"/>
                <a:ea typeface="Courier New"/>
                <a:cs typeface="Courier New"/>
                <a:sym typeface="Courier New"/>
              </a:rPr>
              <a:t> 15;</a:t>
            </a:r>
            <a:endParaRPr sz="2402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6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Actualización de datos</a:t>
            </a:r>
            <a:br>
              <a:rPr b="1" lang="es"/>
            </a:br>
            <a:r>
              <a:rPr i="1" lang="es" sz="3100"/>
              <a:t>Sintaxis</a:t>
            </a:r>
            <a:endParaRPr i="1" sz="3100"/>
          </a:p>
        </p:txBody>
      </p:sp>
      <p:sp>
        <p:nvSpPr>
          <p:cNvPr id="474" name="Google Shape;474;p52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Sentencias para agregar, modificar y eliminar datos de tablas.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&lt;nombre_tabla&gt; 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&lt;columna1&gt;, &lt;columna2&gt;, &lt;columna3&gt;,...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VALUES (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&lt;valor1&gt;, &lt;valor2&gt;, &lt;valor3&gt;,...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&lt;nombre_tabla&gt; 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&lt;condicion&gt;] 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...] 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&lt;cantidad_filas&gt;];</a:t>
            </a:r>
            <a:endParaRPr/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&lt;col_nombre_1&gt;={&lt;valor1&gt;|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} [, &lt;col_nombre_2&gt;={&lt;valor2&gt;|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}]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&lt;condicion&gt;]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...] 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s" sz="2000">
                <a:latin typeface="Courier New"/>
                <a:ea typeface="Courier New"/>
                <a:cs typeface="Courier New"/>
                <a:sym typeface="Courier New"/>
              </a:rPr>
              <a:t> &lt;cantidad_filas&gt;];</a:t>
            </a:r>
            <a:endParaRPr/>
          </a:p>
        </p:txBody>
      </p:sp>
      <p:sp>
        <p:nvSpPr>
          <p:cNvPr id="475" name="Google Shape;475;p5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6" name="Google Shape;476;p52"/>
          <p:cNvSpPr/>
          <p:nvPr/>
        </p:nvSpPr>
        <p:spPr>
          <a:xfrm>
            <a:off x="683568" y="3212976"/>
            <a:ext cx="7344816" cy="8640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2"/>
          <p:cNvSpPr/>
          <p:nvPr/>
        </p:nvSpPr>
        <p:spPr>
          <a:xfrm>
            <a:off x="683568" y="4149080"/>
            <a:ext cx="7344816" cy="7200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2"/>
          <p:cNvSpPr/>
          <p:nvPr/>
        </p:nvSpPr>
        <p:spPr>
          <a:xfrm>
            <a:off x="683568" y="4941168"/>
            <a:ext cx="7344816" cy="14401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" sz="3600"/>
              <a:t>Sentencias de Actualización de Datos</a:t>
            </a:r>
            <a:br>
              <a:rPr lang="es" sz="3600"/>
            </a:br>
            <a:r>
              <a:rPr i="1" lang="es" sz="3060"/>
              <a:t>Repaso</a:t>
            </a:r>
            <a:endParaRPr sz="3060"/>
          </a:p>
        </p:txBody>
      </p:sp>
      <p:sp>
        <p:nvSpPr>
          <p:cNvPr id="621" name="Google Shape;621;p70"/>
          <p:cNvSpPr txBox="1"/>
          <p:nvPr>
            <p:ph idx="4294967295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. Elimina filas de una tabla.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Sintaxis: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&lt;nombre_tabla&gt; [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&lt;condicion&gt;] [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...] [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&lt;cantidad_filas&gt;];</a:t>
            </a:r>
            <a:endParaRPr/>
          </a:p>
          <a:p>
            <a:pPr indent="0" lvl="1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Ejemplo: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e01_telefono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nro_cliente 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7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Lenguaje SQL</a:t>
            </a:r>
            <a:endParaRPr b="1"/>
          </a:p>
        </p:txBody>
      </p:sp>
      <p:sp>
        <p:nvSpPr>
          <p:cNvPr id="628" name="Google Shape;628;p71"/>
          <p:cNvSpPr txBox="1"/>
          <p:nvPr>
            <p:ph idx="4294967295" type="body"/>
          </p:nvPr>
        </p:nvSpPr>
        <p:spPr>
          <a:xfrm>
            <a:off x="628650" y="1752599"/>
            <a:ext cx="8109000" cy="4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s" sz="2590"/>
              <a:t>Algunas funciones del estándar SQL son: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F3449"/>
              </a:buClr>
              <a:buSzPts val="2590"/>
              <a:buChar char="•"/>
            </a:pPr>
            <a:r>
              <a:rPr lang="es" sz="2590">
                <a:solidFill>
                  <a:srgbClr val="EF3449"/>
                </a:solidFill>
              </a:rPr>
              <a:t>DDL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s" sz="2220"/>
              <a:t>Definición de datos: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s" sz="1850"/>
              <a:t>Creación de tablas (CREATE)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s" sz="1850"/>
              <a:t>Modificación de tablas (ALTER)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s" sz="1850"/>
              <a:t>Eliminación de tablas (DROP)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lang="es" sz="2590">
                <a:solidFill>
                  <a:srgbClr val="0070C0"/>
                </a:solidFill>
              </a:rPr>
              <a:t>DML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s" sz="2220"/>
              <a:t>Consulta de datos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s" sz="1850"/>
              <a:t>Selección (SELECT)</a:t>
            </a:r>
            <a:endParaRPr sz="1850"/>
          </a:p>
          <a:p>
            <a:pPr indent="-217169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•"/>
            </a:pPr>
            <a:r>
              <a:rPr b="1" lang="es" sz="2220"/>
              <a:t>Actualización de los datos</a:t>
            </a:r>
            <a:endParaRPr b="1"/>
          </a:p>
          <a:p>
            <a:pPr indent="-219075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50"/>
              <a:buChar char="•"/>
            </a:pPr>
            <a:r>
              <a:rPr b="1" lang="es" sz="1850"/>
              <a:t>Inserción (INSERT)</a:t>
            </a:r>
            <a:endParaRPr b="1"/>
          </a:p>
          <a:p>
            <a:pPr indent="-219075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50"/>
              <a:buChar char="•"/>
            </a:pPr>
            <a:r>
              <a:rPr b="1" lang="es" sz="1850"/>
              <a:t>Actualización (UPDATE)</a:t>
            </a:r>
            <a:endParaRPr b="1"/>
          </a:p>
          <a:p>
            <a:pPr indent="-219075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50"/>
              <a:buChar char="•"/>
            </a:pPr>
            <a:r>
              <a:rPr b="1" lang="es" sz="1850"/>
              <a:t>Eliminación (DELETE)</a:t>
            </a:r>
            <a:endParaRPr sz="1850"/>
          </a:p>
        </p:txBody>
      </p:sp>
      <p:sp>
        <p:nvSpPr>
          <p:cNvPr id="629" name="Google Shape;629;p7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"/>
              <a:t>Actualización de Datos (Resolución)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35" name="Google Shape;635;p7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INSERT</a:t>
            </a:r>
            <a:endParaRPr b="1"/>
          </a:p>
        </p:txBody>
      </p:sp>
      <p:sp>
        <p:nvSpPr>
          <p:cNvPr id="641" name="Google Shape;641;p73"/>
          <p:cNvSpPr txBox="1"/>
          <p:nvPr>
            <p:ph idx="4294967295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s" sz="2590" u="sng">
                <a:latin typeface="Arial"/>
                <a:ea typeface="Arial"/>
                <a:cs typeface="Arial"/>
                <a:sym typeface="Arial"/>
              </a:rPr>
              <a:t>Problema:</a:t>
            </a:r>
            <a:r>
              <a:rPr lang="es" sz="2590">
                <a:latin typeface="Arial"/>
                <a:ea typeface="Arial"/>
                <a:cs typeface="Arial"/>
                <a:sym typeface="Arial"/>
              </a:rPr>
              <a:t> Insertar el producto "turron" de la empresa "misky" con un precio de 4$ y un stock de 100 unidades.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t/>
            </a:r>
            <a:endParaRPr sz="9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s" sz="2590" u="sng">
                <a:latin typeface="Arial"/>
                <a:ea typeface="Arial"/>
                <a:cs typeface="Arial"/>
                <a:sym typeface="Arial"/>
              </a:rPr>
              <a:t>Solución: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t/>
            </a:r>
            <a:endParaRPr sz="9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220"/>
              <a:buNone/>
            </a:pP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	e01_producto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codigo_producto,marca,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	nombre,descripcion,precio,stock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220"/>
              <a:buNone/>
            </a:pP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102,</a:t>
            </a:r>
            <a:r>
              <a:rPr lang="es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"Misky"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"turron"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"turron de mani"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22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,100</a:t>
            </a:r>
            <a:r>
              <a:rPr b="1" lang="es" sz="222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22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42" name="Google Shape;642;p73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UPDATE</a:t>
            </a:r>
            <a:endParaRPr b="1"/>
          </a:p>
        </p:txBody>
      </p:sp>
      <p:sp>
        <p:nvSpPr>
          <p:cNvPr id="648" name="Google Shape;648;p74"/>
          <p:cNvSpPr txBox="1"/>
          <p:nvPr>
            <p:ph idx="4294967295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 u="sng">
                <a:latin typeface="Arial"/>
                <a:ea typeface="Arial"/>
                <a:cs typeface="Arial"/>
                <a:sym typeface="Arial"/>
              </a:rPr>
              <a:t>Problema: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Actualizar el código de área por "526" de los teléfonos que tenían código de área "551“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 u="sng"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e01_telefono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codigo_area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526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codigo_area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551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49" name="Google Shape;649;p74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DELETE</a:t>
            </a:r>
            <a:endParaRPr b="1"/>
          </a:p>
        </p:txBody>
      </p:sp>
      <p:sp>
        <p:nvSpPr>
          <p:cNvPr id="655" name="Google Shape;655;p75"/>
          <p:cNvSpPr txBox="1"/>
          <p:nvPr>
            <p:ph idx="4294967295" type="body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 u="sng">
                <a:latin typeface="Arial"/>
                <a:ea typeface="Arial"/>
                <a:cs typeface="Arial"/>
                <a:sym typeface="Arial"/>
              </a:rPr>
              <a:t>Problema: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Borrar el producto insertado en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t/>
            </a:r>
            <a:endParaRPr sz="3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 u="sng"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e01_producto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nombre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'turron'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marca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'misky'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56" name="Google Shape;656;p75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/>
          <p:nvPr>
            <p:ph type="title"/>
          </p:nvPr>
        </p:nvSpPr>
        <p:spPr>
          <a:xfrm>
            <a:off x="628675" y="275700"/>
            <a:ext cx="7886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Actualización de datos</a:t>
            </a:r>
            <a:endParaRPr i="1" sz="3100"/>
          </a:p>
        </p:txBody>
      </p:sp>
      <p:sp>
        <p:nvSpPr>
          <p:cNvPr id="485" name="Google Shape;485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86" name="Google Shape;4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72" y="863700"/>
            <a:ext cx="6695715" cy="59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INSERT</a:t>
            </a:r>
            <a:endParaRPr/>
          </a:p>
        </p:txBody>
      </p:sp>
      <p:sp>
        <p:nvSpPr>
          <p:cNvPr id="493" name="Google Shape;493;p54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utiliza para agregar nuevas filas de datos a una tabla determinada.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Debemos especificar el nombre de la tabla y una lista de valores para la fila.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Los valores deben suministrarse en el mismo orden en el que se especificaron los atributos correspondientes en el comando CREATE TABLE.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&lt;nombre_tabla&gt; 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&lt;columna3&gt;, &lt;columna2&gt;, &lt;columna1&gt;,...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VALUES (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&lt;valor3&gt;, &lt;valor2&gt;, &lt;valor1&gt;,...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494" name="Google Shape;494;p54"/>
          <p:cNvSpPr/>
          <p:nvPr/>
        </p:nvSpPr>
        <p:spPr>
          <a:xfrm>
            <a:off x="611560" y="5157192"/>
            <a:ext cx="7272808" cy="10801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INSERT</a:t>
            </a:r>
            <a:br>
              <a:rPr b="1" lang="es"/>
            </a:br>
            <a:r>
              <a:rPr i="1" lang="es" sz="3100"/>
              <a:t>Ejemplo</a:t>
            </a:r>
            <a:endParaRPr i="1" sz="3100"/>
          </a:p>
        </p:txBody>
      </p:sp>
      <p:sp>
        <p:nvSpPr>
          <p:cNvPr id="502" name="Google Shape;502;p55"/>
          <p:cNvSpPr txBox="1"/>
          <p:nvPr>
            <p:ph idx="4294967295" type="body"/>
          </p:nvPr>
        </p:nvSpPr>
        <p:spPr>
          <a:xfrm>
            <a:off x="628650" y="1916832"/>
            <a:ext cx="78867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lang="es" sz="2400">
                <a:solidFill>
                  <a:schemeClr val="dk1"/>
                </a:solidFill>
              </a:rPr>
              <a:t>Insertar el teléfono móvil 229 - 4639675 para el cliente cuyo número (nro_cliente) es 50.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E01_TELEFONO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VALUES (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229,4639675,</a:t>
            </a:r>
            <a:r>
              <a:rPr lang="e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,50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i="1" lang="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segunda forma de la sentencia INSERT permite especificar explícitamente los nombres de los atributos que se corresponden con los valores suministrados en el comando INSERT.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E01_TELEFONO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nro_telefono,tipo, codigo_area,nro_cliente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VALUES (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4547894,</a:t>
            </a:r>
            <a:r>
              <a:rPr lang="e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'M',</a:t>
            </a:r>
            <a:r>
              <a:rPr lang="e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249,50</a:t>
            </a:r>
            <a:r>
              <a:rPr b="1" lang="es" sz="24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628650" y="5013175"/>
            <a:ext cx="6285300" cy="149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5"/>
          <p:cNvSpPr/>
          <p:nvPr/>
        </p:nvSpPr>
        <p:spPr>
          <a:xfrm>
            <a:off x="628650" y="2708925"/>
            <a:ext cx="6285300" cy="8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"/>
          <p:cNvSpPr txBox="1"/>
          <p:nvPr>
            <p:ph type="title"/>
          </p:nvPr>
        </p:nvSpPr>
        <p:spPr>
          <a:xfrm>
            <a:off x="628675" y="275700"/>
            <a:ext cx="7886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INSERT</a:t>
            </a:r>
            <a:endParaRPr i="1" sz="3100"/>
          </a:p>
        </p:txBody>
      </p:sp>
      <p:sp>
        <p:nvSpPr>
          <p:cNvPr id="512" name="Google Shape;512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13" name="Google Shape;5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76" y="907200"/>
            <a:ext cx="7549700" cy="590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UPDATE</a:t>
            </a:r>
            <a:endParaRPr b="1"/>
          </a:p>
        </p:txBody>
      </p:sp>
      <p:sp>
        <p:nvSpPr>
          <p:cNvPr id="520" name="Google Shape;520;p57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Se utiliza para modificar los valores de atributo de una o más filas seleccionadas.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sz="2400"/>
              <a:t>La cláusula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400"/>
              <a:t>selecciona las filas que se van a modificar.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sz="2400"/>
              <a:t>La cláusula 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2400"/>
              <a:t>especifica los atributos que se modificarán y sus nuevos valores.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&lt;nombre_tabla&gt;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&lt;col_nombre_1&gt;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{&lt;valor1&gt;|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[, &lt;col_nombre_2&gt;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{&lt;valor2&gt;|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}]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&lt;condicion&gt;]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...]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20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&lt;cantidad_filas&gt;]</a:t>
            </a:r>
            <a:r>
              <a:rPr lang="es" sz="2000"/>
              <a:t>;</a:t>
            </a:r>
            <a:endParaRPr/>
          </a:p>
        </p:txBody>
      </p:sp>
      <p:sp>
        <p:nvSpPr>
          <p:cNvPr id="521" name="Google Shape;521;p57"/>
          <p:cNvSpPr/>
          <p:nvPr/>
        </p:nvSpPr>
        <p:spPr>
          <a:xfrm>
            <a:off x="620730" y="4576406"/>
            <a:ext cx="7767694" cy="180492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Actualización de Datos</a:t>
            </a:r>
            <a:br>
              <a:rPr b="1" lang="es"/>
            </a:br>
            <a:r>
              <a:rPr i="1" lang="es" sz="3100"/>
              <a:t>Ejemplo</a:t>
            </a:r>
            <a:endParaRPr i="1" sz="3100"/>
          </a:p>
        </p:txBody>
      </p:sp>
      <p:sp>
        <p:nvSpPr>
          <p:cNvPr id="529" name="Google Shape;529;p58"/>
          <p:cNvSpPr txBox="1"/>
          <p:nvPr>
            <p:ph idx="4294967295" type="body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"/>
              <a:t>Cambiar el nombre del cliente número “15” por "Juan".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e01_cliente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nombre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'Juan'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nro_cliente </a:t>
            </a:r>
            <a:r>
              <a:rPr b="1" lang="es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15;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0" name="Google Shape;530;p58"/>
          <p:cNvSpPr/>
          <p:nvPr/>
        </p:nvSpPr>
        <p:spPr>
          <a:xfrm>
            <a:off x="539552" y="3356992"/>
            <a:ext cx="4680520" cy="224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"/>
              <a:t>UPDATE</a:t>
            </a:r>
            <a:endParaRPr/>
          </a:p>
        </p:txBody>
      </p:sp>
      <p:sp>
        <p:nvSpPr>
          <p:cNvPr id="538" name="Google Shape;538;p59"/>
          <p:cNvSpPr txBox="1"/>
          <p:nvPr>
            <p:ph idx="4294967295" type="body"/>
          </p:nvPr>
        </p:nvSpPr>
        <p:spPr>
          <a:xfrm>
            <a:off x="326125" y="2087225"/>
            <a:ext cx="85257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actualización del valor de una clave puede propagarse a los valores de la </a:t>
            </a:r>
            <a:r>
              <a:rPr i="1" lang="es"/>
              <a:t>foreign key</a:t>
            </a:r>
            <a:r>
              <a:rPr lang="es"/>
              <a:t> de las filas de otras relaciones en caso de haberse especificado una opción de acción referencial en las restricciones de integridad referencial del DDL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539" name="Google Shape;539;p5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