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0cc3de244_0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80cc3de244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0cc3de244_0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80cc3de244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7b267ec3b_0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87b267ec3b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0cc3de244_0_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80cc3de244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9accbcd97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d9accbcd9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d9accbcd9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0cc3de244_0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80cc3de244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0cc3de244_0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80cc3de244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0cc3de244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80cc3de244_1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0cc3de244_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80cc3de244_1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b24d02f7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eb24d02f72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0cc3de244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80cc3de244_1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g80cc3de244_1_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0cc3de244_1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80cc3de244_1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cc3de244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80cc3de244_1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0cc3de244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80cc3de244_1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0cc3de244_0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80cc3de244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4">
  <p:cSld name="Filmina - Conceptos_2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5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68" name="Google Shape;468;p5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5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74" name="Google Shape;474;p5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p5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0">
  <p:cSld name="Filmina - Conceptos_24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5" name="Google Shape;485;p5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6" name="Google Shape;486;p5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5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p5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eta.reactjs.org/learn/passing-props-to-a-component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js.org/docs/events.html#gatsby-focus-wrapp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FW Front End</a:t>
            </a:r>
            <a:endParaRPr/>
          </a:p>
        </p:txBody>
      </p:sp>
      <p:sp>
        <p:nvSpPr>
          <p:cNvPr id="495" name="Google Shape;495;p5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React introduction III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63"/>
          <p:cNvSpPr txBox="1"/>
          <p:nvPr>
            <p:ph idx="4294967295" type="body"/>
          </p:nvPr>
        </p:nvSpPr>
        <p:spPr>
          <a:xfrm>
            <a:off x="628663" y="15948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El ciclo de vida no es más que una serie de </a:t>
            </a:r>
            <a:r>
              <a:rPr lang="en-US" sz="2000">
                <a:solidFill>
                  <a:srgbClr val="FF0000"/>
                </a:solidFill>
              </a:rPr>
              <a:t>estados</a:t>
            </a:r>
            <a:r>
              <a:rPr lang="en-US" sz="2000"/>
              <a:t> por los cuales pasa todo componente a lo largo de su </a:t>
            </a:r>
            <a:r>
              <a:rPr lang="en-US" sz="2000">
                <a:solidFill>
                  <a:srgbClr val="FF0000"/>
                </a:solidFill>
              </a:rPr>
              <a:t>existencia</a:t>
            </a:r>
            <a:r>
              <a:rPr lang="en-US" sz="2000"/>
              <a:t>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En React es fundamental el ciclo de vida, porque hay determinadas </a:t>
            </a:r>
            <a:r>
              <a:rPr lang="en-US" sz="2000">
                <a:solidFill>
                  <a:srgbClr val="FF0000"/>
                </a:solidFill>
              </a:rPr>
              <a:t>acciones</a:t>
            </a:r>
            <a:r>
              <a:rPr lang="en-US" sz="2000"/>
              <a:t> que necesariamente debemos realizar en el </a:t>
            </a:r>
            <a:r>
              <a:rPr lang="en-US" sz="2000">
                <a:solidFill>
                  <a:srgbClr val="FF0000"/>
                </a:solidFill>
              </a:rPr>
              <a:t>momento correcto </a:t>
            </a:r>
            <a:r>
              <a:rPr lang="en-US" sz="2000"/>
              <a:t>de ese ciclo.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Conocer estos ciclos nos ayudará a </a:t>
            </a:r>
            <a:r>
              <a:rPr lang="en-US" sz="2000">
                <a:solidFill>
                  <a:srgbClr val="FF0000"/>
                </a:solidFill>
              </a:rPr>
              <a:t>optimizar</a:t>
            </a:r>
            <a:r>
              <a:rPr lang="en-US" sz="2000"/>
              <a:t> la aplicación, siguiendo algunas de las reglas básicas que pone React: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No bloquear el </a:t>
            </a:r>
            <a:r>
              <a:rPr lang="en-US" sz="1600">
                <a:solidFill>
                  <a:srgbClr val="FF0000"/>
                </a:solidFill>
              </a:rPr>
              <a:t>rendering</a:t>
            </a:r>
            <a:r>
              <a:rPr lang="en-US" sz="1600"/>
              <a:t> con tareas pesadas y/o </a:t>
            </a:r>
            <a:r>
              <a:rPr lang="en-US" sz="1600">
                <a:solidFill>
                  <a:srgbClr val="FF0000"/>
                </a:solidFill>
              </a:rPr>
              <a:t>sincrónicas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Ejectuar taréas </a:t>
            </a:r>
            <a:r>
              <a:rPr lang="en-US" sz="1600">
                <a:solidFill>
                  <a:srgbClr val="FF0000"/>
                </a:solidFill>
              </a:rPr>
              <a:t>asincrónicas</a:t>
            </a:r>
            <a:r>
              <a:rPr lang="en-US" sz="1600"/>
              <a:t> con </a:t>
            </a:r>
            <a:r>
              <a:rPr lang="en-US" sz="1600">
                <a:solidFill>
                  <a:srgbClr val="FF0000"/>
                </a:solidFill>
              </a:rPr>
              <a:t>efectos</a:t>
            </a:r>
            <a:r>
              <a:rPr lang="en-US" sz="1600"/>
              <a:t> secundarios luego del </a:t>
            </a:r>
            <a:r>
              <a:rPr lang="en-US" sz="1600">
                <a:solidFill>
                  <a:srgbClr val="FF0000"/>
                </a:solidFill>
              </a:rPr>
              <a:t>montaje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59" name="Google Shape;559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Ciclo de vida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Ciclo de vida: estados</a:t>
            </a:r>
            <a:endParaRPr/>
          </a:p>
        </p:txBody>
      </p:sp>
      <p:sp>
        <p:nvSpPr>
          <p:cNvPr id="565" name="Google Shape;565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64"/>
          <p:cNvSpPr txBox="1"/>
          <p:nvPr>
            <p:ph idx="4294967295" type="body"/>
          </p:nvPr>
        </p:nvSpPr>
        <p:spPr>
          <a:xfrm>
            <a:off x="628650" y="1530725"/>
            <a:ext cx="7886700" cy="237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u="sng"/>
              <a:t>Montaje:</a:t>
            </a:r>
            <a:r>
              <a:rPr lang="en-US" sz="2000"/>
              <a:t> se produce la primera vez que un </a:t>
            </a:r>
            <a:r>
              <a:rPr lang="en-US" sz="2000">
                <a:solidFill>
                  <a:srgbClr val="FF0000"/>
                </a:solidFill>
              </a:rPr>
              <a:t>componente</a:t>
            </a:r>
            <a:r>
              <a:rPr lang="en-US" sz="2000"/>
              <a:t> va a generarse, incluyéndose en el </a:t>
            </a:r>
            <a:r>
              <a:rPr lang="en-US" sz="2000">
                <a:solidFill>
                  <a:srgbClr val="FF0000"/>
                </a:solidFill>
              </a:rPr>
              <a:t>DOM</a:t>
            </a:r>
            <a:r>
              <a:rPr lang="en-US" sz="2000"/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u="sng"/>
              <a:t>Actualización:</a:t>
            </a:r>
            <a:r>
              <a:rPr lang="en-US" sz="2000"/>
              <a:t> se produce cuando el componente ya generado se está </a:t>
            </a:r>
            <a:r>
              <a:rPr lang="en-US" sz="2000">
                <a:solidFill>
                  <a:srgbClr val="FF0000"/>
                </a:solidFill>
              </a:rPr>
              <a:t>actualizando</a:t>
            </a:r>
            <a:r>
              <a:rPr lang="en-US" sz="2000"/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u="sng"/>
              <a:t>Desmontaje:</a:t>
            </a:r>
            <a:r>
              <a:rPr lang="en-US" sz="2000"/>
              <a:t> se produce cuando el componente se </a:t>
            </a:r>
            <a:r>
              <a:rPr lang="en-US" sz="2000">
                <a:solidFill>
                  <a:srgbClr val="FF0000"/>
                </a:solidFill>
              </a:rPr>
              <a:t>elimina</a:t>
            </a:r>
            <a:r>
              <a:rPr lang="en-US" sz="2000"/>
              <a:t> del </a:t>
            </a:r>
            <a:r>
              <a:rPr lang="en-US" sz="2000">
                <a:solidFill>
                  <a:srgbClr val="FF0000"/>
                </a:solidFill>
              </a:rPr>
              <a:t>DOM</a:t>
            </a:r>
            <a:r>
              <a:rPr lang="en-US" sz="2000"/>
              <a:t>.</a:t>
            </a:r>
            <a:endParaRPr sz="2000"/>
          </a:p>
        </p:txBody>
      </p:sp>
      <p:pic>
        <p:nvPicPr>
          <p:cNvPr id="567" name="Google Shape;56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677" y="3788229"/>
            <a:ext cx="4998645" cy="265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Estados y Hooks</a:t>
            </a:r>
            <a:endParaRPr/>
          </a:p>
        </p:txBody>
      </p:sp>
      <p:sp>
        <p:nvSpPr>
          <p:cNvPr id="574" name="Google Shape;574;p65"/>
          <p:cNvSpPr txBox="1"/>
          <p:nvPr>
            <p:ph idx="4294967295" type="body"/>
          </p:nvPr>
        </p:nvSpPr>
        <p:spPr>
          <a:xfrm>
            <a:off x="423195" y="1811668"/>
            <a:ext cx="8297636" cy="95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Las funciones solo viven durante el </a:t>
            </a:r>
            <a:r>
              <a:rPr lang="en-US" sz="2000">
                <a:solidFill>
                  <a:srgbClr val="FF0000"/>
                </a:solidFill>
              </a:rPr>
              <a:t>tiempo</a:t>
            </a:r>
            <a:r>
              <a:rPr lang="en-US" sz="2000"/>
              <a:t> en que son ejecutadas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Todas las constantes o variables que declare morirán y serán reiniciadas luego de cada render</a:t>
            </a:r>
            <a:endParaRPr sz="2000"/>
          </a:p>
        </p:txBody>
      </p:sp>
      <p:pic>
        <p:nvPicPr>
          <p:cNvPr id="575" name="Google Shape;5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50" y="3364564"/>
            <a:ext cx="3710670" cy="162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191" y="3533050"/>
            <a:ext cx="3919359" cy="1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Estado (useState)</a:t>
            </a:r>
            <a:endParaRPr/>
          </a:p>
        </p:txBody>
      </p:sp>
      <p:sp>
        <p:nvSpPr>
          <p:cNvPr id="582" name="Google Shape;582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3" name="Google Shape;58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09" y="1694390"/>
            <a:ext cx="7460808" cy="395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useState: estructura</a:t>
            </a:r>
            <a:endParaRPr/>
          </a:p>
        </p:txBody>
      </p:sp>
      <p:sp>
        <p:nvSpPr>
          <p:cNvPr id="589" name="Google Shape;589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67"/>
          <p:cNvSpPr txBox="1"/>
          <p:nvPr>
            <p:ph idx="4294967295" type="body"/>
          </p:nvPr>
        </p:nvSpPr>
        <p:spPr>
          <a:xfrm>
            <a:off x="628663" y="1530725"/>
            <a:ext cx="7886713" cy="2218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useState([valor inicial]);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Devuelve un array con una referencia y una función: </a:t>
            </a:r>
            <a:endParaRPr/>
          </a:p>
          <a:p>
            <a:pPr indent="-3429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000"/>
              <a:t>[0] =&gt; Valor (ref) </a:t>
            </a:r>
            <a:endParaRPr/>
          </a:p>
          <a:p>
            <a:pPr indent="-3429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000"/>
              <a:t>[1] =&gt; setName (fn)</a:t>
            </a:r>
            <a:endParaRPr sz="2000"/>
          </a:p>
        </p:txBody>
      </p:sp>
      <p:pic>
        <p:nvPicPr>
          <p:cNvPr id="591" name="Google Shape;5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456" y="3748967"/>
            <a:ext cx="4485088" cy="262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Ejercicio con useState</a:t>
            </a:r>
            <a:endParaRPr b="1" sz="3000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68"/>
          <p:cNvSpPr txBox="1"/>
          <p:nvPr/>
        </p:nvSpPr>
        <p:spPr>
          <a:xfrm>
            <a:off x="532650" y="1330625"/>
            <a:ext cx="80787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Pesos a dólares: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Hay que realizar un conversor de pesos a dólares. Supondremos que un peso son trescientos dólares. El usuario introducirá un valor en pesos y se mostrará un mensaje en pantalla con el correspondiente valor en dólares.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0" name="Google Shape;6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25" y="2878638"/>
            <a:ext cx="3048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8"/>
          <p:cNvSpPr txBox="1"/>
          <p:nvPr/>
        </p:nvSpPr>
        <p:spPr>
          <a:xfrm>
            <a:off x="532650" y="4647650"/>
            <a:ext cx="788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2E20"/>
                </a:solidFill>
                <a:highlight>
                  <a:srgbClr val="FFFFFF"/>
                </a:highlight>
              </a:rPr>
              <a:t>La solución debe ir imprimiéndose a medida que vamos introduciendo los datos, sin que sea necesario pulsar ningún botón de «calcular».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Múltiples estados vs Objeto</a:t>
            </a:r>
            <a:endParaRPr/>
          </a:p>
        </p:txBody>
      </p:sp>
      <p:sp>
        <p:nvSpPr>
          <p:cNvPr id="607" name="Google Shape;607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628" y="2411075"/>
            <a:ext cx="4972744" cy="32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9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Múltiples estados: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5" name="Google Shape;6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74" y="2099683"/>
            <a:ext cx="5384678" cy="3773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0"/>
          <p:cNvSpPr txBox="1"/>
          <p:nvPr>
            <p:ph idx="4294967295" type="body"/>
          </p:nvPr>
        </p:nvSpPr>
        <p:spPr>
          <a:xfrm>
            <a:off x="628663" y="1330637"/>
            <a:ext cx="7886700" cy="85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Reemplazamos por un solo estado:</a:t>
            </a:r>
            <a:endParaRPr sz="2000"/>
          </a:p>
        </p:txBody>
      </p:sp>
      <p:sp>
        <p:nvSpPr>
          <p:cNvPr id="617" name="Google Shape;617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Múltiples estados vs Objeto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{children}</a:t>
            </a:r>
            <a:endParaRPr/>
          </a:p>
        </p:txBody>
      </p:sp>
      <p:sp>
        <p:nvSpPr>
          <p:cNvPr id="623" name="Google Shape;623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71"/>
          <p:cNvSpPr txBox="1"/>
          <p:nvPr>
            <p:ph idx="4294967295" type="body"/>
          </p:nvPr>
        </p:nvSpPr>
        <p:spPr>
          <a:xfrm>
            <a:off x="628663" y="1775601"/>
            <a:ext cx="78867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/>
              <a:t>El componente ‘</a:t>
            </a:r>
            <a:r>
              <a:rPr lang="en-US" sz="2000">
                <a:solidFill>
                  <a:schemeClr val="dk1"/>
                </a:solidFill>
              </a:rPr>
              <a:t>wrapper</a:t>
            </a:r>
            <a:r>
              <a:rPr lang="en-US" sz="2000"/>
              <a:t>’ o contenedor, debe recibir un objeto </a:t>
            </a:r>
            <a:r>
              <a:rPr lang="en-US" sz="2000">
                <a:solidFill>
                  <a:srgbClr val="FF0000"/>
                </a:solidFill>
              </a:rPr>
              <a:t>{children} </a:t>
            </a:r>
            <a:r>
              <a:rPr lang="en-US" sz="2000"/>
              <a:t>como </a:t>
            </a:r>
            <a:r>
              <a:rPr lang="en-US" sz="2000">
                <a:solidFill>
                  <a:srgbClr val="FF0000"/>
                </a:solidFill>
              </a:rPr>
              <a:t>parámetro</a:t>
            </a:r>
            <a:r>
              <a:rPr lang="en-US" sz="2000"/>
              <a:t>.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/>
              <a:t>Debemos </a:t>
            </a:r>
            <a:r>
              <a:rPr lang="en-US" sz="2000">
                <a:solidFill>
                  <a:srgbClr val="FF0000"/>
                </a:solidFill>
              </a:rPr>
              <a:t>retornar</a:t>
            </a:r>
            <a:r>
              <a:rPr lang="en-US" sz="2000"/>
              <a:t> este objeto.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Importamos</a:t>
            </a:r>
            <a:r>
              <a:rPr lang="en-US" sz="2000"/>
              <a:t> el componente en caso de ser requerido en otro archivo.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/>
              <a:t>Usamos la etiqueta del componente para “</a:t>
            </a:r>
            <a:r>
              <a:rPr lang="en-US" sz="2000">
                <a:solidFill>
                  <a:srgbClr val="FF0000"/>
                </a:solidFill>
              </a:rPr>
              <a:t>contener</a:t>
            </a:r>
            <a:r>
              <a:rPr lang="en-US" sz="2000"/>
              <a:t>” cualquier tipo de información. No necesita saber que datos llegarán, puede ser un String, una lista o algún componente con sus propiedades.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{children}</a:t>
            </a:r>
            <a:endParaRPr/>
          </a:p>
        </p:txBody>
      </p:sp>
      <p:sp>
        <p:nvSpPr>
          <p:cNvPr id="630" name="Google Shape;630;p7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1" name="Google Shape;63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087" y="1774934"/>
            <a:ext cx="5915851" cy="363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Componente de React</a:t>
            </a:r>
            <a:endParaRPr/>
          </a:p>
        </p:txBody>
      </p:sp>
      <p:sp>
        <p:nvSpPr>
          <p:cNvPr id="501" name="Google Shape;501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2" name="Google Shape;5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298" y="2229393"/>
            <a:ext cx="5401429" cy="309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{children}</a:t>
            </a:r>
            <a:endParaRPr/>
          </a:p>
        </p:txBody>
      </p:sp>
      <p:sp>
        <p:nvSpPr>
          <p:cNvPr id="637" name="Google Shape;637;p7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" name="Google Shape;638;p73"/>
          <p:cNvSpPr txBox="1"/>
          <p:nvPr>
            <p:ph idx="4294967295" type="body"/>
          </p:nvPr>
        </p:nvSpPr>
        <p:spPr>
          <a:xfrm>
            <a:off x="1733433" y="6207228"/>
            <a:ext cx="5677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u="sng">
                <a:solidFill>
                  <a:srgbClr val="2E75B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https://beta.reactjs.org/learn/passing-props-to-a-component</a:t>
            </a:r>
            <a:endParaRPr sz="1600">
              <a:solidFill>
                <a:srgbClr val="2E75B5"/>
              </a:solidFill>
            </a:endParaRPr>
          </a:p>
        </p:txBody>
      </p:sp>
      <p:pic>
        <p:nvPicPr>
          <p:cNvPr id="639" name="Google Shape;63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010" y="1746345"/>
            <a:ext cx="3982006" cy="421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9" name="Google Shape;50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1566089"/>
            <a:ext cx="9144003" cy="420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7"/>
          <p:cNvSpPr txBox="1"/>
          <p:nvPr/>
        </p:nvSpPr>
        <p:spPr>
          <a:xfrm>
            <a:off x="848950" y="1724450"/>
            <a:ext cx="79590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Las props son la </a:t>
            </a:r>
            <a:r>
              <a:rPr lang="en-US" sz="2000">
                <a:solidFill>
                  <a:schemeClr val="dk1"/>
                </a:solidFill>
              </a:rPr>
              <a:t>colección</a:t>
            </a:r>
            <a:r>
              <a:rPr lang="en-US" sz="2000">
                <a:solidFill>
                  <a:schemeClr val="dk1"/>
                </a:solidFill>
              </a:rPr>
              <a:t> de datos que un componente recibe del contenedor padre, y que pueden usarse para definir los elementos de React que retornara el componente.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 un componente necesita recibir </a:t>
            </a:r>
            <a:r>
              <a:rPr lang="en-US" sz="2000">
                <a:solidFill>
                  <a:schemeClr val="dk1"/>
                </a:solidFill>
              </a:rPr>
              <a:t>información</a:t>
            </a:r>
            <a:r>
              <a:rPr lang="en-US" sz="2000">
                <a:solidFill>
                  <a:schemeClr val="dk1"/>
                </a:solidFill>
              </a:rPr>
              <a:t> para funcionar, la recibe vía props.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Las props tienen ciertas </a:t>
            </a:r>
            <a:r>
              <a:rPr lang="en-US" sz="2000">
                <a:solidFill>
                  <a:schemeClr val="dk1"/>
                </a:solidFill>
              </a:rPr>
              <a:t>características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Son inmutables, que es el adjetivo para lo que no se puede modificar o cambiar. Una prop no se modifica.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Pueden tener un valor por defecto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Pueden marcarse como obligatorias, cuando un componente no puede funcionar sin recibir una prop.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Las reglas de JSX</a:t>
            </a:r>
            <a:endParaRPr/>
          </a:p>
        </p:txBody>
      </p:sp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58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Devolver un solo elemento raíz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Para devolver múltiples elementos de un componente, deben ser envueltos con </a:t>
            </a:r>
            <a:r>
              <a:rPr lang="en-US" sz="1600">
                <a:solidFill>
                  <a:srgbClr val="FF0000"/>
                </a:solidFill>
              </a:rPr>
              <a:t>una</a:t>
            </a:r>
            <a:r>
              <a:rPr lang="en-US" sz="1600"/>
              <a:t> sola </a:t>
            </a:r>
            <a:r>
              <a:rPr lang="en-US" sz="1600">
                <a:solidFill>
                  <a:srgbClr val="FF0000"/>
                </a:solidFill>
              </a:rPr>
              <a:t>etiqueta</a:t>
            </a:r>
            <a:r>
              <a:rPr lang="en-US" sz="1600"/>
              <a:t> principal.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Por ejemplo, puedes usar un &lt;div&gt;: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Cierra todas las etiquetas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JSX requiere que las etiquetas se </a:t>
            </a:r>
            <a:r>
              <a:rPr lang="en-US" sz="1600">
                <a:solidFill>
                  <a:srgbClr val="FF0000"/>
                </a:solidFill>
              </a:rPr>
              <a:t>cierren</a:t>
            </a:r>
            <a:r>
              <a:rPr lang="en-US" sz="1600"/>
              <a:t> </a:t>
            </a:r>
            <a:r>
              <a:rPr lang="en-US" sz="1600">
                <a:solidFill>
                  <a:srgbClr val="FF0000"/>
                </a:solidFill>
              </a:rPr>
              <a:t>explícitamente</a:t>
            </a:r>
            <a:r>
              <a:rPr lang="en-US" sz="1600"/>
              <a:t>: las etiquetas de cierre automático como &lt;img&gt; deben convertirse en &lt;img /&gt;, y etiquetas envolventes como &lt;li&gt;oranges deben convertirse como &lt;li&gt;oranges&lt;/li&gt;.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Usar camelCase en la </a:t>
            </a:r>
            <a:r>
              <a:rPr lang="en-US" sz="2000"/>
              <a:t>mayoría</a:t>
            </a:r>
            <a:r>
              <a:rPr lang="en-US" sz="2000"/>
              <a:t> de las cosas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JSX se convierte en JavaScript y los </a:t>
            </a:r>
            <a:r>
              <a:rPr lang="en-US" sz="1600">
                <a:solidFill>
                  <a:srgbClr val="FF0000"/>
                </a:solidFill>
              </a:rPr>
              <a:t>atributos</a:t>
            </a:r>
            <a:r>
              <a:rPr lang="en-US" sz="1600"/>
              <a:t> escritos en JSX se convierten en keys de </a:t>
            </a:r>
            <a:r>
              <a:rPr lang="en-US" sz="1600">
                <a:solidFill>
                  <a:srgbClr val="FF0000"/>
                </a:solidFill>
              </a:rPr>
              <a:t>objetos</a:t>
            </a:r>
            <a:r>
              <a:rPr lang="en-US" sz="1600"/>
              <a:t> JavaScript. </a:t>
            </a:r>
            <a:endParaRPr sz="16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En tus propios componentes, a menudo vas a querer leer esos atributos en variables. Pero JavaScript tiene </a:t>
            </a:r>
            <a:r>
              <a:rPr lang="en-US" sz="1600">
                <a:solidFill>
                  <a:srgbClr val="FF0000"/>
                </a:solidFill>
              </a:rPr>
              <a:t>limitaciones</a:t>
            </a:r>
            <a:r>
              <a:rPr lang="en-US" sz="1600"/>
              <a:t> en los </a:t>
            </a:r>
            <a:r>
              <a:rPr lang="en-US" sz="1600">
                <a:solidFill>
                  <a:srgbClr val="FF0000"/>
                </a:solidFill>
              </a:rPr>
              <a:t>nombres</a:t>
            </a:r>
            <a:r>
              <a:rPr lang="en-US" sz="1600"/>
              <a:t> de variables. Por ejemplo, sus nombres no pueden contener guiones ni ser palabras reservadas como class.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Eventos</a:t>
            </a:r>
            <a:endParaRPr/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1" name="Google Shape;53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035" y="2470888"/>
            <a:ext cx="6315956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Eventos</a:t>
            </a:r>
            <a:endParaRPr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687" y="1797920"/>
            <a:ext cx="75606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Eventos</a:t>
            </a:r>
            <a:endParaRPr/>
          </a:p>
        </p:txBody>
      </p:sp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61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Eventos sintéticos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En este caso ‘</a:t>
            </a:r>
            <a:r>
              <a:rPr i="1" lang="en-US" sz="1600">
                <a:solidFill>
                  <a:srgbClr val="FF0000"/>
                </a:solidFill>
              </a:rPr>
              <a:t>event</a:t>
            </a:r>
            <a:r>
              <a:rPr i="1" lang="en-US" sz="1600"/>
              <a:t>’</a:t>
            </a:r>
            <a:r>
              <a:rPr lang="en-US" sz="1600"/>
              <a:t> es un evento sintético de React.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En React todos los </a:t>
            </a:r>
            <a:r>
              <a:rPr lang="en-US" sz="1600">
                <a:solidFill>
                  <a:srgbClr val="FF0000"/>
                </a:solidFill>
              </a:rPr>
              <a:t>manejadores</a:t>
            </a:r>
            <a:r>
              <a:rPr lang="en-US" sz="1600"/>
              <a:t> de eventos son instancias de </a:t>
            </a:r>
            <a:r>
              <a:rPr i="1" lang="en-US" sz="1600">
                <a:solidFill>
                  <a:srgbClr val="FF0000"/>
                </a:solidFill>
              </a:rPr>
              <a:t>SyntheticEvents</a:t>
            </a:r>
            <a:r>
              <a:rPr lang="en-US" sz="1600"/>
              <a:t>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Los eventos sintéticos son una envoltura de los eventos nativos del navegador, por lo que estos eventos cuentan con una misma interfaz de los eventos nativos. Por ejemplo: </a:t>
            </a:r>
            <a:r>
              <a:rPr i="1" lang="en-US" sz="1600">
                <a:solidFill>
                  <a:srgbClr val="FF0000"/>
                </a:solidFill>
              </a:rPr>
              <a:t>preventDefault()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y </a:t>
            </a:r>
            <a:r>
              <a:rPr i="1" lang="en-US" sz="1600">
                <a:solidFill>
                  <a:srgbClr val="FF0000"/>
                </a:solidFill>
              </a:rPr>
              <a:t>stopPropagation()</a:t>
            </a:r>
            <a:r>
              <a:rPr lang="en-US" sz="1600">
                <a:solidFill>
                  <a:schemeClr val="dk1"/>
                </a:solidFill>
              </a:rPr>
              <a:t>,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con la ventaja de que todos estos eventos funcionan idénticamente en la mayoría de los navegadores.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Eventos disponibles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React incluye eventos de </a:t>
            </a:r>
            <a:r>
              <a:rPr lang="en-US" sz="1600">
                <a:solidFill>
                  <a:srgbClr val="FF0000"/>
                </a:solidFill>
              </a:rPr>
              <a:t>teclado</a:t>
            </a:r>
            <a:r>
              <a:rPr lang="en-US" sz="1600"/>
              <a:t> como onKeyUp, onKeyPress, onKeyDown;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de </a:t>
            </a:r>
            <a:r>
              <a:rPr lang="en-US" sz="1600">
                <a:solidFill>
                  <a:srgbClr val="FF0000"/>
                </a:solidFill>
              </a:rPr>
              <a:t>mouse</a:t>
            </a:r>
            <a:r>
              <a:rPr lang="en-US" sz="1600"/>
              <a:t> como onClick, onMouseMove, onDragOut, onDrop;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/>
              <a:t>de formularios como onChange, onInput, onInvalid, onSubmit y varios más que puedes ver en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React Docs</a:t>
            </a:r>
            <a:r>
              <a:rPr lang="en-US" sz="1600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¿Cómo funciona React?</a:t>
            </a:r>
            <a:endParaRPr/>
          </a:p>
        </p:txBody>
      </p: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62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¿Entonces qué correlación hay entre el render, las props, el estado y los eventos?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Para saber qué renderizar, React busca condiciones específicas: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600"/>
              <a:t>Cambio en las </a:t>
            </a:r>
            <a:r>
              <a:rPr i="1" lang="en-US" sz="1600">
                <a:solidFill>
                  <a:srgbClr val="FF0000"/>
                </a:solidFill>
              </a:rPr>
              <a:t>props</a:t>
            </a:r>
            <a:r>
              <a:rPr lang="en-US" sz="1600"/>
              <a:t>:   </a:t>
            </a:r>
            <a:r>
              <a:rPr i="1" lang="en-US" sz="1600"/>
              <a:t>&lt;Title text=“newText” /&gt;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i="1"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600"/>
              <a:t>Cambio en el </a:t>
            </a:r>
            <a:r>
              <a:rPr i="1" lang="en-US" sz="1600">
                <a:solidFill>
                  <a:srgbClr val="FF0000"/>
                </a:solidFill>
              </a:rPr>
              <a:t>estado</a:t>
            </a:r>
            <a:r>
              <a:rPr lang="en-US" sz="1600"/>
              <a:t>:   setCount (2)  // Fn + Hooks</a:t>
            </a:r>
            <a:endParaRPr sz="16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FF0000"/>
                </a:solidFill>
              </a:rPr>
              <a:t>Eventos</a:t>
            </a:r>
            <a:r>
              <a:rPr lang="en-US" sz="1600"/>
              <a:t>: Al ocurrir, programáticamente modificaremos el </a:t>
            </a:r>
            <a:r>
              <a:rPr i="1" lang="en-US" sz="1600">
                <a:solidFill>
                  <a:srgbClr val="FF0000"/>
                </a:solidFill>
              </a:rPr>
              <a:t>estado</a:t>
            </a:r>
            <a:r>
              <a:rPr lang="en-US" sz="1600"/>
              <a:t>, lo cuál detona los primeros dos puntos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