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64" r:id="rId15"/>
    <p:sldId id="265" r:id="rId16"/>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86"/>
    <p:restoredTop sz="80337"/>
  </p:normalViewPr>
  <p:slideViewPr>
    <p:cSldViewPr snapToGrid="0" snapToObjects="1">
      <p:cViewPr varScale="1">
        <p:scale>
          <a:sx n="98" d="100"/>
          <a:sy n="98" d="100"/>
        </p:scale>
        <p:origin x="12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DD85B-E8A5-1942-B357-1E148AEDEE4B}" type="datetimeFigureOut">
              <a:rPr lang="sv-SE" smtClean="0"/>
              <a:t>2019-03-26</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4B0E2F-91AE-5240-847F-4A4651346E6F}" type="slidenum">
              <a:rPr lang="sv-SE" smtClean="0"/>
              <a:t>‹#›</a:t>
            </a:fld>
            <a:endParaRPr lang="sv-SE"/>
          </a:p>
        </p:txBody>
      </p:sp>
    </p:spTree>
    <p:extLst>
      <p:ext uri="{BB962C8B-B14F-4D97-AF65-F5344CB8AC3E}">
        <p14:creationId xmlns:p14="http://schemas.microsoft.com/office/powerpoint/2010/main" val="390528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Web_Components#cite_note-17"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n.wikipedia.org/wiki/Web_Components#cite_note-hacks_2015-06-18" TargetMode="External"/><Relationship Id="rId4" Type="http://schemas.openxmlformats.org/officeDocument/2006/relationships/hyperlink" Target="https://en.wikipedia.org/wiki/Googl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Web Components </a:t>
            </a:r>
            <a:r>
              <a:rPr lang="sv-SE" dirty="0" err="1"/>
              <a:t>were</a:t>
            </a:r>
            <a:r>
              <a:rPr lang="sv-SE" dirty="0"/>
              <a:t> </a:t>
            </a:r>
            <a:r>
              <a:rPr lang="sv-SE" dirty="0" err="1"/>
              <a:t>introduced</a:t>
            </a:r>
            <a:r>
              <a:rPr lang="sv-SE" dirty="0"/>
              <a:t> by Alex Russell at </a:t>
            </a:r>
            <a:r>
              <a:rPr lang="sv-SE" dirty="0" err="1"/>
              <a:t>Fronteers</a:t>
            </a:r>
            <a:r>
              <a:rPr lang="sv-SE" dirty="0"/>
              <a:t> Conference 2011 for the </a:t>
            </a:r>
            <a:r>
              <a:rPr lang="sv-SE" dirty="0" err="1"/>
              <a:t>first</a:t>
            </a:r>
            <a:r>
              <a:rPr lang="sv-SE" dirty="0"/>
              <a:t> </a:t>
            </a:r>
            <a:r>
              <a:rPr lang="sv-SE" dirty="0" err="1"/>
              <a:t>time</a:t>
            </a:r>
            <a:r>
              <a:rPr lang="sv-SE" dirty="0"/>
              <a:t>. </a:t>
            </a:r>
            <a:r>
              <a:rPr lang="sv-SE" baseline="30000" dirty="0">
                <a:hlinkClick r:id="rId3"/>
              </a:rPr>
              <a:t>[17]</a:t>
            </a:r>
            <a:r>
              <a:rPr lang="sv-SE" dirty="0"/>
              <a:t> </a:t>
            </a:r>
          </a:p>
          <a:p>
            <a:r>
              <a:rPr lang="sv-SE" dirty="0"/>
              <a:t>Polymer, a </a:t>
            </a:r>
            <a:r>
              <a:rPr lang="sv-SE" dirty="0" err="1"/>
              <a:t>library</a:t>
            </a:r>
            <a:r>
              <a:rPr lang="sv-SE" dirty="0"/>
              <a:t> </a:t>
            </a:r>
            <a:r>
              <a:rPr lang="sv-SE" dirty="0" err="1"/>
              <a:t>based</a:t>
            </a:r>
            <a:r>
              <a:rPr lang="sv-SE" dirty="0"/>
              <a:t> on Web Components </a:t>
            </a:r>
            <a:r>
              <a:rPr lang="sv-SE" dirty="0" err="1"/>
              <a:t>was</a:t>
            </a:r>
            <a:r>
              <a:rPr lang="sv-SE" dirty="0"/>
              <a:t> </a:t>
            </a:r>
            <a:r>
              <a:rPr lang="sv-SE" dirty="0" err="1"/>
              <a:t>released</a:t>
            </a:r>
            <a:r>
              <a:rPr lang="sv-SE" dirty="0"/>
              <a:t> by </a:t>
            </a:r>
            <a:r>
              <a:rPr lang="sv-SE" dirty="0">
                <a:hlinkClick r:id="rId4" tooltip="Google"/>
              </a:rPr>
              <a:t>Google</a:t>
            </a:r>
            <a:r>
              <a:rPr lang="sv-SE" dirty="0"/>
              <a:t> in 2013.</a:t>
            </a:r>
            <a:r>
              <a:rPr lang="sv-SE" baseline="30000" dirty="0">
                <a:hlinkClick r:id="rId5"/>
              </a:rPr>
              <a:t>[18]</a:t>
            </a:r>
            <a:r>
              <a:rPr lang="sv-SE" dirty="0"/>
              <a:t> </a:t>
            </a:r>
          </a:p>
        </p:txBody>
      </p:sp>
      <p:sp>
        <p:nvSpPr>
          <p:cNvPr id="4" name="Slide Number Placeholder 3"/>
          <p:cNvSpPr>
            <a:spLocks noGrp="1"/>
          </p:cNvSpPr>
          <p:nvPr>
            <p:ph type="sldNum" sz="quarter" idx="5"/>
          </p:nvPr>
        </p:nvSpPr>
        <p:spPr/>
        <p:txBody>
          <a:bodyPr/>
          <a:lstStyle/>
          <a:p>
            <a:fld id="{954B0E2F-91AE-5240-847F-4A4651346E6F}" type="slidenum">
              <a:rPr lang="sv-SE" smtClean="0"/>
              <a:t>4</a:t>
            </a:fld>
            <a:endParaRPr lang="sv-SE"/>
          </a:p>
        </p:txBody>
      </p:sp>
    </p:spTree>
    <p:extLst>
      <p:ext uri="{BB962C8B-B14F-4D97-AF65-F5344CB8AC3E}">
        <p14:creationId xmlns:p14="http://schemas.microsoft.com/office/powerpoint/2010/main" val="1631821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Anakin</a:t>
            </a:r>
            <a:r>
              <a:rPr lang="sv-SE" dirty="0"/>
              <a:t> Skywalker / Darth Vader.</a:t>
            </a:r>
          </a:p>
          <a:p>
            <a:endParaRPr lang="sv-SE" dirty="0"/>
          </a:p>
        </p:txBody>
      </p:sp>
      <p:sp>
        <p:nvSpPr>
          <p:cNvPr id="4" name="Slide Number Placeholder 3"/>
          <p:cNvSpPr>
            <a:spLocks noGrp="1"/>
          </p:cNvSpPr>
          <p:nvPr>
            <p:ph type="sldNum" sz="quarter" idx="5"/>
          </p:nvPr>
        </p:nvSpPr>
        <p:spPr/>
        <p:txBody>
          <a:bodyPr/>
          <a:lstStyle/>
          <a:p>
            <a:fld id="{954B0E2F-91AE-5240-847F-4A4651346E6F}" type="slidenum">
              <a:rPr lang="sv-SE" smtClean="0"/>
              <a:t>7</a:t>
            </a:fld>
            <a:endParaRPr lang="sv-SE"/>
          </a:p>
        </p:txBody>
      </p:sp>
    </p:spTree>
    <p:extLst>
      <p:ext uri="{BB962C8B-B14F-4D97-AF65-F5344CB8AC3E}">
        <p14:creationId xmlns:p14="http://schemas.microsoft.com/office/powerpoint/2010/main" val="1562670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DOM är det som möjliggör AJAX/REST, SPA mm mm mm.</a:t>
            </a:r>
          </a:p>
          <a:p>
            <a:r>
              <a:rPr lang="sv-SE" dirty="0"/>
              <a:t>Grunder för web applikationer.</a:t>
            </a:r>
          </a:p>
          <a:p>
            <a:endParaRPr lang="sv-SE" dirty="0"/>
          </a:p>
        </p:txBody>
      </p:sp>
      <p:sp>
        <p:nvSpPr>
          <p:cNvPr id="4" name="Slide Number Placeholder 3"/>
          <p:cNvSpPr>
            <a:spLocks noGrp="1"/>
          </p:cNvSpPr>
          <p:nvPr>
            <p:ph type="sldNum" sz="quarter" idx="5"/>
          </p:nvPr>
        </p:nvSpPr>
        <p:spPr/>
        <p:txBody>
          <a:bodyPr/>
          <a:lstStyle/>
          <a:p>
            <a:fld id="{954B0E2F-91AE-5240-847F-4A4651346E6F}" type="slidenum">
              <a:rPr lang="sv-SE" smtClean="0"/>
              <a:t>8</a:t>
            </a:fld>
            <a:endParaRPr lang="sv-SE"/>
          </a:p>
        </p:txBody>
      </p:sp>
    </p:spTree>
    <p:extLst>
      <p:ext uri="{BB962C8B-B14F-4D97-AF65-F5344CB8AC3E}">
        <p14:creationId xmlns:p14="http://schemas.microsoft.com/office/powerpoint/2010/main" val="3314937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646D2-F42D-4A42-B2CE-2372E2371A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1ADFD3CB-DB21-F244-9786-34F02FF831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A5A8883D-4F65-FC4C-9774-99AE216F37F0}"/>
              </a:ext>
            </a:extLst>
          </p:cNvPr>
          <p:cNvSpPr>
            <a:spLocks noGrp="1"/>
          </p:cNvSpPr>
          <p:nvPr>
            <p:ph type="dt" sz="half" idx="10"/>
          </p:nvPr>
        </p:nvSpPr>
        <p:spPr/>
        <p:txBody>
          <a:bodyPr/>
          <a:lstStyle/>
          <a:p>
            <a:fld id="{12076ACC-5DC3-674D-990A-0307A1713EE6}" type="datetimeFigureOut">
              <a:rPr lang="sv-SE" smtClean="0"/>
              <a:t>2019-03-26</a:t>
            </a:fld>
            <a:endParaRPr lang="sv-SE"/>
          </a:p>
        </p:txBody>
      </p:sp>
      <p:sp>
        <p:nvSpPr>
          <p:cNvPr id="5" name="Footer Placeholder 4">
            <a:extLst>
              <a:ext uri="{FF2B5EF4-FFF2-40B4-BE49-F238E27FC236}">
                <a16:creationId xmlns:a16="http://schemas.microsoft.com/office/drawing/2014/main" id="{50FD71BE-AB48-5C4F-BC44-6D86F8A054BE}"/>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0A87125F-42B3-4546-930B-8A737EA6F4A5}"/>
              </a:ext>
            </a:extLst>
          </p:cNvPr>
          <p:cNvSpPr>
            <a:spLocks noGrp="1"/>
          </p:cNvSpPr>
          <p:nvPr>
            <p:ph type="sldNum" sz="quarter" idx="12"/>
          </p:nvPr>
        </p:nvSpPr>
        <p:spPr/>
        <p:txBody>
          <a:bodyPr/>
          <a:lstStyle/>
          <a:p>
            <a:fld id="{109F44FF-C2E0-2F4A-B2A2-864D54F044CC}" type="slidenum">
              <a:rPr lang="sv-SE" smtClean="0"/>
              <a:t>‹#›</a:t>
            </a:fld>
            <a:endParaRPr lang="sv-SE"/>
          </a:p>
        </p:txBody>
      </p:sp>
    </p:spTree>
    <p:extLst>
      <p:ext uri="{BB962C8B-B14F-4D97-AF65-F5344CB8AC3E}">
        <p14:creationId xmlns:p14="http://schemas.microsoft.com/office/powerpoint/2010/main" val="295196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98FD-2B2B-4E42-A6D4-CFC2FAA15060}"/>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0C6DE2D1-2F6F-8442-977C-3733233E61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11879B5D-B74B-DD48-BD87-D315D9AA4474}"/>
              </a:ext>
            </a:extLst>
          </p:cNvPr>
          <p:cNvSpPr>
            <a:spLocks noGrp="1"/>
          </p:cNvSpPr>
          <p:nvPr>
            <p:ph type="dt" sz="half" idx="10"/>
          </p:nvPr>
        </p:nvSpPr>
        <p:spPr/>
        <p:txBody>
          <a:bodyPr/>
          <a:lstStyle/>
          <a:p>
            <a:fld id="{12076ACC-5DC3-674D-990A-0307A1713EE6}" type="datetimeFigureOut">
              <a:rPr lang="sv-SE" smtClean="0"/>
              <a:t>2019-03-26</a:t>
            </a:fld>
            <a:endParaRPr lang="sv-SE"/>
          </a:p>
        </p:txBody>
      </p:sp>
      <p:sp>
        <p:nvSpPr>
          <p:cNvPr id="5" name="Footer Placeholder 4">
            <a:extLst>
              <a:ext uri="{FF2B5EF4-FFF2-40B4-BE49-F238E27FC236}">
                <a16:creationId xmlns:a16="http://schemas.microsoft.com/office/drawing/2014/main" id="{61F7A6A1-95FB-1643-891D-989A321DD2E1}"/>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D4912C81-3DB2-4D49-BF05-E4B2EC0A359D}"/>
              </a:ext>
            </a:extLst>
          </p:cNvPr>
          <p:cNvSpPr>
            <a:spLocks noGrp="1"/>
          </p:cNvSpPr>
          <p:nvPr>
            <p:ph type="sldNum" sz="quarter" idx="12"/>
          </p:nvPr>
        </p:nvSpPr>
        <p:spPr/>
        <p:txBody>
          <a:bodyPr/>
          <a:lstStyle/>
          <a:p>
            <a:fld id="{109F44FF-C2E0-2F4A-B2A2-864D54F044CC}" type="slidenum">
              <a:rPr lang="sv-SE" smtClean="0"/>
              <a:t>‹#›</a:t>
            </a:fld>
            <a:endParaRPr lang="sv-SE"/>
          </a:p>
        </p:txBody>
      </p:sp>
    </p:spTree>
    <p:extLst>
      <p:ext uri="{BB962C8B-B14F-4D97-AF65-F5344CB8AC3E}">
        <p14:creationId xmlns:p14="http://schemas.microsoft.com/office/powerpoint/2010/main" val="67341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420B48-59FA-AC42-B298-B3B968F9F8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06AE73B8-AF86-C541-891F-DEDB6382D2F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0B4CE7DB-BB96-484D-9AC8-83BACF11D84D}"/>
              </a:ext>
            </a:extLst>
          </p:cNvPr>
          <p:cNvSpPr>
            <a:spLocks noGrp="1"/>
          </p:cNvSpPr>
          <p:nvPr>
            <p:ph type="dt" sz="half" idx="10"/>
          </p:nvPr>
        </p:nvSpPr>
        <p:spPr/>
        <p:txBody>
          <a:bodyPr/>
          <a:lstStyle/>
          <a:p>
            <a:fld id="{12076ACC-5DC3-674D-990A-0307A1713EE6}" type="datetimeFigureOut">
              <a:rPr lang="sv-SE" smtClean="0"/>
              <a:t>2019-03-26</a:t>
            </a:fld>
            <a:endParaRPr lang="sv-SE"/>
          </a:p>
        </p:txBody>
      </p:sp>
      <p:sp>
        <p:nvSpPr>
          <p:cNvPr id="5" name="Footer Placeholder 4">
            <a:extLst>
              <a:ext uri="{FF2B5EF4-FFF2-40B4-BE49-F238E27FC236}">
                <a16:creationId xmlns:a16="http://schemas.microsoft.com/office/drawing/2014/main" id="{8768FB93-BA06-6442-9BA7-0FACFD6C8484}"/>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74B68DD5-BB3E-A745-8FDF-DC13C6063DDD}"/>
              </a:ext>
            </a:extLst>
          </p:cNvPr>
          <p:cNvSpPr>
            <a:spLocks noGrp="1"/>
          </p:cNvSpPr>
          <p:nvPr>
            <p:ph type="sldNum" sz="quarter" idx="12"/>
          </p:nvPr>
        </p:nvSpPr>
        <p:spPr/>
        <p:txBody>
          <a:bodyPr/>
          <a:lstStyle/>
          <a:p>
            <a:fld id="{109F44FF-C2E0-2F4A-B2A2-864D54F044CC}" type="slidenum">
              <a:rPr lang="sv-SE" smtClean="0"/>
              <a:t>‹#›</a:t>
            </a:fld>
            <a:endParaRPr lang="sv-SE"/>
          </a:p>
        </p:txBody>
      </p:sp>
    </p:spTree>
    <p:extLst>
      <p:ext uri="{BB962C8B-B14F-4D97-AF65-F5344CB8AC3E}">
        <p14:creationId xmlns:p14="http://schemas.microsoft.com/office/powerpoint/2010/main" val="2081134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1B60-7EF0-DB45-AE91-E854BEAD1261}"/>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234D964F-D78F-674C-AB4F-83AFCE19B4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B5B8F82D-C9DA-2F48-9F16-589A9AA82CD7}"/>
              </a:ext>
            </a:extLst>
          </p:cNvPr>
          <p:cNvSpPr>
            <a:spLocks noGrp="1"/>
          </p:cNvSpPr>
          <p:nvPr>
            <p:ph type="dt" sz="half" idx="10"/>
          </p:nvPr>
        </p:nvSpPr>
        <p:spPr/>
        <p:txBody>
          <a:bodyPr/>
          <a:lstStyle/>
          <a:p>
            <a:fld id="{12076ACC-5DC3-674D-990A-0307A1713EE6}" type="datetimeFigureOut">
              <a:rPr lang="sv-SE" smtClean="0"/>
              <a:t>2019-03-26</a:t>
            </a:fld>
            <a:endParaRPr lang="sv-SE"/>
          </a:p>
        </p:txBody>
      </p:sp>
      <p:sp>
        <p:nvSpPr>
          <p:cNvPr id="5" name="Footer Placeholder 4">
            <a:extLst>
              <a:ext uri="{FF2B5EF4-FFF2-40B4-BE49-F238E27FC236}">
                <a16:creationId xmlns:a16="http://schemas.microsoft.com/office/drawing/2014/main" id="{F8927C1E-869B-9646-928D-B2110C3F3B91}"/>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7593EA6A-758F-594D-99F0-C799A5E83CED}"/>
              </a:ext>
            </a:extLst>
          </p:cNvPr>
          <p:cNvSpPr>
            <a:spLocks noGrp="1"/>
          </p:cNvSpPr>
          <p:nvPr>
            <p:ph type="sldNum" sz="quarter" idx="12"/>
          </p:nvPr>
        </p:nvSpPr>
        <p:spPr/>
        <p:txBody>
          <a:bodyPr/>
          <a:lstStyle/>
          <a:p>
            <a:fld id="{109F44FF-C2E0-2F4A-B2A2-864D54F044CC}" type="slidenum">
              <a:rPr lang="sv-SE" smtClean="0"/>
              <a:t>‹#›</a:t>
            </a:fld>
            <a:endParaRPr lang="sv-SE"/>
          </a:p>
        </p:txBody>
      </p:sp>
    </p:spTree>
    <p:extLst>
      <p:ext uri="{BB962C8B-B14F-4D97-AF65-F5344CB8AC3E}">
        <p14:creationId xmlns:p14="http://schemas.microsoft.com/office/powerpoint/2010/main" val="89609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59E19-5899-324E-9867-4AA3EBC029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AB037C53-F0F7-3A42-B7DF-820C934B35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00BCAAB-26F5-C24E-96F8-8D82055DA1E5}"/>
              </a:ext>
            </a:extLst>
          </p:cNvPr>
          <p:cNvSpPr>
            <a:spLocks noGrp="1"/>
          </p:cNvSpPr>
          <p:nvPr>
            <p:ph type="dt" sz="half" idx="10"/>
          </p:nvPr>
        </p:nvSpPr>
        <p:spPr/>
        <p:txBody>
          <a:bodyPr/>
          <a:lstStyle/>
          <a:p>
            <a:fld id="{12076ACC-5DC3-674D-990A-0307A1713EE6}" type="datetimeFigureOut">
              <a:rPr lang="sv-SE" smtClean="0"/>
              <a:t>2019-03-26</a:t>
            </a:fld>
            <a:endParaRPr lang="sv-SE"/>
          </a:p>
        </p:txBody>
      </p:sp>
      <p:sp>
        <p:nvSpPr>
          <p:cNvPr id="5" name="Footer Placeholder 4">
            <a:extLst>
              <a:ext uri="{FF2B5EF4-FFF2-40B4-BE49-F238E27FC236}">
                <a16:creationId xmlns:a16="http://schemas.microsoft.com/office/drawing/2014/main" id="{A13110C5-9286-B744-8F48-1D905ADEA2F4}"/>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F5C1312C-C5CE-C04E-81A4-C7E83F4FF8D2}"/>
              </a:ext>
            </a:extLst>
          </p:cNvPr>
          <p:cNvSpPr>
            <a:spLocks noGrp="1"/>
          </p:cNvSpPr>
          <p:nvPr>
            <p:ph type="sldNum" sz="quarter" idx="12"/>
          </p:nvPr>
        </p:nvSpPr>
        <p:spPr/>
        <p:txBody>
          <a:bodyPr/>
          <a:lstStyle/>
          <a:p>
            <a:fld id="{109F44FF-C2E0-2F4A-B2A2-864D54F044CC}" type="slidenum">
              <a:rPr lang="sv-SE" smtClean="0"/>
              <a:t>‹#›</a:t>
            </a:fld>
            <a:endParaRPr lang="sv-SE"/>
          </a:p>
        </p:txBody>
      </p:sp>
    </p:spTree>
    <p:extLst>
      <p:ext uri="{BB962C8B-B14F-4D97-AF65-F5344CB8AC3E}">
        <p14:creationId xmlns:p14="http://schemas.microsoft.com/office/powerpoint/2010/main" val="983451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BF753-82F9-E94D-8D9F-ADA3CB987E08}"/>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FA657278-00A3-EF45-BAC6-739C91F11FD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0AA6A40D-3EDD-0D49-A984-745B2173092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1A2C6484-42DC-8E45-93A9-C1BA806E12D4}"/>
              </a:ext>
            </a:extLst>
          </p:cNvPr>
          <p:cNvSpPr>
            <a:spLocks noGrp="1"/>
          </p:cNvSpPr>
          <p:nvPr>
            <p:ph type="dt" sz="half" idx="10"/>
          </p:nvPr>
        </p:nvSpPr>
        <p:spPr/>
        <p:txBody>
          <a:bodyPr/>
          <a:lstStyle/>
          <a:p>
            <a:fld id="{12076ACC-5DC3-674D-990A-0307A1713EE6}" type="datetimeFigureOut">
              <a:rPr lang="sv-SE" smtClean="0"/>
              <a:t>2019-03-26</a:t>
            </a:fld>
            <a:endParaRPr lang="sv-SE"/>
          </a:p>
        </p:txBody>
      </p:sp>
      <p:sp>
        <p:nvSpPr>
          <p:cNvPr id="6" name="Footer Placeholder 5">
            <a:extLst>
              <a:ext uri="{FF2B5EF4-FFF2-40B4-BE49-F238E27FC236}">
                <a16:creationId xmlns:a16="http://schemas.microsoft.com/office/drawing/2014/main" id="{CC9BA8A4-C3D4-A54E-B1D6-803BA146F411}"/>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BF5324A1-3AC7-DD4C-A3B0-71285A1187EF}"/>
              </a:ext>
            </a:extLst>
          </p:cNvPr>
          <p:cNvSpPr>
            <a:spLocks noGrp="1"/>
          </p:cNvSpPr>
          <p:nvPr>
            <p:ph type="sldNum" sz="quarter" idx="12"/>
          </p:nvPr>
        </p:nvSpPr>
        <p:spPr/>
        <p:txBody>
          <a:bodyPr/>
          <a:lstStyle/>
          <a:p>
            <a:fld id="{109F44FF-C2E0-2F4A-B2A2-864D54F044CC}" type="slidenum">
              <a:rPr lang="sv-SE" smtClean="0"/>
              <a:t>‹#›</a:t>
            </a:fld>
            <a:endParaRPr lang="sv-SE"/>
          </a:p>
        </p:txBody>
      </p:sp>
    </p:spTree>
    <p:extLst>
      <p:ext uri="{BB962C8B-B14F-4D97-AF65-F5344CB8AC3E}">
        <p14:creationId xmlns:p14="http://schemas.microsoft.com/office/powerpoint/2010/main" val="684161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3AEE-0A2C-6749-9DCF-B28498677B23}"/>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77316251-9E79-1C40-A568-3A4762F6E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C03B77-9844-2148-BBC7-95E71239F4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C9BCBD19-4C31-DE40-A68A-B3A937023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0EBB80-BB74-5249-ADEF-34AE052812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69FDBB01-D2BF-C44C-8C55-0E10A1D255BE}"/>
              </a:ext>
            </a:extLst>
          </p:cNvPr>
          <p:cNvSpPr>
            <a:spLocks noGrp="1"/>
          </p:cNvSpPr>
          <p:nvPr>
            <p:ph type="dt" sz="half" idx="10"/>
          </p:nvPr>
        </p:nvSpPr>
        <p:spPr/>
        <p:txBody>
          <a:bodyPr/>
          <a:lstStyle/>
          <a:p>
            <a:fld id="{12076ACC-5DC3-674D-990A-0307A1713EE6}" type="datetimeFigureOut">
              <a:rPr lang="sv-SE" smtClean="0"/>
              <a:t>2019-03-26</a:t>
            </a:fld>
            <a:endParaRPr lang="sv-SE"/>
          </a:p>
        </p:txBody>
      </p:sp>
      <p:sp>
        <p:nvSpPr>
          <p:cNvPr id="8" name="Footer Placeholder 7">
            <a:extLst>
              <a:ext uri="{FF2B5EF4-FFF2-40B4-BE49-F238E27FC236}">
                <a16:creationId xmlns:a16="http://schemas.microsoft.com/office/drawing/2014/main" id="{2D81118B-6D8B-714A-B93C-AF2BB82160B7}"/>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FE522B6D-081B-7540-B41E-E65F29B77C8A}"/>
              </a:ext>
            </a:extLst>
          </p:cNvPr>
          <p:cNvSpPr>
            <a:spLocks noGrp="1"/>
          </p:cNvSpPr>
          <p:nvPr>
            <p:ph type="sldNum" sz="quarter" idx="12"/>
          </p:nvPr>
        </p:nvSpPr>
        <p:spPr/>
        <p:txBody>
          <a:bodyPr/>
          <a:lstStyle/>
          <a:p>
            <a:fld id="{109F44FF-C2E0-2F4A-B2A2-864D54F044CC}" type="slidenum">
              <a:rPr lang="sv-SE" smtClean="0"/>
              <a:t>‹#›</a:t>
            </a:fld>
            <a:endParaRPr lang="sv-SE"/>
          </a:p>
        </p:txBody>
      </p:sp>
    </p:spTree>
    <p:extLst>
      <p:ext uri="{BB962C8B-B14F-4D97-AF65-F5344CB8AC3E}">
        <p14:creationId xmlns:p14="http://schemas.microsoft.com/office/powerpoint/2010/main" val="3885802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4664-703C-4446-BC55-8D606A294473}"/>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95F0F335-A355-564D-9C15-9369503A2BDD}"/>
              </a:ext>
            </a:extLst>
          </p:cNvPr>
          <p:cNvSpPr>
            <a:spLocks noGrp="1"/>
          </p:cNvSpPr>
          <p:nvPr>
            <p:ph type="dt" sz="half" idx="10"/>
          </p:nvPr>
        </p:nvSpPr>
        <p:spPr/>
        <p:txBody>
          <a:bodyPr/>
          <a:lstStyle/>
          <a:p>
            <a:fld id="{12076ACC-5DC3-674D-990A-0307A1713EE6}" type="datetimeFigureOut">
              <a:rPr lang="sv-SE" smtClean="0"/>
              <a:t>2019-03-26</a:t>
            </a:fld>
            <a:endParaRPr lang="sv-SE"/>
          </a:p>
        </p:txBody>
      </p:sp>
      <p:sp>
        <p:nvSpPr>
          <p:cNvPr id="4" name="Footer Placeholder 3">
            <a:extLst>
              <a:ext uri="{FF2B5EF4-FFF2-40B4-BE49-F238E27FC236}">
                <a16:creationId xmlns:a16="http://schemas.microsoft.com/office/drawing/2014/main" id="{4496676E-ADDC-5F49-9053-EDAC0E55A86C}"/>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B6CF1E55-F8FF-7E46-A9B0-5E1402B7AF98}"/>
              </a:ext>
            </a:extLst>
          </p:cNvPr>
          <p:cNvSpPr>
            <a:spLocks noGrp="1"/>
          </p:cNvSpPr>
          <p:nvPr>
            <p:ph type="sldNum" sz="quarter" idx="12"/>
          </p:nvPr>
        </p:nvSpPr>
        <p:spPr/>
        <p:txBody>
          <a:bodyPr/>
          <a:lstStyle/>
          <a:p>
            <a:fld id="{109F44FF-C2E0-2F4A-B2A2-864D54F044CC}" type="slidenum">
              <a:rPr lang="sv-SE" smtClean="0"/>
              <a:t>‹#›</a:t>
            </a:fld>
            <a:endParaRPr lang="sv-SE"/>
          </a:p>
        </p:txBody>
      </p:sp>
    </p:spTree>
    <p:extLst>
      <p:ext uri="{BB962C8B-B14F-4D97-AF65-F5344CB8AC3E}">
        <p14:creationId xmlns:p14="http://schemas.microsoft.com/office/powerpoint/2010/main" val="3571497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43F1BC-CD44-034F-9DC0-4DB1C37A7D20}"/>
              </a:ext>
            </a:extLst>
          </p:cNvPr>
          <p:cNvSpPr>
            <a:spLocks noGrp="1"/>
          </p:cNvSpPr>
          <p:nvPr>
            <p:ph type="dt" sz="half" idx="10"/>
          </p:nvPr>
        </p:nvSpPr>
        <p:spPr/>
        <p:txBody>
          <a:bodyPr/>
          <a:lstStyle/>
          <a:p>
            <a:fld id="{12076ACC-5DC3-674D-990A-0307A1713EE6}" type="datetimeFigureOut">
              <a:rPr lang="sv-SE" smtClean="0"/>
              <a:t>2019-03-26</a:t>
            </a:fld>
            <a:endParaRPr lang="sv-SE"/>
          </a:p>
        </p:txBody>
      </p:sp>
      <p:sp>
        <p:nvSpPr>
          <p:cNvPr id="3" name="Footer Placeholder 2">
            <a:extLst>
              <a:ext uri="{FF2B5EF4-FFF2-40B4-BE49-F238E27FC236}">
                <a16:creationId xmlns:a16="http://schemas.microsoft.com/office/drawing/2014/main" id="{F426F720-9EDA-3044-9DC4-B08095199F8B}"/>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4F41A4C8-88A8-F249-81CF-7B6AEAC74C07}"/>
              </a:ext>
            </a:extLst>
          </p:cNvPr>
          <p:cNvSpPr>
            <a:spLocks noGrp="1"/>
          </p:cNvSpPr>
          <p:nvPr>
            <p:ph type="sldNum" sz="quarter" idx="12"/>
          </p:nvPr>
        </p:nvSpPr>
        <p:spPr/>
        <p:txBody>
          <a:bodyPr/>
          <a:lstStyle/>
          <a:p>
            <a:fld id="{109F44FF-C2E0-2F4A-B2A2-864D54F044CC}" type="slidenum">
              <a:rPr lang="sv-SE" smtClean="0"/>
              <a:t>‹#›</a:t>
            </a:fld>
            <a:endParaRPr lang="sv-SE"/>
          </a:p>
        </p:txBody>
      </p:sp>
    </p:spTree>
    <p:extLst>
      <p:ext uri="{BB962C8B-B14F-4D97-AF65-F5344CB8AC3E}">
        <p14:creationId xmlns:p14="http://schemas.microsoft.com/office/powerpoint/2010/main" val="130272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5EC4-1E79-A741-AFE8-066C8589A0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AEC7F789-CC89-1843-AB15-D4DA190D04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0D76AA39-B063-B248-8886-4FB7A0F35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77BC5B-1B77-7345-A5B4-01099A159843}"/>
              </a:ext>
            </a:extLst>
          </p:cNvPr>
          <p:cNvSpPr>
            <a:spLocks noGrp="1"/>
          </p:cNvSpPr>
          <p:nvPr>
            <p:ph type="dt" sz="half" idx="10"/>
          </p:nvPr>
        </p:nvSpPr>
        <p:spPr/>
        <p:txBody>
          <a:bodyPr/>
          <a:lstStyle/>
          <a:p>
            <a:fld id="{12076ACC-5DC3-674D-990A-0307A1713EE6}" type="datetimeFigureOut">
              <a:rPr lang="sv-SE" smtClean="0"/>
              <a:t>2019-03-26</a:t>
            </a:fld>
            <a:endParaRPr lang="sv-SE"/>
          </a:p>
        </p:txBody>
      </p:sp>
      <p:sp>
        <p:nvSpPr>
          <p:cNvPr id="6" name="Footer Placeholder 5">
            <a:extLst>
              <a:ext uri="{FF2B5EF4-FFF2-40B4-BE49-F238E27FC236}">
                <a16:creationId xmlns:a16="http://schemas.microsoft.com/office/drawing/2014/main" id="{23ABE1B9-3312-A84D-B92E-182B27AA2F4E}"/>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6A6E8516-FA43-E84F-A4A2-71357109E106}"/>
              </a:ext>
            </a:extLst>
          </p:cNvPr>
          <p:cNvSpPr>
            <a:spLocks noGrp="1"/>
          </p:cNvSpPr>
          <p:nvPr>
            <p:ph type="sldNum" sz="quarter" idx="12"/>
          </p:nvPr>
        </p:nvSpPr>
        <p:spPr/>
        <p:txBody>
          <a:bodyPr/>
          <a:lstStyle/>
          <a:p>
            <a:fld id="{109F44FF-C2E0-2F4A-B2A2-864D54F044CC}" type="slidenum">
              <a:rPr lang="sv-SE" smtClean="0"/>
              <a:t>‹#›</a:t>
            </a:fld>
            <a:endParaRPr lang="sv-SE"/>
          </a:p>
        </p:txBody>
      </p:sp>
    </p:spTree>
    <p:extLst>
      <p:ext uri="{BB962C8B-B14F-4D97-AF65-F5344CB8AC3E}">
        <p14:creationId xmlns:p14="http://schemas.microsoft.com/office/powerpoint/2010/main" val="2633694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7F66-78BB-3D4D-AEC6-996C01F4DA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6B2CB1F1-FE60-B445-8FFD-C108784AF1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2B489E99-80E7-354A-9199-22A10F709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BC0418-D1C0-D542-B96E-14FB9A0754C4}"/>
              </a:ext>
            </a:extLst>
          </p:cNvPr>
          <p:cNvSpPr>
            <a:spLocks noGrp="1"/>
          </p:cNvSpPr>
          <p:nvPr>
            <p:ph type="dt" sz="half" idx="10"/>
          </p:nvPr>
        </p:nvSpPr>
        <p:spPr/>
        <p:txBody>
          <a:bodyPr/>
          <a:lstStyle/>
          <a:p>
            <a:fld id="{12076ACC-5DC3-674D-990A-0307A1713EE6}" type="datetimeFigureOut">
              <a:rPr lang="sv-SE" smtClean="0"/>
              <a:t>2019-03-26</a:t>
            </a:fld>
            <a:endParaRPr lang="sv-SE"/>
          </a:p>
        </p:txBody>
      </p:sp>
      <p:sp>
        <p:nvSpPr>
          <p:cNvPr id="6" name="Footer Placeholder 5">
            <a:extLst>
              <a:ext uri="{FF2B5EF4-FFF2-40B4-BE49-F238E27FC236}">
                <a16:creationId xmlns:a16="http://schemas.microsoft.com/office/drawing/2014/main" id="{AA0A2167-33E5-2D44-995D-52DD35BA6C73}"/>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8F4CF50C-C38D-FE4F-9113-11D8C2AB6877}"/>
              </a:ext>
            </a:extLst>
          </p:cNvPr>
          <p:cNvSpPr>
            <a:spLocks noGrp="1"/>
          </p:cNvSpPr>
          <p:nvPr>
            <p:ph type="sldNum" sz="quarter" idx="12"/>
          </p:nvPr>
        </p:nvSpPr>
        <p:spPr/>
        <p:txBody>
          <a:bodyPr/>
          <a:lstStyle/>
          <a:p>
            <a:fld id="{109F44FF-C2E0-2F4A-B2A2-864D54F044CC}" type="slidenum">
              <a:rPr lang="sv-SE" smtClean="0"/>
              <a:t>‹#›</a:t>
            </a:fld>
            <a:endParaRPr lang="sv-SE"/>
          </a:p>
        </p:txBody>
      </p:sp>
    </p:spTree>
    <p:extLst>
      <p:ext uri="{BB962C8B-B14F-4D97-AF65-F5344CB8AC3E}">
        <p14:creationId xmlns:p14="http://schemas.microsoft.com/office/powerpoint/2010/main" val="3039067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D64029-DF05-594E-8798-5F6A2561AF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0E087407-0876-014F-8E07-DD6C730FA8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98DDA9DA-325D-4042-86E3-D889C22033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76ACC-5DC3-674D-990A-0307A1713EE6}" type="datetimeFigureOut">
              <a:rPr lang="sv-SE" smtClean="0"/>
              <a:t>2019-03-26</a:t>
            </a:fld>
            <a:endParaRPr lang="sv-SE"/>
          </a:p>
        </p:txBody>
      </p:sp>
      <p:sp>
        <p:nvSpPr>
          <p:cNvPr id="5" name="Footer Placeholder 4">
            <a:extLst>
              <a:ext uri="{FF2B5EF4-FFF2-40B4-BE49-F238E27FC236}">
                <a16:creationId xmlns:a16="http://schemas.microsoft.com/office/drawing/2014/main" id="{84BAD0E1-234E-A04C-B230-F2EDB30230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AA3FC1DC-D98E-C845-BEFD-242D7094B3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F44FF-C2E0-2F4A-B2A2-864D54F044CC}" type="slidenum">
              <a:rPr lang="sv-SE" smtClean="0"/>
              <a:t>‹#›</a:t>
            </a:fld>
            <a:endParaRPr lang="sv-SE"/>
          </a:p>
        </p:txBody>
      </p:sp>
    </p:spTree>
    <p:extLst>
      <p:ext uri="{BB962C8B-B14F-4D97-AF65-F5344CB8AC3E}">
        <p14:creationId xmlns:p14="http://schemas.microsoft.com/office/powerpoint/2010/main" val="1905160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Document_Object_Model" TargetMode="External"/><Relationship Id="rId2" Type="http://schemas.openxmlformats.org/officeDocument/2006/relationships/hyperlink" Target="https://developer.mozilla.org/en-US/docs/Web/Web_Components" TargetMode="External"/><Relationship Id="rId1" Type="http://schemas.openxmlformats.org/officeDocument/2006/relationships/slideLayout" Target="../slideLayouts/slideLayout2.xml"/><Relationship Id="rId4" Type="http://schemas.openxmlformats.org/officeDocument/2006/relationships/hyperlink" Target="https://micro-frontends.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0860-A44B-B54A-B02C-21FB59A3C7FA}"/>
              </a:ext>
            </a:extLst>
          </p:cNvPr>
          <p:cNvSpPr>
            <a:spLocks noGrp="1"/>
          </p:cNvSpPr>
          <p:nvPr>
            <p:ph type="ctrTitle"/>
          </p:nvPr>
        </p:nvSpPr>
        <p:spPr/>
        <p:txBody>
          <a:bodyPr>
            <a:normAutofit fontScale="90000"/>
          </a:bodyPr>
          <a:lstStyle/>
          <a:p>
            <a:r>
              <a:rPr lang="el-GR" dirty="0"/>
              <a:t>μ</a:t>
            </a:r>
            <a:r>
              <a:rPr lang="sv-SE" dirty="0" err="1"/>
              <a:t>FrontEnds</a:t>
            </a:r>
            <a:br>
              <a:rPr lang="sv-SE" dirty="0"/>
            </a:br>
            <a:r>
              <a:rPr lang="sv-SE" dirty="0" err="1"/>
              <a:t>using</a:t>
            </a:r>
            <a:br>
              <a:rPr lang="sv-SE" dirty="0"/>
            </a:br>
            <a:r>
              <a:rPr lang="sv-SE" dirty="0" err="1"/>
              <a:t>WebComponents</a:t>
            </a:r>
            <a:endParaRPr lang="sv-SE" dirty="0"/>
          </a:p>
        </p:txBody>
      </p:sp>
      <p:sp>
        <p:nvSpPr>
          <p:cNvPr id="3" name="Subtitle 2">
            <a:extLst>
              <a:ext uri="{FF2B5EF4-FFF2-40B4-BE49-F238E27FC236}">
                <a16:creationId xmlns:a16="http://schemas.microsoft.com/office/drawing/2014/main" id="{B7B62DDF-3FF4-CA4B-8845-B6B87DCEC645}"/>
              </a:ext>
            </a:extLst>
          </p:cNvPr>
          <p:cNvSpPr>
            <a:spLocks noGrp="1"/>
          </p:cNvSpPr>
          <p:nvPr>
            <p:ph type="subTitle" idx="1"/>
          </p:nvPr>
        </p:nvSpPr>
        <p:spPr/>
        <p:txBody>
          <a:bodyPr/>
          <a:lstStyle/>
          <a:p>
            <a:r>
              <a:rPr lang="sv-SE" dirty="0"/>
              <a:t>Östersund</a:t>
            </a:r>
          </a:p>
        </p:txBody>
      </p:sp>
      <p:pic>
        <p:nvPicPr>
          <p:cNvPr id="5" name="Picture 4">
            <a:extLst>
              <a:ext uri="{FF2B5EF4-FFF2-40B4-BE49-F238E27FC236}">
                <a16:creationId xmlns:a16="http://schemas.microsoft.com/office/drawing/2014/main" id="{3C5779B1-F046-1049-8A13-A8E6B5FEB365}"/>
              </a:ext>
            </a:extLst>
          </p:cNvPr>
          <p:cNvPicPr>
            <a:picLocks noChangeAspect="1"/>
          </p:cNvPicPr>
          <p:nvPr/>
        </p:nvPicPr>
        <p:blipFill>
          <a:blip r:embed="rId2"/>
          <a:stretch>
            <a:fillRect/>
          </a:stretch>
        </p:blipFill>
        <p:spPr>
          <a:xfrm>
            <a:off x="488021" y="3723861"/>
            <a:ext cx="3894631" cy="2480941"/>
          </a:xfrm>
          <a:prstGeom prst="rect">
            <a:avLst/>
          </a:prstGeom>
        </p:spPr>
      </p:pic>
      <p:pic>
        <p:nvPicPr>
          <p:cNvPr id="9" name="Picture 8">
            <a:extLst>
              <a:ext uri="{FF2B5EF4-FFF2-40B4-BE49-F238E27FC236}">
                <a16:creationId xmlns:a16="http://schemas.microsoft.com/office/drawing/2014/main" id="{1433AFBA-9323-104C-A317-368EED38D7CC}"/>
              </a:ext>
            </a:extLst>
          </p:cNvPr>
          <p:cNvPicPr>
            <a:picLocks noChangeAspect="1"/>
          </p:cNvPicPr>
          <p:nvPr/>
        </p:nvPicPr>
        <p:blipFill>
          <a:blip r:embed="rId3"/>
          <a:stretch>
            <a:fillRect/>
          </a:stretch>
        </p:blipFill>
        <p:spPr>
          <a:xfrm>
            <a:off x="2047666" y="3819185"/>
            <a:ext cx="2032804" cy="1145146"/>
          </a:xfrm>
          <a:prstGeom prst="rect">
            <a:avLst/>
          </a:prstGeom>
        </p:spPr>
      </p:pic>
      <p:pic>
        <p:nvPicPr>
          <p:cNvPr id="11" name="Picture 10">
            <a:extLst>
              <a:ext uri="{FF2B5EF4-FFF2-40B4-BE49-F238E27FC236}">
                <a16:creationId xmlns:a16="http://schemas.microsoft.com/office/drawing/2014/main" id="{E07D4B32-3249-234C-A073-64816C622752}"/>
              </a:ext>
            </a:extLst>
          </p:cNvPr>
          <p:cNvPicPr>
            <a:picLocks noChangeAspect="1"/>
          </p:cNvPicPr>
          <p:nvPr/>
        </p:nvPicPr>
        <p:blipFill>
          <a:blip r:embed="rId4"/>
          <a:stretch>
            <a:fillRect/>
          </a:stretch>
        </p:blipFill>
        <p:spPr>
          <a:xfrm>
            <a:off x="3064068" y="5349875"/>
            <a:ext cx="1109865" cy="751681"/>
          </a:xfrm>
          <a:prstGeom prst="rect">
            <a:avLst/>
          </a:prstGeom>
        </p:spPr>
      </p:pic>
    </p:spTree>
    <p:extLst>
      <p:ext uri="{BB962C8B-B14F-4D97-AF65-F5344CB8AC3E}">
        <p14:creationId xmlns:p14="http://schemas.microsoft.com/office/powerpoint/2010/main" val="3804115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7B6583-7E4C-7D46-971E-87A903F1EEB2}"/>
              </a:ext>
            </a:extLst>
          </p:cNvPr>
          <p:cNvPicPr>
            <a:picLocks noGrp="1" noChangeAspect="1"/>
          </p:cNvPicPr>
          <p:nvPr>
            <p:ph idx="1"/>
          </p:nvPr>
        </p:nvPicPr>
        <p:blipFill>
          <a:blip r:embed="rId2"/>
          <a:stretch>
            <a:fillRect/>
          </a:stretch>
        </p:blipFill>
        <p:spPr>
          <a:xfrm>
            <a:off x="1508268" y="611886"/>
            <a:ext cx="8738736" cy="4351338"/>
          </a:xfrm>
        </p:spPr>
      </p:pic>
      <p:sp>
        <p:nvSpPr>
          <p:cNvPr id="2" name="Title 1">
            <a:extLst>
              <a:ext uri="{FF2B5EF4-FFF2-40B4-BE49-F238E27FC236}">
                <a16:creationId xmlns:a16="http://schemas.microsoft.com/office/drawing/2014/main" id="{6213AD00-23FD-5D44-92A6-F8621FC1AC10}"/>
              </a:ext>
            </a:extLst>
          </p:cNvPr>
          <p:cNvSpPr>
            <a:spLocks noGrp="1"/>
          </p:cNvSpPr>
          <p:nvPr>
            <p:ph type="title"/>
          </p:nvPr>
        </p:nvSpPr>
        <p:spPr>
          <a:xfrm>
            <a:off x="524301" y="105817"/>
            <a:ext cx="10515600" cy="1325563"/>
          </a:xfrm>
        </p:spPr>
        <p:txBody>
          <a:bodyPr/>
          <a:lstStyle/>
          <a:p>
            <a:r>
              <a:rPr lang="sv-SE" dirty="0"/>
              <a:t>Hur funkar det?</a:t>
            </a:r>
          </a:p>
        </p:txBody>
      </p:sp>
      <p:sp>
        <p:nvSpPr>
          <p:cNvPr id="6" name="TextBox 5">
            <a:extLst>
              <a:ext uri="{FF2B5EF4-FFF2-40B4-BE49-F238E27FC236}">
                <a16:creationId xmlns:a16="http://schemas.microsoft.com/office/drawing/2014/main" id="{20C10677-F30C-C34F-A225-06901E18DDA2}"/>
              </a:ext>
            </a:extLst>
          </p:cNvPr>
          <p:cNvSpPr txBox="1"/>
          <p:nvPr/>
        </p:nvSpPr>
        <p:spPr>
          <a:xfrm>
            <a:off x="524300" y="4817660"/>
            <a:ext cx="5571699" cy="2031325"/>
          </a:xfrm>
          <a:prstGeom prst="rect">
            <a:avLst/>
          </a:prstGeom>
          <a:noFill/>
        </p:spPr>
        <p:txBody>
          <a:bodyPr wrap="square" rtlCol="0">
            <a:spAutoFit/>
          </a:bodyPr>
          <a:lstStyle/>
          <a:p>
            <a:r>
              <a:rPr lang="en" b="1" dirty="0"/>
              <a:t>Shadow host</a:t>
            </a:r>
            <a:r>
              <a:rPr lang="en" dirty="0"/>
              <a:t>: The regular DOM node that the shadow DOM is attached to.</a:t>
            </a:r>
          </a:p>
          <a:p>
            <a:r>
              <a:rPr lang="en" b="1" dirty="0"/>
              <a:t>Shadow tree</a:t>
            </a:r>
            <a:r>
              <a:rPr lang="en" dirty="0"/>
              <a:t>: The DOM tree inside the shadow DOM.</a:t>
            </a:r>
          </a:p>
          <a:p>
            <a:r>
              <a:rPr lang="en" b="1" dirty="0"/>
              <a:t>Shadow boundary</a:t>
            </a:r>
            <a:r>
              <a:rPr lang="en" dirty="0"/>
              <a:t>: the place where the shadow DOM ends, and the regular DOM begins.</a:t>
            </a:r>
          </a:p>
          <a:p>
            <a:r>
              <a:rPr lang="en" b="1" dirty="0"/>
              <a:t>Shadow root</a:t>
            </a:r>
            <a:r>
              <a:rPr lang="en" dirty="0"/>
              <a:t>: The root node of the shadow tree.</a:t>
            </a:r>
          </a:p>
          <a:p>
            <a:endParaRPr lang="sv-SE" dirty="0"/>
          </a:p>
        </p:txBody>
      </p:sp>
      <p:sp>
        <p:nvSpPr>
          <p:cNvPr id="7" name="TextBox 6">
            <a:extLst>
              <a:ext uri="{FF2B5EF4-FFF2-40B4-BE49-F238E27FC236}">
                <a16:creationId xmlns:a16="http://schemas.microsoft.com/office/drawing/2014/main" id="{62DD182A-6034-6F47-B353-2952E6105375}"/>
              </a:ext>
            </a:extLst>
          </p:cNvPr>
          <p:cNvSpPr txBox="1"/>
          <p:nvPr/>
        </p:nvSpPr>
        <p:spPr>
          <a:xfrm>
            <a:off x="6755642" y="4963224"/>
            <a:ext cx="4162567" cy="923330"/>
          </a:xfrm>
          <a:prstGeom prst="rect">
            <a:avLst/>
          </a:prstGeom>
          <a:noFill/>
        </p:spPr>
        <p:txBody>
          <a:bodyPr wrap="square" rtlCol="0">
            <a:spAutoFit/>
          </a:bodyPr>
          <a:lstStyle/>
          <a:p>
            <a:r>
              <a:rPr lang="en" dirty="0"/>
              <a:t>none of the code inside a shadow DOM can affect anything outside it, allowing for handy encapsulation.</a:t>
            </a:r>
            <a:endParaRPr lang="sv-SE" dirty="0"/>
          </a:p>
        </p:txBody>
      </p:sp>
    </p:spTree>
    <p:extLst>
      <p:ext uri="{BB962C8B-B14F-4D97-AF65-F5344CB8AC3E}">
        <p14:creationId xmlns:p14="http://schemas.microsoft.com/office/powerpoint/2010/main" val="205105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652F-FA52-EB41-91F8-72F28A8A0D2C}"/>
              </a:ext>
            </a:extLst>
          </p:cNvPr>
          <p:cNvSpPr>
            <a:spLocks noGrp="1"/>
          </p:cNvSpPr>
          <p:nvPr>
            <p:ph type="title"/>
          </p:nvPr>
        </p:nvSpPr>
        <p:spPr/>
        <p:txBody>
          <a:bodyPr/>
          <a:lstStyle/>
          <a:p>
            <a:r>
              <a:rPr lang="sv-SE" dirty="0"/>
              <a:t>Mer begrepp</a:t>
            </a:r>
          </a:p>
        </p:txBody>
      </p:sp>
      <p:sp>
        <p:nvSpPr>
          <p:cNvPr id="4" name="TextBox 3">
            <a:extLst>
              <a:ext uri="{FF2B5EF4-FFF2-40B4-BE49-F238E27FC236}">
                <a16:creationId xmlns:a16="http://schemas.microsoft.com/office/drawing/2014/main" id="{C1302F47-2495-7147-9115-02D1705DACF8}"/>
              </a:ext>
            </a:extLst>
          </p:cNvPr>
          <p:cNvSpPr txBox="1"/>
          <p:nvPr/>
        </p:nvSpPr>
        <p:spPr>
          <a:xfrm>
            <a:off x="744225" y="1620520"/>
            <a:ext cx="4101737" cy="1779724"/>
          </a:xfrm>
          <a:prstGeom prst="rect">
            <a:avLst/>
          </a:prstGeom>
          <a:noFill/>
        </p:spPr>
        <p:txBody>
          <a:bodyPr wrap="square" rtlCol="0">
            <a:spAutoFit/>
          </a:bodyPr>
          <a:lstStyle/>
          <a:p>
            <a:r>
              <a:rPr lang="en" b="1" dirty="0"/>
              <a:t>Light DOM</a:t>
            </a:r>
            <a:endParaRPr lang="en" dirty="0"/>
          </a:p>
          <a:p>
            <a:r>
              <a:rPr lang="en" dirty="0"/>
              <a:t>The markup a user of your component writes. This DOM lives outside the component's shadow DOM. It is the element's actual children.</a:t>
            </a:r>
          </a:p>
          <a:p>
            <a:endParaRPr lang="sv-SE" dirty="0"/>
          </a:p>
        </p:txBody>
      </p:sp>
      <p:pic>
        <p:nvPicPr>
          <p:cNvPr id="6" name="Picture 5">
            <a:extLst>
              <a:ext uri="{FF2B5EF4-FFF2-40B4-BE49-F238E27FC236}">
                <a16:creationId xmlns:a16="http://schemas.microsoft.com/office/drawing/2014/main" id="{E61745CB-5B52-1A4B-B040-9315706D5502}"/>
              </a:ext>
            </a:extLst>
          </p:cNvPr>
          <p:cNvPicPr>
            <a:picLocks noChangeAspect="1"/>
          </p:cNvPicPr>
          <p:nvPr/>
        </p:nvPicPr>
        <p:blipFill>
          <a:blip r:embed="rId2"/>
          <a:stretch>
            <a:fillRect/>
          </a:stretch>
        </p:blipFill>
        <p:spPr>
          <a:xfrm>
            <a:off x="4578065" y="1856332"/>
            <a:ext cx="6502400" cy="1308100"/>
          </a:xfrm>
          <a:prstGeom prst="rect">
            <a:avLst/>
          </a:prstGeom>
        </p:spPr>
      </p:pic>
      <p:sp>
        <p:nvSpPr>
          <p:cNvPr id="7" name="Rectangle 6">
            <a:extLst>
              <a:ext uri="{FF2B5EF4-FFF2-40B4-BE49-F238E27FC236}">
                <a16:creationId xmlns:a16="http://schemas.microsoft.com/office/drawing/2014/main" id="{7C6B7806-5AD3-BC44-85A3-C10D9EEBBBAD}"/>
              </a:ext>
            </a:extLst>
          </p:cNvPr>
          <p:cNvSpPr/>
          <p:nvPr/>
        </p:nvSpPr>
        <p:spPr>
          <a:xfrm>
            <a:off x="744225" y="3288327"/>
            <a:ext cx="6096000" cy="1754326"/>
          </a:xfrm>
          <a:prstGeom prst="rect">
            <a:avLst/>
          </a:prstGeom>
        </p:spPr>
        <p:txBody>
          <a:bodyPr>
            <a:spAutoFit/>
          </a:bodyPr>
          <a:lstStyle/>
          <a:p>
            <a:r>
              <a:rPr lang="en" b="1" dirty="0"/>
              <a:t>Shadow DOM</a:t>
            </a:r>
            <a:endParaRPr lang="en" dirty="0"/>
          </a:p>
          <a:p>
            <a:r>
              <a:rPr lang="en" dirty="0"/>
              <a:t>The DOM a component author writes. Shadow DOM is local to the component and defines its internal structure, scoped CSS, and encapsulates your implementation details. It can also define how to render markup that's authored by the consumer of your component.</a:t>
            </a:r>
          </a:p>
        </p:txBody>
      </p:sp>
      <p:pic>
        <p:nvPicPr>
          <p:cNvPr id="9" name="Picture 8">
            <a:extLst>
              <a:ext uri="{FF2B5EF4-FFF2-40B4-BE49-F238E27FC236}">
                <a16:creationId xmlns:a16="http://schemas.microsoft.com/office/drawing/2014/main" id="{891C3858-3326-4D4B-81F4-1AA9AC7BC61B}"/>
              </a:ext>
            </a:extLst>
          </p:cNvPr>
          <p:cNvPicPr>
            <a:picLocks noChangeAspect="1"/>
          </p:cNvPicPr>
          <p:nvPr/>
        </p:nvPicPr>
        <p:blipFill>
          <a:blip r:embed="rId3"/>
          <a:stretch>
            <a:fillRect/>
          </a:stretch>
        </p:blipFill>
        <p:spPr>
          <a:xfrm>
            <a:off x="7474519" y="3429000"/>
            <a:ext cx="3111500" cy="1612900"/>
          </a:xfrm>
          <a:prstGeom prst="rect">
            <a:avLst/>
          </a:prstGeom>
        </p:spPr>
      </p:pic>
    </p:spTree>
    <p:extLst>
      <p:ext uri="{BB962C8B-B14F-4D97-AF65-F5344CB8AC3E}">
        <p14:creationId xmlns:p14="http://schemas.microsoft.com/office/powerpoint/2010/main" val="2058503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652F-FA52-EB41-91F8-72F28A8A0D2C}"/>
              </a:ext>
            </a:extLst>
          </p:cNvPr>
          <p:cNvSpPr>
            <a:spLocks noGrp="1"/>
          </p:cNvSpPr>
          <p:nvPr>
            <p:ph type="title"/>
          </p:nvPr>
        </p:nvSpPr>
        <p:spPr/>
        <p:txBody>
          <a:bodyPr/>
          <a:lstStyle/>
          <a:p>
            <a:r>
              <a:rPr lang="sv-SE" dirty="0"/>
              <a:t>Mer begrepp</a:t>
            </a:r>
          </a:p>
        </p:txBody>
      </p:sp>
      <p:sp>
        <p:nvSpPr>
          <p:cNvPr id="10" name="Rectangle 9">
            <a:extLst>
              <a:ext uri="{FF2B5EF4-FFF2-40B4-BE49-F238E27FC236}">
                <a16:creationId xmlns:a16="http://schemas.microsoft.com/office/drawing/2014/main" id="{DCE28606-263E-2B42-8B3D-E0E8BB92E79B}"/>
              </a:ext>
            </a:extLst>
          </p:cNvPr>
          <p:cNvSpPr/>
          <p:nvPr/>
        </p:nvSpPr>
        <p:spPr>
          <a:xfrm>
            <a:off x="594100" y="1792588"/>
            <a:ext cx="6096000" cy="1477328"/>
          </a:xfrm>
          <a:prstGeom prst="rect">
            <a:avLst/>
          </a:prstGeom>
        </p:spPr>
        <p:txBody>
          <a:bodyPr>
            <a:spAutoFit/>
          </a:bodyPr>
          <a:lstStyle/>
          <a:p>
            <a:r>
              <a:rPr lang="en" b="1" dirty="0"/>
              <a:t>Flattened DOM tree (</a:t>
            </a:r>
            <a:r>
              <a:rPr lang="en" b="1" dirty="0" err="1"/>
              <a:t>eller</a:t>
            </a:r>
            <a:r>
              <a:rPr lang="en" b="1" dirty="0"/>
              <a:t> “Composed”)</a:t>
            </a:r>
            <a:endParaRPr lang="en" dirty="0"/>
          </a:p>
          <a:p>
            <a:r>
              <a:rPr lang="en" dirty="0"/>
              <a:t>The result of the browser distributing the user's light DOM into your shadow DOM, rendering the final product. The flattened tree is what you ultimately see in the </a:t>
            </a:r>
            <a:r>
              <a:rPr lang="en" dirty="0" err="1"/>
              <a:t>DevTools</a:t>
            </a:r>
            <a:r>
              <a:rPr lang="en" dirty="0"/>
              <a:t> and what's rendered on the page.</a:t>
            </a:r>
          </a:p>
        </p:txBody>
      </p:sp>
      <p:pic>
        <p:nvPicPr>
          <p:cNvPr id="5" name="Picture 4">
            <a:extLst>
              <a:ext uri="{FF2B5EF4-FFF2-40B4-BE49-F238E27FC236}">
                <a16:creationId xmlns:a16="http://schemas.microsoft.com/office/drawing/2014/main" id="{AA772271-41D5-6F42-A3B6-C19AA9564090}"/>
              </a:ext>
            </a:extLst>
          </p:cNvPr>
          <p:cNvPicPr>
            <a:picLocks noChangeAspect="1"/>
          </p:cNvPicPr>
          <p:nvPr/>
        </p:nvPicPr>
        <p:blipFill>
          <a:blip r:embed="rId2"/>
          <a:stretch>
            <a:fillRect/>
          </a:stretch>
        </p:blipFill>
        <p:spPr>
          <a:xfrm>
            <a:off x="6955715" y="582115"/>
            <a:ext cx="4203700" cy="3073400"/>
          </a:xfrm>
          <a:prstGeom prst="rect">
            <a:avLst/>
          </a:prstGeom>
        </p:spPr>
      </p:pic>
      <p:sp>
        <p:nvSpPr>
          <p:cNvPr id="8" name="TextBox 7">
            <a:extLst>
              <a:ext uri="{FF2B5EF4-FFF2-40B4-BE49-F238E27FC236}">
                <a16:creationId xmlns:a16="http://schemas.microsoft.com/office/drawing/2014/main" id="{4E4EE005-658A-6943-967A-E8A15422A104}"/>
              </a:ext>
            </a:extLst>
          </p:cNvPr>
          <p:cNvSpPr txBox="1"/>
          <p:nvPr/>
        </p:nvSpPr>
        <p:spPr>
          <a:xfrm>
            <a:off x="594100" y="3821374"/>
            <a:ext cx="5501900" cy="2585323"/>
          </a:xfrm>
          <a:prstGeom prst="rect">
            <a:avLst/>
          </a:prstGeom>
          <a:noFill/>
        </p:spPr>
        <p:txBody>
          <a:bodyPr wrap="square" rtlCol="0">
            <a:spAutoFit/>
          </a:bodyPr>
          <a:lstStyle/>
          <a:p>
            <a:r>
              <a:rPr lang="en" b="1" dirty="0"/>
              <a:t>The &lt;slot&gt; element</a:t>
            </a:r>
          </a:p>
          <a:p>
            <a:r>
              <a:rPr lang="en" dirty="0"/>
              <a:t>Shadow DOM composes different DOM trees together using the &lt;slot&gt; element. </a:t>
            </a:r>
            <a:r>
              <a:rPr lang="en" b="1" dirty="0"/>
              <a:t>Slots are placeholders inside your component that users </a:t>
            </a:r>
            <a:r>
              <a:rPr lang="en" b="1" i="1" dirty="0"/>
              <a:t>can</a:t>
            </a:r>
            <a:r>
              <a:rPr lang="en" b="1" dirty="0"/>
              <a:t> fill with their own markup</a:t>
            </a:r>
            <a:r>
              <a:rPr lang="en" dirty="0"/>
              <a:t>. By defining one or more slots, you invite outside markup to render in your component's shadow DOM. Essentially, you're saying </a:t>
            </a:r>
            <a:r>
              <a:rPr lang="en" i="1" dirty="0"/>
              <a:t>"Render the user's markup over here"</a:t>
            </a:r>
            <a:r>
              <a:rPr lang="en" dirty="0"/>
              <a:t>.</a:t>
            </a:r>
          </a:p>
          <a:p>
            <a:endParaRPr lang="sv-SE" dirty="0"/>
          </a:p>
        </p:txBody>
      </p:sp>
    </p:spTree>
    <p:extLst>
      <p:ext uri="{BB962C8B-B14F-4D97-AF65-F5344CB8AC3E}">
        <p14:creationId xmlns:p14="http://schemas.microsoft.com/office/powerpoint/2010/main" val="79166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4CCA-8694-4047-8068-775B40C81046}"/>
              </a:ext>
            </a:extLst>
          </p:cNvPr>
          <p:cNvSpPr>
            <a:spLocks noGrp="1"/>
          </p:cNvSpPr>
          <p:nvPr>
            <p:ph type="title"/>
          </p:nvPr>
        </p:nvSpPr>
        <p:spPr/>
        <p:txBody>
          <a:bodyPr/>
          <a:lstStyle/>
          <a:p>
            <a:r>
              <a:rPr lang="sv-SE" dirty="0"/>
              <a:t>Wrap-UP</a:t>
            </a:r>
          </a:p>
        </p:txBody>
      </p:sp>
      <p:sp>
        <p:nvSpPr>
          <p:cNvPr id="3" name="Content Placeholder 2">
            <a:extLst>
              <a:ext uri="{FF2B5EF4-FFF2-40B4-BE49-F238E27FC236}">
                <a16:creationId xmlns:a16="http://schemas.microsoft.com/office/drawing/2014/main" id="{DC138E02-2454-004D-99AF-BFD14CBAB4A9}"/>
              </a:ext>
            </a:extLst>
          </p:cNvPr>
          <p:cNvSpPr>
            <a:spLocks noGrp="1"/>
          </p:cNvSpPr>
          <p:nvPr>
            <p:ph idx="1"/>
          </p:nvPr>
        </p:nvSpPr>
        <p:spPr/>
        <p:txBody>
          <a:bodyPr/>
          <a:lstStyle/>
          <a:p>
            <a:r>
              <a:rPr lang="sv-SE" dirty="0"/>
              <a:t>Web Components är en samling officiella standarder. W3C.</a:t>
            </a:r>
          </a:p>
          <a:p>
            <a:r>
              <a:rPr lang="sv-SE" dirty="0"/>
              <a:t>Micro-</a:t>
            </a:r>
            <a:r>
              <a:rPr lang="sv-SE" dirty="0" err="1"/>
              <a:t>Frontends</a:t>
            </a:r>
            <a:r>
              <a:rPr lang="sv-SE" dirty="0"/>
              <a:t> är ett Designmönster som använder sig av bl.a. Web Components.</a:t>
            </a:r>
          </a:p>
          <a:p>
            <a:endParaRPr lang="sv-SE" dirty="0"/>
          </a:p>
          <a:p>
            <a:endParaRPr lang="sv-SE" dirty="0"/>
          </a:p>
        </p:txBody>
      </p:sp>
    </p:spTree>
    <p:extLst>
      <p:ext uri="{BB962C8B-B14F-4D97-AF65-F5344CB8AC3E}">
        <p14:creationId xmlns:p14="http://schemas.microsoft.com/office/powerpoint/2010/main" val="65212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1323-EC28-E94F-A8B8-2A35DE1F8024}"/>
              </a:ext>
            </a:extLst>
          </p:cNvPr>
          <p:cNvSpPr>
            <a:spLocks noGrp="1"/>
          </p:cNvSpPr>
          <p:nvPr>
            <p:ph type="title"/>
          </p:nvPr>
        </p:nvSpPr>
        <p:spPr/>
        <p:txBody>
          <a:bodyPr/>
          <a:lstStyle/>
          <a:p>
            <a:r>
              <a:rPr lang="sv-SE" dirty="0" err="1"/>
              <a:t>References</a:t>
            </a:r>
            <a:endParaRPr lang="sv-SE" dirty="0"/>
          </a:p>
        </p:txBody>
      </p:sp>
      <p:sp>
        <p:nvSpPr>
          <p:cNvPr id="3" name="Content Placeholder 2">
            <a:extLst>
              <a:ext uri="{FF2B5EF4-FFF2-40B4-BE49-F238E27FC236}">
                <a16:creationId xmlns:a16="http://schemas.microsoft.com/office/drawing/2014/main" id="{BB4610B0-446A-5F42-9EB1-92BF883D5696}"/>
              </a:ext>
            </a:extLst>
          </p:cNvPr>
          <p:cNvSpPr>
            <a:spLocks noGrp="1"/>
          </p:cNvSpPr>
          <p:nvPr>
            <p:ph idx="1"/>
          </p:nvPr>
        </p:nvSpPr>
        <p:spPr/>
        <p:txBody>
          <a:bodyPr/>
          <a:lstStyle/>
          <a:p>
            <a:endParaRPr lang="sv-SE" dirty="0">
              <a:hlinkClick r:id="rId2"/>
            </a:endParaRPr>
          </a:p>
          <a:p>
            <a:r>
              <a:rPr lang="sv-SE" dirty="0">
                <a:hlinkClick r:id="rId2"/>
              </a:rPr>
              <a:t>https://en.wikipedia.org/wiki/Web_Components </a:t>
            </a:r>
          </a:p>
          <a:p>
            <a:r>
              <a:rPr lang="sv-SE" dirty="0">
                <a:hlinkClick r:id="rId2"/>
              </a:rPr>
              <a:t>https://developer.mozilla.org/en-US/docs/Web/Web_Components</a:t>
            </a:r>
            <a:endParaRPr lang="sv-SE" dirty="0"/>
          </a:p>
          <a:p>
            <a:r>
              <a:rPr lang="sv-SE" dirty="0">
                <a:hlinkClick r:id="rId3"/>
              </a:rPr>
              <a:t>https://en.wikipedia.org/wiki/Document_Object_Model</a:t>
            </a:r>
            <a:endParaRPr lang="sv-SE" dirty="0"/>
          </a:p>
          <a:p>
            <a:r>
              <a:rPr lang="sv-SE" dirty="0">
                <a:hlinkClick r:id="rId4"/>
              </a:rPr>
              <a:t>https://micro-frontends.org/</a:t>
            </a:r>
            <a:endParaRPr lang="sv-SE" dirty="0"/>
          </a:p>
          <a:p>
            <a:r>
              <a:rPr lang="sv-SE" dirty="0" err="1"/>
              <a:t>https</a:t>
            </a:r>
            <a:r>
              <a:rPr lang="sv-SE" dirty="0"/>
              <a:t>://</a:t>
            </a:r>
            <a:r>
              <a:rPr lang="sv-SE" dirty="0" err="1"/>
              <a:t>developers.google.com</a:t>
            </a:r>
            <a:r>
              <a:rPr lang="sv-SE" dirty="0"/>
              <a:t>/web/fundamentals/web-</a:t>
            </a:r>
            <a:r>
              <a:rPr lang="sv-SE" dirty="0" err="1"/>
              <a:t>components</a:t>
            </a:r>
            <a:r>
              <a:rPr lang="sv-SE" dirty="0"/>
              <a:t>/</a:t>
            </a:r>
            <a:r>
              <a:rPr lang="sv-SE" dirty="0" err="1"/>
              <a:t>shadowdom</a:t>
            </a:r>
            <a:endParaRPr lang="sv-SE" dirty="0"/>
          </a:p>
          <a:p>
            <a:endParaRPr lang="sv-SE" dirty="0"/>
          </a:p>
        </p:txBody>
      </p:sp>
    </p:spTree>
    <p:extLst>
      <p:ext uri="{BB962C8B-B14F-4D97-AF65-F5344CB8AC3E}">
        <p14:creationId xmlns:p14="http://schemas.microsoft.com/office/powerpoint/2010/main" val="420532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846F-B86A-EA49-A06B-FE2FC9D19ECF}"/>
              </a:ext>
            </a:extLst>
          </p:cNvPr>
          <p:cNvSpPr>
            <a:spLocks noGrp="1"/>
          </p:cNvSpPr>
          <p:nvPr>
            <p:ph type="title"/>
          </p:nvPr>
        </p:nvSpPr>
        <p:spPr/>
        <p:txBody>
          <a:bodyPr/>
          <a:lstStyle/>
          <a:p>
            <a:r>
              <a:rPr lang="sv-SE" dirty="0"/>
              <a:t>Vad är problemet med globala variabler?</a:t>
            </a:r>
          </a:p>
        </p:txBody>
      </p:sp>
      <p:sp>
        <p:nvSpPr>
          <p:cNvPr id="3" name="Content Placeholder 2">
            <a:extLst>
              <a:ext uri="{FF2B5EF4-FFF2-40B4-BE49-F238E27FC236}">
                <a16:creationId xmlns:a16="http://schemas.microsoft.com/office/drawing/2014/main" id="{8D991739-77A8-584B-A2BB-01AEF827BA07}"/>
              </a:ext>
            </a:extLst>
          </p:cNvPr>
          <p:cNvSpPr>
            <a:spLocks noGrp="1"/>
          </p:cNvSpPr>
          <p:nvPr>
            <p:ph idx="1"/>
          </p:nvPr>
        </p:nvSpPr>
        <p:spPr/>
        <p:txBody>
          <a:bodyPr/>
          <a:lstStyle/>
          <a:p>
            <a:pPr marL="0" indent="0">
              <a:buNone/>
            </a:pPr>
            <a:r>
              <a:rPr lang="sv-SE" dirty="0"/>
              <a:t>100 LET X = 17</a:t>
            </a:r>
          </a:p>
          <a:p>
            <a:pPr marL="0" indent="0">
              <a:buNone/>
            </a:pPr>
            <a:r>
              <a:rPr lang="sv-SE" dirty="0"/>
              <a:t>110 PRINT ”Hello World!”</a:t>
            </a:r>
          </a:p>
          <a:p>
            <a:pPr marL="0" indent="0">
              <a:buNone/>
            </a:pPr>
            <a:r>
              <a:rPr lang="sv-SE" dirty="0"/>
              <a:t>120 </a:t>
            </a:r>
          </a:p>
          <a:p>
            <a:pPr marL="0" indent="0">
              <a:buNone/>
            </a:pPr>
            <a:endParaRPr lang="sv-SE" dirty="0"/>
          </a:p>
          <a:p>
            <a:pPr marL="0" indent="0">
              <a:buNone/>
            </a:pPr>
            <a:endParaRPr lang="sv-SE" dirty="0"/>
          </a:p>
        </p:txBody>
      </p:sp>
    </p:spTree>
    <p:extLst>
      <p:ext uri="{BB962C8B-B14F-4D97-AF65-F5344CB8AC3E}">
        <p14:creationId xmlns:p14="http://schemas.microsoft.com/office/powerpoint/2010/main" val="1203051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D556-A52A-AC47-9FFA-9819B931E989}"/>
              </a:ext>
            </a:extLst>
          </p:cNvPr>
          <p:cNvSpPr>
            <a:spLocks noGrp="1"/>
          </p:cNvSpPr>
          <p:nvPr>
            <p:ph type="title"/>
          </p:nvPr>
        </p:nvSpPr>
        <p:spPr/>
        <p:txBody>
          <a:bodyPr/>
          <a:lstStyle/>
          <a:p>
            <a:r>
              <a:rPr lang="sv-SE" dirty="0" err="1"/>
              <a:t>Quote</a:t>
            </a:r>
            <a:endParaRPr lang="sv-SE" dirty="0"/>
          </a:p>
        </p:txBody>
      </p:sp>
      <p:pic>
        <p:nvPicPr>
          <p:cNvPr id="10" name="Picture 9">
            <a:extLst>
              <a:ext uri="{FF2B5EF4-FFF2-40B4-BE49-F238E27FC236}">
                <a16:creationId xmlns:a16="http://schemas.microsoft.com/office/drawing/2014/main" id="{FE7F6A53-8847-1D43-96AF-41B23D052ED7}"/>
              </a:ext>
            </a:extLst>
          </p:cNvPr>
          <p:cNvPicPr>
            <a:picLocks noChangeAspect="1"/>
          </p:cNvPicPr>
          <p:nvPr/>
        </p:nvPicPr>
        <p:blipFill>
          <a:blip r:embed="rId2"/>
          <a:stretch>
            <a:fillRect/>
          </a:stretch>
        </p:blipFill>
        <p:spPr>
          <a:xfrm>
            <a:off x="1244600" y="2048255"/>
            <a:ext cx="9702800" cy="1917700"/>
          </a:xfrm>
          <a:prstGeom prst="rect">
            <a:avLst/>
          </a:prstGeom>
        </p:spPr>
      </p:pic>
    </p:spTree>
    <p:extLst>
      <p:ext uri="{BB962C8B-B14F-4D97-AF65-F5344CB8AC3E}">
        <p14:creationId xmlns:p14="http://schemas.microsoft.com/office/powerpoint/2010/main" val="75371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D556-A52A-AC47-9FFA-9819B931E989}"/>
              </a:ext>
            </a:extLst>
          </p:cNvPr>
          <p:cNvSpPr>
            <a:spLocks noGrp="1"/>
          </p:cNvSpPr>
          <p:nvPr>
            <p:ph type="title"/>
          </p:nvPr>
        </p:nvSpPr>
        <p:spPr/>
        <p:txBody>
          <a:bodyPr/>
          <a:lstStyle/>
          <a:p>
            <a:r>
              <a:rPr lang="sv-SE" dirty="0" err="1"/>
              <a:t>Verksamhets..logik</a:t>
            </a:r>
            <a:endParaRPr lang="sv-SE" dirty="0"/>
          </a:p>
        </p:txBody>
      </p:sp>
      <p:pic>
        <p:nvPicPr>
          <p:cNvPr id="6" name="Picture 5">
            <a:extLst>
              <a:ext uri="{FF2B5EF4-FFF2-40B4-BE49-F238E27FC236}">
                <a16:creationId xmlns:a16="http://schemas.microsoft.com/office/drawing/2014/main" id="{BF155D88-DB6C-7C4E-BC8B-70DEE01FCA1D}"/>
              </a:ext>
            </a:extLst>
          </p:cNvPr>
          <p:cNvPicPr>
            <a:picLocks noChangeAspect="1"/>
          </p:cNvPicPr>
          <p:nvPr/>
        </p:nvPicPr>
        <p:blipFill>
          <a:blip r:embed="rId2"/>
          <a:stretch>
            <a:fillRect/>
          </a:stretch>
        </p:blipFill>
        <p:spPr>
          <a:xfrm>
            <a:off x="1384300" y="1742487"/>
            <a:ext cx="9423400" cy="1524000"/>
          </a:xfrm>
          <a:prstGeom prst="rect">
            <a:avLst/>
          </a:prstGeom>
        </p:spPr>
      </p:pic>
      <p:pic>
        <p:nvPicPr>
          <p:cNvPr id="4" name="Picture 3">
            <a:extLst>
              <a:ext uri="{FF2B5EF4-FFF2-40B4-BE49-F238E27FC236}">
                <a16:creationId xmlns:a16="http://schemas.microsoft.com/office/drawing/2014/main" id="{E76EE61A-5B6F-C345-82A0-AB4C9EC52BCA}"/>
              </a:ext>
            </a:extLst>
          </p:cNvPr>
          <p:cNvPicPr>
            <a:picLocks noChangeAspect="1"/>
          </p:cNvPicPr>
          <p:nvPr/>
        </p:nvPicPr>
        <p:blipFill>
          <a:blip r:embed="rId3"/>
          <a:stretch>
            <a:fillRect/>
          </a:stretch>
        </p:blipFill>
        <p:spPr>
          <a:xfrm>
            <a:off x="6604998" y="3710608"/>
            <a:ext cx="5333001" cy="2950541"/>
          </a:xfrm>
          <a:prstGeom prst="rect">
            <a:avLst/>
          </a:prstGeom>
        </p:spPr>
      </p:pic>
      <p:pic>
        <p:nvPicPr>
          <p:cNvPr id="7" name="Picture 6">
            <a:extLst>
              <a:ext uri="{FF2B5EF4-FFF2-40B4-BE49-F238E27FC236}">
                <a16:creationId xmlns:a16="http://schemas.microsoft.com/office/drawing/2014/main" id="{9E3372ED-DE29-9C4A-AAEA-E50C533DFC52}"/>
              </a:ext>
            </a:extLst>
          </p:cNvPr>
          <p:cNvPicPr>
            <a:picLocks noChangeAspect="1"/>
          </p:cNvPicPr>
          <p:nvPr/>
        </p:nvPicPr>
        <p:blipFill>
          <a:blip r:embed="rId4"/>
          <a:stretch>
            <a:fillRect/>
          </a:stretch>
        </p:blipFill>
        <p:spPr>
          <a:xfrm>
            <a:off x="437322" y="4102930"/>
            <a:ext cx="5547122" cy="2165895"/>
          </a:xfrm>
          <a:prstGeom prst="rect">
            <a:avLst/>
          </a:prstGeom>
        </p:spPr>
      </p:pic>
    </p:spTree>
    <p:extLst>
      <p:ext uri="{BB962C8B-B14F-4D97-AF65-F5344CB8AC3E}">
        <p14:creationId xmlns:p14="http://schemas.microsoft.com/office/powerpoint/2010/main" val="1377390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8BC8-8072-7C40-88CC-C50E2F275B29}"/>
              </a:ext>
            </a:extLst>
          </p:cNvPr>
          <p:cNvSpPr>
            <a:spLocks noGrp="1"/>
          </p:cNvSpPr>
          <p:nvPr>
            <p:ph type="title"/>
          </p:nvPr>
        </p:nvSpPr>
        <p:spPr/>
        <p:txBody>
          <a:bodyPr/>
          <a:lstStyle/>
          <a:p>
            <a:r>
              <a:rPr lang="sv-SE" dirty="0"/>
              <a:t>Det låter ju bra… och.. men..?</a:t>
            </a:r>
          </a:p>
        </p:txBody>
      </p:sp>
      <p:sp>
        <p:nvSpPr>
          <p:cNvPr id="3" name="Content Placeholder 2">
            <a:extLst>
              <a:ext uri="{FF2B5EF4-FFF2-40B4-BE49-F238E27FC236}">
                <a16:creationId xmlns:a16="http://schemas.microsoft.com/office/drawing/2014/main" id="{C64102E8-7C01-0846-A93D-F36B1BFD57B0}"/>
              </a:ext>
            </a:extLst>
          </p:cNvPr>
          <p:cNvSpPr>
            <a:spLocks noGrp="1"/>
          </p:cNvSpPr>
          <p:nvPr>
            <p:ph idx="1"/>
          </p:nvPr>
        </p:nvSpPr>
        <p:spPr/>
        <p:txBody>
          <a:bodyPr>
            <a:normAutofit/>
          </a:bodyPr>
          <a:lstStyle/>
          <a:p>
            <a:pPr marL="0" indent="0">
              <a:buNone/>
            </a:pPr>
            <a:r>
              <a:rPr lang="sv-SE" dirty="0"/>
              <a:t>Vi har äntligen en standard för Web Components!</a:t>
            </a:r>
          </a:p>
          <a:p>
            <a:pPr marL="0" indent="0">
              <a:buNone/>
            </a:pPr>
            <a:endParaRPr lang="sv-SE" dirty="0"/>
          </a:p>
          <a:p>
            <a:pPr marL="0" indent="0">
              <a:buNone/>
            </a:pPr>
            <a:r>
              <a:rPr lang="sv-SE" dirty="0"/>
              <a:t>Eller.. Nej.. eg. tre standarder:</a:t>
            </a:r>
          </a:p>
          <a:p>
            <a:pPr marL="0" indent="0">
              <a:buNone/>
            </a:pPr>
            <a:endParaRPr lang="sv-SE" dirty="0"/>
          </a:p>
          <a:p>
            <a:r>
              <a:rPr lang="sv-SE" dirty="0" err="1"/>
              <a:t>Custom</a:t>
            </a:r>
            <a:r>
              <a:rPr lang="sv-SE" dirty="0"/>
              <a:t> Elements – APIs to </a:t>
            </a:r>
            <a:r>
              <a:rPr lang="sv-SE" dirty="0" err="1"/>
              <a:t>define</a:t>
            </a:r>
            <a:r>
              <a:rPr lang="sv-SE" dirty="0"/>
              <a:t> new HTML elements </a:t>
            </a:r>
            <a:br>
              <a:rPr lang="sv-SE" dirty="0"/>
            </a:br>
            <a:r>
              <a:rPr lang="sv-SE" dirty="0"/>
              <a:t>tänk &lt;skatt-knapp&gt;</a:t>
            </a:r>
          </a:p>
          <a:p>
            <a:r>
              <a:rPr lang="sv-SE" dirty="0" err="1"/>
              <a:t>Shadow</a:t>
            </a:r>
            <a:r>
              <a:rPr lang="sv-SE" dirty="0"/>
              <a:t> DOM – </a:t>
            </a:r>
            <a:r>
              <a:rPr lang="sv-SE" dirty="0" err="1"/>
              <a:t>Encapsulated</a:t>
            </a:r>
            <a:r>
              <a:rPr lang="sv-SE" dirty="0"/>
              <a:t> DOM and styling, </a:t>
            </a:r>
            <a:r>
              <a:rPr lang="sv-SE" dirty="0" err="1"/>
              <a:t>with</a:t>
            </a:r>
            <a:r>
              <a:rPr lang="sv-SE" dirty="0"/>
              <a:t> </a:t>
            </a:r>
            <a:r>
              <a:rPr lang="sv-SE" dirty="0" err="1"/>
              <a:t>composition</a:t>
            </a:r>
            <a:endParaRPr lang="sv-SE" dirty="0"/>
          </a:p>
          <a:p>
            <a:r>
              <a:rPr lang="sv-SE" dirty="0"/>
              <a:t>HTML Templates, an HTML fragment is not </a:t>
            </a:r>
            <a:r>
              <a:rPr lang="sv-SE" dirty="0" err="1"/>
              <a:t>rendered</a:t>
            </a:r>
            <a:r>
              <a:rPr lang="sv-SE" dirty="0"/>
              <a:t>, </a:t>
            </a:r>
            <a:r>
              <a:rPr lang="sv-SE" dirty="0" err="1"/>
              <a:t>but</a:t>
            </a:r>
            <a:r>
              <a:rPr lang="sv-SE" dirty="0"/>
              <a:t> </a:t>
            </a:r>
            <a:r>
              <a:rPr lang="sv-SE" dirty="0" err="1"/>
              <a:t>stored</a:t>
            </a:r>
            <a:r>
              <a:rPr lang="sv-SE" dirty="0"/>
              <a:t> </a:t>
            </a:r>
            <a:r>
              <a:rPr lang="sv-SE" dirty="0" err="1"/>
              <a:t>until</a:t>
            </a:r>
            <a:r>
              <a:rPr lang="sv-SE" dirty="0"/>
              <a:t> it is </a:t>
            </a:r>
            <a:r>
              <a:rPr lang="sv-SE" dirty="0" err="1"/>
              <a:t>instantiated</a:t>
            </a:r>
            <a:r>
              <a:rPr lang="sv-SE" dirty="0"/>
              <a:t> via JavaScript</a:t>
            </a:r>
          </a:p>
          <a:p>
            <a:pPr marL="0" indent="0">
              <a:buNone/>
            </a:pPr>
            <a:endParaRPr lang="sv-SE" dirty="0"/>
          </a:p>
          <a:p>
            <a:pPr marL="0" indent="0">
              <a:buNone/>
            </a:pPr>
            <a:endParaRPr lang="sv-SE" dirty="0"/>
          </a:p>
          <a:p>
            <a:pPr marL="0" indent="0">
              <a:buNone/>
            </a:pPr>
            <a:endParaRPr lang="sv-SE" dirty="0"/>
          </a:p>
        </p:txBody>
      </p:sp>
      <p:pic>
        <p:nvPicPr>
          <p:cNvPr id="5" name="Picture 4">
            <a:extLst>
              <a:ext uri="{FF2B5EF4-FFF2-40B4-BE49-F238E27FC236}">
                <a16:creationId xmlns:a16="http://schemas.microsoft.com/office/drawing/2014/main" id="{A15E2CEF-B7A4-F542-B8B4-66BA5E5142D8}"/>
              </a:ext>
            </a:extLst>
          </p:cNvPr>
          <p:cNvPicPr>
            <a:picLocks noChangeAspect="1"/>
          </p:cNvPicPr>
          <p:nvPr/>
        </p:nvPicPr>
        <p:blipFill>
          <a:blip r:embed="rId3"/>
          <a:stretch>
            <a:fillRect/>
          </a:stretch>
        </p:blipFill>
        <p:spPr>
          <a:xfrm>
            <a:off x="9293639" y="1621252"/>
            <a:ext cx="1599648" cy="1599648"/>
          </a:xfrm>
          <a:prstGeom prst="rect">
            <a:avLst/>
          </a:prstGeom>
        </p:spPr>
      </p:pic>
    </p:spTree>
    <p:extLst>
      <p:ext uri="{BB962C8B-B14F-4D97-AF65-F5344CB8AC3E}">
        <p14:creationId xmlns:p14="http://schemas.microsoft.com/office/powerpoint/2010/main" val="143227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B685C-8FBE-434E-A58F-2667B4C3B90B}"/>
              </a:ext>
            </a:extLst>
          </p:cNvPr>
          <p:cNvSpPr>
            <a:spLocks noGrp="1"/>
          </p:cNvSpPr>
          <p:nvPr>
            <p:ph type="title"/>
          </p:nvPr>
        </p:nvSpPr>
        <p:spPr/>
        <p:txBody>
          <a:bodyPr/>
          <a:lstStyle/>
          <a:p>
            <a:endParaRPr lang="sv-SE"/>
          </a:p>
        </p:txBody>
      </p:sp>
      <p:pic>
        <p:nvPicPr>
          <p:cNvPr id="5" name="Picture 4">
            <a:extLst>
              <a:ext uri="{FF2B5EF4-FFF2-40B4-BE49-F238E27FC236}">
                <a16:creationId xmlns:a16="http://schemas.microsoft.com/office/drawing/2014/main" id="{17F2BD69-0654-154F-9AD5-B3793843B16D}"/>
              </a:ext>
            </a:extLst>
          </p:cNvPr>
          <p:cNvPicPr>
            <a:picLocks noChangeAspect="1"/>
          </p:cNvPicPr>
          <p:nvPr/>
        </p:nvPicPr>
        <p:blipFill>
          <a:blip r:embed="rId2"/>
          <a:stretch>
            <a:fillRect/>
          </a:stretch>
        </p:blipFill>
        <p:spPr>
          <a:xfrm>
            <a:off x="3486150" y="2667000"/>
            <a:ext cx="5219700" cy="1524000"/>
          </a:xfrm>
          <a:prstGeom prst="rect">
            <a:avLst/>
          </a:prstGeom>
        </p:spPr>
      </p:pic>
    </p:spTree>
    <p:extLst>
      <p:ext uri="{BB962C8B-B14F-4D97-AF65-F5344CB8AC3E}">
        <p14:creationId xmlns:p14="http://schemas.microsoft.com/office/powerpoint/2010/main" val="310729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183D-4845-A342-8E2C-397581267776}"/>
              </a:ext>
            </a:extLst>
          </p:cNvPr>
          <p:cNvSpPr>
            <a:spLocks noGrp="1"/>
          </p:cNvSpPr>
          <p:nvPr>
            <p:ph type="title"/>
          </p:nvPr>
        </p:nvSpPr>
        <p:spPr/>
        <p:txBody>
          <a:bodyPr/>
          <a:lstStyle/>
          <a:p>
            <a:r>
              <a:rPr lang="sv-SE" dirty="0" err="1"/>
              <a:t>Reality</a:t>
            </a:r>
            <a:r>
              <a:rPr lang="sv-SE" dirty="0"/>
              <a:t> check</a:t>
            </a:r>
          </a:p>
        </p:txBody>
      </p:sp>
      <p:pic>
        <p:nvPicPr>
          <p:cNvPr id="5" name="Picture 4">
            <a:extLst>
              <a:ext uri="{FF2B5EF4-FFF2-40B4-BE49-F238E27FC236}">
                <a16:creationId xmlns:a16="http://schemas.microsoft.com/office/drawing/2014/main" id="{CE97EBBA-424A-2146-860F-B964C8A90CD3}"/>
              </a:ext>
            </a:extLst>
          </p:cNvPr>
          <p:cNvPicPr>
            <a:picLocks noChangeAspect="1"/>
          </p:cNvPicPr>
          <p:nvPr/>
        </p:nvPicPr>
        <p:blipFill>
          <a:blip r:embed="rId2"/>
          <a:stretch>
            <a:fillRect/>
          </a:stretch>
        </p:blipFill>
        <p:spPr>
          <a:xfrm>
            <a:off x="1327427" y="2662031"/>
            <a:ext cx="9245600" cy="3124200"/>
          </a:xfrm>
          <a:prstGeom prst="rect">
            <a:avLst/>
          </a:prstGeom>
        </p:spPr>
      </p:pic>
      <p:pic>
        <p:nvPicPr>
          <p:cNvPr id="7" name="Picture 6">
            <a:extLst>
              <a:ext uri="{FF2B5EF4-FFF2-40B4-BE49-F238E27FC236}">
                <a16:creationId xmlns:a16="http://schemas.microsoft.com/office/drawing/2014/main" id="{51CF1B26-8873-A643-81D6-FE866D552D16}"/>
              </a:ext>
            </a:extLst>
          </p:cNvPr>
          <p:cNvPicPr>
            <a:picLocks noChangeAspect="1"/>
          </p:cNvPicPr>
          <p:nvPr/>
        </p:nvPicPr>
        <p:blipFill>
          <a:blip r:embed="rId3"/>
          <a:stretch>
            <a:fillRect/>
          </a:stretch>
        </p:blipFill>
        <p:spPr>
          <a:xfrm>
            <a:off x="310045" y="1954109"/>
            <a:ext cx="2374900" cy="444500"/>
          </a:xfrm>
          <a:prstGeom prst="rect">
            <a:avLst/>
          </a:prstGeom>
        </p:spPr>
      </p:pic>
    </p:spTree>
    <p:extLst>
      <p:ext uri="{BB962C8B-B14F-4D97-AF65-F5344CB8AC3E}">
        <p14:creationId xmlns:p14="http://schemas.microsoft.com/office/powerpoint/2010/main" val="3151890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A560-FE14-E645-86B7-F7B3FD44D9D6}"/>
              </a:ext>
            </a:extLst>
          </p:cNvPr>
          <p:cNvSpPr>
            <a:spLocks noGrp="1"/>
          </p:cNvSpPr>
          <p:nvPr>
            <p:ph type="title"/>
          </p:nvPr>
        </p:nvSpPr>
        <p:spPr>
          <a:xfrm>
            <a:off x="875779" y="1918352"/>
            <a:ext cx="10172178" cy="2277867"/>
          </a:xfrm>
        </p:spPr>
        <p:txBody>
          <a:bodyPr>
            <a:normAutofit/>
          </a:bodyPr>
          <a:lstStyle/>
          <a:p>
            <a:pPr algn="ctr"/>
            <a:r>
              <a:rPr lang="sv-SE" sz="2400" dirty="0"/>
              <a:t>Men vänta lite.. </a:t>
            </a:r>
            <a:br>
              <a:rPr lang="sv-SE" sz="2400" dirty="0"/>
            </a:br>
            <a:br>
              <a:rPr lang="sv-SE" dirty="0"/>
            </a:br>
            <a:r>
              <a:rPr lang="sv-SE" dirty="0"/>
              <a:t>WTF är </a:t>
            </a:r>
            <a:r>
              <a:rPr lang="sv-SE" b="1" dirty="0" err="1"/>
              <a:t>Shadow</a:t>
            </a:r>
            <a:r>
              <a:rPr lang="sv-SE" b="1" dirty="0"/>
              <a:t> DOM</a:t>
            </a:r>
            <a:r>
              <a:rPr lang="sv-SE" dirty="0"/>
              <a:t>?</a:t>
            </a:r>
          </a:p>
        </p:txBody>
      </p:sp>
      <p:pic>
        <p:nvPicPr>
          <p:cNvPr id="12" name="Picture 11">
            <a:extLst>
              <a:ext uri="{FF2B5EF4-FFF2-40B4-BE49-F238E27FC236}">
                <a16:creationId xmlns:a16="http://schemas.microsoft.com/office/drawing/2014/main" id="{D76E2EC5-8584-DE4A-97B0-CE31F56C2642}"/>
              </a:ext>
            </a:extLst>
          </p:cNvPr>
          <p:cNvPicPr>
            <a:picLocks noChangeAspect="1"/>
          </p:cNvPicPr>
          <p:nvPr/>
        </p:nvPicPr>
        <p:blipFill>
          <a:blip r:embed="rId3"/>
          <a:stretch>
            <a:fillRect/>
          </a:stretch>
        </p:blipFill>
        <p:spPr>
          <a:xfrm>
            <a:off x="875779" y="647367"/>
            <a:ext cx="2185780" cy="1755006"/>
          </a:xfrm>
          <a:prstGeom prst="rect">
            <a:avLst/>
          </a:prstGeom>
        </p:spPr>
      </p:pic>
      <p:pic>
        <p:nvPicPr>
          <p:cNvPr id="14" name="Picture 13">
            <a:extLst>
              <a:ext uri="{FF2B5EF4-FFF2-40B4-BE49-F238E27FC236}">
                <a16:creationId xmlns:a16="http://schemas.microsoft.com/office/drawing/2014/main" id="{1B320CA9-FF7C-694B-9DD4-2BC455C2FA2B}"/>
              </a:ext>
            </a:extLst>
          </p:cNvPr>
          <p:cNvPicPr>
            <a:picLocks noChangeAspect="1"/>
          </p:cNvPicPr>
          <p:nvPr/>
        </p:nvPicPr>
        <p:blipFill>
          <a:blip r:embed="rId4"/>
          <a:stretch>
            <a:fillRect/>
          </a:stretch>
        </p:blipFill>
        <p:spPr>
          <a:xfrm>
            <a:off x="9732397" y="4070531"/>
            <a:ext cx="1197835" cy="2168919"/>
          </a:xfrm>
          <a:prstGeom prst="rect">
            <a:avLst/>
          </a:prstGeom>
        </p:spPr>
      </p:pic>
    </p:spTree>
    <p:extLst>
      <p:ext uri="{BB962C8B-B14F-4D97-AF65-F5344CB8AC3E}">
        <p14:creationId xmlns:p14="http://schemas.microsoft.com/office/powerpoint/2010/main" val="84766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888B24-172C-5B41-A520-1CADCC1F28B8}"/>
              </a:ext>
            </a:extLst>
          </p:cNvPr>
          <p:cNvPicPr>
            <a:picLocks noChangeAspect="1"/>
          </p:cNvPicPr>
          <p:nvPr/>
        </p:nvPicPr>
        <p:blipFill>
          <a:blip r:embed="rId3"/>
          <a:stretch>
            <a:fillRect/>
          </a:stretch>
        </p:blipFill>
        <p:spPr>
          <a:xfrm>
            <a:off x="2608218" y="593697"/>
            <a:ext cx="4828218" cy="4997206"/>
          </a:xfrm>
          <a:prstGeom prst="rect">
            <a:avLst/>
          </a:prstGeom>
        </p:spPr>
      </p:pic>
      <p:sp>
        <p:nvSpPr>
          <p:cNvPr id="5" name="TextBox 4">
            <a:extLst>
              <a:ext uri="{FF2B5EF4-FFF2-40B4-BE49-F238E27FC236}">
                <a16:creationId xmlns:a16="http://schemas.microsoft.com/office/drawing/2014/main" id="{62AD8011-47B8-BB45-BD7B-09D0F0D5C90F}"/>
              </a:ext>
            </a:extLst>
          </p:cNvPr>
          <p:cNvSpPr txBox="1"/>
          <p:nvPr/>
        </p:nvSpPr>
        <p:spPr>
          <a:xfrm>
            <a:off x="450574" y="2849692"/>
            <a:ext cx="2148935" cy="646331"/>
          </a:xfrm>
          <a:prstGeom prst="rect">
            <a:avLst/>
          </a:prstGeom>
          <a:noFill/>
        </p:spPr>
        <p:txBody>
          <a:bodyPr wrap="square" rtlCol="0">
            <a:spAutoFit/>
          </a:bodyPr>
          <a:lstStyle/>
          <a:p>
            <a:r>
              <a:rPr lang="sv-SE" dirty="0"/>
              <a:t>@ </a:t>
            </a:r>
            <a:r>
              <a:rPr lang="sv-SE" dirty="0" err="1"/>
              <a:t>First</a:t>
            </a:r>
            <a:r>
              <a:rPr lang="sv-SE" dirty="0"/>
              <a:t>,</a:t>
            </a:r>
          </a:p>
          <a:p>
            <a:r>
              <a:rPr lang="sv-SE" dirty="0" err="1"/>
              <a:t>There</a:t>
            </a:r>
            <a:r>
              <a:rPr lang="sv-SE" dirty="0"/>
              <a:t> </a:t>
            </a:r>
            <a:r>
              <a:rPr lang="sv-SE" dirty="0" err="1"/>
              <a:t>was</a:t>
            </a:r>
            <a:r>
              <a:rPr lang="sv-SE" dirty="0"/>
              <a:t> the DOM:</a:t>
            </a:r>
          </a:p>
        </p:txBody>
      </p:sp>
      <p:sp>
        <p:nvSpPr>
          <p:cNvPr id="2" name="TextBox 1">
            <a:extLst>
              <a:ext uri="{FF2B5EF4-FFF2-40B4-BE49-F238E27FC236}">
                <a16:creationId xmlns:a16="http://schemas.microsoft.com/office/drawing/2014/main" id="{9FD3C74A-D777-8145-AC2B-5699E1D81991}"/>
              </a:ext>
            </a:extLst>
          </p:cNvPr>
          <p:cNvSpPr txBox="1"/>
          <p:nvPr/>
        </p:nvSpPr>
        <p:spPr>
          <a:xfrm>
            <a:off x="8059784" y="2351314"/>
            <a:ext cx="3513908" cy="2031325"/>
          </a:xfrm>
          <a:prstGeom prst="rect">
            <a:avLst/>
          </a:prstGeom>
          <a:solidFill>
            <a:schemeClr val="bg1">
              <a:lumMod val="75000"/>
            </a:schemeClr>
          </a:solidFill>
          <a:ln>
            <a:solidFill>
              <a:schemeClr val="bg2">
                <a:lumMod val="50000"/>
              </a:schemeClr>
            </a:solidFill>
          </a:ln>
        </p:spPr>
        <p:txBody>
          <a:bodyPr wrap="square" rtlCol="0">
            <a:spAutoFit/>
          </a:bodyPr>
          <a:lstStyle/>
          <a:p>
            <a:r>
              <a:rPr lang="sv-SE" dirty="0"/>
              <a:t>DOM med JavaScript är det som möjliggör AJAX/REST, SPA mm mm mm.</a:t>
            </a:r>
          </a:p>
          <a:p>
            <a:r>
              <a:rPr lang="sv-SE" dirty="0"/>
              <a:t>Grunden för web applikationer</a:t>
            </a:r>
          </a:p>
          <a:p>
            <a:r>
              <a:rPr lang="sv-SE" dirty="0"/>
              <a:t>vs. Hypertext dokument.</a:t>
            </a:r>
          </a:p>
          <a:p>
            <a:endParaRPr lang="sv-SE" dirty="0"/>
          </a:p>
          <a:p>
            <a:endParaRPr lang="sv-SE" dirty="0"/>
          </a:p>
        </p:txBody>
      </p:sp>
    </p:spTree>
    <p:extLst>
      <p:ext uri="{BB962C8B-B14F-4D97-AF65-F5344CB8AC3E}">
        <p14:creationId xmlns:p14="http://schemas.microsoft.com/office/powerpoint/2010/main" val="155121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27AD-A5EB-134E-926D-568067E697AD}"/>
              </a:ext>
            </a:extLst>
          </p:cNvPr>
          <p:cNvSpPr>
            <a:spLocks noGrp="1"/>
          </p:cNvSpPr>
          <p:nvPr>
            <p:ph type="title"/>
          </p:nvPr>
        </p:nvSpPr>
        <p:spPr/>
        <p:txBody>
          <a:bodyPr/>
          <a:lstStyle/>
          <a:p>
            <a:r>
              <a:rPr lang="sv-SE" dirty="0"/>
              <a:t>Vad är problemet? </a:t>
            </a:r>
          </a:p>
        </p:txBody>
      </p:sp>
      <p:pic>
        <p:nvPicPr>
          <p:cNvPr id="5" name="Picture 4">
            <a:extLst>
              <a:ext uri="{FF2B5EF4-FFF2-40B4-BE49-F238E27FC236}">
                <a16:creationId xmlns:a16="http://schemas.microsoft.com/office/drawing/2014/main" id="{A2C36D0E-DC9B-A445-B940-8AA4A13CC559}"/>
              </a:ext>
            </a:extLst>
          </p:cNvPr>
          <p:cNvPicPr>
            <a:picLocks noChangeAspect="1"/>
          </p:cNvPicPr>
          <p:nvPr/>
        </p:nvPicPr>
        <p:blipFill>
          <a:blip r:embed="rId2"/>
          <a:stretch>
            <a:fillRect/>
          </a:stretch>
        </p:blipFill>
        <p:spPr>
          <a:xfrm>
            <a:off x="1010896" y="1513731"/>
            <a:ext cx="6361454" cy="4150910"/>
          </a:xfrm>
          <a:prstGeom prst="rect">
            <a:avLst/>
          </a:prstGeom>
        </p:spPr>
      </p:pic>
      <p:sp>
        <p:nvSpPr>
          <p:cNvPr id="6" name="TextBox 5">
            <a:extLst>
              <a:ext uri="{FF2B5EF4-FFF2-40B4-BE49-F238E27FC236}">
                <a16:creationId xmlns:a16="http://schemas.microsoft.com/office/drawing/2014/main" id="{B399F77F-9D7F-DB43-9F07-FF28AC19FC6E}"/>
              </a:ext>
            </a:extLst>
          </p:cNvPr>
          <p:cNvSpPr txBox="1"/>
          <p:nvPr/>
        </p:nvSpPr>
        <p:spPr>
          <a:xfrm>
            <a:off x="8321040" y="2037806"/>
            <a:ext cx="3111557" cy="1200329"/>
          </a:xfrm>
          <a:prstGeom prst="rect">
            <a:avLst/>
          </a:prstGeom>
          <a:noFill/>
        </p:spPr>
        <p:txBody>
          <a:bodyPr wrap="none" rtlCol="0">
            <a:spAutoFit/>
          </a:bodyPr>
          <a:lstStyle/>
          <a:p>
            <a:r>
              <a:rPr lang="sv-SE" dirty="0"/>
              <a:t>”Globala variabler”</a:t>
            </a:r>
          </a:p>
          <a:p>
            <a:r>
              <a:rPr lang="sv-SE" dirty="0"/>
              <a:t>Komponenter som ”läcker CSS”</a:t>
            </a:r>
          </a:p>
          <a:p>
            <a:r>
              <a:rPr lang="sv-SE" dirty="0"/>
              <a:t>=&gt;</a:t>
            </a:r>
          </a:p>
          <a:p>
            <a:r>
              <a:rPr lang="sv-SE" dirty="0"/>
              <a:t>Inkapsling!</a:t>
            </a:r>
          </a:p>
        </p:txBody>
      </p:sp>
    </p:spTree>
    <p:extLst>
      <p:ext uri="{BB962C8B-B14F-4D97-AF65-F5344CB8AC3E}">
        <p14:creationId xmlns:p14="http://schemas.microsoft.com/office/powerpoint/2010/main" val="1978030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542</Words>
  <Application>Microsoft Macintosh PowerPoint</Application>
  <PresentationFormat>Widescreen</PresentationFormat>
  <Paragraphs>63</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μFrontEnds using WebComponents</vt:lpstr>
      <vt:lpstr>Quote</vt:lpstr>
      <vt:lpstr>Verksamhets..logik</vt:lpstr>
      <vt:lpstr>Det låter ju bra… och.. men..?</vt:lpstr>
      <vt:lpstr>PowerPoint Presentation</vt:lpstr>
      <vt:lpstr>Reality check</vt:lpstr>
      <vt:lpstr>Men vänta lite..   WTF är Shadow DOM?</vt:lpstr>
      <vt:lpstr>PowerPoint Presentation</vt:lpstr>
      <vt:lpstr>Vad är problemet? </vt:lpstr>
      <vt:lpstr>Hur funkar det?</vt:lpstr>
      <vt:lpstr>Mer begrepp</vt:lpstr>
      <vt:lpstr>Mer begrepp</vt:lpstr>
      <vt:lpstr>Wrap-UP</vt:lpstr>
      <vt:lpstr>References</vt:lpstr>
      <vt:lpstr>Vad är problemet med globala variabler?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Hans Almgren</dc:creator>
  <cp:lastModifiedBy>Hans Almgren</cp:lastModifiedBy>
  <cp:revision>17</cp:revision>
  <dcterms:created xsi:type="dcterms:W3CDTF">2018-08-20T13:24:27Z</dcterms:created>
  <dcterms:modified xsi:type="dcterms:W3CDTF">2019-03-26T04:10:38Z</dcterms:modified>
</cp:coreProperties>
</file>