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70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B5550-0616-42FC-B82C-757C1BB15A65}" v="8" dt="2023-12-02T02:49:14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8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armstrong" userId="db58b1ceb4554dc5" providerId="LiveId" clId="{796B5550-0616-42FC-B82C-757C1BB15A65}"/>
    <pc:docChg chg="addSld modSld">
      <pc:chgData name="hans armstrong" userId="db58b1ceb4554dc5" providerId="LiveId" clId="{796B5550-0616-42FC-B82C-757C1BB15A65}" dt="2023-12-02T02:49:14.408" v="9"/>
      <pc:docMkLst>
        <pc:docMk/>
      </pc:docMkLst>
      <pc:sldChg chg="new">
        <pc:chgData name="hans armstrong" userId="db58b1ceb4554dc5" providerId="LiveId" clId="{796B5550-0616-42FC-B82C-757C1BB15A65}" dt="2023-11-27T23:57:41.385" v="0" actId="680"/>
        <pc:sldMkLst>
          <pc:docMk/>
          <pc:sldMk cId="3803225441" sldId="256"/>
        </pc:sldMkLst>
      </pc:sldChg>
      <pc:sldChg chg="add">
        <pc:chgData name="hans armstrong" userId="db58b1ceb4554dc5" providerId="LiveId" clId="{796B5550-0616-42FC-B82C-757C1BB15A65}" dt="2023-11-27T23:58:19.303" v="2"/>
        <pc:sldMkLst>
          <pc:docMk/>
          <pc:sldMk cId="100932135" sldId="266"/>
        </pc:sldMkLst>
      </pc:sldChg>
      <pc:sldChg chg="add">
        <pc:chgData name="hans armstrong" userId="db58b1ceb4554dc5" providerId="LiveId" clId="{796B5550-0616-42FC-B82C-757C1BB15A65}" dt="2023-11-27T23:58:31.532" v="3"/>
        <pc:sldMkLst>
          <pc:docMk/>
          <pc:sldMk cId="4121583401" sldId="267"/>
        </pc:sldMkLst>
      </pc:sldChg>
      <pc:sldChg chg="add">
        <pc:chgData name="hans armstrong" userId="db58b1ceb4554dc5" providerId="LiveId" clId="{796B5550-0616-42FC-B82C-757C1BB15A65}" dt="2023-11-27T23:58:44.412" v="4"/>
        <pc:sldMkLst>
          <pc:docMk/>
          <pc:sldMk cId="927975716" sldId="268"/>
        </pc:sldMkLst>
      </pc:sldChg>
      <pc:sldChg chg="add">
        <pc:chgData name="hans armstrong" userId="db58b1ceb4554dc5" providerId="LiveId" clId="{796B5550-0616-42FC-B82C-757C1BB15A65}" dt="2023-11-27T23:57:58.413" v="1"/>
        <pc:sldMkLst>
          <pc:docMk/>
          <pc:sldMk cId="375539004" sldId="269"/>
        </pc:sldMkLst>
      </pc:sldChg>
      <pc:sldChg chg="addSp delSp modSp new">
        <pc:chgData name="hans armstrong" userId="db58b1ceb4554dc5" providerId="LiveId" clId="{796B5550-0616-42FC-B82C-757C1BB15A65}" dt="2023-12-02T02:49:14.408" v="9"/>
        <pc:sldMkLst>
          <pc:docMk/>
          <pc:sldMk cId="122537660" sldId="270"/>
        </pc:sldMkLst>
        <pc:spChg chg="add del">
          <ac:chgData name="hans armstrong" userId="db58b1ceb4554dc5" providerId="LiveId" clId="{796B5550-0616-42FC-B82C-757C1BB15A65}" dt="2023-12-02T02:49:14.408" v="9"/>
          <ac:spMkLst>
            <pc:docMk/>
            <pc:sldMk cId="122537660" sldId="270"/>
            <ac:spMk id="3" creationId="{C773BF43-0734-C17F-B791-13E6D6F90671}"/>
          </ac:spMkLst>
        </pc:spChg>
        <pc:spChg chg="add del">
          <ac:chgData name="hans armstrong" userId="db58b1ceb4554dc5" providerId="LiveId" clId="{796B5550-0616-42FC-B82C-757C1BB15A65}" dt="2023-12-02T02:49:09.757" v="7"/>
          <ac:spMkLst>
            <pc:docMk/>
            <pc:sldMk cId="122537660" sldId="270"/>
            <ac:spMk id="4" creationId="{BDC0B516-89FC-7FA2-8DD2-066077B8742F}"/>
          </ac:spMkLst>
        </pc:spChg>
        <pc:spChg chg="add del mod">
          <ac:chgData name="hans armstrong" userId="db58b1ceb4554dc5" providerId="LiveId" clId="{796B5550-0616-42FC-B82C-757C1BB15A65}" dt="2023-12-02T02:49:14.408" v="9"/>
          <ac:spMkLst>
            <pc:docMk/>
            <pc:sldMk cId="122537660" sldId="270"/>
            <ac:spMk id="5" creationId="{4DB71368-8099-43FF-8B1D-A947C37BBF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48F51-740A-47CD-8963-34E95B4483BA}" type="datetimeFigureOut">
              <a:rPr lang="da-DK" smtClean="0"/>
              <a:t>02-12-2023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9CC92-69E1-4EBF-9346-EB39273CAE7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121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R”()” </a:t>
            </a:r>
            <a:r>
              <a:rPr lang="da-DK" dirty="0" err="1"/>
              <a:t>syntax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to </a:t>
            </a:r>
            <a:r>
              <a:rPr lang="da-DK" dirty="0" err="1"/>
              <a:t>to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escaping</a:t>
            </a:r>
            <a:r>
              <a:rPr lang="da-DK" dirty="0"/>
              <a:t> special </a:t>
            </a:r>
            <a:r>
              <a:rPr lang="da-DK" dirty="0" err="1"/>
              <a:t>characters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ever delimiter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</a:t>
            </a:r>
            <a:r>
              <a:rPr lang="da-DK" dirty="0" err="1"/>
              <a:t>paranthesis</a:t>
            </a:r>
            <a:r>
              <a:rPr lang="da-DK" dirty="0"/>
              <a:t>. </a:t>
            </a:r>
          </a:p>
          <a:p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PROGMEM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whatever is </a:t>
            </a:r>
            <a:r>
              <a:rPr lang="da-DK" dirty="0" err="1"/>
              <a:t>inside</a:t>
            </a:r>
            <a:r>
              <a:rPr lang="da-DK" dirty="0"/>
              <a:t> the R”()” </a:t>
            </a:r>
            <a:r>
              <a:rPr lang="da-DK" dirty="0" err="1"/>
              <a:t>gets</a:t>
            </a:r>
            <a:r>
              <a:rPr lang="da-DK" dirty="0"/>
              <a:t> put in the flash </a:t>
            </a:r>
            <a:r>
              <a:rPr lang="da-DK" dirty="0" err="1"/>
              <a:t>memory</a:t>
            </a:r>
            <a:r>
              <a:rPr lang="da-DK" dirty="0"/>
              <a:t> of the MCU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precious</a:t>
            </a:r>
            <a:r>
              <a:rPr lang="da-DK" dirty="0"/>
              <a:t> RAM </a:t>
            </a:r>
            <a:r>
              <a:rPr lang="da-DK" dirty="0" err="1"/>
              <a:t>memory</a:t>
            </a:r>
            <a:r>
              <a:rPr lang="da-DK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Flash </a:t>
            </a:r>
            <a:r>
              <a:rPr lang="da-DK" dirty="0" err="1"/>
              <a:t>memory</a:t>
            </a:r>
            <a:r>
              <a:rPr lang="da-DK" dirty="0"/>
              <a:t> (non-volatile)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keept</a:t>
            </a:r>
            <a:r>
              <a:rPr lang="da-DK" dirty="0"/>
              <a:t> in the MCU </a:t>
            </a:r>
            <a:r>
              <a:rPr lang="da-DK" dirty="0" err="1"/>
              <a:t>when</a:t>
            </a:r>
            <a:r>
              <a:rPr lang="da-DK" dirty="0"/>
              <a:t> power is </a:t>
            </a:r>
            <a:r>
              <a:rPr lang="da-DK" dirty="0" err="1"/>
              <a:t>turned</a:t>
            </a:r>
            <a:r>
              <a:rPr lang="da-DK" dirty="0"/>
              <a:t> </a:t>
            </a:r>
            <a:r>
              <a:rPr lang="da-DK" dirty="0" err="1"/>
              <a:t>off</a:t>
            </a:r>
            <a:r>
              <a:rPr lang="da-DK" dirty="0"/>
              <a:t>. RAM </a:t>
            </a:r>
            <a:r>
              <a:rPr lang="da-DK" dirty="0" err="1"/>
              <a:t>memory</a:t>
            </a:r>
            <a:r>
              <a:rPr lang="da-DK" dirty="0"/>
              <a:t> (volatile)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loose</a:t>
            </a:r>
            <a:r>
              <a:rPr lang="da-DK" dirty="0"/>
              <a:t> </a:t>
            </a:r>
            <a:r>
              <a:rPr lang="da-DK" dirty="0" err="1"/>
              <a:t>its</a:t>
            </a:r>
            <a:r>
              <a:rPr lang="da-DK" dirty="0"/>
              <a:t> data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poer</a:t>
            </a:r>
            <a:r>
              <a:rPr lang="da-DK" dirty="0"/>
              <a:t> is </a:t>
            </a:r>
            <a:r>
              <a:rPr lang="da-DK" dirty="0" err="1"/>
              <a:t>turned</a:t>
            </a:r>
            <a:r>
              <a:rPr lang="da-DK" dirty="0"/>
              <a:t> </a:t>
            </a:r>
            <a:r>
              <a:rPr lang="da-DK" dirty="0" err="1"/>
              <a:t>off</a:t>
            </a:r>
            <a:r>
              <a:rPr lang="da-DK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&lt;!DOCTYPE HTML&gt; </a:t>
            </a:r>
            <a:r>
              <a:rPr lang="da-DK" dirty="0" err="1"/>
              <a:t>specifically</a:t>
            </a:r>
            <a:r>
              <a:rPr lang="da-DK" dirty="0"/>
              <a:t> </a:t>
            </a:r>
            <a:r>
              <a:rPr lang="da-DK" dirty="0" err="1"/>
              <a:t>declares</a:t>
            </a:r>
            <a:r>
              <a:rPr lang="da-DK" dirty="0"/>
              <a:t> the </a:t>
            </a:r>
            <a:r>
              <a:rPr lang="da-DK" dirty="0" err="1"/>
              <a:t>document</a:t>
            </a:r>
            <a:r>
              <a:rPr lang="da-DK" dirty="0"/>
              <a:t> as HTML5 </a:t>
            </a:r>
            <a:r>
              <a:rPr lang="da-DK" dirty="0" err="1"/>
              <a:t>which</a:t>
            </a:r>
            <a:r>
              <a:rPr lang="da-DK" dirty="0"/>
              <a:t> is the </a:t>
            </a:r>
            <a:r>
              <a:rPr lang="da-DK" dirty="0" err="1"/>
              <a:t>newest</a:t>
            </a:r>
            <a:r>
              <a:rPr lang="da-DK" dirty="0"/>
              <a:t> version of HTML. </a:t>
            </a:r>
            <a:r>
              <a:rPr lang="da-DK" dirty="0" err="1"/>
              <a:t>Which</a:t>
            </a:r>
            <a:r>
              <a:rPr lang="da-DK" dirty="0"/>
              <a:t> is </a:t>
            </a:r>
            <a:r>
              <a:rPr lang="da-DK" dirty="0" err="1"/>
              <a:t>used</a:t>
            </a:r>
            <a:r>
              <a:rPr lang="da-DK" dirty="0"/>
              <a:t> for </a:t>
            </a:r>
            <a:r>
              <a:rPr lang="da-DK" dirty="0" err="1"/>
              <a:t>mordern</a:t>
            </a:r>
            <a:r>
              <a:rPr lang="da-DK" dirty="0"/>
              <a:t> web </a:t>
            </a:r>
            <a:r>
              <a:rPr lang="da-DK" dirty="0" err="1"/>
              <a:t>development</a:t>
            </a:r>
            <a:r>
              <a:rPr lang="da-DK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the </a:t>
            </a:r>
            <a:r>
              <a:rPr lang="en-US" dirty="0"/>
              <a:t>&lt;head&gt;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section is underlying functionality not </a:t>
            </a:r>
            <a:r>
              <a:rPr lang="en-US" b="0" i="0" dirty="0" err="1">
                <a:solidFill>
                  <a:srgbClr val="0F0F0F"/>
                </a:solidFill>
                <a:effectLst/>
                <a:latin typeface="Söhne"/>
              </a:rPr>
              <a:t>dicrectly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F0F0F"/>
                </a:solidFill>
                <a:effectLst/>
                <a:latin typeface="Söhne"/>
              </a:rPr>
              <a:t>represted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on the webpage.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typically used to include metadata, link to external resources, and setting global configurations for the HTML document.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-This includes the declaration of CSS styles and other meta-information that doesn't directly represent content on the page.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16947-EF3B-4C7D-BF5C-8BF271C3A9E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117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Attributes</a:t>
            </a:r>
            <a:r>
              <a:rPr lang="da-DK" b="1" dirty="0"/>
              <a:t> in the &lt;</a:t>
            </a:r>
            <a:r>
              <a:rPr lang="da-DK" b="1" dirty="0" err="1"/>
              <a:t>meta</a:t>
            </a:r>
            <a:r>
              <a:rPr lang="da-DK" b="1" dirty="0"/>
              <a:t>&gt; element</a:t>
            </a:r>
            <a:r>
              <a:rPr lang="da-DK" dirty="0"/>
              <a:t>: </a:t>
            </a:r>
          </a:p>
          <a:p>
            <a:endParaRPr lang="da-DK" dirty="0"/>
          </a:p>
          <a:p>
            <a:r>
              <a:rPr lang="da-DK" dirty="0" err="1"/>
              <a:t>name</a:t>
            </a:r>
            <a:r>
              <a:rPr lang="da-DK" dirty="0"/>
              <a:t>=viewport: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Used for responsive web design to control the viewport behavior on different devices.</a:t>
            </a: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content=</a:t>
            </a:r>
            <a:r>
              <a:rPr lang="da-DK" b="0" i="0" dirty="0">
                <a:solidFill>
                  <a:srgbClr val="00A67D"/>
                </a:solidFill>
                <a:effectLst/>
                <a:latin typeface="Söhne Mono"/>
              </a:rPr>
              <a:t>"</a:t>
            </a:r>
            <a:r>
              <a:rPr lang="da-DK" b="0" i="0" dirty="0" err="1">
                <a:solidFill>
                  <a:srgbClr val="00A67D"/>
                </a:solidFill>
                <a:effectLst/>
                <a:latin typeface="Söhne Mono"/>
              </a:rPr>
              <a:t>width</a:t>
            </a:r>
            <a:r>
              <a:rPr lang="da-DK" b="0" i="0" dirty="0">
                <a:solidFill>
                  <a:srgbClr val="00A67D"/>
                </a:solidFill>
                <a:effectLst/>
                <a:latin typeface="Söhne Mono"/>
              </a:rPr>
              <a:t>=</a:t>
            </a:r>
            <a:r>
              <a:rPr lang="da-DK" b="0" i="0" dirty="0" err="1">
                <a:solidFill>
                  <a:srgbClr val="00A67D"/>
                </a:solidFill>
                <a:effectLst/>
                <a:latin typeface="Söhne Mono"/>
              </a:rPr>
              <a:t>device-width</a:t>
            </a:r>
            <a:r>
              <a:rPr lang="da-DK" b="0" i="0" dirty="0">
                <a:solidFill>
                  <a:srgbClr val="00A67D"/>
                </a:solidFill>
                <a:effectLst/>
                <a:latin typeface="Söhne Mono"/>
              </a:rPr>
              <a:t>, initial-</a:t>
            </a:r>
            <a:r>
              <a:rPr lang="da-DK" b="0" i="0" dirty="0" err="1">
                <a:solidFill>
                  <a:srgbClr val="00A67D"/>
                </a:solidFill>
                <a:effectLst/>
                <a:latin typeface="Söhne Mono"/>
              </a:rPr>
              <a:t>scale</a:t>
            </a:r>
            <a:r>
              <a:rPr lang="da-DK" b="0" i="0" dirty="0">
                <a:solidFill>
                  <a:srgbClr val="00A67D"/>
                </a:solidFill>
                <a:effectLst/>
                <a:latin typeface="Söhne Mono"/>
              </a:rPr>
              <a:t>=1.0” : sets the </a:t>
            </a:r>
            <a:r>
              <a:rPr lang="da-DK" b="0" i="0" dirty="0" err="1">
                <a:solidFill>
                  <a:srgbClr val="00A67D"/>
                </a:solidFill>
                <a:effectLst/>
                <a:latin typeface="Söhne Mono"/>
              </a:rPr>
              <a:t>width</a:t>
            </a:r>
            <a:r>
              <a:rPr lang="da-DK" b="0" i="0" dirty="0">
                <a:solidFill>
                  <a:srgbClr val="00A67D"/>
                </a:solidFill>
                <a:effectLst/>
                <a:latin typeface="Söhne Mono"/>
              </a:rPr>
              <a:t> of the viewport to the </a:t>
            </a:r>
            <a:r>
              <a:rPr lang="da-DK" b="0" i="0" dirty="0" err="1">
                <a:solidFill>
                  <a:srgbClr val="00A67D"/>
                </a:solidFill>
                <a:effectLst/>
                <a:latin typeface="Söhne Mono"/>
              </a:rPr>
              <a:t>width</a:t>
            </a:r>
            <a:r>
              <a:rPr lang="da-DK" b="0" i="0" dirty="0">
                <a:solidFill>
                  <a:srgbClr val="00A67D"/>
                </a:solidFill>
                <a:effectLst/>
                <a:latin typeface="Söhne Mono"/>
              </a:rPr>
              <a:t> of the </a:t>
            </a:r>
            <a:r>
              <a:rPr lang="da-DK" b="0" i="0" dirty="0" err="1">
                <a:solidFill>
                  <a:srgbClr val="00A67D"/>
                </a:solidFill>
                <a:effectLst/>
                <a:latin typeface="Söhne Mono"/>
              </a:rPr>
              <a:t>device</a:t>
            </a:r>
            <a:r>
              <a:rPr lang="da-DK" b="0" i="0" dirty="0">
                <a:solidFill>
                  <a:srgbClr val="00A67D"/>
                </a:solidFill>
                <a:effectLst/>
                <a:latin typeface="Söhne Mono"/>
              </a:rPr>
              <a:t> </a:t>
            </a:r>
            <a:r>
              <a:rPr lang="da-DK" b="0" i="0" dirty="0" err="1">
                <a:solidFill>
                  <a:srgbClr val="00A67D"/>
                </a:solidFill>
                <a:effectLst/>
                <a:latin typeface="Söhne Mono"/>
              </a:rPr>
              <a:t>using</a:t>
            </a:r>
            <a:r>
              <a:rPr lang="da-DK" b="0" i="0" dirty="0">
                <a:solidFill>
                  <a:srgbClr val="00A67D"/>
                </a:solidFill>
                <a:effectLst/>
                <a:latin typeface="Söhne Mono"/>
              </a:rPr>
              <a:t> the webpage.</a:t>
            </a:r>
          </a:p>
          <a:p>
            <a:endParaRPr lang="da-DK" b="0" i="0" dirty="0">
              <a:solidFill>
                <a:srgbClr val="00A67D"/>
              </a:solidFill>
              <a:effectLst/>
              <a:latin typeface="Söhne Mon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1" dirty="0" err="1"/>
              <a:t>Attributes</a:t>
            </a:r>
            <a:r>
              <a:rPr lang="da-DK" b="1" dirty="0"/>
              <a:t> in the &lt;style&gt; element</a:t>
            </a:r>
            <a:r>
              <a:rPr lang="da-DK" dirty="0"/>
              <a:t>: </a:t>
            </a:r>
            <a:r>
              <a:rPr lang="da-DK" b="1" dirty="0"/>
              <a:t>(CSS) - </a:t>
            </a:r>
            <a:r>
              <a:rPr lang="da-DK" b="1" dirty="0" err="1"/>
              <a:t>There</a:t>
            </a:r>
            <a:r>
              <a:rPr lang="da-DK" b="1" dirty="0"/>
              <a:t> </a:t>
            </a:r>
            <a:r>
              <a:rPr lang="da-DK" b="1" dirty="0" err="1"/>
              <a:t>are</a:t>
            </a:r>
            <a:r>
              <a:rPr lang="da-DK" b="1" dirty="0"/>
              <a:t> </a:t>
            </a:r>
            <a:r>
              <a:rPr lang="da-DK" b="1" dirty="0" err="1"/>
              <a:t>many</a:t>
            </a:r>
            <a:r>
              <a:rPr lang="da-DK" b="1" dirty="0"/>
              <a:t> </a:t>
            </a:r>
            <a:r>
              <a:rPr lang="da-DK" b="1" dirty="0" err="1"/>
              <a:t>attributes</a:t>
            </a:r>
            <a:r>
              <a:rPr lang="da-DK" b="1" dirty="0"/>
              <a:t>, i </a:t>
            </a:r>
            <a:r>
              <a:rPr lang="da-DK" b="1" dirty="0" err="1"/>
              <a:t>will</a:t>
            </a:r>
            <a:r>
              <a:rPr lang="da-DK" b="1" dirty="0"/>
              <a:t> cover </a:t>
            </a:r>
            <a:r>
              <a:rPr lang="da-DK" b="1" dirty="0" err="1"/>
              <a:t>are</a:t>
            </a:r>
            <a:r>
              <a:rPr lang="da-DK" b="1" dirty="0"/>
              <a:t> </a:t>
            </a:r>
            <a:r>
              <a:rPr lang="da-DK" b="1" dirty="0" err="1"/>
              <a:t>few</a:t>
            </a:r>
            <a:r>
              <a:rPr lang="da-DK" b="1" dirty="0"/>
              <a:t> basic </a:t>
            </a:r>
            <a:r>
              <a:rPr lang="da-DK" b="1" dirty="0" err="1"/>
              <a:t>ones</a:t>
            </a:r>
            <a:r>
              <a:rPr lang="da-DK" b="1" dirty="0"/>
              <a:t> </a:t>
            </a:r>
            <a:r>
              <a:rPr lang="da-DK" b="1" dirty="0" err="1"/>
              <a:t>related</a:t>
            </a:r>
            <a:r>
              <a:rPr lang="da-DK" b="1" dirty="0"/>
              <a:t> to </a:t>
            </a:r>
            <a:r>
              <a:rPr lang="da-DK" b="1" dirty="0" err="1"/>
              <a:t>our</a:t>
            </a:r>
            <a:r>
              <a:rPr lang="da-DK" b="1" dirty="0"/>
              <a:t> webpage: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b="1" dirty="0"/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Styling for the html element: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font-family: Arial;: This sets the font family for the entire HTML document to Arial.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display: inline-block;: This sets the display property of the html element to inline-block. This is an interesting choice, as it makes the entire HTML document behave like an inline-block element, which can affect its layout in certain situations.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text-align: center;: This centers the text content within the html element.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Styling for h2 elements: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font-size: 3.0rem;: This sets the font size for all h2 elements to 3.0 rem units. rem (root </a:t>
            </a:r>
            <a:r>
              <a:rPr lang="en-US" b="0" i="0" dirty="0" err="1">
                <a:effectLst/>
                <a:latin typeface="Söhne"/>
              </a:rPr>
              <a:t>em</a:t>
            </a:r>
            <a:r>
              <a:rPr lang="en-US" b="0" i="0" dirty="0">
                <a:effectLst/>
                <a:latin typeface="Söhne"/>
              </a:rPr>
              <a:t>) is a relative unit that is calculated based on the font size of the root (in this case, the html element).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b="1" dirty="0"/>
          </a:p>
          <a:p>
            <a:endParaRPr lang="da-DK" b="0" i="0" dirty="0">
              <a:solidFill>
                <a:srgbClr val="00A67D"/>
              </a:solidFill>
              <a:effectLst/>
              <a:latin typeface="Söhne Mono"/>
            </a:endParaRPr>
          </a:p>
          <a:p>
            <a:endParaRPr lang="da-DK" b="0" i="0" dirty="0">
              <a:solidFill>
                <a:srgbClr val="00A67D"/>
              </a:solidFill>
              <a:effectLst/>
              <a:latin typeface="Söhne Mono"/>
            </a:endParaRP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16947-EF3B-4C7D-BF5C-8BF271C3A9E0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0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i="0" dirty="0">
                <a:effectLst/>
                <a:latin typeface="Söhne"/>
              </a:rPr>
              <a:t>Content </a:t>
            </a:r>
            <a:r>
              <a:rPr lang="da-DK" b="1" i="0" dirty="0" err="1">
                <a:effectLst/>
                <a:latin typeface="Söhne"/>
              </a:rPr>
              <a:t>Structure</a:t>
            </a:r>
            <a:r>
              <a:rPr lang="da-DK" b="1" i="0" dirty="0"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includes headings (</a:t>
            </a:r>
            <a:r>
              <a:rPr lang="en-US" dirty="0"/>
              <a:t>&lt;h1&gt;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dirty="0"/>
              <a:t>&lt;h2&gt;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, etc.), paragraphs (</a:t>
            </a:r>
            <a:r>
              <a:rPr lang="en-US" dirty="0"/>
              <a:t>&lt;p&gt;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), lists (</a:t>
            </a: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), images (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), links (</a:t>
            </a:r>
            <a:r>
              <a:rPr lang="en-US" dirty="0"/>
              <a:t>&lt;a&gt;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), forms (</a:t>
            </a:r>
            <a:r>
              <a:rPr lang="en-US" dirty="0"/>
              <a:t>&lt;form&gt;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)</a:t>
            </a:r>
          </a:p>
          <a:p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Scripts and Styles:</a:t>
            </a: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JavaScript code (enclosed in &lt;script&gt; tags) that provides interactivity and dynamic behavior is often placed within the &lt;body&gt; section.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CSS styles (typically linked using &lt;link&gt; or defined using &lt;style&gt;) can also be included to control the visual appearance of the content.</a:t>
            </a:r>
          </a:p>
          <a:p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Event Handling:</a:t>
            </a: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Events and event handlers, such as onclick, </a:t>
            </a:r>
            <a:r>
              <a:rPr lang="en-US" b="0" i="0" dirty="0" err="1">
                <a:solidFill>
                  <a:srgbClr val="0F0F0F"/>
                </a:solidFill>
                <a:effectLst/>
                <a:latin typeface="Söhne"/>
              </a:rPr>
              <a:t>onmouseover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, etc., are often associated with elements within the &lt;body&gt; section to make the page interactive.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16947-EF3B-4C7D-BF5C-8BF271C3A9E0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729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CB5A-40E8-0C86-985E-CA1031C6E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082CC-CCC1-CFA5-D075-CBD5AE80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53FEB-8BCC-AE12-3562-2B11552B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E86C-0DE8-4485-B642-0526484F38D7}" type="datetimeFigureOut">
              <a:rPr lang="da-DK" smtClean="0"/>
              <a:t>02-12-2023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7BD3-27E3-6CB3-07CB-E1D0FBDB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5546-87B1-85BB-FB19-98C9ECC6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A30C-7611-4FD9-AF38-03C0280AE9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600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A4EC-E517-65FE-3878-97BD0F4C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6CF6D-740F-9969-92E0-FD3E74514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9E7A-3FE0-4D7F-CF4D-3D5E9B8E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E86C-0DE8-4485-B642-0526484F38D7}" type="datetimeFigureOut">
              <a:rPr lang="da-DK" smtClean="0"/>
              <a:t>02-12-2023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03E0E-05EF-E5A6-2A59-BE7D63F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7CA84-D407-3D34-E1BD-8D246DF7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A30C-7611-4FD9-AF38-03C0280AE9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085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37EB5-F2E5-F0BE-C757-3CBC29A1D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02A6E-3FF3-2D1A-0739-3D5C89C02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F65D0-21C4-48B0-09DD-D3F00C67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E86C-0DE8-4485-B642-0526484F38D7}" type="datetimeFigureOut">
              <a:rPr lang="da-DK" smtClean="0"/>
              <a:t>02-12-2023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1A6C1-3614-ACCD-E8E5-37906A11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AB627-CA74-F61E-94C9-D01AF5B5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A30C-7611-4FD9-AF38-03C0280AE9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458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391-E163-29D6-A5A8-2E7A4D68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203D-E1AC-E6C3-2D20-7E439AC73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2305-3B07-7384-95F1-2E7DA693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E86C-0DE8-4485-B642-0526484F38D7}" type="datetimeFigureOut">
              <a:rPr lang="da-DK" smtClean="0"/>
              <a:t>02-12-2023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129E-903D-EB5D-53A3-240D57C0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F7E4-60A0-F303-F3AC-412972B7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A30C-7611-4FD9-AF38-03C0280AE9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044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B2FC-A19C-F477-5014-5B3A5333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4C958-8F01-E101-4902-5DEC81F5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890F-B62D-1B64-1F05-A73D18AC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E86C-0DE8-4485-B642-0526484F38D7}" type="datetimeFigureOut">
              <a:rPr lang="da-DK" smtClean="0"/>
              <a:t>02-12-2023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55B4-CE00-D0CE-6951-FF5C1B01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3907-3A5E-09CB-3C54-0F453526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A30C-7611-4FD9-AF38-03C0280AE9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225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8161-D99C-8572-E398-D4D3E22D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66C6-3873-5402-F1A4-04F657E7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9CD1B-1FEC-1195-50F6-7683B37C1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6C93C-ADB3-C043-F2E3-15562DF6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E86C-0DE8-4485-B642-0526484F38D7}" type="datetimeFigureOut">
              <a:rPr lang="da-DK" smtClean="0"/>
              <a:t>02-12-2023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8BFF0-5574-2389-FA11-C6C51B41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955E6-5081-9E94-D83C-5AF34FF0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A30C-7611-4FD9-AF38-03C0280AE9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486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5806-5B0C-1D8B-C68A-2C8D1EA1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D6483-B60B-21E1-EC40-DB29F600F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660FA-55B2-BBE1-2F61-C10EBF65B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4451C-6EFB-E928-5DBA-3131B4CD3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BC264-7321-24A5-1592-8D8C8C03D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BAD4D-35F7-D35D-B2C0-9B669CEE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E86C-0DE8-4485-B642-0526484F38D7}" type="datetimeFigureOut">
              <a:rPr lang="da-DK" smtClean="0"/>
              <a:t>02-12-2023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4140B-30BC-22B0-D725-3C64C85B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D344E-1961-8857-4C9C-2C19513D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A30C-7611-4FD9-AF38-03C0280AE9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115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8BF5-00F1-9167-A762-74A101D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70723-2FFB-9F8B-7FF7-7B8A84C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E86C-0DE8-4485-B642-0526484F38D7}" type="datetimeFigureOut">
              <a:rPr lang="da-DK" smtClean="0"/>
              <a:t>02-12-2023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2E433-E896-BDBC-2696-41531B03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5A325-868D-71DA-6E0F-C7DA3C14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A30C-7611-4FD9-AF38-03C0280AE9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16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9FC86-878B-480F-E0A6-5FABBE69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E86C-0DE8-4485-B642-0526484F38D7}" type="datetimeFigureOut">
              <a:rPr lang="da-DK" smtClean="0"/>
              <a:t>02-12-2023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D84B4-D2EE-D39B-4E8C-9E05171E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63A82-8F44-EFFC-D28A-8C8D050D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A30C-7611-4FD9-AF38-03C0280AE9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370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462D-3854-2F32-C58E-635E9223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BCC9-39C6-71B9-E5A2-921A08F0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C740D-3E25-F369-788F-E6A7224D5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AE49F-52ED-67DD-76D8-C6D7FCBB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E86C-0DE8-4485-B642-0526484F38D7}" type="datetimeFigureOut">
              <a:rPr lang="da-DK" smtClean="0"/>
              <a:t>02-12-2023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7981E-0FBA-6379-37FD-6330CFCD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FBA2B-D23A-0247-5F1D-BC32FE6C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A30C-7611-4FD9-AF38-03C0280AE9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686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47D6-FB1E-4938-8381-30EC322C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E6B67-3308-CE96-A419-2A7625ED9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878C4-51A2-82AE-0A13-6394F94C1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B69BA-D243-7E54-3FBD-C9D05DCC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E86C-0DE8-4485-B642-0526484F38D7}" type="datetimeFigureOut">
              <a:rPr lang="da-DK" smtClean="0"/>
              <a:t>02-12-2023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3C16E-A695-E789-9162-0A81E322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C86EC-08C0-EBA7-59E8-C5F60640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A30C-7611-4FD9-AF38-03C0280AE9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18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6E489-9B9C-2A4A-3431-F36E955A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D5623-16C7-DA10-E539-481D85A2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23E0-3D74-FC6F-98E7-AEF781ECE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6E86C-0DE8-4485-B642-0526484F38D7}" type="datetimeFigureOut">
              <a:rPr lang="da-DK" smtClean="0"/>
              <a:t>02-12-2023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59BEA-20EC-2BB1-439C-C5BA3B20A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7762A-2AC6-CAE3-1EC5-4034FF834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A30C-7611-4FD9-AF38-03C0280AE9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67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ED4A-2277-1561-DFCD-B2943D257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083E3-9714-28E6-2E4B-6ACCA93CD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322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E432-3E13-B9E8-8415-A14C6538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Going</a:t>
            </a:r>
            <a:r>
              <a:rPr lang="da-DK" dirty="0"/>
              <a:t> </a:t>
            </a:r>
            <a:r>
              <a:rPr lang="da-DK" dirty="0" err="1"/>
              <a:t>deeper</a:t>
            </a:r>
            <a:r>
              <a:rPr lang="da-DK" dirty="0"/>
              <a:t> with </a:t>
            </a:r>
            <a:r>
              <a:rPr lang="da-DK" dirty="0" err="1"/>
              <a:t>webserver</a:t>
            </a:r>
            <a:r>
              <a:rPr lang="da-DK" dirty="0"/>
              <a:t> </a:t>
            </a:r>
            <a:r>
              <a:rPr lang="da-DK" dirty="0" err="1"/>
              <a:t>setup</a:t>
            </a:r>
            <a:endParaRPr lang="da-DK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F48E0D-7890-C53F-933F-F5FA463D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3534" y="2242159"/>
            <a:ext cx="4840266" cy="3934804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HTML is the </a:t>
            </a:r>
            <a:r>
              <a:rPr lang="da-DK" dirty="0" err="1"/>
              <a:t>structure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JS is the </a:t>
            </a:r>
            <a:r>
              <a:rPr lang="da-DK" dirty="0" err="1"/>
              <a:t>functionality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CSS is the styling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81B2DD-D698-A0D6-DBD6-50E1A363C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8386"/>
            <a:ext cx="4635946" cy="485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147C-E1E7-0A8F-A1CF-F853CB90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BF43-0734-C17F-B791-13E6D6F9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3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2F78-D755-5DAB-6103-9AEF7C0B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 webpage – part 1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561B94-EE44-2E15-82A9-9ABF04E7DB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66077" y="1690688"/>
            <a:ext cx="4172532" cy="2667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815FE-DAB8-6DEA-B00C-03D6A602938E}"/>
              </a:ext>
            </a:extLst>
          </p:cNvPr>
          <p:cNvSpPr txBox="1"/>
          <p:nvPr/>
        </p:nvSpPr>
        <p:spPr>
          <a:xfrm>
            <a:off x="838200" y="1605134"/>
            <a:ext cx="5953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It all starts with </a:t>
            </a:r>
            <a:r>
              <a:rPr lang="da-DK" dirty="0" err="1"/>
              <a:t>making</a:t>
            </a:r>
            <a:r>
              <a:rPr lang="da-DK" dirty="0"/>
              <a:t> a </a:t>
            </a:r>
            <a:r>
              <a:rPr lang="da-DK" dirty="0" err="1"/>
              <a:t>constant</a:t>
            </a:r>
            <a:r>
              <a:rPr lang="da-DK" dirty="0"/>
              <a:t> </a:t>
            </a:r>
            <a:r>
              <a:rPr lang="da-DK" dirty="0" err="1"/>
              <a:t>local</a:t>
            </a:r>
            <a:r>
              <a:rPr lang="da-DK" dirty="0"/>
              <a:t> variable </a:t>
            </a:r>
            <a:r>
              <a:rPr lang="da-DK" dirty="0" err="1"/>
              <a:t>index_html</a:t>
            </a:r>
            <a:r>
              <a:rPr lang="da-DK" dirty="0"/>
              <a:t>[] </a:t>
            </a:r>
            <a:r>
              <a:rPr lang="da-DK" dirty="0" err="1"/>
              <a:t>which</a:t>
            </a:r>
            <a:r>
              <a:rPr lang="da-DK" dirty="0"/>
              <a:t> is an </a:t>
            </a:r>
            <a:r>
              <a:rPr lang="da-DK" dirty="0" err="1"/>
              <a:t>arrary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hold a </a:t>
            </a:r>
            <a:r>
              <a:rPr lang="da-DK" dirty="0" err="1"/>
              <a:t>sequence</a:t>
            </a:r>
            <a:r>
              <a:rPr lang="da-DK" dirty="0"/>
              <a:t> of </a:t>
            </a:r>
            <a:r>
              <a:rPr lang="da-DK" dirty="0" err="1"/>
              <a:t>characters</a:t>
            </a:r>
            <a:r>
              <a:rPr lang="da-DK" dirty="0"/>
              <a:t> (</a:t>
            </a:r>
            <a:r>
              <a:rPr lang="da-DK" dirty="0" err="1"/>
              <a:t>our</a:t>
            </a:r>
            <a:r>
              <a:rPr lang="da-DK" dirty="0"/>
              <a:t> webpage) </a:t>
            </a:r>
          </a:p>
          <a:p>
            <a:r>
              <a:rPr lang="da-DK" dirty="0"/>
              <a:t>Now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the contents </a:t>
            </a:r>
            <a:r>
              <a:rPr lang="da-DK" dirty="0" err="1"/>
              <a:t>inside</a:t>
            </a:r>
            <a:r>
              <a:rPr lang="da-DK" dirty="0"/>
              <a:t> the </a:t>
            </a:r>
            <a:r>
              <a:rPr lang="da-DK" dirty="0" err="1"/>
              <a:t>R”name</a:t>
            </a:r>
            <a:r>
              <a:rPr lang="da-DK" dirty="0"/>
              <a:t>(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789F0B-FE67-B949-ACEE-45A2178FC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560" y="4075331"/>
            <a:ext cx="2858181" cy="383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3C6087-295B-D542-78B3-DF33F51B3F9B}"/>
              </a:ext>
            </a:extLst>
          </p:cNvPr>
          <p:cNvSpPr txBox="1"/>
          <p:nvPr/>
        </p:nvSpPr>
        <p:spPr>
          <a:xfrm>
            <a:off x="966355" y="3429000"/>
            <a:ext cx="605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declare</a:t>
            </a:r>
            <a:r>
              <a:rPr lang="da-DK" dirty="0"/>
              <a:t> the </a:t>
            </a:r>
            <a:r>
              <a:rPr lang="da-DK" dirty="0" err="1"/>
              <a:t>document</a:t>
            </a:r>
            <a:r>
              <a:rPr lang="da-DK" dirty="0"/>
              <a:t> type as HTML5. The </a:t>
            </a:r>
            <a:r>
              <a:rPr lang="da-DK" dirty="0" err="1"/>
              <a:t>entire</a:t>
            </a:r>
            <a:r>
              <a:rPr lang="da-DK" dirty="0"/>
              <a:t> webpage starts with &lt;HTML&gt; and </a:t>
            </a:r>
            <a:r>
              <a:rPr lang="da-DK" dirty="0" err="1"/>
              <a:t>ends</a:t>
            </a:r>
            <a:r>
              <a:rPr lang="da-DK" dirty="0"/>
              <a:t> with 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63C80-F106-7D2E-2EBB-A876653FABCD}"/>
              </a:ext>
            </a:extLst>
          </p:cNvPr>
          <p:cNvSpPr txBox="1"/>
          <p:nvPr/>
        </p:nvSpPr>
        <p:spPr>
          <a:xfrm>
            <a:off x="1059873" y="4359403"/>
            <a:ext cx="5732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The &lt;head&gt; </a:t>
            </a:r>
            <a:r>
              <a:rPr lang="da-DK" dirty="0" err="1"/>
              <a:t>section</a:t>
            </a:r>
            <a:r>
              <a:rPr lang="da-DK" dirty="0"/>
              <a:t> of the HTML doc is </a:t>
            </a:r>
            <a:r>
              <a:rPr lang="da-DK" dirty="0" err="1"/>
              <a:t>where</a:t>
            </a:r>
            <a:r>
              <a:rPr lang="da-DK" dirty="0"/>
              <a:t> all </a:t>
            </a:r>
            <a:r>
              <a:rPr lang="da-DK" dirty="0" err="1"/>
              <a:t>meta</a:t>
            </a:r>
            <a:r>
              <a:rPr lang="da-DK" dirty="0"/>
              <a:t> data is </a:t>
            </a:r>
            <a:r>
              <a:rPr lang="da-DK" dirty="0" err="1"/>
              <a:t>contained</a:t>
            </a:r>
            <a:r>
              <a:rPr lang="da-DK" dirty="0"/>
              <a:t>, </a:t>
            </a:r>
            <a:r>
              <a:rPr lang="da-DK" dirty="0" err="1"/>
              <a:t>meaning</a:t>
            </a:r>
            <a:r>
              <a:rPr lang="da-DK" dirty="0"/>
              <a:t> content </a:t>
            </a:r>
            <a:r>
              <a:rPr lang="da-DK" dirty="0" err="1"/>
              <a:t>that</a:t>
            </a:r>
            <a:r>
              <a:rPr lang="da-DK" dirty="0"/>
              <a:t> is not </a:t>
            </a:r>
            <a:r>
              <a:rPr lang="da-DK" dirty="0" err="1"/>
              <a:t>directly</a:t>
            </a:r>
            <a:r>
              <a:rPr lang="da-DK" dirty="0"/>
              <a:t> </a:t>
            </a:r>
            <a:r>
              <a:rPr lang="da-DK" dirty="0" err="1"/>
              <a:t>represented</a:t>
            </a:r>
            <a:r>
              <a:rPr lang="da-DK" dirty="0"/>
              <a:t> on the webpage. 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093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FE31-9F8F-7CB8-97DA-2A00F483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83" y="365125"/>
            <a:ext cx="11876762" cy="1325563"/>
          </a:xfrm>
        </p:spPr>
        <p:txBody>
          <a:bodyPr>
            <a:normAutofit/>
          </a:bodyPr>
          <a:lstStyle/>
          <a:p>
            <a:r>
              <a:rPr lang="da-DK" sz="3600" dirty="0" err="1"/>
              <a:t>Creating</a:t>
            </a:r>
            <a:r>
              <a:rPr lang="da-DK" sz="3600" dirty="0"/>
              <a:t> a webpage – part 2 – </a:t>
            </a:r>
            <a:r>
              <a:rPr lang="da-DK" sz="3600" dirty="0" err="1"/>
              <a:t>inside</a:t>
            </a:r>
            <a:r>
              <a:rPr lang="da-DK" sz="3600" dirty="0"/>
              <a:t> the head (</a:t>
            </a:r>
            <a:r>
              <a:rPr lang="da-DK" sz="3600" dirty="0" err="1"/>
              <a:t>meta</a:t>
            </a:r>
            <a:r>
              <a:rPr lang="da-DK" sz="3600" dirty="0"/>
              <a:t>)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9E420-DCC9-EFB3-4B68-642430291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673" y="1774777"/>
            <a:ext cx="2619741" cy="219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40EC88-943F-DBDF-A969-DECEEFF8FE16}"/>
              </a:ext>
            </a:extLst>
          </p:cNvPr>
          <p:cNvSpPr txBox="1"/>
          <p:nvPr/>
        </p:nvSpPr>
        <p:spPr>
          <a:xfrm>
            <a:off x="227556" y="1690688"/>
            <a:ext cx="564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&lt;</a:t>
            </a:r>
            <a:r>
              <a:rPr lang="da-DK" dirty="0" err="1"/>
              <a:t>title</a:t>
            </a:r>
            <a:r>
              <a:rPr lang="da-DK" dirty="0"/>
              <a:t>&gt; : The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is </a:t>
            </a:r>
            <a:r>
              <a:rPr lang="da-DK" dirty="0" err="1"/>
              <a:t>diplayed</a:t>
            </a:r>
            <a:r>
              <a:rPr lang="da-DK" dirty="0"/>
              <a:t> in the webbrowser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81C3AD-DB18-63F0-676A-2376C0466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199" y="2381231"/>
            <a:ext cx="5944430" cy="266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B516C4-3167-338D-3FAC-577E54A9B315}"/>
              </a:ext>
            </a:extLst>
          </p:cNvPr>
          <p:cNvSpPr txBox="1"/>
          <p:nvPr/>
        </p:nvSpPr>
        <p:spPr>
          <a:xfrm>
            <a:off x="227556" y="2278636"/>
            <a:ext cx="564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&lt;</a:t>
            </a:r>
            <a:r>
              <a:rPr lang="da-DK" dirty="0" err="1"/>
              <a:t>meta</a:t>
            </a:r>
            <a:r>
              <a:rPr lang="da-DK" dirty="0"/>
              <a:t>&gt; :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attrubtes</a:t>
            </a:r>
            <a:r>
              <a:rPr lang="da-DK" dirty="0"/>
              <a:t> </a:t>
            </a:r>
            <a:r>
              <a:rPr lang="da-DK" dirty="0" err="1"/>
              <a:t>providing</a:t>
            </a:r>
            <a:r>
              <a:rPr lang="da-DK" dirty="0"/>
              <a:t> </a:t>
            </a:r>
            <a:r>
              <a:rPr lang="da-DK" dirty="0" err="1"/>
              <a:t>additional</a:t>
            </a:r>
            <a:r>
              <a:rPr lang="da-DK" dirty="0"/>
              <a:t> information </a:t>
            </a:r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document</a:t>
            </a:r>
            <a:r>
              <a:rPr lang="da-DK" dirty="0"/>
              <a:t>: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480FE4-FC44-9B64-FA9E-EFD318AFD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85924"/>
            <a:ext cx="790685" cy="2381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B27B5D-269F-631F-5C2D-FCB2EDF86520}"/>
              </a:ext>
            </a:extLst>
          </p:cNvPr>
          <p:cNvSpPr txBox="1"/>
          <p:nvPr/>
        </p:nvSpPr>
        <p:spPr>
          <a:xfrm>
            <a:off x="301353" y="3200917"/>
            <a:ext cx="550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&lt;style&gt; : has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, and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give </a:t>
            </a:r>
            <a:r>
              <a:rPr lang="da-DK" dirty="0" err="1"/>
              <a:t>specific</a:t>
            </a:r>
            <a:r>
              <a:rPr lang="da-DK" dirty="0"/>
              <a:t> elements and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styles: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8EAB1D-6CDF-70DD-93CC-A041D015FA11}"/>
              </a:ext>
            </a:extLst>
          </p:cNvPr>
          <p:cNvSpPr txBox="1"/>
          <p:nvPr/>
        </p:nvSpPr>
        <p:spPr>
          <a:xfrm>
            <a:off x="325677" y="4509370"/>
            <a:ext cx="555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We</a:t>
            </a:r>
            <a:r>
              <a:rPr lang="da-DK" dirty="0"/>
              <a:t> end the &lt;head&gt; </a:t>
            </a:r>
            <a:r>
              <a:rPr lang="da-DK" dirty="0" err="1"/>
              <a:t>section</a:t>
            </a:r>
            <a:r>
              <a:rPr lang="da-DK" dirty="0"/>
              <a:t> like </a:t>
            </a:r>
            <a:r>
              <a:rPr lang="da-DK" dirty="0" err="1"/>
              <a:t>this</a:t>
            </a:r>
            <a:r>
              <a:rPr lang="da-DK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89F9B0D-7D27-D2AB-8038-C847D2B50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8164" y="4646938"/>
            <a:ext cx="714475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55FF-715F-FB78-AC13-4A105E13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16" y="365125"/>
            <a:ext cx="11153384" cy="1325563"/>
          </a:xfrm>
        </p:spPr>
        <p:txBody>
          <a:bodyPr/>
          <a:lstStyle/>
          <a:p>
            <a:r>
              <a:rPr lang="da-DK" sz="4400" dirty="0" err="1"/>
              <a:t>Creating</a:t>
            </a:r>
            <a:r>
              <a:rPr lang="da-DK" sz="4400" dirty="0"/>
              <a:t> a webpage – part 2 – </a:t>
            </a:r>
            <a:r>
              <a:rPr lang="da-DK" sz="4400" dirty="0" err="1"/>
              <a:t>forming</a:t>
            </a:r>
            <a:r>
              <a:rPr lang="da-DK" sz="4400" dirty="0"/>
              <a:t> the body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BE1FA-E685-F449-4A2C-2B8C55D120E7}"/>
              </a:ext>
            </a:extLst>
          </p:cNvPr>
          <p:cNvSpPr txBox="1"/>
          <p:nvPr/>
        </p:nvSpPr>
        <p:spPr>
          <a:xfrm>
            <a:off x="726510" y="1762713"/>
            <a:ext cx="582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1F28F-0493-EC7D-A5E2-BD5BF01309B3}"/>
              </a:ext>
            </a:extLst>
          </p:cNvPr>
          <p:cNvSpPr txBox="1"/>
          <p:nvPr/>
        </p:nvSpPr>
        <p:spPr>
          <a:xfrm>
            <a:off x="200416" y="1762713"/>
            <a:ext cx="641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Everything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placed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between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the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opening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&lt;body&gt;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tag and the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closing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&lt;/body&gt;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tag is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what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users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see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and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interact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with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when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they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visit the website.</a:t>
            </a:r>
            <a:r>
              <a:rPr kumimoji="0" lang="da-DK" altLang="da-DK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EEA07-3712-E1CB-36A7-D1458265D55A}"/>
              </a:ext>
            </a:extLst>
          </p:cNvPr>
          <p:cNvSpPr txBox="1"/>
          <p:nvPr/>
        </p:nvSpPr>
        <p:spPr>
          <a:xfrm>
            <a:off x="400832" y="3253496"/>
            <a:ext cx="641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0" dirty="0">
                <a:effectLst/>
                <a:latin typeface="Söhne"/>
              </a:rPr>
              <a:t>Content </a:t>
            </a:r>
            <a:r>
              <a:rPr lang="da-DK" b="1" i="0" dirty="0" err="1">
                <a:effectLst/>
                <a:latin typeface="Söhne"/>
              </a:rPr>
              <a:t>Structure</a:t>
            </a:r>
            <a:r>
              <a:rPr lang="da-DK" b="1" i="0" dirty="0">
                <a:effectLst/>
                <a:latin typeface="Söhne"/>
              </a:rPr>
              <a:t>: </a:t>
            </a:r>
            <a:r>
              <a:rPr lang="da-DK" i="0" dirty="0">
                <a:effectLst/>
                <a:latin typeface="Söhne"/>
              </a:rPr>
              <a:t>give an </a:t>
            </a:r>
            <a:r>
              <a:rPr lang="da-DK" i="0" dirty="0" err="1">
                <a:effectLst/>
                <a:latin typeface="Söhne"/>
              </a:rPr>
              <a:t>example</a:t>
            </a:r>
            <a:r>
              <a:rPr lang="da-DK" i="0" dirty="0">
                <a:effectLst/>
                <a:latin typeface="Söhne"/>
              </a:rPr>
              <a:t> of content </a:t>
            </a:r>
            <a:r>
              <a:rPr lang="da-DK" i="0" dirty="0" err="1">
                <a:effectLst/>
                <a:latin typeface="Söhne"/>
              </a:rPr>
              <a:t>structure</a:t>
            </a:r>
            <a:r>
              <a:rPr lang="da-DK" i="0" dirty="0">
                <a:effectLst/>
                <a:latin typeface="Söhne"/>
              </a:rPr>
              <a:t>?</a:t>
            </a:r>
            <a:endParaRPr lang="da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D70A75-B6E7-40C8-5F14-DBF73A130015}"/>
              </a:ext>
            </a:extLst>
          </p:cNvPr>
          <p:cNvSpPr txBox="1"/>
          <p:nvPr/>
        </p:nvSpPr>
        <p:spPr>
          <a:xfrm>
            <a:off x="400833" y="3932568"/>
            <a:ext cx="61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0" dirty="0">
                <a:effectLst/>
                <a:latin typeface="Söhne"/>
              </a:rPr>
              <a:t>Scripts and Styles: </a:t>
            </a:r>
            <a:r>
              <a:rPr lang="da-DK" i="0" dirty="0">
                <a:effectLst/>
                <a:latin typeface="Söhne"/>
              </a:rPr>
              <a:t>give an </a:t>
            </a:r>
            <a:r>
              <a:rPr lang="da-DK" i="0" dirty="0" err="1">
                <a:effectLst/>
                <a:latin typeface="Söhne"/>
              </a:rPr>
              <a:t>example</a:t>
            </a:r>
            <a:r>
              <a:rPr lang="da-DK" i="0" dirty="0">
                <a:effectLst/>
                <a:latin typeface="Söhne"/>
              </a:rPr>
              <a:t> of Scripts and/or styles?</a:t>
            </a:r>
            <a:endParaRPr lang="da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53B264-9442-DBE8-B19C-2CF9C8791008}"/>
              </a:ext>
            </a:extLst>
          </p:cNvPr>
          <p:cNvSpPr txBox="1"/>
          <p:nvPr/>
        </p:nvSpPr>
        <p:spPr>
          <a:xfrm>
            <a:off x="194153" y="5761973"/>
            <a:ext cx="6563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In summary, the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 Mono"/>
              </a:rPr>
              <a:t>&lt;body&gt;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section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is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where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the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main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content of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your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webpage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resides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, and it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plays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a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crucial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role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in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defining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the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structure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and user interface of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your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website.</a:t>
            </a:r>
            <a:r>
              <a:rPr kumimoji="0" lang="da-DK" altLang="da-DK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E83970-2B3B-6173-09FD-D04104893997}"/>
              </a:ext>
            </a:extLst>
          </p:cNvPr>
          <p:cNvSpPr txBox="1"/>
          <p:nvPr/>
        </p:nvSpPr>
        <p:spPr>
          <a:xfrm>
            <a:off x="400833" y="4734838"/>
            <a:ext cx="599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0" dirty="0">
                <a:effectLst/>
                <a:latin typeface="Söhne"/>
              </a:rPr>
              <a:t>Event Handling: </a:t>
            </a:r>
            <a:r>
              <a:rPr lang="da-DK" i="0" dirty="0">
                <a:effectLst/>
                <a:latin typeface="Söhne"/>
              </a:rPr>
              <a:t>give an </a:t>
            </a:r>
            <a:r>
              <a:rPr lang="da-DK" i="0" dirty="0" err="1">
                <a:effectLst/>
                <a:latin typeface="Söhne"/>
              </a:rPr>
              <a:t>example</a:t>
            </a:r>
            <a:r>
              <a:rPr lang="da-DK" i="0" dirty="0">
                <a:effectLst/>
                <a:latin typeface="Söhne"/>
              </a:rPr>
              <a:t> of event handling?</a:t>
            </a:r>
            <a:endParaRPr lang="da-DK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CEC25D-D0C4-B0E2-87B0-5E33CC5F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69" y="1485819"/>
            <a:ext cx="2543530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7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800</Words>
  <Application>Microsoft Office PowerPoint</Application>
  <PresentationFormat>Widescreen</PresentationFormat>
  <Paragraphs>71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Söhne Mono</vt:lpstr>
      <vt:lpstr>Office Theme</vt:lpstr>
      <vt:lpstr>PowerPoint Presentation</vt:lpstr>
      <vt:lpstr>Going deeper with webserver setup</vt:lpstr>
      <vt:lpstr>PowerPoint Presentation</vt:lpstr>
      <vt:lpstr>Creating a webpage – part 1 </vt:lpstr>
      <vt:lpstr>Creating a webpage – part 2 – inside the head (meta) elements</vt:lpstr>
      <vt:lpstr>Creating a webpage – part 2 – forming the body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armstrong</dc:creator>
  <cp:lastModifiedBy>hans armstrong</cp:lastModifiedBy>
  <cp:revision>1</cp:revision>
  <dcterms:created xsi:type="dcterms:W3CDTF">2023-11-27T23:57:38Z</dcterms:created>
  <dcterms:modified xsi:type="dcterms:W3CDTF">2023-12-02T02:49:22Z</dcterms:modified>
</cp:coreProperties>
</file>