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43"/>
  </p:notesMasterIdLst>
  <p:sldIdLst>
    <p:sldId id="337" r:id="rId2"/>
    <p:sldId id="257" r:id="rId3"/>
    <p:sldId id="299" r:id="rId4"/>
    <p:sldId id="258" r:id="rId5"/>
    <p:sldId id="259" r:id="rId6"/>
    <p:sldId id="335" r:id="rId7"/>
    <p:sldId id="261" r:id="rId8"/>
    <p:sldId id="302" r:id="rId9"/>
    <p:sldId id="296" r:id="rId10"/>
    <p:sldId id="338" r:id="rId11"/>
    <p:sldId id="305" r:id="rId12"/>
    <p:sldId id="303" r:id="rId13"/>
    <p:sldId id="281" r:id="rId14"/>
    <p:sldId id="306" r:id="rId15"/>
    <p:sldId id="282" r:id="rId16"/>
    <p:sldId id="309" r:id="rId17"/>
    <p:sldId id="283" r:id="rId18"/>
    <p:sldId id="310" r:id="rId19"/>
    <p:sldId id="311" r:id="rId20"/>
    <p:sldId id="336" r:id="rId21"/>
    <p:sldId id="312" r:id="rId22"/>
    <p:sldId id="284" r:id="rId23"/>
    <p:sldId id="314" r:id="rId24"/>
    <p:sldId id="318" r:id="rId25"/>
    <p:sldId id="286" r:id="rId26"/>
    <p:sldId id="317" r:id="rId27"/>
    <p:sldId id="320" r:id="rId28"/>
    <p:sldId id="287" r:id="rId29"/>
    <p:sldId id="321" r:id="rId30"/>
    <p:sldId id="285" r:id="rId31"/>
    <p:sldId id="324" r:id="rId32"/>
    <p:sldId id="323" r:id="rId33"/>
    <p:sldId id="288" r:id="rId34"/>
    <p:sldId id="334" r:id="rId35"/>
    <p:sldId id="289" r:id="rId36"/>
    <p:sldId id="328" r:id="rId37"/>
    <p:sldId id="290" r:id="rId38"/>
    <p:sldId id="330" r:id="rId39"/>
    <p:sldId id="278" r:id="rId40"/>
    <p:sldId id="295" r:id="rId41"/>
    <p:sldId id="280" r:id="rId42"/>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3" d="100"/>
          <a:sy n="143" d="100"/>
        </p:scale>
        <p:origin x="68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3D763B6-C9AC-419C-9F4A-9FCB54AAEC6A}" type="datetimeFigureOut">
              <a:rPr lang="en-US" smtClean="0"/>
              <a:t>7/16/2023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670B8720-1C97-410E-B755-93EA486F2A22}" type="slidenum">
              <a:rPr lang="en-US" smtClean="0"/>
              <a:t>‹#›</a:t>
            </a:fld>
            <a:endParaRPr lang="en-US"/>
          </a:p>
        </p:txBody>
      </p:sp>
    </p:spTree>
    <p:extLst>
      <p:ext uri="{BB962C8B-B14F-4D97-AF65-F5344CB8AC3E}">
        <p14:creationId xmlns:p14="http://schemas.microsoft.com/office/powerpoint/2010/main" val="7542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a:t>
            </a:fld>
            <a:endParaRPr lang="en-US"/>
          </a:p>
        </p:txBody>
      </p:sp>
    </p:spTree>
    <p:extLst>
      <p:ext uri="{BB962C8B-B14F-4D97-AF65-F5344CB8AC3E}">
        <p14:creationId xmlns:p14="http://schemas.microsoft.com/office/powerpoint/2010/main" val="4041414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10</a:t>
            </a:fld>
            <a:endParaRPr lang="en-US"/>
          </a:p>
        </p:txBody>
      </p:sp>
    </p:spTree>
    <p:extLst>
      <p:ext uri="{BB962C8B-B14F-4D97-AF65-F5344CB8AC3E}">
        <p14:creationId xmlns:p14="http://schemas.microsoft.com/office/powerpoint/2010/main" val="2303089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11</a:t>
            </a:fld>
            <a:endParaRPr lang="en-US"/>
          </a:p>
        </p:txBody>
      </p:sp>
    </p:spTree>
    <p:extLst>
      <p:ext uri="{BB962C8B-B14F-4D97-AF65-F5344CB8AC3E}">
        <p14:creationId xmlns:p14="http://schemas.microsoft.com/office/powerpoint/2010/main" val="4247310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12</a:t>
            </a:fld>
            <a:endParaRPr lang="en-US"/>
          </a:p>
        </p:txBody>
      </p:sp>
    </p:spTree>
    <p:extLst>
      <p:ext uri="{BB962C8B-B14F-4D97-AF65-F5344CB8AC3E}">
        <p14:creationId xmlns:p14="http://schemas.microsoft.com/office/powerpoint/2010/main" val="1120717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13</a:t>
            </a:fld>
            <a:endParaRPr lang="en-US"/>
          </a:p>
        </p:txBody>
      </p:sp>
    </p:spTree>
    <p:extLst>
      <p:ext uri="{BB962C8B-B14F-4D97-AF65-F5344CB8AC3E}">
        <p14:creationId xmlns:p14="http://schemas.microsoft.com/office/powerpoint/2010/main" val="3295219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14</a:t>
            </a:fld>
            <a:endParaRPr lang="en-US"/>
          </a:p>
        </p:txBody>
      </p:sp>
    </p:spTree>
    <p:extLst>
      <p:ext uri="{BB962C8B-B14F-4D97-AF65-F5344CB8AC3E}">
        <p14:creationId xmlns:p14="http://schemas.microsoft.com/office/powerpoint/2010/main" val="740201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15</a:t>
            </a:fld>
            <a:endParaRPr lang="en-US"/>
          </a:p>
        </p:txBody>
      </p:sp>
    </p:spTree>
    <p:extLst>
      <p:ext uri="{BB962C8B-B14F-4D97-AF65-F5344CB8AC3E}">
        <p14:creationId xmlns:p14="http://schemas.microsoft.com/office/powerpoint/2010/main" val="4211058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16</a:t>
            </a:fld>
            <a:endParaRPr lang="en-US"/>
          </a:p>
        </p:txBody>
      </p:sp>
    </p:spTree>
    <p:extLst>
      <p:ext uri="{BB962C8B-B14F-4D97-AF65-F5344CB8AC3E}">
        <p14:creationId xmlns:p14="http://schemas.microsoft.com/office/powerpoint/2010/main" val="3702652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17</a:t>
            </a:fld>
            <a:endParaRPr lang="en-US"/>
          </a:p>
        </p:txBody>
      </p:sp>
    </p:spTree>
    <p:extLst>
      <p:ext uri="{BB962C8B-B14F-4D97-AF65-F5344CB8AC3E}">
        <p14:creationId xmlns:p14="http://schemas.microsoft.com/office/powerpoint/2010/main" val="1549845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18</a:t>
            </a:fld>
            <a:endParaRPr lang="en-US"/>
          </a:p>
        </p:txBody>
      </p:sp>
    </p:spTree>
    <p:extLst>
      <p:ext uri="{BB962C8B-B14F-4D97-AF65-F5344CB8AC3E}">
        <p14:creationId xmlns:p14="http://schemas.microsoft.com/office/powerpoint/2010/main" val="3591322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19</a:t>
            </a:fld>
            <a:endParaRPr lang="en-US"/>
          </a:p>
        </p:txBody>
      </p:sp>
    </p:spTree>
    <p:extLst>
      <p:ext uri="{BB962C8B-B14F-4D97-AF65-F5344CB8AC3E}">
        <p14:creationId xmlns:p14="http://schemas.microsoft.com/office/powerpoint/2010/main" val="181717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a:t>
            </a:fld>
            <a:endParaRPr lang="en-US"/>
          </a:p>
        </p:txBody>
      </p:sp>
    </p:spTree>
    <p:extLst>
      <p:ext uri="{BB962C8B-B14F-4D97-AF65-F5344CB8AC3E}">
        <p14:creationId xmlns:p14="http://schemas.microsoft.com/office/powerpoint/2010/main" val="2406052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20</a:t>
            </a:fld>
            <a:endParaRPr lang="en-US"/>
          </a:p>
        </p:txBody>
      </p:sp>
    </p:spTree>
    <p:extLst>
      <p:ext uri="{BB962C8B-B14F-4D97-AF65-F5344CB8AC3E}">
        <p14:creationId xmlns:p14="http://schemas.microsoft.com/office/powerpoint/2010/main" val="4193027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21</a:t>
            </a:fld>
            <a:endParaRPr lang="en-US"/>
          </a:p>
        </p:txBody>
      </p:sp>
    </p:spTree>
    <p:extLst>
      <p:ext uri="{BB962C8B-B14F-4D97-AF65-F5344CB8AC3E}">
        <p14:creationId xmlns:p14="http://schemas.microsoft.com/office/powerpoint/2010/main" val="1740309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22</a:t>
            </a:fld>
            <a:endParaRPr lang="en-US"/>
          </a:p>
        </p:txBody>
      </p:sp>
    </p:spTree>
    <p:extLst>
      <p:ext uri="{BB962C8B-B14F-4D97-AF65-F5344CB8AC3E}">
        <p14:creationId xmlns:p14="http://schemas.microsoft.com/office/powerpoint/2010/main" val="3411296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23</a:t>
            </a:fld>
            <a:endParaRPr lang="en-US"/>
          </a:p>
        </p:txBody>
      </p:sp>
    </p:spTree>
    <p:extLst>
      <p:ext uri="{BB962C8B-B14F-4D97-AF65-F5344CB8AC3E}">
        <p14:creationId xmlns:p14="http://schemas.microsoft.com/office/powerpoint/2010/main" val="183216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24</a:t>
            </a:fld>
            <a:endParaRPr lang="en-US"/>
          </a:p>
        </p:txBody>
      </p:sp>
    </p:spTree>
    <p:extLst>
      <p:ext uri="{BB962C8B-B14F-4D97-AF65-F5344CB8AC3E}">
        <p14:creationId xmlns:p14="http://schemas.microsoft.com/office/powerpoint/2010/main" val="3452092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25</a:t>
            </a:fld>
            <a:endParaRPr lang="en-US"/>
          </a:p>
        </p:txBody>
      </p:sp>
    </p:spTree>
    <p:extLst>
      <p:ext uri="{BB962C8B-B14F-4D97-AF65-F5344CB8AC3E}">
        <p14:creationId xmlns:p14="http://schemas.microsoft.com/office/powerpoint/2010/main" val="908563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26</a:t>
            </a:fld>
            <a:endParaRPr lang="en-US"/>
          </a:p>
        </p:txBody>
      </p:sp>
    </p:spTree>
    <p:extLst>
      <p:ext uri="{BB962C8B-B14F-4D97-AF65-F5344CB8AC3E}">
        <p14:creationId xmlns:p14="http://schemas.microsoft.com/office/powerpoint/2010/main" val="4180597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27</a:t>
            </a:fld>
            <a:endParaRPr lang="en-US"/>
          </a:p>
        </p:txBody>
      </p:sp>
    </p:spTree>
    <p:extLst>
      <p:ext uri="{BB962C8B-B14F-4D97-AF65-F5344CB8AC3E}">
        <p14:creationId xmlns:p14="http://schemas.microsoft.com/office/powerpoint/2010/main" val="3217131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28</a:t>
            </a:fld>
            <a:endParaRPr lang="en-US"/>
          </a:p>
        </p:txBody>
      </p:sp>
    </p:spTree>
    <p:extLst>
      <p:ext uri="{BB962C8B-B14F-4D97-AF65-F5344CB8AC3E}">
        <p14:creationId xmlns:p14="http://schemas.microsoft.com/office/powerpoint/2010/main" val="456713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29</a:t>
            </a:fld>
            <a:endParaRPr lang="en-US"/>
          </a:p>
        </p:txBody>
      </p:sp>
    </p:spTree>
    <p:extLst>
      <p:ext uri="{BB962C8B-B14F-4D97-AF65-F5344CB8AC3E}">
        <p14:creationId xmlns:p14="http://schemas.microsoft.com/office/powerpoint/2010/main" val="253901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3</a:t>
            </a:fld>
            <a:endParaRPr lang="en-US"/>
          </a:p>
        </p:txBody>
      </p:sp>
    </p:spTree>
    <p:extLst>
      <p:ext uri="{BB962C8B-B14F-4D97-AF65-F5344CB8AC3E}">
        <p14:creationId xmlns:p14="http://schemas.microsoft.com/office/powerpoint/2010/main" val="30076702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30</a:t>
            </a:fld>
            <a:endParaRPr lang="en-US"/>
          </a:p>
        </p:txBody>
      </p:sp>
    </p:spTree>
    <p:extLst>
      <p:ext uri="{BB962C8B-B14F-4D97-AF65-F5344CB8AC3E}">
        <p14:creationId xmlns:p14="http://schemas.microsoft.com/office/powerpoint/2010/main" val="1887798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31</a:t>
            </a:fld>
            <a:endParaRPr lang="en-US"/>
          </a:p>
        </p:txBody>
      </p:sp>
    </p:spTree>
    <p:extLst>
      <p:ext uri="{BB962C8B-B14F-4D97-AF65-F5344CB8AC3E}">
        <p14:creationId xmlns:p14="http://schemas.microsoft.com/office/powerpoint/2010/main" val="785912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32</a:t>
            </a:fld>
            <a:endParaRPr lang="en-US"/>
          </a:p>
        </p:txBody>
      </p:sp>
    </p:spTree>
    <p:extLst>
      <p:ext uri="{BB962C8B-B14F-4D97-AF65-F5344CB8AC3E}">
        <p14:creationId xmlns:p14="http://schemas.microsoft.com/office/powerpoint/2010/main" val="2653317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4</a:t>
            </a:fld>
            <a:endParaRPr lang="en-US"/>
          </a:p>
        </p:txBody>
      </p:sp>
    </p:spTree>
    <p:extLst>
      <p:ext uri="{BB962C8B-B14F-4D97-AF65-F5344CB8AC3E}">
        <p14:creationId xmlns:p14="http://schemas.microsoft.com/office/powerpoint/2010/main" val="1987668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5</a:t>
            </a:fld>
            <a:endParaRPr lang="en-US"/>
          </a:p>
        </p:txBody>
      </p:sp>
    </p:spTree>
    <p:extLst>
      <p:ext uri="{BB962C8B-B14F-4D97-AF65-F5344CB8AC3E}">
        <p14:creationId xmlns:p14="http://schemas.microsoft.com/office/powerpoint/2010/main" val="361104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6</a:t>
            </a:fld>
            <a:endParaRPr lang="en-US"/>
          </a:p>
        </p:txBody>
      </p:sp>
    </p:spTree>
    <p:extLst>
      <p:ext uri="{BB962C8B-B14F-4D97-AF65-F5344CB8AC3E}">
        <p14:creationId xmlns:p14="http://schemas.microsoft.com/office/powerpoint/2010/main" val="110988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7</a:t>
            </a:fld>
            <a:endParaRPr lang="en-US"/>
          </a:p>
        </p:txBody>
      </p:sp>
    </p:spTree>
    <p:extLst>
      <p:ext uri="{BB962C8B-B14F-4D97-AF65-F5344CB8AC3E}">
        <p14:creationId xmlns:p14="http://schemas.microsoft.com/office/powerpoint/2010/main" val="3315136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8</a:t>
            </a:fld>
            <a:endParaRPr lang="en-US"/>
          </a:p>
        </p:txBody>
      </p:sp>
    </p:spTree>
    <p:extLst>
      <p:ext uri="{BB962C8B-B14F-4D97-AF65-F5344CB8AC3E}">
        <p14:creationId xmlns:p14="http://schemas.microsoft.com/office/powerpoint/2010/main" val="243480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70B8720-1C97-410E-B755-93EA486F2A22}" type="slidenum">
              <a:rPr lang="en-US" smtClean="0"/>
              <a:t>9</a:t>
            </a:fld>
            <a:endParaRPr lang="en-US"/>
          </a:p>
        </p:txBody>
      </p:sp>
    </p:spTree>
    <p:extLst>
      <p:ext uri="{BB962C8B-B14F-4D97-AF65-F5344CB8AC3E}">
        <p14:creationId xmlns:p14="http://schemas.microsoft.com/office/powerpoint/2010/main" val="128847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29504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87448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IN" smtClean="0"/>
              <a:pPr/>
              <a:t>‹#›</a:t>
            </a:fld>
            <a:endParaRPr lang="en-I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9556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752064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IN" smtClean="0"/>
              <a:pPr/>
              <a:t>‹#›</a:t>
            </a:fld>
            <a:endParaRPr lang="en-I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7538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255957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520141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82032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003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7/16/2023</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09769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11618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7/16/2023</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14957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7/16/2023</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03490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7/16/2023</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91781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97827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7/16/2023</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39663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pPr/>
              <a:t>7/16/2023</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4683995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0F4EB-6333-3343-B957-64058E5D7F33}"/>
              </a:ext>
            </a:extLst>
          </p:cNvPr>
          <p:cNvSpPr txBox="1"/>
          <p:nvPr/>
        </p:nvSpPr>
        <p:spPr>
          <a:xfrm>
            <a:off x="1524000" y="361950"/>
            <a:ext cx="7010400" cy="19242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800" b="1" i="1" dirty="0">
                <a:solidFill>
                  <a:srgbClr val="7030A0"/>
                </a:solidFill>
              </a:rPr>
              <a:t>CAPSTONE PROJECT</a:t>
            </a:r>
          </a:p>
          <a:p>
            <a:pPr algn="ctr">
              <a:lnSpc>
                <a:spcPct val="150000"/>
              </a:lnSpc>
            </a:pPr>
            <a:r>
              <a:rPr lang="en-US" sz="3600" b="1" dirty="0"/>
              <a:t>Airbnb Bookings Analysis</a:t>
            </a:r>
            <a:endParaRPr lang="en-IN" sz="3600" b="1" dirty="0"/>
          </a:p>
        </p:txBody>
      </p:sp>
      <p:sp>
        <p:nvSpPr>
          <p:cNvPr id="3" name="TextBox 2">
            <a:extLst>
              <a:ext uri="{FF2B5EF4-FFF2-40B4-BE49-F238E27FC236}">
                <a16:creationId xmlns:a16="http://schemas.microsoft.com/office/drawing/2014/main" id="{F189A0AA-3D1F-1333-38D0-D9918813EC00}"/>
              </a:ext>
            </a:extLst>
          </p:cNvPr>
          <p:cNvSpPr txBox="1"/>
          <p:nvPr/>
        </p:nvSpPr>
        <p:spPr>
          <a:xfrm>
            <a:off x="2514600" y="3519314"/>
            <a:ext cx="6324600" cy="11281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2400" b="1" i="1" dirty="0">
                <a:solidFill>
                  <a:schemeClr val="accent1">
                    <a:lumMod val="60000"/>
                    <a:lumOff val="40000"/>
                  </a:schemeClr>
                </a:solidFill>
              </a:rPr>
              <a:t>SRI HANSA TAMMINEEDI</a:t>
            </a:r>
          </a:p>
          <a:p>
            <a:pPr algn="ctr">
              <a:lnSpc>
                <a:spcPct val="150000"/>
              </a:lnSpc>
            </a:pPr>
            <a:r>
              <a:rPr lang="en-US" sz="2400" b="1" i="1" dirty="0">
                <a:solidFill>
                  <a:schemeClr val="accent1">
                    <a:lumMod val="60000"/>
                    <a:lumOff val="40000"/>
                  </a:schemeClr>
                </a:solidFill>
              </a:rPr>
              <a:t>Data Science Trainee, </a:t>
            </a:r>
            <a:r>
              <a:rPr lang="en-US" sz="2400" b="1" i="1" dirty="0" err="1">
                <a:solidFill>
                  <a:schemeClr val="accent1">
                    <a:lumMod val="60000"/>
                    <a:lumOff val="40000"/>
                  </a:schemeClr>
                </a:solidFill>
              </a:rPr>
              <a:t>AlmaBetter</a:t>
            </a:r>
            <a:r>
              <a:rPr lang="en-US" sz="2400" b="1" i="1" dirty="0">
                <a:solidFill>
                  <a:schemeClr val="accent1">
                    <a:lumMod val="60000"/>
                    <a:lumOff val="40000"/>
                  </a:schemeClr>
                </a:solidFill>
              </a:rPr>
              <a:t>, INDIA</a:t>
            </a:r>
            <a:endParaRPr lang="en-IN" sz="2400" b="1" i="1" dirty="0">
              <a:solidFill>
                <a:schemeClr val="accent1">
                  <a:lumMod val="60000"/>
                  <a:lumOff val="40000"/>
                </a:schemeClr>
              </a:solidFill>
            </a:endParaRPr>
          </a:p>
        </p:txBody>
      </p:sp>
      <p:sp>
        <p:nvSpPr>
          <p:cNvPr id="4" name="TextBox 3">
            <a:extLst>
              <a:ext uri="{FF2B5EF4-FFF2-40B4-BE49-F238E27FC236}">
                <a16:creationId xmlns:a16="http://schemas.microsoft.com/office/drawing/2014/main" id="{D5C351B6-20AA-B9C2-4F3B-0B2CC96EAF6F}"/>
              </a:ext>
            </a:extLst>
          </p:cNvPr>
          <p:cNvSpPr txBox="1"/>
          <p:nvPr/>
        </p:nvSpPr>
        <p:spPr>
          <a:xfrm>
            <a:off x="5029200" y="2724150"/>
            <a:ext cx="471604" cy="369332"/>
          </a:xfrm>
          <a:prstGeom prst="rect">
            <a:avLst/>
          </a:prstGeom>
          <a:noFill/>
        </p:spPr>
        <p:txBody>
          <a:bodyPr wrap="none" rtlCol="0">
            <a:spAutoFit/>
          </a:bodyPr>
          <a:lstStyle/>
          <a:p>
            <a:r>
              <a:rPr lang="en-US" b="1" dirty="0">
                <a:solidFill>
                  <a:srgbClr val="7030A0"/>
                </a:solidFill>
              </a:rPr>
              <a:t>by</a:t>
            </a:r>
            <a:endParaRPr lang="en-IN" b="1" dirty="0">
              <a:solidFill>
                <a:srgbClr val="7030A0"/>
              </a:solidFill>
            </a:endParaRPr>
          </a:p>
        </p:txBody>
      </p:sp>
    </p:spTree>
    <p:extLst>
      <p:ext uri="{BB962C8B-B14F-4D97-AF65-F5344CB8AC3E}">
        <p14:creationId xmlns:p14="http://schemas.microsoft.com/office/powerpoint/2010/main" val="3360866924"/>
      </p:ext>
    </p:extLst>
  </p:cSld>
  <p:clrMapOvr>
    <a:masterClrMapping/>
  </p:clrMapOvr>
  <mc:AlternateContent xmlns:mc="http://schemas.openxmlformats.org/markup-compatibility/2006">
    <mc:Choice xmlns:p14="http://schemas.microsoft.com/office/powerpoint/2010/main" Requires="p14">
      <p:transition spd="slow" p14:dur="2000" advTm="3982"/>
    </mc:Choice>
    <mc:Fallback>
      <p:transition spd="slow" advTm="3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ED755-A441-9619-3EC0-BE524EED5F87}"/>
              </a:ext>
            </a:extLst>
          </p:cNvPr>
          <p:cNvSpPr txBox="1"/>
          <p:nvPr/>
        </p:nvSpPr>
        <p:spPr>
          <a:xfrm>
            <a:off x="1334891" y="285750"/>
            <a:ext cx="7656709"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mj-lt"/>
              <a:buAutoNum type="arabicPeriod"/>
            </a:pPr>
            <a:r>
              <a:rPr lang="en-US" b="0" i="0" dirty="0">
                <a:solidFill>
                  <a:schemeClr val="tx1"/>
                </a:solidFill>
                <a:effectLst/>
                <a:latin typeface="Söhne"/>
              </a:rPr>
              <a:t>Number of observations: There are 48,895 observations in the dataset. </a:t>
            </a:r>
          </a:p>
          <a:p>
            <a:pPr algn="l">
              <a:buFont typeface="+mj-lt"/>
              <a:buAutoNum type="arabicPeriod"/>
            </a:pP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Number of columns: 16</a:t>
            </a:r>
          </a:p>
          <a:p>
            <a:pPr algn="l"/>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Unique values in categorical columns: 03</a:t>
            </a:r>
            <a:endParaRPr lang="en-US" dirty="0">
              <a:solidFill>
                <a:schemeClr val="tx1"/>
              </a:solidFill>
              <a:latin typeface="Söhne"/>
            </a:endParaRPr>
          </a:p>
          <a:p>
            <a:r>
              <a:rPr lang="en-US" b="0" i="0" dirty="0">
                <a:solidFill>
                  <a:schemeClr val="tx1"/>
                </a:solidFill>
                <a:effectLst/>
                <a:latin typeface="Söhne"/>
              </a:rPr>
              <a:t>	a. </a:t>
            </a:r>
            <a:r>
              <a:rPr lang="en-US" b="0" i="0" dirty="0" err="1">
                <a:solidFill>
                  <a:schemeClr val="tx1"/>
                </a:solidFill>
                <a:effectLst/>
                <a:latin typeface="Söhne"/>
              </a:rPr>
              <a:t>neighbourhood_group</a:t>
            </a:r>
            <a:r>
              <a:rPr lang="en-US" b="0" i="0" dirty="0">
                <a:solidFill>
                  <a:schemeClr val="tx1"/>
                </a:solidFill>
                <a:effectLst/>
                <a:latin typeface="Söhne"/>
              </a:rPr>
              <a:t>: 5 unique values</a:t>
            </a:r>
            <a:endParaRPr lang="en-US" dirty="0">
              <a:solidFill>
                <a:schemeClr val="tx1"/>
              </a:solidFill>
              <a:latin typeface="Söhne"/>
            </a:endParaRPr>
          </a:p>
          <a:p>
            <a:r>
              <a:rPr lang="en-US" b="0" i="0" dirty="0">
                <a:solidFill>
                  <a:schemeClr val="tx1"/>
                </a:solidFill>
                <a:effectLst/>
                <a:latin typeface="Söhne"/>
              </a:rPr>
              <a:t>	b. </a:t>
            </a:r>
            <a:r>
              <a:rPr lang="en-US" b="0" i="0" dirty="0" err="1">
                <a:solidFill>
                  <a:schemeClr val="tx1"/>
                </a:solidFill>
                <a:effectLst/>
                <a:latin typeface="Söhne"/>
              </a:rPr>
              <a:t>room_type</a:t>
            </a:r>
            <a:r>
              <a:rPr lang="en-US" b="0" i="0" dirty="0">
                <a:solidFill>
                  <a:schemeClr val="tx1"/>
                </a:solidFill>
                <a:effectLst/>
                <a:latin typeface="Söhne"/>
              </a:rPr>
              <a:t>: 3</a:t>
            </a:r>
            <a:endParaRPr lang="en-US" dirty="0">
              <a:solidFill>
                <a:schemeClr val="tx1"/>
              </a:solidFill>
              <a:latin typeface="Söhne"/>
            </a:endParaRPr>
          </a:p>
          <a:p>
            <a:r>
              <a:rPr lang="en-US" b="0" i="0" dirty="0">
                <a:solidFill>
                  <a:schemeClr val="tx1"/>
                </a:solidFill>
                <a:effectLst/>
                <a:latin typeface="Söhne"/>
              </a:rPr>
              <a:t>	c. </a:t>
            </a:r>
            <a:r>
              <a:rPr lang="en-US" b="0" i="0" dirty="0" err="1">
                <a:solidFill>
                  <a:schemeClr val="tx1"/>
                </a:solidFill>
                <a:effectLst/>
                <a:latin typeface="Söhne"/>
              </a:rPr>
              <a:t>host_name</a:t>
            </a:r>
            <a:r>
              <a:rPr lang="en-US" b="0" i="0" dirty="0">
                <a:solidFill>
                  <a:schemeClr val="tx1"/>
                </a:solidFill>
                <a:effectLst/>
                <a:latin typeface="Söhne"/>
              </a:rPr>
              <a:t>: 11,452</a:t>
            </a:r>
          </a:p>
        </p:txBody>
      </p:sp>
    </p:spTree>
    <p:extLst>
      <p:ext uri="{BB962C8B-B14F-4D97-AF65-F5344CB8AC3E}">
        <p14:creationId xmlns:p14="http://schemas.microsoft.com/office/powerpoint/2010/main" val="3225644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66018-EC2D-67AE-3C8C-D81A648B7B75}"/>
              </a:ext>
            </a:extLst>
          </p:cNvPr>
          <p:cNvSpPr txBox="1"/>
          <p:nvPr/>
        </p:nvSpPr>
        <p:spPr>
          <a:xfrm>
            <a:off x="1524000" y="514350"/>
            <a:ext cx="7391400"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200" b="1" i="0" dirty="0">
                <a:solidFill>
                  <a:srgbClr val="00B050"/>
                </a:solidFill>
                <a:effectLst/>
                <a:latin typeface="Söhne"/>
              </a:rPr>
              <a:t>2. What are the top 10 neighborhoods with the most listings?</a:t>
            </a:r>
            <a:endParaRPr lang="en-IN" sz="3200" b="1" dirty="0">
              <a:solidFill>
                <a:srgbClr val="00B050"/>
              </a:solidFill>
            </a:endParaRPr>
          </a:p>
        </p:txBody>
      </p:sp>
    </p:spTree>
    <p:extLst>
      <p:ext uri="{BB962C8B-B14F-4D97-AF65-F5344CB8AC3E}">
        <p14:creationId xmlns:p14="http://schemas.microsoft.com/office/powerpoint/2010/main" val="396837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24F97-72DE-A936-26DE-CFA8645925AF}"/>
              </a:ext>
            </a:extLst>
          </p:cNvPr>
          <p:cNvSpPr txBox="1"/>
          <p:nvPr/>
        </p:nvSpPr>
        <p:spPr>
          <a:xfrm>
            <a:off x="1600200" y="361950"/>
            <a:ext cx="7239000"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err="1">
                <a:solidFill>
                  <a:srgbClr val="7030A0"/>
                </a:solidFill>
              </a:rPr>
              <a:t>top_neighborhoods</a:t>
            </a:r>
            <a:r>
              <a:rPr lang="en-US" b="1" dirty="0">
                <a:solidFill>
                  <a:srgbClr val="7030A0"/>
                </a:solidFill>
              </a:rPr>
              <a:t> = </a:t>
            </a:r>
            <a:r>
              <a:rPr lang="en-US" b="1" dirty="0" err="1">
                <a:solidFill>
                  <a:srgbClr val="7030A0"/>
                </a:solidFill>
              </a:rPr>
              <a:t>df</a:t>
            </a:r>
            <a:r>
              <a:rPr lang="en-US" b="1" dirty="0">
                <a:solidFill>
                  <a:srgbClr val="7030A0"/>
                </a:solidFill>
              </a:rPr>
              <a:t>['</a:t>
            </a:r>
            <a:r>
              <a:rPr lang="en-US" b="1" dirty="0" err="1">
                <a:solidFill>
                  <a:srgbClr val="7030A0"/>
                </a:solidFill>
              </a:rPr>
              <a:t>neighbourhood</a:t>
            </a:r>
            <a:r>
              <a:rPr lang="en-US" b="1" dirty="0">
                <a:solidFill>
                  <a:srgbClr val="7030A0"/>
                </a:solidFill>
              </a:rPr>
              <a:t>'].</a:t>
            </a:r>
            <a:r>
              <a:rPr lang="en-US" b="1" dirty="0" err="1">
                <a:solidFill>
                  <a:srgbClr val="7030A0"/>
                </a:solidFill>
              </a:rPr>
              <a:t>value_counts</a:t>
            </a:r>
            <a:r>
              <a:rPr lang="en-US" b="1" dirty="0">
                <a:solidFill>
                  <a:srgbClr val="7030A0"/>
                </a:solidFill>
              </a:rPr>
              <a:t>().head(10)</a:t>
            </a:r>
          </a:p>
          <a:p>
            <a:endParaRPr lang="en-US" b="1" dirty="0">
              <a:solidFill>
                <a:srgbClr val="7030A0"/>
              </a:solidFill>
            </a:endParaRPr>
          </a:p>
          <a:p>
            <a:r>
              <a:rPr lang="en-US" b="1" dirty="0">
                <a:solidFill>
                  <a:srgbClr val="7030A0"/>
                </a:solidFill>
              </a:rPr>
              <a:t>print("Top 10 neighborhoods with the most listings:")</a:t>
            </a:r>
          </a:p>
          <a:p>
            <a:r>
              <a:rPr lang="en-US" b="1" dirty="0">
                <a:solidFill>
                  <a:srgbClr val="7030A0"/>
                </a:solidFill>
              </a:rPr>
              <a:t>print(</a:t>
            </a:r>
            <a:r>
              <a:rPr lang="en-US" b="1" dirty="0" err="1">
                <a:solidFill>
                  <a:srgbClr val="7030A0"/>
                </a:solidFill>
              </a:rPr>
              <a:t>top_neighborhoods</a:t>
            </a:r>
            <a:r>
              <a:rPr lang="en-US" b="1" dirty="0">
                <a:solidFill>
                  <a:srgbClr val="7030A0"/>
                </a:solidFill>
              </a:rPr>
              <a:t>)</a:t>
            </a:r>
          </a:p>
          <a:p>
            <a:endParaRPr lang="en-US" b="1" dirty="0">
              <a:solidFill>
                <a:srgbClr val="7030A0"/>
              </a:solidFill>
            </a:endParaRPr>
          </a:p>
          <a:p>
            <a:r>
              <a:rPr lang="en-US" b="1" dirty="0">
                <a:solidFill>
                  <a:srgbClr val="7030A0"/>
                </a:solidFill>
              </a:rPr>
              <a:t># Calculate the top 10 neighborhoods with the most listings</a:t>
            </a:r>
          </a:p>
          <a:p>
            <a:r>
              <a:rPr lang="en-US" b="1" dirty="0" err="1">
                <a:solidFill>
                  <a:srgbClr val="7030A0"/>
                </a:solidFill>
              </a:rPr>
              <a:t>top_neighborhoods</a:t>
            </a:r>
            <a:r>
              <a:rPr lang="en-US" b="1" dirty="0">
                <a:solidFill>
                  <a:srgbClr val="7030A0"/>
                </a:solidFill>
              </a:rPr>
              <a:t> = </a:t>
            </a:r>
            <a:r>
              <a:rPr lang="en-US" b="1" dirty="0" err="1">
                <a:solidFill>
                  <a:srgbClr val="7030A0"/>
                </a:solidFill>
              </a:rPr>
              <a:t>df</a:t>
            </a:r>
            <a:r>
              <a:rPr lang="en-US" b="1" dirty="0">
                <a:solidFill>
                  <a:srgbClr val="7030A0"/>
                </a:solidFill>
              </a:rPr>
              <a:t>['</a:t>
            </a:r>
            <a:r>
              <a:rPr lang="en-US" b="1" dirty="0" err="1">
                <a:solidFill>
                  <a:srgbClr val="7030A0"/>
                </a:solidFill>
              </a:rPr>
              <a:t>neighbourhood</a:t>
            </a:r>
            <a:r>
              <a:rPr lang="en-US" b="1" dirty="0">
                <a:solidFill>
                  <a:srgbClr val="7030A0"/>
                </a:solidFill>
              </a:rPr>
              <a:t>'].</a:t>
            </a:r>
            <a:r>
              <a:rPr lang="en-US" b="1" dirty="0" err="1">
                <a:solidFill>
                  <a:srgbClr val="7030A0"/>
                </a:solidFill>
              </a:rPr>
              <a:t>value_counts</a:t>
            </a:r>
            <a:r>
              <a:rPr lang="en-US" b="1" dirty="0">
                <a:solidFill>
                  <a:srgbClr val="7030A0"/>
                </a:solidFill>
              </a:rPr>
              <a:t>().head(10)</a:t>
            </a:r>
          </a:p>
        </p:txBody>
      </p:sp>
    </p:spTree>
    <p:extLst>
      <p:ext uri="{BB962C8B-B14F-4D97-AF65-F5344CB8AC3E}">
        <p14:creationId xmlns:p14="http://schemas.microsoft.com/office/powerpoint/2010/main" val="65008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17F6AB0-CEC2-8275-546C-EE84087BB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1950"/>
            <a:ext cx="7315200" cy="3352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4BE675-BA19-7C35-EDB1-52DDB3277A46}"/>
              </a:ext>
            </a:extLst>
          </p:cNvPr>
          <p:cNvSpPr txBox="1"/>
          <p:nvPr/>
        </p:nvSpPr>
        <p:spPr>
          <a:xfrm>
            <a:off x="152400" y="3790950"/>
            <a:ext cx="35814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IN" sz="1200" b="0" i="0" dirty="0">
                <a:solidFill>
                  <a:srgbClr val="374151"/>
                </a:solidFill>
                <a:effectLst/>
                <a:latin typeface="Söhne"/>
              </a:rPr>
              <a:t> The top 10 </a:t>
            </a:r>
            <a:r>
              <a:rPr lang="en-IN" sz="1200" b="0" i="0" dirty="0" err="1">
                <a:solidFill>
                  <a:srgbClr val="374151"/>
                </a:solidFill>
                <a:effectLst/>
                <a:latin typeface="Söhne"/>
              </a:rPr>
              <a:t>neighborhoods</a:t>
            </a:r>
            <a:r>
              <a:rPr lang="en-IN" sz="1200" b="0" i="0" dirty="0">
                <a:solidFill>
                  <a:srgbClr val="374151"/>
                </a:solidFill>
                <a:effectLst/>
                <a:latin typeface="Söhne"/>
              </a:rPr>
              <a:t> with the most listings are:</a:t>
            </a:r>
          </a:p>
          <a:p>
            <a:pPr algn="l">
              <a:buFont typeface="Arial" panose="020B0604020202020204" pitchFamily="34" charset="0"/>
              <a:buChar char="•"/>
            </a:pPr>
            <a:r>
              <a:rPr lang="en-IN" sz="1200" b="0" i="0" dirty="0">
                <a:solidFill>
                  <a:srgbClr val="374151"/>
                </a:solidFill>
                <a:effectLst/>
                <a:latin typeface="Söhne"/>
              </a:rPr>
              <a:t>Williamsburg: 3,920 listings</a:t>
            </a:r>
          </a:p>
          <a:p>
            <a:pPr algn="l">
              <a:buFont typeface="Arial" panose="020B0604020202020204" pitchFamily="34" charset="0"/>
              <a:buChar char="•"/>
            </a:pPr>
            <a:r>
              <a:rPr lang="en-IN" sz="1200" b="0" i="0" dirty="0">
                <a:solidFill>
                  <a:srgbClr val="374151"/>
                </a:solidFill>
                <a:effectLst/>
                <a:latin typeface="Söhne"/>
              </a:rPr>
              <a:t>Bedford-Stuyvesant: 3,714 listings</a:t>
            </a:r>
          </a:p>
          <a:p>
            <a:pPr algn="l">
              <a:buFont typeface="Arial" panose="020B0604020202020204" pitchFamily="34" charset="0"/>
              <a:buChar char="•"/>
            </a:pPr>
            <a:r>
              <a:rPr lang="en-IN" sz="1200" b="0" i="0" dirty="0">
                <a:solidFill>
                  <a:srgbClr val="374151"/>
                </a:solidFill>
                <a:effectLst/>
                <a:latin typeface="Söhne"/>
              </a:rPr>
              <a:t>Harlem: 2,658 listings</a:t>
            </a:r>
          </a:p>
          <a:p>
            <a:pPr algn="l">
              <a:buFont typeface="Arial" panose="020B0604020202020204" pitchFamily="34" charset="0"/>
              <a:buChar char="•"/>
            </a:pPr>
            <a:r>
              <a:rPr lang="en-IN" sz="1200" b="0" i="0" dirty="0">
                <a:solidFill>
                  <a:srgbClr val="374151"/>
                </a:solidFill>
                <a:effectLst/>
                <a:latin typeface="Söhne"/>
              </a:rPr>
              <a:t>Bushwick: 2,465 listings</a:t>
            </a:r>
          </a:p>
          <a:p>
            <a:pPr algn="l">
              <a:buFont typeface="Arial" panose="020B0604020202020204" pitchFamily="34" charset="0"/>
              <a:buChar char="•"/>
            </a:pPr>
            <a:endParaRPr lang="en-IN" sz="1200" b="0" i="0" dirty="0">
              <a:solidFill>
                <a:srgbClr val="374151"/>
              </a:solidFill>
              <a:effectLst/>
              <a:latin typeface="Söhne"/>
            </a:endParaRPr>
          </a:p>
        </p:txBody>
      </p:sp>
      <p:sp>
        <p:nvSpPr>
          <p:cNvPr id="3" name="TextBox 2">
            <a:extLst>
              <a:ext uri="{FF2B5EF4-FFF2-40B4-BE49-F238E27FC236}">
                <a16:creationId xmlns:a16="http://schemas.microsoft.com/office/drawing/2014/main" id="{CDA17B4D-05E8-051F-73D6-FF10CA48ADA2}"/>
              </a:ext>
            </a:extLst>
          </p:cNvPr>
          <p:cNvSpPr txBox="1"/>
          <p:nvPr/>
        </p:nvSpPr>
        <p:spPr>
          <a:xfrm>
            <a:off x="3810000" y="3867150"/>
            <a:ext cx="28194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IN" sz="1200" b="0" i="0" dirty="0">
                <a:solidFill>
                  <a:srgbClr val="374151"/>
                </a:solidFill>
                <a:effectLst/>
                <a:latin typeface="Söhne"/>
              </a:rPr>
              <a:t>Upper West Side: 1,971 listings</a:t>
            </a:r>
          </a:p>
          <a:p>
            <a:pPr algn="l">
              <a:buFont typeface="Arial" panose="020B0604020202020204" pitchFamily="34" charset="0"/>
              <a:buChar char="•"/>
            </a:pPr>
            <a:r>
              <a:rPr lang="en-IN" sz="1200" b="0" i="0" dirty="0">
                <a:solidFill>
                  <a:srgbClr val="374151"/>
                </a:solidFill>
                <a:effectLst/>
                <a:latin typeface="Söhne"/>
              </a:rPr>
              <a:t>Hell's Kitchen: 1,958 listings</a:t>
            </a:r>
          </a:p>
          <a:p>
            <a:pPr algn="l">
              <a:buFont typeface="Arial" panose="020B0604020202020204" pitchFamily="34" charset="0"/>
              <a:buChar char="•"/>
            </a:pPr>
            <a:r>
              <a:rPr lang="en-IN" sz="1200" b="0" i="0" dirty="0">
                <a:solidFill>
                  <a:srgbClr val="374151"/>
                </a:solidFill>
                <a:effectLst/>
                <a:latin typeface="Söhne"/>
              </a:rPr>
              <a:t>East Village: 1,853 listings</a:t>
            </a:r>
          </a:p>
          <a:p>
            <a:pPr algn="l">
              <a:buFont typeface="Arial" panose="020B0604020202020204" pitchFamily="34" charset="0"/>
              <a:buChar char="•"/>
            </a:pPr>
            <a:r>
              <a:rPr lang="en-IN" sz="1200" b="0" i="0" dirty="0">
                <a:solidFill>
                  <a:srgbClr val="374151"/>
                </a:solidFill>
                <a:effectLst/>
                <a:latin typeface="Söhne"/>
              </a:rPr>
              <a:t>Upper East Side: 1,798 listings</a:t>
            </a:r>
          </a:p>
          <a:p>
            <a:pPr algn="l">
              <a:buFont typeface="Arial" panose="020B0604020202020204" pitchFamily="34" charset="0"/>
              <a:buChar char="•"/>
            </a:pPr>
            <a:r>
              <a:rPr lang="en-IN" sz="1200" b="0" i="0" dirty="0">
                <a:solidFill>
                  <a:srgbClr val="374151"/>
                </a:solidFill>
                <a:effectLst/>
                <a:latin typeface="Söhne"/>
              </a:rPr>
              <a:t>Crown Heights: 1,564 listings</a:t>
            </a:r>
          </a:p>
          <a:p>
            <a:pPr algn="l">
              <a:buFont typeface="Arial" panose="020B0604020202020204" pitchFamily="34" charset="0"/>
              <a:buChar char="•"/>
            </a:pPr>
            <a:r>
              <a:rPr lang="en-IN" sz="1200" b="0" i="0" dirty="0">
                <a:solidFill>
                  <a:srgbClr val="374151"/>
                </a:solidFill>
                <a:effectLst/>
                <a:latin typeface="Söhne"/>
              </a:rPr>
              <a:t>Midtown: 1,545 listings</a:t>
            </a:r>
            <a:endParaRPr lang="en-IN" sz="1200" dirty="0"/>
          </a:p>
        </p:txBody>
      </p:sp>
    </p:spTree>
    <p:extLst>
      <p:ext uri="{BB962C8B-B14F-4D97-AF65-F5344CB8AC3E}">
        <p14:creationId xmlns:p14="http://schemas.microsoft.com/office/powerpoint/2010/main" val="111320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8C6D7-F851-1DA6-7D36-CAB026FA5FE6}"/>
              </a:ext>
            </a:extLst>
          </p:cNvPr>
          <p:cNvSpPr txBox="1"/>
          <p:nvPr/>
        </p:nvSpPr>
        <p:spPr>
          <a:xfrm>
            <a:off x="1371600" y="438150"/>
            <a:ext cx="72390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sz="3600" b="1" i="0" dirty="0">
                <a:solidFill>
                  <a:srgbClr val="374151"/>
                </a:solidFill>
                <a:effectLst/>
                <a:latin typeface="Söhne"/>
              </a:rPr>
              <a:t>3. What is the average price of listings in each neighborhood group?</a:t>
            </a:r>
          </a:p>
        </p:txBody>
      </p:sp>
    </p:spTree>
    <p:extLst>
      <p:ext uri="{BB962C8B-B14F-4D97-AF65-F5344CB8AC3E}">
        <p14:creationId xmlns:p14="http://schemas.microsoft.com/office/powerpoint/2010/main" val="138293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B64AB5-AD3F-CD32-7C49-1336EECBAFC9}"/>
              </a:ext>
            </a:extLst>
          </p:cNvPr>
          <p:cNvSpPr txBox="1"/>
          <p:nvPr/>
        </p:nvSpPr>
        <p:spPr>
          <a:xfrm>
            <a:off x="5791201" y="1238613"/>
            <a:ext cx="32766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US" b="1" i="0" dirty="0">
                <a:solidFill>
                  <a:srgbClr val="0070C0"/>
                </a:solidFill>
                <a:effectLst/>
                <a:latin typeface="Söhne"/>
              </a:rPr>
              <a:t>The average price of listings in each neighborhood group is </a:t>
            </a:r>
          </a:p>
          <a:p>
            <a:pPr marL="742950" lvl="1" indent="-285750" algn="l">
              <a:buFont typeface="Arial" panose="020B0604020202020204" pitchFamily="34" charset="0"/>
              <a:buChar char="•"/>
            </a:pPr>
            <a:r>
              <a:rPr lang="en-US" b="1" i="0" dirty="0">
                <a:solidFill>
                  <a:srgbClr val="0070C0"/>
                </a:solidFill>
                <a:effectLst/>
                <a:latin typeface="Söhne"/>
              </a:rPr>
              <a:t>Bronx: $</a:t>
            </a:r>
            <a:r>
              <a:rPr lang="en-US" b="1" dirty="0">
                <a:solidFill>
                  <a:srgbClr val="0070C0"/>
                </a:solidFill>
                <a:latin typeface="Söhne"/>
              </a:rPr>
              <a:t>87</a:t>
            </a:r>
            <a:r>
              <a:rPr lang="en-US" b="1" i="0" dirty="0">
                <a:solidFill>
                  <a:srgbClr val="0070C0"/>
                </a:solidFill>
                <a:effectLst/>
                <a:latin typeface="Söhne"/>
              </a:rPr>
              <a:t>.49</a:t>
            </a:r>
          </a:p>
          <a:p>
            <a:pPr marL="742950" lvl="1" indent="-285750" algn="l">
              <a:buFont typeface="Arial" panose="020B0604020202020204" pitchFamily="34" charset="0"/>
              <a:buChar char="•"/>
            </a:pPr>
            <a:r>
              <a:rPr lang="en-US" b="1" i="0" dirty="0">
                <a:solidFill>
                  <a:srgbClr val="0070C0"/>
                </a:solidFill>
                <a:effectLst/>
                <a:latin typeface="Söhne"/>
              </a:rPr>
              <a:t>Brooklyn: $124.38</a:t>
            </a:r>
          </a:p>
          <a:p>
            <a:pPr marL="742950" lvl="1" indent="-285750" algn="l">
              <a:buFont typeface="Arial" panose="020B0604020202020204" pitchFamily="34" charset="0"/>
              <a:buChar char="•"/>
            </a:pPr>
            <a:r>
              <a:rPr lang="en-US" b="1" i="0" dirty="0">
                <a:solidFill>
                  <a:srgbClr val="0070C0"/>
                </a:solidFill>
                <a:effectLst/>
                <a:latin typeface="Söhne"/>
              </a:rPr>
              <a:t>Manhattan: $196.88</a:t>
            </a:r>
          </a:p>
          <a:p>
            <a:pPr marL="742950" lvl="1" indent="-285750" algn="l">
              <a:buFont typeface="Arial" panose="020B0604020202020204" pitchFamily="34" charset="0"/>
              <a:buChar char="•"/>
            </a:pPr>
            <a:r>
              <a:rPr lang="en-US" b="1" i="0" dirty="0">
                <a:solidFill>
                  <a:srgbClr val="0070C0"/>
                </a:solidFill>
                <a:effectLst/>
                <a:latin typeface="Söhne"/>
              </a:rPr>
              <a:t>Queens: $99.52</a:t>
            </a:r>
          </a:p>
          <a:p>
            <a:pPr marL="742950" lvl="1" indent="-285750" algn="l">
              <a:buFont typeface="Arial" panose="020B0604020202020204" pitchFamily="34" charset="0"/>
              <a:buChar char="•"/>
            </a:pPr>
            <a:r>
              <a:rPr lang="en-US" b="1" i="0" dirty="0">
                <a:solidFill>
                  <a:srgbClr val="0070C0"/>
                </a:solidFill>
                <a:effectLst/>
                <a:latin typeface="Söhne"/>
              </a:rPr>
              <a:t>Staten Island: $114.81</a:t>
            </a:r>
          </a:p>
        </p:txBody>
      </p:sp>
      <p:pic>
        <p:nvPicPr>
          <p:cNvPr id="1026" name="Picture 2">
            <a:extLst>
              <a:ext uri="{FF2B5EF4-FFF2-40B4-BE49-F238E27FC236}">
                <a16:creationId xmlns:a16="http://schemas.microsoft.com/office/drawing/2014/main" id="{3C0C0E4F-2E2A-30DD-F8D4-C866BFCB6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54" y="1238613"/>
            <a:ext cx="5015345" cy="37543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99A205-B6B6-D33B-CC0B-1D387C7A7D0B}"/>
              </a:ext>
            </a:extLst>
          </p:cNvPr>
          <p:cNvSpPr txBox="1"/>
          <p:nvPr/>
        </p:nvSpPr>
        <p:spPr>
          <a:xfrm>
            <a:off x="1371600" y="150495"/>
            <a:ext cx="70866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err="1"/>
              <a:t>average_price_by_group</a:t>
            </a:r>
            <a:r>
              <a:rPr lang="en-US" b="1" dirty="0"/>
              <a:t> = </a:t>
            </a:r>
            <a:r>
              <a:rPr lang="en-US" b="1" dirty="0" err="1"/>
              <a:t>df.groupby</a:t>
            </a:r>
            <a:r>
              <a:rPr lang="en-US" b="1" dirty="0"/>
              <a:t>('</a:t>
            </a:r>
            <a:r>
              <a:rPr lang="en-US" b="1" dirty="0" err="1"/>
              <a:t>neighbourhood_group</a:t>
            </a:r>
            <a:r>
              <a:rPr lang="en-US" b="1" dirty="0"/>
              <a:t>')['price'].mean(): </a:t>
            </a:r>
          </a:p>
          <a:p>
            <a:endParaRPr lang="en-US" b="1" dirty="0"/>
          </a:p>
        </p:txBody>
      </p:sp>
    </p:spTree>
    <p:extLst>
      <p:ext uri="{BB962C8B-B14F-4D97-AF65-F5344CB8AC3E}">
        <p14:creationId xmlns:p14="http://schemas.microsoft.com/office/powerpoint/2010/main" val="23627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C52A31-A134-DAB0-73E6-C07AC7ED3F6B}"/>
              </a:ext>
            </a:extLst>
          </p:cNvPr>
          <p:cNvSpPr txBox="1"/>
          <p:nvPr/>
        </p:nvSpPr>
        <p:spPr>
          <a:xfrm>
            <a:off x="1447800" y="971550"/>
            <a:ext cx="6934200"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200" b="1" i="0" dirty="0">
                <a:solidFill>
                  <a:srgbClr val="374151"/>
                </a:solidFill>
                <a:effectLst/>
                <a:latin typeface="Söhne"/>
              </a:rPr>
              <a:t>4. How does the availability of listings vary across different room types?</a:t>
            </a:r>
            <a:endParaRPr lang="en-IN" sz="3200" b="1" dirty="0"/>
          </a:p>
        </p:txBody>
      </p:sp>
    </p:spTree>
    <p:extLst>
      <p:ext uri="{BB962C8B-B14F-4D97-AF65-F5344CB8AC3E}">
        <p14:creationId xmlns:p14="http://schemas.microsoft.com/office/powerpoint/2010/main" val="258362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FAE545B-C185-9334-EEC4-C0AC795F1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47750"/>
            <a:ext cx="3945994" cy="3962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2D6E192-625B-D82A-37A3-DFC957804FE9}"/>
              </a:ext>
            </a:extLst>
          </p:cNvPr>
          <p:cNvSpPr txBox="1"/>
          <p:nvPr/>
        </p:nvSpPr>
        <p:spPr>
          <a:xfrm>
            <a:off x="4267200" y="1428750"/>
            <a:ext cx="48006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US" b="0" i="0" dirty="0">
                <a:solidFill>
                  <a:schemeClr val="accent3">
                    <a:lumMod val="50000"/>
                  </a:schemeClr>
                </a:solidFill>
                <a:effectLst/>
                <a:latin typeface="Söhne"/>
              </a:rPr>
              <a:t>Entire home/apt: Mean availability - 111.92 days</a:t>
            </a:r>
          </a:p>
          <a:p>
            <a:pPr algn="l">
              <a:buFont typeface="Arial" panose="020B0604020202020204" pitchFamily="34" charset="0"/>
              <a:buChar char="•"/>
            </a:pPr>
            <a:r>
              <a:rPr lang="en-US" b="0" i="0" dirty="0">
                <a:solidFill>
                  <a:schemeClr val="accent3">
                    <a:lumMod val="50000"/>
                  </a:schemeClr>
                </a:solidFill>
                <a:effectLst/>
                <a:latin typeface="Söhne"/>
              </a:rPr>
              <a:t>Private room: Mean availability - 111.20 days</a:t>
            </a:r>
          </a:p>
          <a:p>
            <a:pPr algn="l">
              <a:buFont typeface="Arial" panose="020B0604020202020204" pitchFamily="34" charset="0"/>
              <a:buChar char="•"/>
            </a:pPr>
            <a:r>
              <a:rPr lang="en-US" b="0" i="0" dirty="0">
                <a:solidFill>
                  <a:schemeClr val="accent3">
                    <a:lumMod val="50000"/>
                  </a:schemeClr>
                </a:solidFill>
                <a:effectLst/>
                <a:latin typeface="Söhne"/>
              </a:rPr>
              <a:t>Shared room: Mean availability - 162.00 days</a:t>
            </a:r>
          </a:p>
        </p:txBody>
      </p:sp>
      <p:sp>
        <p:nvSpPr>
          <p:cNvPr id="3" name="TextBox 2">
            <a:extLst>
              <a:ext uri="{FF2B5EF4-FFF2-40B4-BE49-F238E27FC236}">
                <a16:creationId xmlns:a16="http://schemas.microsoft.com/office/drawing/2014/main" id="{9071362D-5D01-AB51-B368-7709EBED2DC1}"/>
              </a:ext>
            </a:extLst>
          </p:cNvPr>
          <p:cNvSpPr txBox="1"/>
          <p:nvPr/>
        </p:nvSpPr>
        <p:spPr>
          <a:xfrm>
            <a:off x="1295400" y="209550"/>
            <a:ext cx="76200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err="1">
                <a:solidFill>
                  <a:srgbClr val="0070C0"/>
                </a:solidFill>
              </a:rPr>
              <a:t>room_type_availability</a:t>
            </a:r>
            <a:r>
              <a:rPr lang="en-US" dirty="0">
                <a:solidFill>
                  <a:srgbClr val="0070C0"/>
                </a:solidFill>
              </a:rPr>
              <a:t> =</a:t>
            </a:r>
          </a:p>
          <a:p>
            <a:r>
              <a:rPr lang="en-US" dirty="0">
                <a:solidFill>
                  <a:srgbClr val="0070C0"/>
                </a:solidFill>
              </a:rPr>
              <a:t> </a:t>
            </a:r>
            <a:r>
              <a:rPr lang="en-US" dirty="0" err="1">
                <a:solidFill>
                  <a:srgbClr val="0070C0"/>
                </a:solidFill>
              </a:rPr>
              <a:t>df.groupby</a:t>
            </a:r>
            <a:r>
              <a:rPr lang="en-US" dirty="0">
                <a:solidFill>
                  <a:srgbClr val="0070C0"/>
                </a:solidFill>
              </a:rPr>
              <a:t>('</a:t>
            </a:r>
            <a:r>
              <a:rPr lang="en-US" dirty="0" err="1">
                <a:solidFill>
                  <a:srgbClr val="0070C0"/>
                </a:solidFill>
              </a:rPr>
              <a:t>room_type</a:t>
            </a:r>
            <a:r>
              <a:rPr lang="en-US" dirty="0">
                <a:solidFill>
                  <a:srgbClr val="0070C0"/>
                </a:solidFill>
              </a:rPr>
              <a:t>')['availability_365'].describe(): </a:t>
            </a:r>
          </a:p>
        </p:txBody>
      </p:sp>
    </p:spTree>
    <p:extLst>
      <p:ext uri="{BB962C8B-B14F-4D97-AF65-F5344CB8AC3E}">
        <p14:creationId xmlns:p14="http://schemas.microsoft.com/office/powerpoint/2010/main" val="279955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49D02-A348-079E-6A4F-A53EABF58883}"/>
              </a:ext>
            </a:extLst>
          </p:cNvPr>
          <p:cNvSpPr txBox="1"/>
          <p:nvPr/>
        </p:nvSpPr>
        <p:spPr>
          <a:xfrm>
            <a:off x="1219200" y="133350"/>
            <a:ext cx="7467600" cy="38472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70C0"/>
                </a:solidFill>
              </a:rPr>
              <a:t>The output displays the availability of listings by room type</a:t>
            </a:r>
          </a:p>
          <a:p>
            <a:endParaRPr lang="en-US" dirty="0">
              <a:solidFill>
                <a:srgbClr val="0070C0"/>
              </a:solidFill>
            </a:endParaRPr>
          </a:p>
          <a:p>
            <a:r>
              <a:rPr lang="en-US" b="1" dirty="0">
                <a:solidFill>
                  <a:srgbClr val="0070C0"/>
                </a:solidFill>
              </a:rPr>
              <a:t>Entire home/apt: </a:t>
            </a:r>
          </a:p>
          <a:p>
            <a:endParaRPr lang="en-US" b="1" dirty="0">
              <a:solidFill>
                <a:srgbClr val="0070C0"/>
              </a:solidFill>
            </a:endParaRPr>
          </a:p>
          <a:p>
            <a:pPr marL="285750" indent="-285750">
              <a:buFont typeface="Wingdings" panose="05000000000000000000" pitchFamily="2" charset="2"/>
              <a:buChar char="Ø"/>
            </a:pPr>
            <a:r>
              <a:rPr lang="en-US" sz="1400" b="1" dirty="0">
                <a:solidFill>
                  <a:srgbClr val="0070C0"/>
                </a:solidFill>
              </a:rPr>
              <a:t>Count 25,409 listings. </a:t>
            </a:r>
          </a:p>
          <a:p>
            <a:pPr marL="285750" indent="-285750">
              <a:buFont typeface="Wingdings" panose="05000000000000000000" pitchFamily="2" charset="2"/>
              <a:buChar char="Ø"/>
            </a:pPr>
            <a:endParaRPr lang="en-US" sz="1400" b="1" dirty="0">
              <a:solidFill>
                <a:srgbClr val="0070C0"/>
              </a:solidFill>
            </a:endParaRPr>
          </a:p>
          <a:p>
            <a:pPr marL="285750" indent="-285750">
              <a:buFont typeface="Wingdings" panose="05000000000000000000" pitchFamily="2" charset="2"/>
              <a:buChar char="Ø"/>
            </a:pPr>
            <a:r>
              <a:rPr lang="en-US" sz="1400" b="1" dirty="0">
                <a:solidFill>
                  <a:srgbClr val="0070C0"/>
                </a:solidFill>
              </a:rPr>
              <a:t>The average availability of listings of this room type is 111.92. </a:t>
            </a:r>
          </a:p>
          <a:p>
            <a:pPr marL="285750" indent="-285750">
              <a:buFont typeface="Wingdings" panose="05000000000000000000" pitchFamily="2" charset="2"/>
              <a:buChar char="Ø"/>
            </a:pPr>
            <a:endParaRPr lang="en-US" sz="1400" b="1" dirty="0">
              <a:solidFill>
                <a:srgbClr val="0070C0"/>
              </a:solidFill>
            </a:endParaRPr>
          </a:p>
          <a:p>
            <a:pPr marL="285750" indent="-285750">
              <a:buFont typeface="Wingdings" panose="05000000000000000000" pitchFamily="2" charset="2"/>
              <a:buChar char="Ø"/>
            </a:pPr>
            <a:r>
              <a:rPr lang="en-US" sz="1400" b="1" dirty="0">
                <a:solidFill>
                  <a:srgbClr val="0070C0"/>
                </a:solidFill>
              </a:rPr>
              <a:t>25% of the listings are available for 0 days or less. </a:t>
            </a:r>
          </a:p>
          <a:p>
            <a:pPr marL="285750" indent="-285750">
              <a:buFont typeface="Wingdings" panose="05000000000000000000" pitchFamily="2" charset="2"/>
              <a:buChar char="Ø"/>
            </a:pPr>
            <a:endParaRPr lang="en-US" sz="1400" b="1" dirty="0">
              <a:solidFill>
                <a:srgbClr val="0070C0"/>
              </a:solidFill>
            </a:endParaRPr>
          </a:p>
          <a:p>
            <a:pPr marL="285750" indent="-285750">
              <a:buFont typeface="Wingdings" panose="05000000000000000000" pitchFamily="2" charset="2"/>
              <a:buChar char="Ø"/>
            </a:pPr>
            <a:r>
              <a:rPr lang="en-US" sz="1400" b="1" dirty="0">
                <a:solidFill>
                  <a:srgbClr val="0070C0"/>
                </a:solidFill>
              </a:rPr>
              <a:t>50% of the listings are available for 42 days or less.</a:t>
            </a:r>
          </a:p>
          <a:p>
            <a:r>
              <a:rPr lang="en-US" sz="1400" b="1" dirty="0">
                <a:solidFill>
                  <a:srgbClr val="0070C0"/>
                </a:solidFill>
              </a:rPr>
              <a:t> </a:t>
            </a:r>
          </a:p>
          <a:p>
            <a:pPr marL="285750" indent="-285750">
              <a:buFont typeface="Wingdings" panose="05000000000000000000" pitchFamily="2" charset="2"/>
              <a:buChar char="Ø"/>
            </a:pPr>
            <a:r>
              <a:rPr lang="en-US" sz="1400" b="1" dirty="0">
                <a:solidFill>
                  <a:srgbClr val="0070C0"/>
                </a:solidFill>
              </a:rPr>
              <a:t>75% of the listings are available 229 days or less. </a:t>
            </a:r>
          </a:p>
          <a:p>
            <a:pPr marL="285750" indent="-285750">
              <a:buFont typeface="Wingdings" panose="05000000000000000000" pitchFamily="2" charset="2"/>
              <a:buChar char="Ø"/>
            </a:pPr>
            <a:endParaRPr lang="en-US" sz="1400" b="1" dirty="0">
              <a:solidFill>
                <a:srgbClr val="0070C0"/>
              </a:solidFill>
            </a:endParaRPr>
          </a:p>
          <a:p>
            <a:pPr marL="285750" indent="-285750">
              <a:buFont typeface="Wingdings" panose="05000000000000000000" pitchFamily="2" charset="2"/>
              <a:buChar char="Ø"/>
            </a:pPr>
            <a:r>
              <a:rPr lang="en-US" sz="1400" b="1" dirty="0">
                <a:solidFill>
                  <a:srgbClr val="0070C0"/>
                </a:solidFill>
              </a:rPr>
              <a:t>The maximum availability is 365 days.</a:t>
            </a:r>
          </a:p>
          <a:p>
            <a:r>
              <a:rPr lang="en-US" dirty="0">
                <a:solidFill>
                  <a:srgbClr val="0070C0"/>
                </a:solidFill>
              </a:rPr>
              <a:t> </a:t>
            </a:r>
          </a:p>
        </p:txBody>
      </p:sp>
    </p:spTree>
    <p:extLst>
      <p:ext uri="{BB962C8B-B14F-4D97-AF65-F5344CB8AC3E}">
        <p14:creationId xmlns:p14="http://schemas.microsoft.com/office/powerpoint/2010/main" val="2634863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CC2733-9A8F-58A7-5118-73643FC80FB3}"/>
              </a:ext>
            </a:extLst>
          </p:cNvPr>
          <p:cNvSpPr txBox="1"/>
          <p:nvPr/>
        </p:nvSpPr>
        <p:spPr>
          <a:xfrm>
            <a:off x="1295400" y="209550"/>
            <a:ext cx="7315200" cy="38318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a:solidFill>
                  <a:srgbClr val="00B050"/>
                </a:solidFill>
              </a:rPr>
              <a:t>Private room: Count: 22,326 listings</a:t>
            </a:r>
          </a:p>
          <a:p>
            <a:endParaRPr lang="en-US" b="1" u="sng" dirty="0">
              <a:solidFill>
                <a:srgbClr val="00B050"/>
              </a:solidFill>
            </a:endParaRPr>
          </a:p>
          <a:p>
            <a:pPr>
              <a:lnSpc>
                <a:spcPct val="150000"/>
              </a:lnSpc>
            </a:pPr>
            <a:r>
              <a:rPr lang="en-US" b="1" dirty="0">
                <a:solidFill>
                  <a:srgbClr val="00B050"/>
                </a:solidFill>
              </a:rPr>
              <a:t>The average availability of listings of this room type is 111.20. </a:t>
            </a:r>
          </a:p>
          <a:p>
            <a:pPr>
              <a:lnSpc>
                <a:spcPct val="150000"/>
              </a:lnSpc>
            </a:pPr>
            <a:r>
              <a:rPr lang="en-US" b="1" dirty="0">
                <a:solidFill>
                  <a:srgbClr val="00B050"/>
                </a:solidFill>
              </a:rPr>
              <a:t>The standard deviation of availability for these listings is 132.09. </a:t>
            </a:r>
          </a:p>
          <a:p>
            <a:pPr>
              <a:lnSpc>
                <a:spcPct val="150000"/>
              </a:lnSpc>
            </a:pPr>
            <a:r>
              <a:rPr lang="en-US" b="1" dirty="0">
                <a:solidFill>
                  <a:srgbClr val="00B050"/>
                </a:solidFill>
              </a:rPr>
              <a:t>The minimum availability is 0 days. </a:t>
            </a:r>
          </a:p>
          <a:p>
            <a:pPr>
              <a:lnSpc>
                <a:spcPct val="150000"/>
              </a:lnSpc>
            </a:pPr>
            <a:r>
              <a:rPr lang="en-US" b="1" dirty="0">
                <a:solidFill>
                  <a:srgbClr val="00B050"/>
                </a:solidFill>
              </a:rPr>
              <a:t>25% of the listings have an availability of 0 days or less. </a:t>
            </a:r>
          </a:p>
          <a:p>
            <a:pPr>
              <a:lnSpc>
                <a:spcPct val="150000"/>
              </a:lnSpc>
            </a:pPr>
            <a:r>
              <a:rPr lang="en-US" b="1" dirty="0">
                <a:solidFill>
                  <a:srgbClr val="00B050"/>
                </a:solidFill>
              </a:rPr>
              <a:t>50% of the listings have an availability of 45 days or less. </a:t>
            </a:r>
          </a:p>
          <a:p>
            <a:pPr>
              <a:lnSpc>
                <a:spcPct val="150000"/>
              </a:lnSpc>
            </a:pPr>
            <a:r>
              <a:rPr lang="en-US" b="1" dirty="0">
                <a:solidFill>
                  <a:srgbClr val="00B050"/>
                </a:solidFill>
              </a:rPr>
              <a:t>75% of the listings have an availability of 214 days or less. </a:t>
            </a:r>
          </a:p>
          <a:p>
            <a:pPr>
              <a:lnSpc>
                <a:spcPct val="150000"/>
              </a:lnSpc>
            </a:pPr>
            <a:r>
              <a:rPr lang="en-US" b="1" dirty="0">
                <a:solidFill>
                  <a:srgbClr val="00B050"/>
                </a:solidFill>
              </a:rPr>
              <a:t>The maximum availability is 365 days. </a:t>
            </a:r>
          </a:p>
          <a:p>
            <a:endParaRPr lang="en-US" b="1" dirty="0">
              <a:solidFill>
                <a:srgbClr val="00B050"/>
              </a:solidFill>
            </a:endParaRPr>
          </a:p>
        </p:txBody>
      </p:sp>
    </p:spTree>
    <p:extLst>
      <p:ext uri="{BB962C8B-B14F-4D97-AF65-F5344CB8AC3E}">
        <p14:creationId xmlns:p14="http://schemas.microsoft.com/office/powerpoint/2010/main" val="125868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666750"/>
            <a:ext cx="8763000" cy="3358483"/>
          </a:xfrm>
          <a:prstGeom prst="rect">
            <a:avLst/>
          </a:prstGeom>
        </p:spPr>
        <p:style>
          <a:lnRef idx="2">
            <a:schemeClr val="dk1"/>
          </a:lnRef>
          <a:fillRef idx="1">
            <a:schemeClr val="lt1"/>
          </a:fillRef>
          <a:effectRef idx="0">
            <a:schemeClr val="dk1"/>
          </a:effectRef>
          <a:fontRef idx="minor">
            <a:schemeClr val="dk1"/>
          </a:fontRef>
        </p:style>
        <p:txBody>
          <a:bodyPr vert="horz" wrap="square" lIns="0" tIns="13335" rIns="0" bIns="0" rtlCol="0">
            <a:spAutoFit/>
          </a:bodyPr>
          <a:lstStyle/>
          <a:p>
            <a:pPr marL="571500" indent="-559435">
              <a:lnSpc>
                <a:spcPct val="100000"/>
              </a:lnSpc>
              <a:spcBef>
                <a:spcPts val="105"/>
              </a:spcBef>
              <a:buClr>
                <a:srgbClr val="CC0000"/>
              </a:buClr>
              <a:buFont typeface="MS PGothic"/>
              <a:buChar char="❖"/>
              <a:tabLst>
                <a:tab pos="571500" algn="l"/>
                <a:tab pos="572135" algn="l"/>
              </a:tabLst>
            </a:pPr>
            <a:r>
              <a:rPr sz="2600" b="1" spc="-40" dirty="0">
                <a:solidFill>
                  <a:srgbClr val="CC0000"/>
                </a:solidFill>
                <a:latin typeface="Verdana"/>
                <a:cs typeface="Verdana"/>
              </a:rPr>
              <a:t>P</a:t>
            </a:r>
            <a:r>
              <a:rPr sz="2600" b="1" spc="-204" dirty="0">
                <a:solidFill>
                  <a:srgbClr val="CC0000"/>
                </a:solidFill>
                <a:latin typeface="Verdana"/>
                <a:cs typeface="Verdana"/>
              </a:rPr>
              <a:t>r</a:t>
            </a:r>
            <a:r>
              <a:rPr sz="2600" b="1" spc="-65" dirty="0">
                <a:solidFill>
                  <a:srgbClr val="CC0000"/>
                </a:solidFill>
                <a:latin typeface="Verdana"/>
                <a:cs typeface="Verdana"/>
              </a:rPr>
              <a:t>o</a:t>
            </a:r>
            <a:r>
              <a:rPr sz="2600" b="1" spc="-60" dirty="0">
                <a:solidFill>
                  <a:srgbClr val="CC0000"/>
                </a:solidFill>
                <a:latin typeface="Verdana"/>
                <a:cs typeface="Verdana"/>
              </a:rPr>
              <a:t>b</a:t>
            </a:r>
            <a:r>
              <a:rPr sz="2600" b="1" spc="-65" dirty="0">
                <a:solidFill>
                  <a:srgbClr val="CC0000"/>
                </a:solidFill>
                <a:latin typeface="Verdana"/>
                <a:cs typeface="Verdana"/>
              </a:rPr>
              <a:t>l</a:t>
            </a:r>
            <a:r>
              <a:rPr sz="2600" b="1" spc="-80" dirty="0">
                <a:solidFill>
                  <a:srgbClr val="CC0000"/>
                </a:solidFill>
                <a:latin typeface="Verdana"/>
                <a:cs typeface="Verdana"/>
              </a:rPr>
              <a:t>e</a:t>
            </a:r>
            <a:r>
              <a:rPr sz="2600" b="1" spc="5" dirty="0">
                <a:solidFill>
                  <a:srgbClr val="CC0000"/>
                </a:solidFill>
                <a:latin typeface="Verdana"/>
                <a:cs typeface="Verdana"/>
              </a:rPr>
              <a:t>m</a:t>
            </a:r>
            <a:r>
              <a:rPr sz="2600" b="1" spc="-265" dirty="0">
                <a:solidFill>
                  <a:srgbClr val="CC0000"/>
                </a:solidFill>
                <a:latin typeface="Verdana"/>
                <a:cs typeface="Verdana"/>
              </a:rPr>
              <a:t> </a:t>
            </a:r>
            <a:r>
              <a:rPr sz="2600" b="1" spc="-125" dirty="0">
                <a:solidFill>
                  <a:srgbClr val="CC0000"/>
                </a:solidFill>
                <a:latin typeface="Verdana"/>
                <a:cs typeface="Verdana"/>
              </a:rPr>
              <a:t>S</a:t>
            </a:r>
            <a:r>
              <a:rPr sz="2600" b="1" spc="-120" dirty="0">
                <a:solidFill>
                  <a:srgbClr val="CC0000"/>
                </a:solidFill>
                <a:latin typeface="Verdana"/>
                <a:cs typeface="Verdana"/>
              </a:rPr>
              <a:t>t</a:t>
            </a:r>
            <a:r>
              <a:rPr sz="2600" b="1" spc="-125" dirty="0">
                <a:solidFill>
                  <a:srgbClr val="CC0000"/>
                </a:solidFill>
                <a:latin typeface="Verdana"/>
                <a:cs typeface="Verdana"/>
              </a:rPr>
              <a:t>a</a:t>
            </a:r>
            <a:r>
              <a:rPr sz="2600" b="1" spc="-135" dirty="0">
                <a:solidFill>
                  <a:srgbClr val="CC0000"/>
                </a:solidFill>
                <a:latin typeface="Verdana"/>
                <a:cs typeface="Verdana"/>
              </a:rPr>
              <a:t>t</a:t>
            </a:r>
            <a:r>
              <a:rPr sz="2600" b="1" spc="-55" dirty="0">
                <a:solidFill>
                  <a:srgbClr val="CC0000"/>
                </a:solidFill>
                <a:latin typeface="Verdana"/>
                <a:cs typeface="Verdana"/>
              </a:rPr>
              <a:t>em</a:t>
            </a:r>
            <a:r>
              <a:rPr sz="2600" b="1" spc="-65" dirty="0">
                <a:solidFill>
                  <a:srgbClr val="CC0000"/>
                </a:solidFill>
                <a:latin typeface="Verdana"/>
                <a:cs typeface="Verdana"/>
              </a:rPr>
              <a:t>e</a:t>
            </a:r>
            <a:r>
              <a:rPr sz="2600" b="1" spc="-60" dirty="0">
                <a:solidFill>
                  <a:srgbClr val="CC0000"/>
                </a:solidFill>
                <a:latin typeface="Verdana"/>
                <a:cs typeface="Verdana"/>
              </a:rPr>
              <a:t>n</a:t>
            </a:r>
            <a:r>
              <a:rPr sz="2600" b="1" dirty="0">
                <a:solidFill>
                  <a:srgbClr val="CC0000"/>
                </a:solidFill>
                <a:latin typeface="Verdana"/>
                <a:cs typeface="Verdana"/>
              </a:rPr>
              <a:t>t</a:t>
            </a:r>
            <a:endParaRPr sz="2600" dirty="0">
              <a:latin typeface="Verdana"/>
              <a:cs typeface="Verdana"/>
            </a:endParaRPr>
          </a:p>
          <a:p>
            <a:pPr marL="571500" marR="5080" indent="-429895" algn="just">
              <a:lnSpc>
                <a:spcPct val="114999"/>
              </a:lnSpc>
              <a:spcBef>
                <a:spcPts val="1590"/>
              </a:spcBef>
              <a:buFont typeface="MS PGothic"/>
              <a:buChar char="❖"/>
              <a:tabLst>
                <a:tab pos="572135" algn="l"/>
              </a:tabLst>
            </a:pPr>
            <a:r>
              <a:rPr sz="1600" b="1" spc="-55" dirty="0">
                <a:solidFill>
                  <a:srgbClr val="202020"/>
                </a:solidFill>
                <a:latin typeface="Arial Black" panose="020B0A04020102020204" pitchFamily="34" charset="0"/>
                <a:cs typeface="Verdana"/>
              </a:rPr>
              <a:t>For</a:t>
            </a:r>
            <a:r>
              <a:rPr sz="1600" b="1" spc="-105" dirty="0">
                <a:solidFill>
                  <a:srgbClr val="202020"/>
                </a:solidFill>
                <a:latin typeface="Arial Black" panose="020B0A04020102020204" pitchFamily="34" charset="0"/>
                <a:cs typeface="Verdana"/>
              </a:rPr>
              <a:t> </a:t>
            </a:r>
            <a:r>
              <a:rPr sz="1600" b="1" spc="-50" dirty="0">
                <a:solidFill>
                  <a:srgbClr val="202020"/>
                </a:solidFill>
                <a:latin typeface="Arial Black" panose="020B0A04020102020204" pitchFamily="34" charset="0"/>
                <a:cs typeface="Verdana"/>
              </a:rPr>
              <a:t>this</a:t>
            </a:r>
            <a:r>
              <a:rPr sz="1600" b="1" spc="-90" dirty="0">
                <a:solidFill>
                  <a:srgbClr val="202020"/>
                </a:solidFill>
                <a:latin typeface="Arial Black" panose="020B0A04020102020204" pitchFamily="34" charset="0"/>
                <a:cs typeface="Verdana"/>
              </a:rPr>
              <a:t> </a:t>
            </a:r>
            <a:r>
              <a:rPr sz="1600" b="1" spc="-55" dirty="0">
                <a:solidFill>
                  <a:srgbClr val="202020"/>
                </a:solidFill>
                <a:latin typeface="Arial Black" panose="020B0A04020102020204" pitchFamily="34" charset="0"/>
                <a:cs typeface="Verdana"/>
              </a:rPr>
              <a:t>project</a:t>
            </a:r>
            <a:r>
              <a:rPr sz="1600" b="1" spc="-90" dirty="0">
                <a:solidFill>
                  <a:srgbClr val="202020"/>
                </a:solidFill>
                <a:latin typeface="Arial Black" panose="020B0A04020102020204" pitchFamily="34" charset="0"/>
                <a:cs typeface="Verdana"/>
              </a:rPr>
              <a:t> </a:t>
            </a:r>
            <a:r>
              <a:rPr sz="1600" b="1" spc="-45" dirty="0">
                <a:solidFill>
                  <a:srgbClr val="202020"/>
                </a:solidFill>
                <a:latin typeface="Arial Black" panose="020B0A04020102020204" pitchFamily="34" charset="0"/>
                <a:cs typeface="Verdana"/>
              </a:rPr>
              <a:t>we</a:t>
            </a:r>
            <a:r>
              <a:rPr sz="1600" b="1" spc="-114" dirty="0">
                <a:solidFill>
                  <a:srgbClr val="202020"/>
                </a:solidFill>
                <a:latin typeface="Arial Black" panose="020B0A04020102020204" pitchFamily="34" charset="0"/>
                <a:cs typeface="Verdana"/>
              </a:rPr>
              <a:t> </a:t>
            </a:r>
            <a:r>
              <a:rPr sz="1600" b="1" spc="-60" dirty="0">
                <a:solidFill>
                  <a:srgbClr val="202020"/>
                </a:solidFill>
                <a:latin typeface="Arial Black" panose="020B0A04020102020204" pitchFamily="34" charset="0"/>
                <a:cs typeface="Verdana"/>
              </a:rPr>
              <a:t>are</a:t>
            </a:r>
            <a:r>
              <a:rPr sz="1600" b="1" spc="-120" dirty="0">
                <a:solidFill>
                  <a:srgbClr val="202020"/>
                </a:solidFill>
                <a:latin typeface="Arial Black" panose="020B0A04020102020204" pitchFamily="34" charset="0"/>
                <a:cs typeface="Verdana"/>
              </a:rPr>
              <a:t> </a:t>
            </a:r>
            <a:r>
              <a:rPr sz="1600" b="1" spc="-60" dirty="0">
                <a:solidFill>
                  <a:srgbClr val="202020"/>
                </a:solidFill>
                <a:latin typeface="Arial Black" panose="020B0A04020102020204" pitchFamily="34" charset="0"/>
                <a:cs typeface="Verdana"/>
              </a:rPr>
              <a:t>analyzing</a:t>
            </a:r>
            <a:r>
              <a:rPr sz="1600" b="1" spc="-100" dirty="0">
                <a:solidFill>
                  <a:srgbClr val="202020"/>
                </a:solidFill>
                <a:latin typeface="Arial Black" panose="020B0A04020102020204" pitchFamily="34" charset="0"/>
                <a:cs typeface="Verdana"/>
              </a:rPr>
              <a:t> </a:t>
            </a:r>
            <a:r>
              <a:rPr sz="1600" b="1" spc="-60" dirty="0">
                <a:solidFill>
                  <a:srgbClr val="202020"/>
                </a:solidFill>
                <a:latin typeface="Arial Black" panose="020B0A04020102020204" pitchFamily="34" charset="0"/>
                <a:cs typeface="Verdana"/>
              </a:rPr>
              <a:t>Airbnb’s</a:t>
            </a:r>
            <a:r>
              <a:rPr sz="1600" b="1" spc="-95" dirty="0">
                <a:solidFill>
                  <a:srgbClr val="202020"/>
                </a:solidFill>
                <a:latin typeface="Arial Black" panose="020B0A04020102020204" pitchFamily="34" charset="0"/>
                <a:cs typeface="Verdana"/>
              </a:rPr>
              <a:t> </a:t>
            </a:r>
            <a:r>
              <a:rPr sz="1600" b="1" spc="-55" dirty="0">
                <a:solidFill>
                  <a:srgbClr val="202020"/>
                </a:solidFill>
                <a:latin typeface="Arial Black" panose="020B0A04020102020204" pitchFamily="34" charset="0"/>
                <a:cs typeface="Verdana"/>
              </a:rPr>
              <a:t>New</a:t>
            </a:r>
            <a:r>
              <a:rPr sz="1600" b="1" spc="-114" dirty="0">
                <a:solidFill>
                  <a:srgbClr val="202020"/>
                </a:solidFill>
                <a:latin typeface="Arial Black" panose="020B0A04020102020204" pitchFamily="34" charset="0"/>
                <a:cs typeface="Verdana"/>
              </a:rPr>
              <a:t> </a:t>
            </a:r>
            <a:r>
              <a:rPr sz="1600" b="1" spc="-75" dirty="0">
                <a:solidFill>
                  <a:srgbClr val="202020"/>
                </a:solidFill>
                <a:latin typeface="Arial Black" panose="020B0A04020102020204" pitchFamily="34" charset="0"/>
                <a:cs typeface="Verdana"/>
              </a:rPr>
              <a:t>York</a:t>
            </a:r>
            <a:r>
              <a:rPr sz="1600" b="1" spc="-114" dirty="0">
                <a:solidFill>
                  <a:srgbClr val="202020"/>
                </a:solidFill>
                <a:latin typeface="Arial Black" panose="020B0A04020102020204" pitchFamily="34" charset="0"/>
                <a:cs typeface="Verdana"/>
              </a:rPr>
              <a:t> </a:t>
            </a:r>
            <a:r>
              <a:rPr sz="1600" b="1" spc="-105" dirty="0">
                <a:solidFill>
                  <a:srgbClr val="202020"/>
                </a:solidFill>
                <a:latin typeface="Arial Black" panose="020B0A04020102020204" pitchFamily="34" charset="0"/>
                <a:cs typeface="Verdana"/>
              </a:rPr>
              <a:t>City(NYC)</a:t>
            </a:r>
            <a:r>
              <a:rPr sz="1600" b="1" spc="-125" dirty="0">
                <a:solidFill>
                  <a:srgbClr val="202020"/>
                </a:solidFill>
                <a:latin typeface="Arial Black" panose="020B0A04020102020204" pitchFamily="34" charset="0"/>
                <a:cs typeface="Verdana"/>
              </a:rPr>
              <a:t> </a:t>
            </a:r>
            <a:r>
              <a:rPr sz="1600" b="1" spc="-45" dirty="0">
                <a:solidFill>
                  <a:srgbClr val="202020"/>
                </a:solidFill>
                <a:latin typeface="Arial Black" panose="020B0A04020102020204" pitchFamily="34" charset="0"/>
                <a:cs typeface="Verdana"/>
              </a:rPr>
              <a:t>data</a:t>
            </a:r>
            <a:r>
              <a:rPr sz="1600" b="1" spc="-85" dirty="0">
                <a:solidFill>
                  <a:srgbClr val="202020"/>
                </a:solidFill>
                <a:latin typeface="Arial Black" panose="020B0A04020102020204" pitchFamily="34" charset="0"/>
                <a:cs typeface="Verdana"/>
              </a:rPr>
              <a:t> </a:t>
            </a:r>
            <a:r>
              <a:rPr sz="1600" b="1" spc="-30" dirty="0">
                <a:solidFill>
                  <a:srgbClr val="202020"/>
                </a:solidFill>
                <a:latin typeface="Arial Black" panose="020B0A04020102020204" pitchFamily="34" charset="0"/>
                <a:cs typeface="Verdana"/>
              </a:rPr>
              <a:t>of</a:t>
            </a:r>
            <a:r>
              <a:rPr sz="1600" b="1" spc="-75" dirty="0">
                <a:solidFill>
                  <a:srgbClr val="202020"/>
                </a:solidFill>
                <a:latin typeface="Arial Black" panose="020B0A04020102020204" pitchFamily="34" charset="0"/>
                <a:cs typeface="Verdana"/>
              </a:rPr>
              <a:t> </a:t>
            </a:r>
            <a:r>
              <a:rPr sz="1600" b="1" spc="-175" dirty="0">
                <a:solidFill>
                  <a:srgbClr val="202020"/>
                </a:solidFill>
                <a:latin typeface="Arial Black" panose="020B0A04020102020204" pitchFamily="34" charset="0"/>
                <a:cs typeface="Verdana"/>
              </a:rPr>
              <a:t>2019.</a:t>
            </a:r>
            <a:r>
              <a:rPr sz="1600" b="1" spc="-260" dirty="0">
                <a:solidFill>
                  <a:srgbClr val="202020"/>
                </a:solidFill>
                <a:latin typeface="Arial Black" panose="020B0A04020102020204" pitchFamily="34" charset="0"/>
                <a:cs typeface="Verdana"/>
              </a:rPr>
              <a:t> </a:t>
            </a:r>
            <a:r>
              <a:rPr sz="1600" b="1" spc="-45" dirty="0">
                <a:solidFill>
                  <a:srgbClr val="202020"/>
                </a:solidFill>
                <a:latin typeface="Arial Black" panose="020B0A04020102020204" pitchFamily="34" charset="0"/>
                <a:cs typeface="Verdana"/>
              </a:rPr>
              <a:t>NYC </a:t>
            </a:r>
            <a:r>
              <a:rPr sz="1600" b="1" spc="-535" dirty="0">
                <a:solidFill>
                  <a:srgbClr val="202020"/>
                </a:solidFill>
                <a:latin typeface="Arial Black" panose="020B0A04020102020204" pitchFamily="34" charset="0"/>
                <a:cs typeface="Verdana"/>
              </a:rPr>
              <a:t> </a:t>
            </a:r>
            <a:r>
              <a:rPr sz="1600" b="1" spc="-50" dirty="0">
                <a:solidFill>
                  <a:srgbClr val="202020"/>
                </a:solidFill>
                <a:latin typeface="Arial Black" panose="020B0A04020102020204" pitchFamily="34" charset="0"/>
                <a:cs typeface="Verdana"/>
              </a:rPr>
              <a:t>is</a:t>
            </a:r>
            <a:r>
              <a:rPr sz="1600" b="1" spc="-125" dirty="0">
                <a:solidFill>
                  <a:srgbClr val="202020"/>
                </a:solidFill>
                <a:latin typeface="Arial Black" panose="020B0A04020102020204" pitchFamily="34" charset="0"/>
                <a:cs typeface="Verdana"/>
              </a:rPr>
              <a:t> </a:t>
            </a:r>
            <a:r>
              <a:rPr sz="1600" b="1" spc="-30" dirty="0">
                <a:solidFill>
                  <a:srgbClr val="202020"/>
                </a:solidFill>
                <a:latin typeface="Arial Black" panose="020B0A04020102020204" pitchFamily="34" charset="0"/>
                <a:cs typeface="Verdana"/>
              </a:rPr>
              <a:t>not</a:t>
            </a:r>
            <a:r>
              <a:rPr sz="1600" b="1" spc="-70" dirty="0">
                <a:solidFill>
                  <a:srgbClr val="202020"/>
                </a:solidFill>
                <a:latin typeface="Arial Black" panose="020B0A04020102020204" pitchFamily="34" charset="0"/>
                <a:cs typeface="Verdana"/>
              </a:rPr>
              <a:t> </a:t>
            </a:r>
            <a:r>
              <a:rPr sz="1600" b="1" spc="-55" dirty="0">
                <a:solidFill>
                  <a:srgbClr val="202020"/>
                </a:solidFill>
                <a:latin typeface="Arial Black" panose="020B0A04020102020204" pitchFamily="34" charset="0"/>
                <a:cs typeface="Verdana"/>
              </a:rPr>
              <a:t>only</a:t>
            </a:r>
            <a:r>
              <a:rPr sz="1600" b="1" spc="-95" dirty="0">
                <a:solidFill>
                  <a:srgbClr val="202020"/>
                </a:solidFill>
                <a:latin typeface="Arial Black" panose="020B0A04020102020204" pitchFamily="34" charset="0"/>
                <a:cs typeface="Verdana"/>
              </a:rPr>
              <a:t> </a:t>
            </a:r>
            <a:r>
              <a:rPr sz="1600" b="1" spc="-30" dirty="0">
                <a:solidFill>
                  <a:srgbClr val="202020"/>
                </a:solidFill>
                <a:latin typeface="Arial Black" panose="020B0A04020102020204" pitchFamily="34" charset="0"/>
                <a:cs typeface="Verdana"/>
              </a:rPr>
              <a:t>the</a:t>
            </a:r>
            <a:r>
              <a:rPr sz="1600" b="1" spc="-75" dirty="0">
                <a:solidFill>
                  <a:srgbClr val="202020"/>
                </a:solidFill>
                <a:latin typeface="Arial Black" panose="020B0A04020102020204" pitchFamily="34" charset="0"/>
                <a:cs typeface="Verdana"/>
              </a:rPr>
              <a:t> </a:t>
            </a:r>
            <a:r>
              <a:rPr sz="1600" b="1" spc="-45" dirty="0">
                <a:solidFill>
                  <a:srgbClr val="202020"/>
                </a:solidFill>
                <a:latin typeface="Arial Black" panose="020B0A04020102020204" pitchFamily="34" charset="0"/>
                <a:cs typeface="Verdana"/>
              </a:rPr>
              <a:t>most</a:t>
            </a:r>
            <a:r>
              <a:rPr sz="1600" b="1" spc="-95" dirty="0">
                <a:solidFill>
                  <a:srgbClr val="202020"/>
                </a:solidFill>
                <a:latin typeface="Arial Black" panose="020B0A04020102020204" pitchFamily="34" charset="0"/>
                <a:cs typeface="Verdana"/>
              </a:rPr>
              <a:t> </a:t>
            </a:r>
            <a:r>
              <a:rPr sz="1600" b="1" spc="-55" dirty="0">
                <a:solidFill>
                  <a:srgbClr val="202020"/>
                </a:solidFill>
                <a:latin typeface="Arial Black" panose="020B0A04020102020204" pitchFamily="34" charset="0"/>
                <a:cs typeface="Verdana"/>
              </a:rPr>
              <a:t>famous</a:t>
            </a:r>
            <a:r>
              <a:rPr sz="1600" b="1" spc="-90" dirty="0">
                <a:solidFill>
                  <a:srgbClr val="202020"/>
                </a:solidFill>
                <a:latin typeface="Arial Black" panose="020B0A04020102020204" pitchFamily="34" charset="0"/>
                <a:cs typeface="Verdana"/>
              </a:rPr>
              <a:t> </a:t>
            </a:r>
            <a:r>
              <a:rPr sz="1600" b="1" spc="-45" dirty="0">
                <a:solidFill>
                  <a:srgbClr val="202020"/>
                </a:solidFill>
                <a:latin typeface="Arial Black" panose="020B0A04020102020204" pitchFamily="34" charset="0"/>
                <a:cs typeface="Verdana"/>
              </a:rPr>
              <a:t>city</a:t>
            </a:r>
            <a:r>
              <a:rPr sz="1600" b="1" spc="-90" dirty="0">
                <a:solidFill>
                  <a:srgbClr val="202020"/>
                </a:solidFill>
                <a:latin typeface="Arial Black" panose="020B0A04020102020204" pitchFamily="34" charset="0"/>
                <a:cs typeface="Verdana"/>
              </a:rPr>
              <a:t> </a:t>
            </a:r>
            <a:r>
              <a:rPr sz="1600" b="1" spc="-30" dirty="0">
                <a:solidFill>
                  <a:srgbClr val="202020"/>
                </a:solidFill>
                <a:latin typeface="Arial Black" panose="020B0A04020102020204" pitchFamily="34" charset="0"/>
                <a:cs typeface="Verdana"/>
              </a:rPr>
              <a:t>in</a:t>
            </a:r>
            <a:r>
              <a:rPr sz="1600" b="1" spc="-90" dirty="0">
                <a:solidFill>
                  <a:srgbClr val="202020"/>
                </a:solidFill>
                <a:latin typeface="Arial Black" panose="020B0A04020102020204" pitchFamily="34" charset="0"/>
                <a:cs typeface="Verdana"/>
              </a:rPr>
              <a:t> </a:t>
            </a:r>
            <a:r>
              <a:rPr sz="1600" b="1" spc="-30" dirty="0">
                <a:solidFill>
                  <a:srgbClr val="202020"/>
                </a:solidFill>
                <a:latin typeface="Arial Black" panose="020B0A04020102020204" pitchFamily="34" charset="0"/>
                <a:cs typeface="Verdana"/>
              </a:rPr>
              <a:t>the</a:t>
            </a:r>
            <a:r>
              <a:rPr sz="1600" b="1" spc="-80" dirty="0">
                <a:solidFill>
                  <a:srgbClr val="202020"/>
                </a:solidFill>
                <a:latin typeface="Arial Black" panose="020B0A04020102020204" pitchFamily="34" charset="0"/>
                <a:cs typeface="Verdana"/>
              </a:rPr>
              <a:t> </a:t>
            </a:r>
            <a:r>
              <a:rPr sz="1600" b="1" spc="-60" dirty="0">
                <a:solidFill>
                  <a:srgbClr val="202020"/>
                </a:solidFill>
                <a:latin typeface="Arial Black" panose="020B0A04020102020204" pitchFamily="34" charset="0"/>
                <a:cs typeface="Verdana"/>
              </a:rPr>
              <a:t>world</a:t>
            </a:r>
            <a:r>
              <a:rPr sz="1600" b="1" spc="-114" dirty="0">
                <a:solidFill>
                  <a:srgbClr val="202020"/>
                </a:solidFill>
                <a:latin typeface="Arial Black" panose="020B0A04020102020204" pitchFamily="34" charset="0"/>
                <a:cs typeface="Verdana"/>
              </a:rPr>
              <a:t> </a:t>
            </a:r>
            <a:r>
              <a:rPr sz="1600" b="1" spc="-20" dirty="0">
                <a:solidFill>
                  <a:srgbClr val="202020"/>
                </a:solidFill>
                <a:latin typeface="Arial Black" panose="020B0A04020102020204" pitchFamily="34" charset="0"/>
                <a:cs typeface="Verdana"/>
              </a:rPr>
              <a:t>but</a:t>
            </a:r>
            <a:r>
              <a:rPr sz="1600" b="1" spc="-45" dirty="0">
                <a:solidFill>
                  <a:srgbClr val="202020"/>
                </a:solidFill>
                <a:latin typeface="Arial Black" panose="020B0A04020102020204" pitchFamily="34" charset="0"/>
                <a:cs typeface="Verdana"/>
              </a:rPr>
              <a:t> </a:t>
            </a:r>
            <a:r>
              <a:rPr sz="1600" b="1" spc="-60" dirty="0">
                <a:solidFill>
                  <a:srgbClr val="202020"/>
                </a:solidFill>
                <a:latin typeface="Arial Black" panose="020B0A04020102020204" pitchFamily="34" charset="0"/>
                <a:cs typeface="Verdana"/>
              </a:rPr>
              <a:t>also</a:t>
            </a:r>
            <a:r>
              <a:rPr sz="1600" b="1" spc="-110" dirty="0">
                <a:solidFill>
                  <a:srgbClr val="202020"/>
                </a:solidFill>
                <a:latin typeface="Arial Black" panose="020B0A04020102020204" pitchFamily="34" charset="0"/>
                <a:cs typeface="Verdana"/>
              </a:rPr>
              <a:t> </a:t>
            </a:r>
            <a:r>
              <a:rPr sz="1600" b="1" spc="-35" dirty="0">
                <a:solidFill>
                  <a:srgbClr val="202020"/>
                </a:solidFill>
                <a:latin typeface="Arial Black" panose="020B0A04020102020204" pitchFamily="34" charset="0"/>
                <a:cs typeface="Verdana"/>
              </a:rPr>
              <a:t>top</a:t>
            </a:r>
            <a:r>
              <a:rPr sz="1600" b="1" spc="-80" dirty="0">
                <a:solidFill>
                  <a:srgbClr val="202020"/>
                </a:solidFill>
                <a:latin typeface="Arial Black" panose="020B0A04020102020204" pitchFamily="34" charset="0"/>
                <a:cs typeface="Verdana"/>
              </a:rPr>
              <a:t> </a:t>
            </a:r>
            <a:r>
              <a:rPr sz="1600" b="1" spc="-45" dirty="0">
                <a:solidFill>
                  <a:srgbClr val="202020"/>
                </a:solidFill>
                <a:latin typeface="Arial Black" panose="020B0A04020102020204" pitchFamily="34" charset="0"/>
                <a:cs typeface="Verdana"/>
              </a:rPr>
              <a:t>global</a:t>
            </a:r>
            <a:r>
              <a:rPr sz="1600" b="1" spc="-80" dirty="0">
                <a:solidFill>
                  <a:srgbClr val="202020"/>
                </a:solidFill>
                <a:latin typeface="Arial Black" panose="020B0A04020102020204" pitchFamily="34" charset="0"/>
                <a:cs typeface="Verdana"/>
              </a:rPr>
              <a:t> </a:t>
            </a:r>
            <a:r>
              <a:rPr sz="1600" b="1" spc="-55" dirty="0">
                <a:solidFill>
                  <a:srgbClr val="202020"/>
                </a:solidFill>
                <a:latin typeface="Arial Black" panose="020B0A04020102020204" pitchFamily="34" charset="0"/>
                <a:cs typeface="Verdana"/>
              </a:rPr>
              <a:t>destination</a:t>
            </a:r>
            <a:r>
              <a:rPr sz="1600" b="1" spc="-95" dirty="0">
                <a:solidFill>
                  <a:srgbClr val="202020"/>
                </a:solidFill>
                <a:latin typeface="Arial Black" panose="020B0A04020102020204" pitchFamily="34" charset="0"/>
                <a:cs typeface="Verdana"/>
              </a:rPr>
              <a:t> </a:t>
            </a:r>
            <a:r>
              <a:rPr sz="1600" b="1" spc="-65" dirty="0">
                <a:solidFill>
                  <a:srgbClr val="202020"/>
                </a:solidFill>
                <a:latin typeface="Arial Black" panose="020B0A04020102020204" pitchFamily="34" charset="0"/>
                <a:cs typeface="Verdana"/>
              </a:rPr>
              <a:t>for </a:t>
            </a:r>
            <a:r>
              <a:rPr sz="1600" b="1" spc="-535" dirty="0">
                <a:solidFill>
                  <a:srgbClr val="202020"/>
                </a:solidFill>
                <a:latin typeface="Arial Black" panose="020B0A04020102020204" pitchFamily="34" charset="0"/>
                <a:cs typeface="Verdana"/>
              </a:rPr>
              <a:t> </a:t>
            </a:r>
            <a:r>
              <a:rPr sz="1600" b="1" spc="-100" dirty="0">
                <a:solidFill>
                  <a:srgbClr val="202020"/>
                </a:solidFill>
                <a:latin typeface="Arial Black" panose="020B0A04020102020204" pitchFamily="34" charset="0"/>
                <a:cs typeface="Verdana"/>
              </a:rPr>
              <a:t>vi</a:t>
            </a:r>
            <a:r>
              <a:rPr sz="1600" b="1" spc="-90" dirty="0">
                <a:solidFill>
                  <a:srgbClr val="202020"/>
                </a:solidFill>
                <a:latin typeface="Arial Black" panose="020B0A04020102020204" pitchFamily="34" charset="0"/>
                <a:cs typeface="Verdana"/>
              </a:rPr>
              <a:t>s</a:t>
            </a:r>
            <a:r>
              <a:rPr sz="1600" b="1" spc="-100" dirty="0">
                <a:solidFill>
                  <a:srgbClr val="202020"/>
                </a:solidFill>
                <a:latin typeface="Arial Black" panose="020B0A04020102020204" pitchFamily="34" charset="0"/>
                <a:cs typeface="Verdana"/>
              </a:rPr>
              <a:t>i</a:t>
            </a:r>
            <a:r>
              <a:rPr sz="1600" b="1" spc="-90" dirty="0">
                <a:solidFill>
                  <a:srgbClr val="202020"/>
                </a:solidFill>
                <a:latin typeface="Arial Black" panose="020B0A04020102020204" pitchFamily="34" charset="0"/>
                <a:cs typeface="Verdana"/>
              </a:rPr>
              <a:t>t</a:t>
            </a:r>
            <a:r>
              <a:rPr sz="1600" b="1" spc="-95" dirty="0">
                <a:solidFill>
                  <a:srgbClr val="202020"/>
                </a:solidFill>
                <a:latin typeface="Arial Black" panose="020B0A04020102020204" pitchFamily="34" charset="0"/>
                <a:cs typeface="Verdana"/>
              </a:rPr>
              <a:t>o</a:t>
            </a:r>
            <a:r>
              <a:rPr sz="1600" b="1" spc="-85" dirty="0">
                <a:solidFill>
                  <a:srgbClr val="202020"/>
                </a:solidFill>
                <a:latin typeface="Arial Black" panose="020B0A04020102020204" pitchFamily="34" charset="0"/>
                <a:cs typeface="Verdana"/>
              </a:rPr>
              <a:t>r</a:t>
            </a:r>
            <a:r>
              <a:rPr sz="1600" b="1" spc="-5" dirty="0">
                <a:solidFill>
                  <a:srgbClr val="202020"/>
                </a:solidFill>
                <a:latin typeface="Arial Black" panose="020B0A04020102020204" pitchFamily="34" charset="0"/>
                <a:cs typeface="Verdana"/>
              </a:rPr>
              <a:t>s</a:t>
            </a:r>
            <a:r>
              <a:rPr sz="1600" b="1" spc="-114" dirty="0">
                <a:solidFill>
                  <a:srgbClr val="202020"/>
                </a:solidFill>
                <a:latin typeface="Arial Black" panose="020B0A04020102020204" pitchFamily="34" charset="0"/>
                <a:cs typeface="Verdana"/>
              </a:rPr>
              <a:t> </a:t>
            </a:r>
            <a:r>
              <a:rPr sz="1600" b="1" spc="-80" dirty="0">
                <a:solidFill>
                  <a:srgbClr val="202020"/>
                </a:solidFill>
                <a:latin typeface="Arial Black" panose="020B0A04020102020204" pitchFamily="34" charset="0"/>
                <a:cs typeface="Verdana"/>
              </a:rPr>
              <a:t>d</a:t>
            </a:r>
            <a:r>
              <a:rPr sz="1600" b="1" spc="-85" dirty="0">
                <a:solidFill>
                  <a:srgbClr val="202020"/>
                </a:solidFill>
                <a:latin typeface="Arial Black" panose="020B0A04020102020204" pitchFamily="34" charset="0"/>
                <a:cs typeface="Verdana"/>
              </a:rPr>
              <a:t>r</a:t>
            </a:r>
            <a:r>
              <a:rPr sz="1600" b="1" spc="-80" dirty="0">
                <a:solidFill>
                  <a:srgbClr val="202020"/>
                </a:solidFill>
                <a:latin typeface="Arial Black" panose="020B0A04020102020204" pitchFamily="34" charset="0"/>
                <a:cs typeface="Verdana"/>
              </a:rPr>
              <a:t>a</a:t>
            </a:r>
            <a:r>
              <a:rPr sz="1600" b="1" spc="-85" dirty="0">
                <a:solidFill>
                  <a:srgbClr val="202020"/>
                </a:solidFill>
                <a:latin typeface="Arial Black" panose="020B0A04020102020204" pitchFamily="34" charset="0"/>
                <a:cs typeface="Verdana"/>
              </a:rPr>
              <a:t>w</a:t>
            </a:r>
            <a:r>
              <a:rPr sz="1600" b="1" spc="-5" dirty="0">
                <a:solidFill>
                  <a:srgbClr val="202020"/>
                </a:solidFill>
                <a:latin typeface="Arial Black" panose="020B0A04020102020204" pitchFamily="34" charset="0"/>
                <a:cs typeface="Verdana"/>
              </a:rPr>
              <a:t>n</a:t>
            </a:r>
            <a:r>
              <a:rPr sz="1600" b="1" spc="-125" dirty="0">
                <a:solidFill>
                  <a:srgbClr val="202020"/>
                </a:solidFill>
                <a:latin typeface="Arial Black" panose="020B0A04020102020204" pitchFamily="34" charset="0"/>
                <a:cs typeface="Verdana"/>
              </a:rPr>
              <a:t> </a:t>
            </a:r>
            <a:r>
              <a:rPr sz="1600" b="1" spc="-65" dirty="0">
                <a:solidFill>
                  <a:srgbClr val="202020"/>
                </a:solidFill>
                <a:latin typeface="Arial Black" panose="020B0A04020102020204" pitchFamily="34" charset="0"/>
                <a:cs typeface="Verdana"/>
              </a:rPr>
              <a:t>t</a:t>
            </a:r>
            <a:r>
              <a:rPr sz="1600" b="1" spc="-5" dirty="0">
                <a:solidFill>
                  <a:srgbClr val="202020"/>
                </a:solidFill>
                <a:latin typeface="Arial Black" panose="020B0A04020102020204" pitchFamily="34" charset="0"/>
                <a:cs typeface="Verdana"/>
              </a:rPr>
              <a:t>o</a:t>
            </a:r>
            <a:r>
              <a:rPr sz="1600" b="1" spc="-145" dirty="0">
                <a:solidFill>
                  <a:srgbClr val="202020"/>
                </a:solidFill>
                <a:latin typeface="Arial Black" panose="020B0A04020102020204" pitchFamily="34" charset="0"/>
                <a:cs typeface="Verdana"/>
              </a:rPr>
              <a:t> </a:t>
            </a:r>
            <a:r>
              <a:rPr sz="1600" b="1" spc="-85" dirty="0">
                <a:solidFill>
                  <a:srgbClr val="202020"/>
                </a:solidFill>
                <a:latin typeface="Arial Black" panose="020B0A04020102020204" pitchFamily="34" charset="0"/>
                <a:cs typeface="Verdana"/>
              </a:rPr>
              <a:t>i</a:t>
            </a:r>
            <a:r>
              <a:rPr sz="1600" b="1" spc="-75" dirty="0">
                <a:solidFill>
                  <a:srgbClr val="202020"/>
                </a:solidFill>
                <a:latin typeface="Arial Black" panose="020B0A04020102020204" pitchFamily="34" charset="0"/>
                <a:cs typeface="Verdana"/>
              </a:rPr>
              <a:t>t</a:t>
            </a:r>
            <a:r>
              <a:rPr sz="1600" b="1" spc="-5" dirty="0">
                <a:solidFill>
                  <a:srgbClr val="202020"/>
                </a:solidFill>
                <a:latin typeface="Arial Black" panose="020B0A04020102020204" pitchFamily="34" charset="0"/>
                <a:cs typeface="Verdana"/>
              </a:rPr>
              <a:t>s</a:t>
            </a:r>
            <a:r>
              <a:rPr sz="1600" b="1" spc="-155" dirty="0">
                <a:solidFill>
                  <a:srgbClr val="202020"/>
                </a:solidFill>
                <a:latin typeface="Arial Black" panose="020B0A04020102020204" pitchFamily="34" charset="0"/>
                <a:cs typeface="Verdana"/>
              </a:rPr>
              <a:t> </a:t>
            </a:r>
            <a:r>
              <a:rPr sz="1600" b="1" spc="-80" dirty="0">
                <a:solidFill>
                  <a:srgbClr val="202020"/>
                </a:solidFill>
                <a:latin typeface="Arial Black" panose="020B0A04020102020204" pitchFamily="34" charset="0"/>
                <a:cs typeface="Verdana"/>
              </a:rPr>
              <a:t>mus</a:t>
            </a:r>
            <a:r>
              <a:rPr sz="1600" b="1" spc="-85" dirty="0">
                <a:solidFill>
                  <a:srgbClr val="202020"/>
                </a:solidFill>
                <a:latin typeface="Arial Black" panose="020B0A04020102020204" pitchFamily="34" charset="0"/>
                <a:cs typeface="Verdana"/>
              </a:rPr>
              <a:t>e</a:t>
            </a:r>
            <a:r>
              <a:rPr sz="1600" b="1" spc="-80" dirty="0">
                <a:solidFill>
                  <a:srgbClr val="202020"/>
                </a:solidFill>
                <a:latin typeface="Arial Black" panose="020B0A04020102020204" pitchFamily="34" charset="0"/>
                <a:cs typeface="Verdana"/>
              </a:rPr>
              <a:t>ums</a:t>
            </a:r>
            <a:r>
              <a:rPr sz="1600" b="1" spc="-5" dirty="0">
                <a:solidFill>
                  <a:srgbClr val="202020"/>
                </a:solidFill>
                <a:latin typeface="Arial Black" panose="020B0A04020102020204" pitchFamily="34" charset="0"/>
                <a:cs typeface="Verdana"/>
              </a:rPr>
              <a:t>,</a:t>
            </a:r>
            <a:r>
              <a:rPr sz="1600" b="1" spc="-155" dirty="0">
                <a:solidFill>
                  <a:srgbClr val="202020"/>
                </a:solidFill>
                <a:latin typeface="Arial Black" panose="020B0A04020102020204" pitchFamily="34" charset="0"/>
                <a:cs typeface="Verdana"/>
              </a:rPr>
              <a:t> </a:t>
            </a:r>
            <a:r>
              <a:rPr sz="1600" b="1" spc="-75" dirty="0">
                <a:solidFill>
                  <a:srgbClr val="202020"/>
                </a:solidFill>
                <a:latin typeface="Arial Black" panose="020B0A04020102020204" pitchFamily="34" charset="0"/>
                <a:cs typeface="Verdana"/>
              </a:rPr>
              <a:t>e</a:t>
            </a:r>
            <a:r>
              <a:rPr sz="1600" b="1" spc="-65" dirty="0">
                <a:solidFill>
                  <a:srgbClr val="202020"/>
                </a:solidFill>
                <a:latin typeface="Arial Black" panose="020B0A04020102020204" pitchFamily="34" charset="0"/>
                <a:cs typeface="Verdana"/>
              </a:rPr>
              <a:t>nt</a:t>
            </a:r>
            <a:r>
              <a:rPr sz="1600" b="1" spc="-75" dirty="0">
                <a:solidFill>
                  <a:srgbClr val="202020"/>
                </a:solidFill>
                <a:latin typeface="Arial Black" panose="020B0A04020102020204" pitchFamily="34" charset="0"/>
                <a:cs typeface="Verdana"/>
              </a:rPr>
              <a:t>e</a:t>
            </a:r>
            <a:r>
              <a:rPr sz="1600" b="1" spc="-70" dirty="0">
                <a:solidFill>
                  <a:srgbClr val="202020"/>
                </a:solidFill>
                <a:latin typeface="Arial Black" panose="020B0A04020102020204" pitchFamily="34" charset="0"/>
                <a:cs typeface="Verdana"/>
              </a:rPr>
              <a:t>r</a:t>
            </a:r>
            <a:r>
              <a:rPr sz="1600" b="1" spc="-65" dirty="0">
                <a:solidFill>
                  <a:srgbClr val="202020"/>
                </a:solidFill>
                <a:latin typeface="Arial Black" panose="020B0A04020102020204" pitchFamily="34" charset="0"/>
                <a:cs typeface="Verdana"/>
              </a:rPr>
              <a:t>ta</a:t>
            </a:r>
            <a:r>
              <a:rPr sz="1600" b="1" spc="-75" dirty="0">
                <a:solidFill>
                  <a:srgbClr val="202020"/>
                </a:solidFill>
                <a:latin typeface="Arial Black" panose="020B0A04020102020204" pitchFamily="34" charset="0"/>
                <a:cs typeface="Verdana"/>
              </a:rPr>
              <a:t>i</a:t>
            </a:r>
            <a:r>
              <a:rPr sz="1600" b="1" spc="-65" dirty="0">
                <a:solidFill>
                  <a:srgbClr val="202020"/>
                </a:solidFill>
                <a:latin typeface="Arial Black" panose="020B0A04020102020204" pitchFamily="34" charset="0"/>
                <a:cs typeface="Verdana"/>
              </a:rPr>
              <a:t>nm</a:t>
            </a:r>
            <a:r>
              <a:rPr sz="1600" b="1" spc="-75" dirty="0">
                <a:solidFill>
                  <a:srgbClr val="202020"/>
                </a:solidFill>
                <a:latin typeface="Arial Black" panose="020B0A04020102020204" pitchFamily="34" charset="0"/>
                <a:cs typeface="Verdana"/>
              </a:rPr>
              <a:t>e</a:t>
            </a:r>
            <a:r>
              <a:rPr sz="1600" b="1" spc="-65" dirty="0">
                <a:solidFill>
                  <a:srgbClr val="202020"/>
                </a:solidFill>
                <a:latin typeface="Arial Black" panose="020B0A04020102020204" pitchFamily="34" charset="0"/>
                <a:cs typeface="Verdana"/>
              </a:rPr>
              <a:t>nt</a:t>
            </a:r>
            <a:r>
              <a:rPr sz="1600" b="1" spc="-5" dirty="0">
                <a:solidFill>
                  <a:srgbClr val="202020"/>
                </a:solidFill>
                <a:latin typeface="Arial Black" panose="020B0A04020102020204" pitchFamily="34" charset="0"/>
                <a:cs typeface="Verdana"/>
              </a:rPr>
              <a:t>,</a:t>
            </a:r>
            <a:r>
              <a:rPr sz="1600" b="1" spc="-135" dirty="0">
                <a:solidFill>
                  <a:srgbClr val="202020"/>
                </a:solidFill>
                <a:latin typeface="Arial Black" panose="020B0A04020102020204" pitchFamily="34" charset="0"/>
                <a:cs typeface="Verdana"/>
              </a:rPr>
              <a:t> </a:t>
            </a:r>
            <a:r>
              <a:rPr sz="1600" b="1" spc="-85" dirty="0">
                <a:solidFill>
                  <a:srgbClr val="202020"/>
                </a:solidFill>
                <a:latin typeface="Arial Black" panose="020B0A04020102020204" pitchFamily="34" charset="0"/>
                <a:cs typeface="Verdana"/>
              </a:rPr>
              <a:t>re</a:t>
            </a:r>
            <a:r>
              <a:rPr sz="1600" b="1" spc="-80" dirty="0">
                <a:solidFill>
                  <a:srgbClr val="202020"/>
                </a:solidFill>
                <a:latin typeface="Arial Black" panose="020B0A04020102020204" pitchFamily="34" charset="0"/>
                <a:cs typeface="Verdana"/>
              </a:rPr>
              <a:t>s</a:t>
            </a:r>
            <a:r>
              <a:rPr sz="1600" b="1" spc="-75" dirty="0">
                <a:solidFill>
                  <a:srgbClr val="202020"/>
                </a:solidFill>
                <a:latin typeface="Arial Black" panose="020B0A04020102020204" pitchFamily="34" charset="0"/>
                <a:cs typeface="Verdana"/>
              </a:rPr>
              <a:t>t</a:t>
            </a:r>
            <a:r>
              <a:rPr sz="1600" b="1" spc="-80" dirty="0">
                <a:solidFill>
                  <a:srgbClr val="202020"/>
                </a:solidFill>
                <a:latin typeface="Arial Black" panose="020B0A04020102020204" pitchFamily="34" charset="0"/>
                <a:cs typeface="Verdana"/>
              </a:rPr>
              <a:t>au</a:t>
            </a:r>
            <a:r>
              <a:rPr sz="1600" b="1" spc="-85" dirty="0">
                <a:solidFill>
                  <a:srgbClr val="202020"/>
                </a:solidFill>
                <a:latin typeface="Arial Black" panose="020B0A04020102020204" pitchFamily="34" charset="0"/>
                <a:cs typeface="Verdana"/>
              </a:rPr>
              <a:t>r</a:t>
            </a:r>
            <a:r>
              <a:rPr sz="1600" b="1" spc="-80" dirty="0">
                <a:solidFill>
                  <a:srgbClr val="202020"/>
                </a:solidFill>
                <a:latin typeface="Arial Black" panose="020B0A04020102020204" pitchFamily="34" charset="0"/>
                <a:cs typeface="Verdana"/>
              </a:rPr>
              <a:t>an</a:t>
            </a:r>
            <a:r>
              <a:rPr sz="1600" b="1" spc="-75" dirty="0">
                <a:solidFill>
                  <a:srgbClr val="202020"/>
                </a:solidFill>
                <a:latin typeface="Arial Black" panose="020B0A04020102020204" pitchFamily="34" charset="0"/>
                <a:cs typeface="Verdana"/>
              </a:rPr>
              <a:t>t</a:t>
            </a:r>
            <a:r>
              <a:rPr sz="1600" b="1" spc="-5" dirty="0">
                <a:solidFill>
                  <a:srgbClr val="202020"/>
                </a:solidFill>
                <a:latin typeface="Arial Black" panose="020B0A04020102020204" pitchFamily="34" charset="0"/>
                <a:cs typeface="Verdana"/>
              </a:rPr>
              <a:t>s</a:t>
            </a:r>
            <a:r>
              <a:rPr sz="1600" b="1" spc="-175" dirty="0">
                <a:solidFill>
                  <a:srgbClr val="202020"/>
                </a:solidFill>
                <a:latin typeface="Arial Black" panose="020B0A04020102020204" pitchFamily="34" charset="0"/>
                <a:cs typeface="Verdana"/>
              </a:rPr>
              <a:t> </a:t>
            </a:r>
            <a:r>
              <a:rPr sz="1600" b="1" spc="-55" dirty="0">
                <a:solidFill>
                  <a:srgbClr val="202020"/>
                </a:solidFill>
                <a:latin typeface="Arial Black" panose="020B0A04020102020204" pitchFamily="34" charset="0"/>
                <a:cs typeface="Verdana"/>
              </a:rPr>
              <a:t>an</a:t>
            </a:r>
            <a:r>
              <a:rPr sz="1600" b="1" spc="-5" dirty="0">
                <a:solidFill>
                  <a:srgbClr val="202020"/>
                </a:solidFill>
                <a:latin typeface="Arial Black" panose="020B0A04020102020204" pitchFamily="34" charset="0"/>
                <a:cs typeface="Verdana"/>
              </a:rPr>
              <a:t>d</a:t>
            </a:r>
            <a:r>
              <a:rPr sz="1600" b="1" spc="-120" dirty="0">
                <a:solidFill>
                  <a:srgbClr val="202020"/>
                </a:solidFill>
                <a:latin typeface="Arial Black" panose="020B0A04020102020204" pitchFamily="34" charset="0"/>
                <a:cs typeface="Verdana"/>
              </a:rPr>
              <a:t> </a:t>
            </a:r>
            <a:r>
              <a:rPr sz="1600" b="1" spc="-70" dirty="0">
                <a:solidFill>
                  <a:srgbClr val="202020"/>
                </a:solidFill>
                <a:latin typeface="Arial Black" panose="020B0A04020102020204" pitchFamily="34" charset="0"/>
                <a:cs typeface="Verdana"/>
              </a:rPr>
              <a:t>co</a:t>
            </a:r>
            <a:r>
              <a:rPr sz="1600" b="1" spc="-65" dirty="0">
                <a:solidFill>
                  <a:srgbClr val="202020"/>
                </a:solidFill>
                <a:latin typeface="Arial Black" panose="020B0A04020102020204" pitchFamily="34" charset="0"/>
                <a:cs typeface="Verdana"/>
              </a:rPr>
              <a:t>mm</a:t>
            </a:r>
            <a:r>
              <a:rPr sz="1600" b="1" spc="-75" dirty="0">
                <a:solidFill>
                  <a:srgbClr val="202020"/>
                </a:solidFill>
                <a:latin typeface="Arial Black" panose="020B0A04020102020204" pitchFamily="34" charset="0"/>
                <a:cs typeface="Verdana"/>
              </a:rPr>
              <a:t>e</a:t>
            </a:r>
            <a:r>
              <a:rPr sz="1600" b="1" spc="-70" dirty="0">
                <a:solidFill>
                  <a:srgbClr val="202020"/>
                </a:solidFill>
                <a:latin typeface="Arial Black" panose="020B0A04020102020204" pitchFamily="34" charset="0"/>
                <a:cs typeface="Verdana"/>
              </a:rPr>
              <a:t>rc</a:t>
            </a:r>
            <a:r>
              <a:rPr sz="1600" b="1" spc="-60" dirty="0">
                <a:solidFill>
                  <a:srgbClr val="202020"/>
                </a:solidFill>
                <a:latin typeface="Arial Black" panose="020B0A04020102020204" pitchFamily="34" charset="0"/>
                <a:cs typeface="Verdana"/>
              </a:rPr>
              <a:t>e</a:t>
            </a:r>
            <a:r>
              <a:rPr sz="1600" b="1" spc="-5" dirty="0">
                <a:solidFill>
                  <a:srgbClr val="202020"/>
                </a:solidFill>
                <a:latin typeface="Arial Black" panose="020B0A04020102020204" pitchFamily="34" charset="0"/>
                <a:cs typeface="Verdana"/>
              </a:rPr>
              <a:t>.</a:t>
            </a:r>
            <a:endParaRPr lang="en-IN" sz="1600" b="1" i="0" spc="-5" dirty="0">
              <a:solidFill>
                <a:srgbClr val="374151"/>
              </a:solidFill>
              <a:effectLst/>
              <a:latin typeface="Arial Black" panose="020B0A04020102020204" pitchFamily="34" charset="0"/>
            </a:endParaRPr>
          </a:p>
          <a:p>
            <a:pPr marL="571500" marR="5080" indent="-429895" algn="just">
              <a:lnSpc>
                <a:spcPct val="114999"/>
              </a:lnSpc>
              <a:spcBef>
                <a:spcPts val="1590"/>
              </a:spcBef>
              <a:buFont typeface="MS PGothic"/>
              <a:buChar char="❖"/>
              <a:tabLst>
                <a:tab pos="572135" algn="l"/>
              </a:tabLst>
            </a:pPr>
            <a:r>
              <a:rPr lang="en-US" sz="1600" b="1" i="0" dirty="0">
                <a:solidFill>
                  <a:srgbClr val="374151"/>
                </a:solidFill>
                <a:effectLst/>
                <a:latin typeface="Arial Black" panose="020B0A04020102020204" pitchFamily="34" charset="0"/>
              </a:rPr>
              <a:t>The objective of our exploratory data analysis (EDA) on Airbnb's 2019 New York City (NYC) dataset is to identify the key metrics that influence the listing of properties on the Airbnb platform. By applying basic EDA techniques, we aim to gain insights into the dataset and visualize its various attributes</a:t>
            </a:r>
            <a:r>
              <a:rPr lang="en-US" sz="1600" b="1" i="0" dirty="0">
                <a:solidFill>
                  <a:srgbClr val="374151"/>
                </a:solidFill>
                <a:effectLst/>
                <a:latin typeface="Söhne"/>
              </a:rPr>
              <a:t>.</a:t>
            </a:r>
          </a:p>
          <a:p>
            <a:pPr>
              <a:lnSpc>
                <a:spcPct val="100000"/>
              </a:lnSpc>
              <a:spcBef>
                <a:spcPts val="35"/>
              </a:spcBef>
              <a:buChar char="❖"/>
            </a:pPr>
            <a:endParaRPr sz="1750" dirty="0">
              <a:latin typeface="Verdana"/>
              <a:cs typeface="Verdana"/>
            </a:endParaRPr>
          </a:p>
        </p:txBody>
      </p:sp>
    </p:spTree>
    <p:extLst>
      <p:ext uri="{BB962C8B-B14F-4D97-AF65-F5344CB8AC3E}">
        <p14:creationId xmlns:p14="http://schemas.microsoft.com/office/powerpoint/2010/main" val="1344224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D5DC5B-DE6E-0CFF-DB11-AE1420EAD6D5}"/>
              </a:ext>
            </a:extLst>
          </p:cNvPr>
          <p:cNvSpPr txBox="1"/>
          <p:nvPr/>
        </p:nvSpPr>
        <p:spPr>
          <a:xfrm>
            <a:off x="1219200" y="590550"/>
            <a:ext cx="7696200" cy="267118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a:solidFill>
                  <a:srgbClr val="0070C0"/>
                </a:solidFill>
              </a:rPr>
              <a:t>Shared room: Count: 1,160 listings</a:t>
            </a:r>
          </a:p>
          <a:p>
            <a:endParaRPr lang="en-US" b="1" u="sng" dirty="0">
              <a:solidFill>
                <a:srgbClr val="0070C0"/>
              </a:solidFill>
            </a:endParaRPr>
          </a:p>
          <a:p>
            <a:pPr marL="285750" indent="-285750">
              <a:lnSpc>
                <a:spcPct val="150000"/>
              </a:lnSpc>
              <a:buFont typeface="Wingdings" panose="05000000000000000000" pitchFamily="2" charset="2"/>
              <a:buChar char="Ø"/>
            </a:pPr>
            <a:r>
              <a:rPr lang="en-US" b="1" dirty="0">
                <a:solidFill>
                  <a:srgbClr val="0070C0"/>
                </a:solidFill>
              </a:rPr>
              <a:t>The average availability of listings of this room type is 162.00</a:t>
            </a:r>
          </a:p>
          <a:p>
            <a:pPr marL="285750" indent="-285750">
              <a:lnSpc>
                <a:spcPct val="150000"/>
              </a:lnSpc>
              <a:buFont typeface="Wingdings" panose="05000000000000000000" pitchFamily="2" charset="2"/>
              <a:buChar char="Ø"/>
            </a:pPr>
            <a:r>
              <a:rPr lang="en-US" b="1" dirty="0">
                <a:solidFill>
                  <a:srgbClr val="0070C0"/>
                </a:solidFill>
              </a:rPr>
              <a:t>The standard deviation of availability for these listings is 151.35. </a:t>
            </a:r>
          </a:p>
          <a:p>
            <a:pPr marL="285750" indent="-285750">
              <a:lnSpc>
                <a:spcPct val="150000"/>
              </a:lnSpc>
              <a:buFont typeface="Wingdings" panose="05000000000000000000" pitchFamily="2" charset="2"/>
              <a:buChar char="Ø"/>
            </a:pPr>
            <a:r>
              <a:rPr lang="en-US" b="1" dirty="0">
                <a:solidFill>
                  <a:srgbClr val="0070C0"/>
                </a:solidFill>
              </a:rPr>
              <a:t>50% of the listings are available for 90 days or less. </a:t>
            </a:r>
          </a:p>
          <a:p>
            <a:pPr marL="285750" indent="-285750">
              <a:lnSpc>
                <a:spcPct val="150000"/>
              </a:lnSpc>
              <a:buFont typeface="Wingdings" panose="05000000000000000000" pitchFamily="2" charset="2"/>
              <a:buChar char="Ø"/>
            </a:pPr>
            <a:r>
              <a:rPr lang="en-US" b="1" dirty="0">
                <a:solidFill>
                  <a:srgbClr val="0070C0"/>
                </a:solidFill>
              </a:rPr>
              <a:t>75% of the listings are available for 341 days or less. </a:t>
            </a:r>
          </a:p>
          <a:p>
            <a:pPr marL="285750" indent="-285750">
              <a:lnSpc>
                <a:spcPct val="150000"/>
              </a:lnSpc>
              <a:buFont typeface="Wingdings" panose="05000000000000000000" pitchFamily="2" charset="2"/>
              <a:buChar char="Ø"/>
            </a:pPr>
            <a:r>
              <a:rPr lang="en-US" b="1" dirty="0">
                <a:solidFill>
                  <a:srgbClr val="0070C0"/>
                </a:solidFill>
              </a:rPr>
              <a:t>The maximum availability is 365 days.</a:t>
            </a:r>
          </a:p>
        </p:txBody>
      </p:sp>
    </p:spTree>
    <p:extLst>
      <p:ext uri="{BB962C8B-B14F-4D97-AF65-F5344CB8AC3E}">
        <p14:creationId xmlns:p14="http://schemas.microsoft.com/office/powerpoint/2010/main" val="265703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313711-8025-8A74-56AF-702C7F40E37A}"/>
              </a:ext>
            </a:extLst>
          </p:cNvPr>
          <p:cNvSpPr txBox="1"/>
          <p:nvPr/>
        </p:nvSpPr>
        <p:spPr>
          <a:xfrm>
            <a:off x="1143001" y="1809750"/>
            <a:ext cx="7086600"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200" b="1" i="0" dirty="0">
                <a:solidFill>
                  <a:srgbClr val="FF0000"/>
                </a:solidFill>
                <a:effectLst/>
                <a:latin typeface="Söhne"/>
              </a:rPr>
              <a:t>5. How are the prices distributed across different neighborhood groups?</a:t>
            </a:r>
            <a:endParaRPr lang="en-IN" sz="3200" b="1" dirty="0">
              <a:solidFill>
                <a:srgbClr val="FF0000"/>
              </a:solidFill>
            </a:endParaRPr>
          </a:p>
        </p:txBody>
      </p:sp>
    </p:spTree>
    <p:extLst>
      <p:ext uri="{BB962C8B-B14F-4D97-AF65-F5344CB8AC3E}">
        <p14:creationId xmlns:p14="http://schemas.microsoft.com/office/powerpoint/2010/main" val="131186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B4E0A384-3325-9B08-CAF6-676714802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132416"/>
            <a:ext cx="6362700" cy="35348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079954-3839-7304-7D28-17B30A70C8AE}"/>
              </a:ext>
            </a:extLst>
          </p:cNvPr>
          <p:cNvSpPr txBox="1"/>
          <p:nvPr/>
        </p:nvSpPr>
        <p:spPr>
          <a:xfrm>
            <a:off x="1524000" y="285750"/>
            <a:ext cx="694805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err="1">
                <a:solidFill>
                  <a:srgbClr val="7030A0"/>
                </a:solidFill>
              </a:rPr>
              <a:t>price_stats_by_group</a:t>
            </a:r>
            <a:r>
              <a:rPr lang="en-US" b="1" dirty="0">
                <a:solidFill>
                  <a:srgbClr val="7030A0"/>
                </a:solidFill>
              </a:rPr>
              <a:t> =</a:t>
            </a:r>
          </a:p>
          <a:p>
            <a:r>
              <a:rPr lang="en-US" b="1" dirty="0">
                <a:solidFill>
                  <a:srgbClr val="7030A0"/>
                </a:solidFill>
              </a:rPr>
              <a:t> </a:t>
            </a:r>
            <a:r>
              <a:rPr lang="en-US" b="1" dirty="0" err="1">
                <a:solidFill>
                  <a:srgbClr val="7030A0"/>
                </a:solidFill>
              </a:rPr>
              <a:t>df.groupby</a:t>
            </a:r>
            <a:r>
              <a:rPr lang="en-US" b="1" dirty="0">
                <a:solidFill>
                  <a:srgbClr val="7030A0"/>
                </a:solidFill>
              </a:rPr>
              <a:t>('</a:t>
            </a:r>
            <a:r>
              <a:rPr lang="en-US" b="1" dirty="0" err="1">
                <a:solidFill>
                  <a:srgbClr val="7030A0"/>
                </a:solidFill>
              </a:rPr>
              <a:t>neighbourhood_group</a:t>
            </a:r>
            <a:r>
              <a:rPr lang="en-US" b="1" dirty="0">
                <a:solidFill>
                  <a:srgbClr val="7030A0"/>
                </a:solidFill>
              </a:rPr>
              <a:t>')['price'].describe(): </a:t>
            </a:r>
          </a:p>
        </p:txBody>
      </p:sp>
    </p:spTree>
    <p:extLst>
      <p:ext uri="{BB962C8B-B14F-4D97-AF65-F5344CB8AC3E}">
        <p14:creationId xmlns:p14="http://schemas.microsoft.com/office/powerpoint/2010/main" val="94291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3A2C3-71F0-60A6-00AF-9964797E1494}"/>
              </a:ext>
            </a:extLst>
          </p:cNvPr>
          <p:cNvSpPr txBox="1"/>
          <p:nvPr/>
        </p:nvSpPr>
        <p:spPr>
          <a:xfrm>
            <a:off x="1371600" y="438150"/>
            <a:ext cx="73152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Ø"/>
            </a:pPr>
            <a:r>
              <a:rPr lang="en-US" b="1" i="0" dirty="0">
                <a:solidFill>
                  <a:srgbClr val="7030A0"/>
                </a:solidFill>
                <a:effectLst/>
                <a:latin typeface="Söhne"/>
              </a:rPr>
              <a:t>The highest average price among the neighborhood groups is observed in Manhattan. According to the provided statistics, the mean price for listings in Manhattan is $196.88, the highest among all the neighborhood groups in the dataset.</a:t>
            </a:r>
            <a:endParaRPr lang="en-US" b="1" dirty="0">
              <a:solidFill>
                <a:srgbClr val="7030A0"/>
              </a:solidFill>
            </a:endParaRPr>
          </a:p>
        </p:txBody>
      </p:sp>
      <p:sp>
        <p:nvSpPr>
          <p:cNvPr id="5" name="TextBox 4">
            <a:extLst>
              <a:ext uri="{FF2B5EF4-FFF2-40B4-BE49-F238E27FC236}">
                <a16:creationId xmlns:a16="http://schemas.microsoft.com/office/drawing/2014/main" id="{7D828CE2-2723-D4A9-2E68-5694D2BE9F56}"/>
              </a:ext>
            </a:extLst>
          </p:cNvPr>
          <p:cNvSpPr txBox="1"/>
          <p:nvPr/>
        </p:nvSpPr>
        <p:spPr>
          <a:xfrm>
            <a:off x="304800" y="1962150"/>
            <a:ext cx="72390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1" i="0" dirty="0">
                <a:solidFill>
                  <a:schemeClr val="accent1">
                    <a:lumMod val="60000"/>
                    <a:lumOff val="40000"/>
                  </a:schemeClr>
                </a:solidFill>
                <a:effectLst/>
                <a:latin typeface="Söhne"/>
              </a:rPr>
              <a:t>Manhattan:</a:t>
            </a:r>
          </a:p>
          <a:p>
            <a:pPr marL="285750" indent="-285750" algn="just">
              <a:buFont typeface="Wingdings" panose="05000000000000000000" pitchFamily="2" charset="2"/>
              <a:buChar char="q"/>
            </a:pPr>
            <a:r>
              <a:rPr lang="en-US" b="1" i="0" dirty="0">
                <a:solidFill>
                  <a:schemeClr val="accent1">
                    <a:lumMod val="60000"/>
                    <a:lumOff val="40000"/>
                  </a:schemeClr>
                </a:solidFill>
                <a:effectLst/>
                <a:latin typeface="Söhne"/>
              </a:rPr>
              <a:t>Count: There are 21,661 listings in the Manhattan neighborhood group.</a:t>
            </a:r>
          </a:p>
          <a:p>
            <a:pPr marL="285750" indent="-285750" algn="just">
              <a:buFont typeface="Wingdings" panose="05000000000000000000" pitchFamily="2" charset="2"/>
              <a:buChar char="q"/>
            </a:pPr>
            <a:r>
              <a:rPr lang="en-US" b="1" i="0" dirty="0">
                <a:solidFill>
                  <a:schemeClr val="accent1">
                    <a:lumMod val="60000"/>
                    <a:lumOff val="40000"/>
                  </a:schemeClr>
                </a:solidFill>
                <a:effectLst/>
                <a:latin typeface="Söhne"/>
              </a:rPr>
              <a:t>Mean: The average price of listings in Manhattan is $196.88.</a:t>
            </a:r>
          </a:p>
          <a:p>
            <a:pPr marL="285750" indent="-285750" algn="just">
              <a:buFont typeface="Wingdings" panose="05000000000000000000" pitchFamily="2" charset="2"/>
              <a:buChar char="q"/>
            </a:pPr>
            <a:r>
              <a:rPr lang="en-US" b="1" i="0" dirty="0">
                <a:solidFill>
                  <a:schemeClr val="accent1">
                    <a:lumMod val="60000"/>
                    <a:lumOff val="40000"/>
                  </a:schemeClr>
                </a:solidFill>
                <a:effectLst/>
                <a:latin typeface="Söhne"/>
              </a:rPr>
              <a:t>25% of the listings in Manhattan have prices equal to or below $95.00.</a:t>
            </a:r>
          </a:p>
          <a:p>
            <a:pPr marL="285750" indent="-285750" algn="just">
              <a:buFont typeface="Wingdings" panose="05000000000000000000" pitchFamily="2" charset="2"/>
              <a:buChar char="q"/>
            </a:pPr>
            <a:r>
              <a:rPr lang="en-US" b="1" i="0" dirty="0">
                <a:solidFill>
                  <a:schemeClr val="accent1">
                    <a:lumMod val="60000"/>
                    <a:lumOff val="40000"/>
                  </a:schemeClr>
                </a:solidFill>
                <a:effectLst/>
                <a:latin typeface="Söhne"/>
              </a:rPr>
              <a:t>50% of the listings in Manhattan have prices equal to or below $150.00.</a:t>
            </a:r>
          </a:p>
          <a:p>
            <a:pPr marL="285750" indent="-285750" algn="just">
              <a:buFont typeface="Wingdings" panose="05000000000000000000" pitchFamily="2" charset="2"/>
              <a:buChar char="q"/>
            </a:pPr>
            <a:r>
              <a:rPr lang="en-US" b="1" i="0" dirty="0">
                <a:solidFill>
                  <a:schemeClr val="accent1">
                    <a:lumMod val="60000"/>
                    <a:lumOff val="40000"/>
                  </a:schemeClr>
                </a:solidFill>
                <a:effectLst/>
                <a:latin typeface="Söhne"/>
              </a:rPr>
              <a:t>75% of the listings in Manhattan have prices equal to or below $220.00.</a:t>
            </a:r>
          </a:p>
          <a:p>
            <a:pPr marL="285750" indent="-285750" algn="just">
              <a:buFont typeface="Wingdings" panose="05000000000000000000" pitchFamily="2" charset="2"/>
              <a:buChar char="q"/>
            </a:pPr>
            <a:r>
              <a:rPr lang="en-US" b="1" i="0" dirty="0">
                <a:solidFill>
                  <a:schemeClr val="accent1">
                    <a:lumMod val="60000"/>
                    <a:lumOff val="40000"/>
                  </a:schemeClr>
                </a:solidFill>
                <a:effectLst/>
                <a:latin typeface="Söhne"/>
              </a:rPr>
              <a:t>Max: The maximum price observed in Manhattan is $10,000.00.</a:t>
            </a:r>
          </a:p>
        </p:txBody>
      </p:sp>
    </p:spTree>
    <p:extLst>
      <p:ext uri="{BB962C8B-B14F-4D97-AF65-F5344CB8AC3E}">
        <p14:creationId xmlns:p14="http://schemas.microsoft.com/office/powerpoint/2010/main" val="1494330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4F2699-5A1A-D02D-790E-1C84AF9AFE93}"/>
              </a:ext>
            </a:extLst>
          </p:cNvPr>
          <p:cNvSpPr txBox="1"/>
          <p:nvPr/>
        </p:nvSpPr>
        <p:spPr>
          <a:xfrm>
            <a:off x="1371600" y="361950"/>
            <a:ext cx="7315200"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400" b="1" dirty="0"/>
              <a:t>Distribution of prices within each </a:t>
            </a:r>
            <a:r>
              <a:rPr lang="en-IN" sz="2400" b="1" dirty="0" err="1"/>
              <a:t>neighborhood</a:t>
            </a:r>
            <a:r>
              <a:rPr lang="en-IN" sz="2400" b="1" dirty="0"/>
              <a:t> group and room type combination</a:t>
            </a:r>
          </a:p>
        </p:txBody>
      </p:sp>
    </p:spTree>
    <p:extLst>
      <p:ext uri="{BB962C8B-B14F-4D97-AF65-F5344CB8AC3E}">
        <p14:creationId xmlns:p14="http://schemas.microsoft.com/office/powerpoint/2010/main" val="383507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433CEAD-C413-6A82-1450-EBC70CA4C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764" y="971550"/>
            <a:ext cx="5147235" cy="4038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E3CEEA-3B55-7B38-8438-5CE65DF7276A}"/>
              </a:ext>
            </a:extLst>
          </p:cNvPr>
          <p:cNvSpPr txBox="1"/>
          <p:nvPr/>
        </p:nvSpPr>
        <p:spPr>
          <a:xfrm>
            <a:off x="5791200" y="895350"/>
            <a:ext cx="3228109" cy="256993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US" b="0" i="0" dirty="0">
                <a:solidFill>
                  <a:srgbClr val="374151"/>
                </a:solidFill>
                <a:effectLst/>
                <a:latin typeface="Söhne"/>
              </a:rPr>
              <a:t>Manhattan:</a:t>
            </a:r>
          </a:p>
          <a:p>
            <a:pPr algn="l">
              <a:buFont typeface="Arial" panose="020B0604020202020204" pitchFamily="34" charset="0"/>
              <a:buChar char="•"/>
            </a:pPr>
            <a:r>
              <a:rPr lang="en-US" sz="1300" b="1" i="0" dirty="0">
                <a:solidFill>
                  <a:srgbClr val="7030A0"/>
                </a:solidFill>
                <a:effectLst/>
                <a:latin typeface="Söhne"/>
              </a:rPr>
              <a:t>Entire home/apartment: </a:t>
            </a:r>
            <a:r>
              <a:rPr lang="en-US" sz="1300" b="1" i="0" dirty="0">
                <a:solidFill>
                  <a:srgbClr val="00B050"/>
                </a:solidFill>
                <a:effectLst/>
                <a:latin typeface="Söhne"/>
              </a:rPr>
              <a:t>The average price is $249.24, with a standard deviation of $331.83. Prices range from $0 to $10000.</a:t>
            </a:r>
          </a:p>
          <a:p>
            <a:pPr algn="l">
              <a:buFont typeface="Arial" panose="020B0604020202020204" pitchFamily="34" charset="0"/>
              <a:buChar char="•"/>
            </a:pPr>
            <a:endParaRPr lang="en-US" sz="1300" b="1" i="0" dirty="0">
              <a:solidFill>
                <a:srgbClr val="00B050"/>
              </a:solidFill>
              <a:effectLst/>
              <a:latin typeface="Söhne"/>
            </a:endParaRPr>
          </a:p>
          <a:p>
            <a:pPr algn="l">
              <a:buFont typeface="Arial" panose="020B0604020202020204" pitchFamily="34" charset="0"/>
              <a:buChar char="•"/>
            </a:pPr>
            <a:r>
              <a:rPr lang="en-US" sz="1300" b="1" i="0" dirty="0">
                <a:solidFill>
                  <a:srgbClr val="7030A0"/>
                </a:solidFill>
                <a:effectLst/>
                <a:latin typeface="Söhne"/>
              </a:rPr>
              <a:t>Private room: </a:t>
            </a:r>
            <a:r>
              <a:rPr lang="en-US" sz="1300" b="1" i="0" dirty="0">
                <a:solidFill>
                  <a:srgbClr val="00B050"/>
                </a:solidFill>
                <a:effectLst/>
                <a:latin typeface="Söhne"/>
              </a:rPr>
              <a:t>The average price is $116.78, with a standard deviation of $190.19. Prices range from $10 to $9999.</a:t>
            </a:r>
          </a:p>
          <a:p>
            <a:pPr algn="l">
              <a:buFont typeface="Arial" panose="020B0604020202020204" pitchFamily="34" charset="0"/>
              <a:buChar char="•"/>
            </a:pPr>
            <a:endParaRPr lang="en-US" sz="1300" b="1" i="0" dirty="0">
              <a:solidFill>
                <a:srgbClr val="00B050"/>
              </a:solidFill>
              <a:effectLst/>
              <a:latin typeface="Söhne"/>
            </a:endParaRPr>
          </a:p>
          <a:p>
            <a:pPr algn="l">
              <a:buFont typeface="Arial" panose="020B0604020202020204" pitchFamily="34" charset="0"/>
              <a:buChar char="•"/>
            </a:pPr>
            <a:r>
              <a:rPr lang="en-US" sz="1300" b="1" i="0" dirty="0">
                <a:solidFill>
                  <a:srgbClr val="7030A0"/>
                </a:solidFill>
                <a:effectLst/>
                <a:latin typeface="Söhne"/>
              </a:rPr>
              <a:t>Shared room: </a:t>
            </a:r>
            <a:r>
              <a:rPr lang="en-US" sz="1300" b="1" i="0" dirty="0">
                <a:solidFill>
                  <a:srgbClr val="00B050"/>
                </a:solidFill>
                <a:effectLst/>
                <a:latin typeface="Söhne"/>
              </a:rPr>
              <a:t>The average price is $88.98, with a standard deviation of $92.42. Prices range from $10 to $1000.</a:t>
            </a:r>
          </a:p>
        </p:txBody>
      </p:sp>
      <p:sp>
        <p:nvSpPr>
          <p:cNvPr id="3" name="TextBox 2">
            <a:extLst>
              <a:ext uri="{FF2B5EF4-FFF2-40B4-BE49-F238E27FC236}">
                <a16:creationId xmlns:a16="http://schemas.microsoft.com/office/drawing/2014/main" id="{D35CC378-8FC2-B942-080C-ADB7ABF9C81F}"/>
              </a:ext>
            </a:extLst>
          </p:cNvPr>
          <p:cNvSpPr txBox="1"/>
          <p:nvPr/>
        </p:nvSpPr>
        <p:spPr>
          <a:xfrm>
            <a:off x="1295400" y="209550"/>
            <a:ext cx="708660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err="1">
                <a:solidFill>
                  <a:srgbClr val="7030A0"/>
                </a:solidFill>
              </a:rPr>
              <a:t>price_stats_by_group_type</a:t>
            </a:r>
            <a:r>
              <a:rPr lang="en-US" sz="1600" b="1" dirty="0">
                <a:solidFill>
                  <a:srgbClr val="7030A0"/>
                </a:solidFill>
              </a:rPr>
              <a:t> = </a:t>
            </a:r>
            <a:r>
              <a:rPr lang="en-US" sz="1600" b="1" dirty="0" err="1">
                <a:solidFill>
                  <a:srgbClr val="7030A0"/>
                </a:solidFill>
              </a:rPr>
              <a:t>df.groupby</a:t>
            </a:r>
            <a:r>
              <a:rPr lang="en-US" sz="1600" b="1" dirty="0">
                <a:solidFill>
                  <a:srgbClr val="7030A0"/>
                </a:solidFill>
              </a:rPr>
              <a:t>(['neighbourhood_group’,'</a:t>
            </a:r>
            <a:r>
              <a:rPr lang="en-US" sz="1600" b="1" dirty="0" err="1">
                <a:solidFill>
                  <a:srgbClr val="7030A0"/>
                </a:solidFill>
              </a:rPr>
              <a:t>room_type</a:t>
            </a:r>
            <a:r>
              <a:rPr lang="en-US" sz="1600" b="1" dirty="0">
                <a:solidFill>
                  <a:srgbClr val="7030A0"/>
                </a:solidFill>
              </a:rPr>
              <a:t>'])['price'].describe(): </a:t>
            </a:r>
          </a:p>
        </p:txBody>
      </p:sp>
    </p:spTree>
    <p:extLst>
      <p:ext uri="{BB962C8B-B14F-4D97-AF65-F5344CB8AC3E}">
        <p14:creationId xmlns:p14="http://schemas.microsoft.com/office/powerpoint/2010/main" val="2972686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B56B7D-9311-2F03-24DC-5901BA38E919}"/>
              </a:ext>
            </a:extLst>
          </p:cNvPr>
          <p:cNvSpPr txBox="1"/>
          <p:nvPr/>
        </p:nvSpPr>
        <p:spPr>
          <a:xfrm>
            <a:off x="1219200" y="209550"/>
            <a:ext cx="7467600"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chemeClr val="accent2"/>
                </a:solidFill>
              </a:rPr>
              <a:t>Manhattan: </a:t>
            </a:r>
          </a:p>
          <a:p>
            <a:endParaRPr lang="en-US" b="1" dirty="0">
              <a:solidFill>
                <a:schemeClr val="accent2"/>
              </a:solidFill>
            </a:endParaRPr>
          </a:p>
          <a:p>
            <a:r>
              <a:rPr lang="en-US" b="1" dirty="0">
                <a:solidFill>
                  <a:srgbClr val="7030A0"/>
                </a:solidFill>
              </a:rPr>
              <a:t>Entire home/apt: </a:t>
            </a:r>
            <a:r>
              <a:rPr lang="en-US" dirty="0"/>
              <a:t>13,199 listings</a:t>
            </a:r>
          </a:p>
          <a:p>
            <a:r>
              <a:rPr lang="en-US" dirty="0"/>
              <a:t>The average price for 'Entire home/apt' listings is $249.24.  </a:t>
            </a:r>
          </a:p>
          <a:p>
            <a:r>
              <a:rPr lang="en-US" dirty="0"/>
              <a:t>The maximum price observed is $10,000.00. </a:t>
            </a:r>
          </a:p>
          <a:p>
            <a:endParaRPr lang="en-US" dirty="0"/>
          </a:p>
          <a:p>
            <a:r>
              <a:rPr lang="en-US" b="1" dirty="0">
                <a:solidFill>
                  <a:srgbClr val="7030A0"/>
                </a:solidFill>
              </a:rPr>
              <a:t>Private room:</a:t>
            </a:r>
            <a:r>
              <a:rPr lang="en-US" dirty="0"/>
              <a:t>7,982 listings</a:t>
            </a:r>
          </a:p>
          <a:p>
            <a:r>
              <a:rPr lang="en-US" dirty="0"/>
              <a:t>The average price is $116.78. </a:t>
            </a:r>
          </a:p>
          <a:p>
            <a:r>
              <a:rPr lang="en-US" dirty="0"/>
              <a:t>The maximum price observed is $9,999.00.</a:t>
            </a:r>
          </a:p>
          <a:p>
            <a:endParaRPr lang="en-US" dirty="0"/>
          </a:p>
          <a:p>
            <a:r>
              <a:rPr lang="en-US" dirty="0"/>
              <a:t> </a:t>
            </a:r>
            <a:r>
              <a:rPr lang="en-US" b="1" dirty="0">
                <a:solidFill>
                  <a:srgbClr val="7030A0"/>
                </a:solidFill>
              </a:rPr>
              <a:t>Shared room:</a:t>
            </a:r>
            <a:r>
              <a:rPr lang="en-US" dirty="0"/>
              <a:t>480 listings</a:t>
            </a:r>
          </a:p>
          <a:p>
            <a:r>
              <a:rPr lang="en-US" dirty="0"/>
              <a:t>The average price is $88.98. </a:t>
            </a:r>
          </a:p>
          <a:p>
            <a:r>
              <a:rPr lang="en-US" dirty="0"/>
              <a:t>The minimum price is $10.00 and The maximum price is $1,000.00.</a:t>
            </a:r>
          </a:p>
        </p:txBody>
      </p:sp>
    </p:spTree>
    <p:extLst>
      <p:ext uri="{BB962C8B-B14F-4D97-AF65-F5344CB8AC3E}">
        <p14:creationId xmlns:p14="http://schemas.microsoft.com/office/powerpoint/2010/main" val="112873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80AE8-3C6E-D197-DDC9-7EDB733314E4}"/>
              </a:ext>
            </a:extLst>
          </p:cNvPr>
          <p:cNvSpPr txBox="1"/>
          <p:nvPr/>
        </p:nvSpPr>
        <p:spPr>
          <a:xfrm>
            <a:off x="1295400" y="361950"/>
            <a:ext cx="769620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200" b="0" i="0" dirty="0">
                <a:solidFill>
                  <a:srgbClr val="374151"/>
                </a:solidFill>
                <a:effectLst/>
                <a:latin typeface="Söhne"/>
              </a:rPr>
              <a:t>6. How does the minimum no. of nights required for booking vary by neighborhood group?</a:t>
            </a:r>
            <a:endParaRPr lang="en-IN" sz="3200" dirty="0"/>
          </a:p>
        </p:txBody>
      </p:sp>
    </p:spTree>
    <p:extLst>
      <p:ext uri="{BB962C8B-B14F-4D97-AF65-F5344CB8AC3E}">
        <p14:creationId xmlns:p14="http://schemas.microsoft.com/office/powerpoint/2010/main" val="1208546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26F8BCA-B7F5-2508-5D96-9E6FB434E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22914"/>
            <a:ext cx="4967288" cy="37100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F5D419-0A44-4219-D36C-B397BBB6C451}"/>
              </a:ext>
            </a:extLst>
          </p:cNvPr>
          <p:cNvSpPr txBox="1"/>
          <p:nvPr/>
        </p:nvSpPr>
        <p:spPr>
          <a:xfrm>
            <a:off x="5740400" y="1276350"/>
            <a:ext cx="32512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b="1" i="0" dirty="0">
                <a:solidFill>
                  <a:srgbClr val="002060"/>
                </a:solidFill>
                <a:effectLst/>
                <a:latin typeface="Söhne"/>
              </a:rPr>
              <a:t>The output indicates that for all neighborhood groups (Bronx, Brooklyn, Manhattan, Queens, and Staten Island), the minimum number of nights required for a booking is 1. </a:t>
            </a:r>
            <a:endParaRPr lang="en-IN" b="1" dirty="0">
              <a:solidFill>
                <a:srgbClr val="002060"/>
              </a:solidFill>
            </a:endParaRPr>
          </a:p>
        </p:txBody>
      </p:sp>
      <p:sp>
        <p:nvSpPr>
          <p:cNvPr id="3" name="TextBox 2">
            <a:extLst>
              <a:ext uri="{FF2B5EF4-FFF2-40B4-BE49-F238E27FC236}">
                <a16:creationId xmlns:a16="http://schemas.microsoft.com/office/drawing/2014/main" id="{7C3F5618-C393-BE95-6B59-B8D2C93804F4}"/>
              </a:ext>
            </a:extLst>
          </p:cNvPr>
          <p:cNvSpPr txBox="1"/>
          <p:nvPr/>
        </p:nvSpPr>
        <p:spPr>
          <a:xfrm>
            <a:off x="1295400" y="208651"/>
            <a:ext cx="705234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err="1">
                <a:solidFill>
                  <a:srgbClr val="002060"/>
                </a:solidFill>
              </a:rPr>
              <a:t>min_nights_by_group</a:t>
            </a:r>
            <a:r>
              <a:rPr lang="en-US" b="1" dirty="0">
                <a:solidFill>
                  <a:srgbClr val="002060"/>
                </a:solidFill>
              </a:rPr>
              <a:t> = </a:t>
            </a:r>
            <a:r>
              <a:rPr lang="en-US" b="1" dirty="0" err="1">
                <a:solidFill>
                  <a:srgbClr val="002060"/>
                </a:solidFill>
              </a:rPr>
              <a:t>df.groupby</a:t>
            </a:r>
            <a:r>
              <a:rPr lang="en-US" b="1" dirty="0">
                <a:solidFill>
                  <a:srgbClr val="002060"/>
                </a:solidFill>
              </a:rPr>
              <a:t>('</a:t>
            </a:r>
            <a:r>
              <a:rPr lang="en-US" b="1" dirty="0" err="1">
                <a:solidFill>
                  <a:srgbClr val="002060"/>
                </a:solidFill>
              </a:rPr>
              <a:t>neighbourhood_group</a:t>
            </a:r>
            <a:r>
              <a:rPr lang="en-US" b="1" dirty="0">
                <a:solidFill>
                  <a:srgbClr val="002060"/>
                </a:solidFill>
              </a:rPr>
              <a:t>')['</a:t>
            </a:r>
            <a:r>
              <a:rPr lang="en-US" b="1" dirty="0" err="1">
                <a:solidFill>
                  <a:srgbClr val="002060"/>
                </a:solidFill>
              </a:rPr>
              <a:t>minimum_nights</a:t>
            </a:r>
            <a:r>
              <a:rPr lang="en-US" b="1" dirty="0">
                <a:solidFill>
                  <a:srgbClr val="002060"/>
                </a:solidFill>
              </a:rPr>
              <a:t>'].min():</a:t>
            </a:r>
          </a:p>
        </p:txBody>
      </p:sp>
    </p:spTree>
    <p:extLst>
      <p:ext uri="{BB962C8B-B14F-4D97-AF65-F5344CB8AC3E}">
        <p14:creationId xmlns:p14="http://schemas.microsoft.com/office/powerpoint/2010/main" val="1675838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A75564-7413-1DAD-FBF5-74C62CFCA3C3}"/>
              </a:ext>
            </a:extLst>
          </p:cNvPr>
          <p:cNvSpPr txBox="1"/>
          <p:nvPr/>
        </p:nvSpPr>
        <p:spPr>
          <a:xfrm>
            <a:off x="1371600" y="438150"/>
            <a:ext cx="7543800"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200" b="1" i="0" dirty="0">
                <a:solidFill>
                  <a:srgbClr val="374151"/>
                </a:solidFill>
                <a:effectLst/>
                <a:latin typeface="Söhne"/>
              </a:rPr>
              <a:t>7. Who are the most popular/demanded hosts of Airbnb in New York?</a:t>
            </a:r>
            <a:endParaRPr lang="en-IN" sz="3200" b="1" dirty="0"/>
          </a:p>
        </p:txBody>
      </p:sp>
    </p:spTree>
    <p:extLst>
      <p:ext uri="{BB962C8B-B14F-4D97-AF65-F5344CB8AC3E}">
        <p14:creationId xmlns:p14="http://schemas.microsoft.com/office/powerpoint/2010/main" val="238985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F5370C-94D4-6DBB-9094-DDBAD189BD76}"/>
              </a:ext>
            </a:extLst>
          </p:cNvPr>
          <p:cNvSpPr txBox="1"/>
          <p:nvPr/>
        </p:nvSpPr>
        <p:spPr>
          <a:xfrm>
            <a:off x="1295400" y="209550"/>
            <a:ext cx="7620000" cy="3139321"/>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Ø"/>
            </a:pPr>
            <a:endParaRPr lang="en-US" b="1" i="0" dirty="0">
              <a:solidFill>
                <a:srgbClr val="0070C0"/>
              </a:solidFill>
              <a:effectLst/>
              <a:latin typeface="Söhne"/>
            </a:endParaRPr>
          </a:p>
          <a:p>
            <a:pPr marL="285750" indent="-285750" algn="just">
              <a:buFont typeface="Wingdings" panose="05000000000000000000" pitchFamily="2" charset="2"/>
              <a:buChar char="Ø"/>
            </a:pPr>
            <a:r>
              <a:rPr lang="en-US" b="1" i="0" dirty="0">
                <a:solidFill>
                  <a:srgbClr val="0070C0"/>
                </a:solidFill>
                <a:effectLst/>
                <a:latin typeface="Söhne"/>
              </a:rPr>
              <a:t>As NYC is the most famous city in the world and a top global destination, understanding the factors that impact property listings in this vibrant metropolis becomes crucial. Visitors are drawn to NYC for its renowned museums, entertainment options, diverse culinary experiences, and bustling commercial activities.</a:t>
            </a:r>
          </a:p>
          <a:p>
            <a:pPr marL="285750" indent="-285750" algn="just">
              <a:buFont typeface="Wingdings" panose="05000000000000000000" pitchFamily="2" charset="2"/>
              <a:buChar char="Ø"/>
            </a:pPr>
            <a:endParaRPr lang="en-US" b="1" i="0" dirty="0">
              <a:solidFill>
                <a:srgbClr val="0070C0"/>
              </a:solidFill>
              <a:effectLst/>
              <a:latin typeface="Söhne"/>
            </a:endParaRPr>
          </a:p>
          <a:p>
            <a:pPr marL="285750" indent="-285750" algn="just">
              <a:buFont typeface="Wingdings" panose="05000000000000000000" pitchFamily="2" charset="2"/>
              <a:buChar char="Ø"/>
            </a:pPr>
            <a:r>
              <a:rPr lang="en-US" b="1" i="0" dirty="0">
                <a:solidFill>
                  <a:srgbClr val="0070C0"/>
                </a:solidFill>
                <a:effectLst/>
                <a:latin typeface="Söhne"/>
              </a:rPr>
              <a:t>Through our analysis, we seek to uncover valuable information about the distribution of Airbnb listings across different locations within NYC. We aim to explore price range, room types, listing names, and other relevant variables. </a:t>
            </a:r>
          </a:p>
        </p:txBody>
      </p:sp>
    </p:spTree>
    <p:extLst>
      <p:ext uri="{BB962C8B-B14F-4D97-AF65-F5344CB8AC3E}">
        <p14:creationId xmlns:p14="http://schemas.microsoft.com/office/powerpoint/2010/main" val="1643113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3E63290-048F-2E98-DFD8-0A0D54EBB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23950"/>
            <a:ext cx="6172200"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AF860B-A4FA-3AD6-F887-99AA95BD3D4D}"/>
              </a:ext>
            </a:extLst>
          </p:cNvPr>
          <p:cNvSpPr txBox="1"/>
          <p:nvPr/>
        </p:nvSpPr>
        <p:spPr>
          <a:xfrm>
            <a:off x="1828800" y="361950"/>
            <a:ext cx="640080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err="1">
                <a:solidFill>
                  <a:schemeClr val="accent1">
                    <a:lumMod val="60000"/>
                    <a:lumOff val="40000"/>
                  </a:schemeClr>
                </a:solidFill>
              </a:rPr>
              <a:t>popular_hosts</a:t>
            </a:r>
            <a:r>
              <a:rPr lang="en-US" sz="1600" b="1" dirty="0">
                <a:solidFill>
                  <a:schemeClr val="accent1">
                    <a:lumMod val="60000"/>
                    <a:lumOff val="40000"/>
                  </a:schemeClr>
                </a:solidFill>
              </a:rPr>
              <a:t> =</a:t>
            </a:r>
            <a:r>
              <a:rPr lang="en-US" sz="1600" b="1" dirty="0" err="1">
                <a:solidFill>
                  <a:schemeClr val="accent1">
                    <a:lumMod val="60000"/>
                    <a:lumOff val="40000"/>
                  </a:schemeClr>
                </a:solidFill>
              </a:rPr>
              <a:t>df.groupby</a:t>
            </a:r>
            <a:r>
              <a:rPr lang="en-US" sz="1600" b="1" dirty="0">
                <a:solidFill>
                  <a:schemeClr val="accent1">
                    <a:lumMod val="60000"/>
                    <a:lumOff val="40000"/>
                  </a:schemeClr>
                </a:solidFill>
              </a:rPr>
              <a:t>(['</a:t>
            </a:r>
            <a:r>
              <a:rPr lang="en-US" sz="1600" b="1" dirty="0" err="1">
                <a:solidFill>
                  <a:schemeClr val="accent1">
                    <a:lumMod val="60000"/>
                    <a:lumOff val="40000"/>
                  </a:schemeClr>
                </a:solidFill>
              </a:rPr>
              <a:t>host_id</a:t>
            </a:r>
            <a:r>
              <a:rPr lang="en-US" sz="1600" b="1" dirty="0">
                <a:solidFill>
                  <a:schemeClr val="accent1">
                    <a:lumMod val="60000"/>
                    <a:lumOff val="40000"/>
                  </a:schemeClr>
                </a:solidFill>
              </a:rPr>
              <a:t>’,</a:t>
            </a:r>
          </a:p>
          <a:p>
            <a:r>
              <a:rPr lang="en-US" sz="1600" b="1" dirty="0">
                <a:solidFill>
                  <a:schemeClr val="accent1">
                    <a:lumMod val="60000"/>
                    <a:lumOff val="40000"/>
                  </a:schemeClr>
                </a:solidFill>
              </a:rPr>
              <a:t> '</a:t>
            </a:r>
            <a:r>
              <a:rPr lang="en-US" sz="1600" b="1" dirty="0" err="1">
                <a:solidFill>
                  <a:schemeClr val="accent1">
                    <a:lumMod val="60000"/>
                    <a:lumOff val="40000"/>
                  </a:schemeClr>
                </a:solidFill>
              </a:rPr>
              <a:t>host_name</a:t>
            </a:r>
            <a:r>
              <a:rPr lang="en-US" sz="1600" b="1" dirty="0">
                <a:solidFill>
                  <a:schemeClr val="accent1">
                    <a:lumMod val="60000"/>
                    <a:lumOff val="40000"/>
                  </a:schemeClr>
                </a:solidFill>
              </a:rPr>
              <a:t>’],</a:t>
            </a:r>
            <a:r>
              <a:rPr lang="en-US" sz="1600" b="1" dirty="0" err="1">
                <a:solidFill>
                  <a:schemeClr val="accent1">
                    <a:lumMod val="60000"/>
                    <a:lumOff val="40000"/>
                  </a:schemeClr>
                </a:solidFill>
              </a:rPr>
              <a:t>as_index</a:t>
            </a:r>
            <a:r>
              <a:rPr lang="en-US" sz="1600" b="1" dirty="0">
                <a:solidFill>
                  <a:schemeClr val="accent1">
                    <a:lumMod val="60000"/>
                    <a:lumOff val="40000"/>
                  </a:schemeClr>
                </a:solidFill>
              </a:rPr>
              <a:t>=False)['</a:t>
            </a:r>
            <a:r>
              <a:rPr lang="en-US" sz="1600" b="1" dirty="0" err="1">
                <a:solidFill>
                  <a:schemeClr val="accent1">
                    <a:lumMod val="60000"/>
                    <a:lumOff val="40000"/>
                  </a:schemeClr>
                </a:solidFill>
              </a:rPr>
              <a:t>number_of_reviews</a:t>
            </a:r>
            <a:r>
              <a:rPr lang="en-US" sz="1600" b="1" dirty="0">
                <a:solidFill>
                  <a:schemeClr val="accent1">
                    <a:lumMod val="60000"/>
                    <a:lumOff val="40000"/>
                  </a:schemeClr>
                </a:solidFill>
              </a:rPr>
              <a:t>'].sum(): </a:t>
            </a:r>
          </a:p>
        </p:txBody>
      </p:sp>
    </p:spTree>
    <p:extLst>
      <p:ext uri="{BB962C8B-B14F-4D97-AF65-F5344CB8AC3E}">
        <p14:creationId xmlns:p14="http://schemas.microsoft.com/office/powerpoint/2010/main" val="3299972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FF2B83-226E-25E5-E0D3-D1E3D1676696}"/>
              </a:ext>
            </a:extLst>
          </p:cNvPr>
          <p:cNvSpPr txBox="1"/>
          <p:nvPr/>
        </p:nvSpPr>
        <p:spPr>
          <a:xfrm>
            <a:off x="1219200" y="285750"/>
            <a:ext cx="784860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0070C0"/>
                </a:solidFill>
              </a:rPr>
              <a:t>These hosts have garnered many reviews, indicating their popularity among Airbnb guests in New York. </a:t>
            </a:r>
          </a:p>
          <a:p>
            <a:endParaRPr lang="en-US" dirty="0"/>
          </a:p>
          <a:p>
            <a:r>
              <a:rPr lang="en-US" b="1" dirty="0"/>
              <a:t>The hosts and the corresponding number of reviews are listed: </a:t>
            </a:r>
          </a:p>
          <a:p>
            <a:endParaRPr lang="en-US" b="1" dirty="0"/>
          </a:p>
          <a:p>
            <a:r>
              <a:rPr lang="en-US" b="1" dirty="0">
                <a:solidFill>
                  <a:srgbClr val="00B0F0"/>
                </a:solidFill>
              </a:rPr>
              <a:t>Maya: 2273 reviews. </a:t>
            </a:r>
          </a:p>
          <a:p>
            <a:r>
              <a:rPr lang="en-US" b="1" dirty="0">
                <a:solidFill>
                  <a:srgbClr val="00B0F0"/>
                </a:solidFill>
              </a:rPr>
              <a:t>Brooklyn&amp; Breakfast -Len-: 2205 reviews</a:t>
            </a:r>
          </a:p>
          <a:p>
            <a:r>
              <a:rPr lang="en-US" b="1" dirty="0">
                <a:solidFill>
                  <a:srgbClr val="00B0F0"/>
                </a:solidFill>
              </a:rPr>
              <a:t>Danielle: 2017 reviews </a:t>
            </a:r>
          </a:p>
          <a:p>
            <a:r>
              <a:rPr lang="en-US" b="1" dirty="0">
                <a:solidFill>
                  <a:srgbClr val="00B0F0"/>
                </a:solidFill>
              </a:rPr>
              <a:t>Yasu &amp; Akiko: 1971 reviews </a:t>
            </a:r>
          </a:p>
          <a:p>
            <a:r>
              <a:rPr lang="en-US" b="1" dirty="0">
                <a:solidFill>
                  <a:srgbClr val="00B0F0"/>
                </a:solidFill>
              </a:rPr>
              <a:t>Brady: 1818 reviews </a:t>
            </a:r>
          </a:p>
          <a:p>
            <a:endParaRPr lang="en-US" dirty="0"/>
          </a:p>
        </p:txBody>
      </p:sp>
    </p:spTree>
    <p:extLst>
      <p:ext uri="{BB962C8B-B14F-4D97-AF65-F5344CB8AC3E}">
        <p14:creationId xmlns:p14="http://schemas.microsoft.com/office/powerpoint/2010/main" val="4172088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6AC16-19A2-B5D0-D08D-D533890F86E1}"/>
              </a:ext>
            </a:extLst>
          </p:cNvPr>
          <p:cNvSpPr txBox="1"/>
          <p:nvPr/>
        </p:nvSpPr>
        <p:spPr>
          <a:xfrm>
            <a:off x="1295400" y="285750"/>
            <a:ext cx="769620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b="1" i="0" dirty="0">
                <a:solidFill>
                  <a:srgbClr val="7030A0"/>
                </a:solidFill>
                <a:effectLst/>
                <a:latin typeface="Söhne"/>
              </a:rPr>
              <a:t>8. What is the relationship between the neighborhood group and the availability of rooms?</a:t>
            </a:r>
            <a:endParaRPr lang="en-IN" sz="3200" b="1" dirty="0">
              <a:solidFill>
                <a:srgbClr val="7030A0"/>
              </a:solidFill>
            </a:endParaRPr>
          </a:p>
        </p:txBody>
      </p:sp>
    </p:spTree>
    <p:extLst>
      <p:ext uri="{BB962C8B-B14F-4D97-AF65-F5344CB8AC3E}">
        <p14:creationId xmlns:p14="http://schemas.microsoft.com/office/powerpoint/2010/main" val="361435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4293E72-4BE8-3D7F-5F34-A8282C23E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36" y="1129929"/>
            <a:ext cx="5375564" cy="3965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B023D7-BF10-ABCC-432B-E466C7576DDC}"/>
              </a:ext>
            </a:extLst>
          </p:cNvPr>
          <p:cNvSpPr txBox="1"/>
          <p:nvPr/>
        </p:nvSpPr>
        <p:spPr>
          <a:xfrm>
            <a:off x="5562600" y="1200150"/>
            <a:ext cx="3505200" cy="187743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i="0" dirty="0">
                <a:solidFill>
                  <a:srgbClr val="374151"/>
                </a:solidFill>
                <a:effectLst/>
                <a:latin typeface="Söhne"/>
              </a:rPr>
              <a:t>Relation between Neighborhood Group and Availability: </a:t>
            </a:r>
          </a:p>
          <a:p>
            <a:pPr algn="just"/>
            <a:r>
              <a:rPr lang="en-US" sz="1600" b="0" i="0" dirty="0">
                <a:solidFill>
                  <a:srgbClr val="374151"/>
                </a:solidFill>
                <a:effectLst/>
                <a:latin typeface="Söhne"/>
              </a:rPr>
              <a:t>Brooklyn has a median availability of 28.0 days, </a:t>
            </a:r>
          </a:p>
          <a:p>
            <a:pPr algn="just"/>
            <a:r>
              <a:rPr lang="en-US" sz="1600" b="0" i="0" dirty="0">
                <a:solidFill>
                  <a:srgbClr val="374151"/>
                </a:solidFill>
                <a:effectLst/>
                <a:latin typeface="Söhne"/>
              </a:rPr>
              <a:t>Manhattan with 36.0 days, </a:t>
            </a:r>
          </a:p>
          <a:p>
            <a:pPr algn="just"/>
            <a:r>
              <a:rPr lang="en-US" sz="1600" b="0" i="0" dirty="0">
                <a:solidFill>
                  <a:srgbClr val="374151"/>
                </a:solidFill>
                <a:effectLst/>
                <a:latin typeface="Söhne"/>
              </a:rPr>
              <a:t>Queens with 98.0 days, and </a:t>
            </a:r>
          </a:p>
          <a:p>
            <a:pPr algn="just"/>
            <a:r>
              <a:rPr lang="en-US" sz="1600" b="0" i="0" dirty="0">
                <a:solidFill>
                  <a:srgbClr val="374151"/>
                </a:solidFill>
                <a:effectLst/>
                <a:latin typeface="Söhne"/>
              </a:rPr>
              <a:t>Staten Island with 0 days.</a:t>
            </a:r>
            <a:endParaRPr lang="en-IN" sz="1600" dirty="0"/>
          </a:p>
        </p:txBody>
      </p:sp>
      <p:sp>
        <p:nvSpPr>
          <p:cNvPr id="3" name="TextBox 2">
            <a:extLst>
              <a:ext uri="{FF2B5EF4-FFF2-40B4-BE49-F238E27FC236}">
                <a16:creationId xmlns:a16="http://schemas.microsoft.com/office/drawing/2014/main" id="{91E490B6-0A0F-9953-E95A-17E5A1C6D9A3}"/>
              </a:ext>
            </a:extLst>
          </p:cNvPr>
          <p:cNvSpPr txBox="1"/>
          <p:nvPr/>
        </p:nvSpPr>
        <p:spPr>
          <a:xfrm>
            <a:off x="1219200" y="124420"/>
            <a:ext cx="77724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for group in </a:t>
            </a:r>
            <a:r>
              <a:rPr lang="en-US" b="1" dirty="0" err="1"/>
              <a:t>df</a:t>
            </a:r>
            <a:r>
              <a:rPr lang="en-US" b="1" dirty="0"/>
              <a:t>['</a:t>
            </a:r>
            <a:r>
              <a:rPr lang="en-US" b="1" dirty="0" err="1"/>
              <a:t>neighbourhood_group</a:t>
            </a:r>
            <a:r>
              <a:rPr lang="en-US" b="1" dirty="0"/>
              <a:t>'].unique()</a:t>
            </a:r>
            <a:endParaRPr lang="en-US" dirty="0"/>
          </a:p>
          <a:p>
            <a:r>
              <a:rPr lang="en-US" dirty="0"/>
              <a:t> </a:t>
            </a:r>
            <a:r>
              <a:rPr lang="en-US" b="1" dirty="0"/>
              <a:t>availability = </a:t>
            </a:r>
            <a:r>
              <a:rPr lang="en-US" b="1" dirty="0" err="1"/>
              <a:t>df</a:t>
            </a:r>
            <a:r>
              <a:rPr lang="en-US" b="1" dirty="0"/>
              <a:t>[</a:t>
            </a:r>
            <a:r>
              <a:rPr lang="en-US" b="1" dirty="0" err="1"/>
              <a:t>df</a:t>
            </a:r>
            <a:r>
              <a:rPr lang="en-US" b="1" dirty="0"/>
              <a:t>['</a:t>
            </a:r>
            <a:r>
              <a:rPr lang="en-US" b="1" dirty="0" err="1"/>
              <a:t>neighbourhood_group</a:t>
            </a:r>
            <a:r>
              <a:rPr lang="en-US" b="1" dirty="0"/>
              <a:t>'] ==</a:t>
            </a:r>
          </a:p>
          <a:p>
            <a:r>
              <a:rPr lang="en-US" b="1" dirty="0"/>
              <a:t> group]['availability_365’]:</a:t>
            </a:r>
          </a:p>
        </p:txBody>
      </p:sp>
    </p:spTree>
    <p:extLst>
      <p:ext uri="{BB962C8B-B14F-4D97-AF65-F5344CB8AC3E}">
        <p14:creationId xmlns:p14="http://schemas.microsoft.com/office/powerpoint/2010/main" val="1404035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FE0827-95D9-D81D-A7BF-CE6EAD74A527}"/>
              </a:ext>
            </a:extLst>
          </p:cNvPr>
          <p:cNvSpPr txBox="1"/>
          <p:nvPr/>
        </p:nvSpPr>
        <p:spPr>
          <a:xfrm>
            <a:off x="1676400" y="361950"/>
            <a:ext cx="685800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3600" b="1" dirty="0">
                <a:solidFill>
                  <a:schemeClr val="accent6"/>
                </a:solidFill>
              </a:rPr>
              <a:t>9. Maximum number of hosts per location </a:t>
            </a:r>
          </a:p>
        </p:txBody>
      </p:sp>
    </p:spTree>
    <p:extLst>
      <p:ext uri="{BB962C8B-B14F-4D97-AF65-F5344CB8AC3E}">
        <p14:creationId xmlns:p14="http://schemas.microsoft.com/office/powerpoint/2010/main" val="2456872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3857FC5-B310-489D-BD70-E61930048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00150"/>
            <a:ext cx="5392958" cy="3882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867102-A8AE-38D3-23A8-C1C3DD224275}"/>
              </a:ext>
            </a:extLst>
          </p:cNvPr>
          <p:cNvSpPr txBox="1"/>
          <p:nvPr/>
        </p:nvSpPr>
        <p:spPr>
          <a:xfrm>
            <a:off x="5850158" y="1200150"/>
            <a:ext cx="298904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b="0" i="0" dirty="0">
                <a:solidFill>
                  <a:srgbClr val="374151"/>
                </a:solidFill>
                <a:effectLst/>
                <a:latin typeface="Söhne"/>
              </a:rPr>
              <a:t>The maximum number of hosts for each location: Manhattan: 21,661 </a:t>
            </a:r>
          </a:p>
          <a:p>
            <a:pPr algn="just"/>
            <a:r>
              <a:rPr lang="en-US" b="0" i="0" dirty="0">
                <a:solidFill>
                  <a:srgbClr val="374151"/>
                </a:solidFill>
                <a:effectLst/>
                <a:latin typeface="Söhne"/>
              </a:rPr>
              <a:t>Brooklyn: 20,104 </a:t>
            </a:r>
          </a:p>
          <a:p>
            <a:pPr algn="just"/>
            <a:r>
              <a:rPr lang="en-US" b="0" i="0" dirty="0">
                <a:solidFill>
                  <a:srgbClr val="374151"/>
                </a:solidFill>
                <a:effectLst/>
                <a:latin typeface="Söhne"/>
              </a:rPr>
              <a:t>Queens: 5,666 </a:t>
            </a:r>
          </a:p>
          <a:p>
            <a:pPr algn="just"/>
            <a:r>
              <a:rPr lang="en-US" b="0" i="0" dirty="0">
                <a:solidFill>
                  <a:srgbClr val="374151"/>
                </a:solidFill>
                <a:effectLst/>
                <a:latin typeface="Söhne"/>
              </a:rPr>
              <a:t>Bronx: 1,091 </a:t>
            </a:r>
          </a:p>
          <a:p>
            <a:pPr algn="just"/>
            <a:r>
              <a:rPr lang="en-US" b="0" i="0" dirty="0">
                <a:solidFill>
                  <a:srgbClr val="374151"/>
                </a:solidFill>
                <a:effectLst/>
                <a:latin typeface="Söhne"/>
              </a:rPr>
              <a:t>Staten Island: 373</a:t>
            </a:r>
            <a:endParaRPr lang="en-IN" dirty="0"/>
          </a:p>
        </p:txBody>
      </p:sp>
      <p:sp>
        <p:nvSpPr>
          <p:cNvPr id="3" name="TextBox 2">
            <a:extLst>
              <a:ext uri="{FF2B5EF4-FFF2-40B4-BE49-F238E27FC236}">
                <a16:creationId xmlns:a16="http://schemas.microsoft.com/office/drawing/2014/main" id="{7D005C91-5717-2828-447C-B1AEADAF5E53}"/>
              </a:ext>
            </a:extLst>
          </p:cNvPr>
          <p:cNvSpPr txBox="1"/>
          <p:nvPr/>
        </p:nvSpPr>
        <p:spPr>
          <a:xfrm>
            <a:off x="1295400" y="590550"/>
            <a:ext cx="7543800" cy="3539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700" b="1" i="0" dirty="0">
                <a:solidFill>
                  <a:srgbClr val="343541"/>
                </a:solidFill>
                <a:effectLst/>
                <a:latin typeface="Söhne"/>
              </a:rPr>
              <a:t>bars = </a:t>
            </a:r>
            <a:r>
              <a:rPr lang="en-US" sz="1700" b="1" i="0" dirty="0" err="1">
                <a:solidFill>
                  <a:srgbClr val="343541"/>
                </a:solidFill>
                <a:effectLst/>
                <a:latin typeface="Söhne"/>
              </a:rPr>
              <a:t>plt.bar</a:t>
            </a:r>
            <a:r>
              <a:rPr lang="en-US" sz="1700" b="1" i="0" dirty="0">
                <a:solidFill>
                  <a:srgbClr val="343541"/>
                </a:solidFill>
                <a:effectLst/>
                <a:latin typeface="Söhne"/>
              </a:rPr>
              <a:t>(</a:t>
            </a:r>
            <a:r>
              <a:rPr lang="en-US" sz="1700" b="1" i="0" dirty="0" err="1">
                <a:solidFill>
                  <a:srgbClr val="343541"/>
                </a:solidFill>
                <a:effectLst/>
                <a:latin typeface="Söhne"/>
              </a:rPr>
              <a:t>max_host_per_location</a:t>
            </a:r>
            <a:r>
              <a:rPr lang="en-US" sz="1700" b="1" i="0" dirty="0">
                <a:solidFill>
                  <a:srgbClr val="343541"/>
                </a:solidFill>
                <a:effectLst/>
                <a:latin typeface="Söhne"/>
              </a:rPr>
              <a:t>['Location'], </a:t>
            </a:r>
            <a:r>
              <a:rPr lang="en-US" sz="1700" b="1" i="0" dirty="0" err="1">
                <a:solidFill>
                  <a:srgbClr val="343541"/>
                </a:solidFill>
                <a:effectLst/>
                <a:latin typeface="Söhne"/>
              </a:rPr>
              <a:t>max_host_per_location</a:t>
            </a:r>
            <a:r>
              <a:rPr lang="en-US" sz="1700" b="1" i="0" dirty="0">
                <a:solidFill>
                  <a:srgbClr val="343541"/>
                </a:solidFill>
                <a:effectLst/>
                <a:latin typeface="Söhne"/>
              </a:rPr>
              <a:t>['Host’]</a:t>
            </a:r>
          </a:p>
        </p:txBody>
      </p:sp>
    </p:spTree>
    <p:extLst>
      <p:ext uri="{BB962C8B-B14F-4D97-AF65-F5344CB8AC3E}">
        <p14:creationId xmlns:p14="http://schemas.microsoft.com/office/powerpoint/2010/main" val="1418109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AE3A4-5A01-18E3-58D3-FDE1A705DE92}"/>
              </a:ext>
            </a:extLst>
          </p:cNvPr>
          <p:cNvSpPr txBox="1"/>
          <p:nvPr/>
        </p:nvSpPr>
        <p:spPr>
          <a:xfrm>
            <a:off x="1295400" y="438150"/>
            <a:ext cx="7696200"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3200" b="1" i="0" dirty="0">
                <a:solidFill>
                  <a:schemeClr val="tx2">
                    <a:lumMod val="75000"/>
                  </a:schemeClr>
                </a:solidFill>
                <a:effectLst/>
                <a:latin typeface="Söhne"/>
              </a:rPr>
              <a:t>10. Which are the top ten hosts based on their turnover?</a:t>
            </a:r>
            <a:endParaRPr lang="en-IN" sz="3200" b="1" dirty="0">
              <a:solidFill>
                <a:schemeClr val="tx2">
                  <a:lumMod val="75000"/>
                </a:schemeClr>
              </a:solidFill>
            </a:endParaRPr>
          </a:p>
        </p:txBody>
      </p:sp>
    </p:spTree>
    <p:extLst>
      <p:ext uri="{BB962C8B-B14F-4D97-AF65-F5344CB8AC3E}">
        <p14:creationId xmlns:p14="http://schemas.microsoft.com/office/powerpoint/2010/main" val="2181343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7614584-45D9-AEEA-9006-BA6CF9BFA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62968"/>
            <a:ext cx="6705600" cy="37233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5772F0-E53B-CC71-68F2-9275565D0C56}"/>
              </a:ext>
            </a:extLst>
          </p:cNvPr>
          <p:cNvSpPr txBox="1"/>
          <p:nvPr/>
        </p:nvSpPr>
        <p:spPr>
          <a:xfrm>
            <a:off x="1295400" y="209550"/>
            <a:ext cx="7543800"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b="1" dirty="0" err="1">
                <a:solidFill>
                  <a:srgbClr val="7030A0"/>
                </a:solidFill>
              </a:rPr>
              <a:t>df.loc</a:t>
            </a:r>
            <a:r>
              <a:rPr lang="en-US" sz="1400" b="1" dirty="0">
                <a:solidFill>
                  <a:srgbClr val="7030A0"/>
                </a:solidFill>
              </a:rPr>
              <a:t>[</a:t>
            </a:r>
            <a:r>
              <a:rPr lang="en-US" sz="1400" b="1" dirty="0" err="1">
                <a:solidFill>
                  <a:srgbClr val="7030A0"/>
                </a:solidFill>
              </a:rPr>
              <a:t>df</a:t>
            </a:r>
            <a:r>
              <a:rPr lang="en-US" sz="1400" b="1" dirty="0">
                <a:solidFill>
                  <a:srgbClr val="7030A0"/>
                </a:solidFill>
              </a:rPr>
              <a:t>['price']&lt;50,'price'] = </a:t>
            </a:r>
            <a:r>
              <a:rPr lang="en-US" sz="1400" b="1" dirty="0" err="1">
                <a:solidFill>
                  <a:srgbClr val="7030A0"/>
                </a:solidFill>
              </a:rPr>
              <a:t>df.loc</a:t>
            </a:r>
            <a:r>
              <a:rPr lang="en-US" sz="1400" b="1" dirty="0">
                <a:solidFill>
                  <a:srgbClr val="7030A0"/>
                </a:solidFill>
              </a:rPr>
              <a:t>[(</a:t>
            </a:r>
            <a:r>
              <a:rPr lang="en-US" sz="1400" b="1" dirty="0" err="1">
                <a:solidFill>
                  <a:srgbClr val="7030A0"/>
                </a:solidFill>
              </a:rPr>
              <a:t>df</a:t>
            </a:r>
            <a:r>
              <a:rPr lang="en-US" sz="1400" b="1" dirty="0">
                <a:solidFill>
                  <a:srgbClr val="7030A0"/>
                </a:solidFill>
              </a:rPr>
              <a:t>['price']&gt;50) &amp; (</a:t>
            </a:r>
            <a:r>
              <a:rPr lang="en-US" sz="1400" b="1" dirty="0" err="1">
                <a:solidFill>
                  <a:srgbClr val="7030A0"/>
                </a:solidFill>
              </a:rPr>
              <a:t>df</a:t>
            </a:r>
            <a:r>
              <a:rPr lang="en-US" sz="1400" b="1" dirty="0">
                <a:solidFill>
                  <a:srgbClr val="7030A0"/>
                </a:solidFill>
              </a:rPr>
              <a:t>['price']&lt;80),'price'].median(): </a:t>
            </a:r>
          </a:p>
          <a:p>
            <a:r>
              <a:rPr lang="en-US" sz="1600" b="1" dirty="0" err="1">
                <a:solidFill>
                  <a:srgbClr val="7030A0"/>
                </a:solidFill>
              </a:rPr>
              <a:t>top_host</a:t>
            </a:r>
            <a:r>
              <a:rPr lang="en-US" sz="1600" b="1" dirty="0">
                <a:solidFill>
                  <a:srgbClr val="7030A0"/>
                </a:solidFill>
              </a:rPr>
              <a:t> = </a:t>
            </a:r>
            <a:r>
              <a:rPr lang="en-US" sz="1600" b="1" dirty="0" err="1">
                <a:solidFill>
                  <a:srgbClr val="7030A0"/>
                </a:solidFill>
              </a:rPr>
              <a:t>df.groupby</a:t>
            </a:r>
            <a:r>
              <a:rPr lang="en-US" sz="1600" b="1" dirty="0">
                <a:solidFill>
                  <a:srgbClr val="7030A0"/>
                </a:solidFill>
              </a:rPr>
              <a:t>(['host_name','</a:t>
            </a:r>
            <a:r>
              <a:rPr lang="en-US" sz="1600" b="1" dirty="0" err="1">
                <a:solidFill>
                  <a:srgbClr val="7030A0"/>
                </a:solidFill>
              </a:rPr>
              <a:t>host_id</a:t>
            </a:r>
            <a:r>
              <a:rPr lang="en-US" sz="1600" b="1" dirty="0">
                <a:solidFill>
                  <a:srgbClr val="7030A0"/>
                </a:solidFill>
              </a:rPr>
              <a:t>'])['price'].sum().</a:t>
            </a:r>
            <a:r>
              <a:rPr lang="en-US" sz="1600" b="1" dirty="0" err="1">
                <a:solidFill>
                  <a:srgbClr val="7030A0"/>
                </a:solidFill>
              </a:rPr>
              <a:t>reset_index</a:t>
            </a:r>
            <a:r>
              <a:rPr lang="en-US" sz="1600" b="1" dirty="0">
                <a:solidFill>
                  <a:srgbClr val="7030A0"/>
                </a:solidFill>
              </a:rPr>
              <a:t>():  </a:t>
            </a:r>
            <a:r>
              <a:rPr lang="en-US" sz="1600" b="1" dirty="0" err="1">
                <a:solidFill>
                  <a:srgbClr val="7030A0"/>
                </a:solidFill>
              </a:rPr>
              <a:t>top_host.rename</a:t>
            </a:r>
            <a:r>
              <a:rPr lang="en-US" sz="1600" b="1" dirty="0">
                <a:solidFill>
                  <a:srgbClr val="7030A0"/>
                </a:solidFill>
              </a:rPr>
              <a:t>(columns={'price':'</a:t>
            </a:r>
            <a:r>
              <a:rPr lang="en-US" sz="1600" b="1" dirty="0" err="1">
                <a:solidFill>
                  <a:srgbClr val="7030A0"/>
                </a:solidFill>
              </a:rPr>
              <a:t>total_price</a:t>
            </a:r>
            <a:r>
              <a:rPr lang="en-US" sz="1600" b="1" dirty="0">
                <a:solidFill>
                  <a:srgbClr val="7030A0"/>
                </a:solidFill>
              </a:rPr>
              <a:t>'},</a:t>
            </a:r>
            <a:r>
              <a:rPr lang="en-US" sz="1600" b="1" dirty="0" err="1">
                <a:solidFill>
                  <a:srgbClr val="7030A0"/>
                </a:solidFill>
              </a:rPr>
              <a:t>inplace</a:t>
            </a:r>
            <a:r>
              <a:rPr lang="en-US" sz="1600" b="1" dirty="0">
                <a:solidFill>
                  <a:srgbClr val="7030A0"/>
                </a:solidFill>
              </a:rPr>
              <a:t>=True): </a:t>
            </a:r>
          </a:p>
          <a:p>
            <a:r>
              <a:rPr lang="en-US" sz="1600" b="1" dirty="0">
                <a:solidFill>
                  <a:srgbClr val="7030A0"/>
                </a:solidFill>
              </a:rPr>
              <a:t>top_10 = </a:t>
            </a:r>
            <a:r>
              <a:rPr lang="en-US" sz="1600" b="1" dirty="0" err="1">
                <a:solidFill>
                  <a:srgbClr val="7030A0"/>
                </a:solidFill>
              </a:rPr>
              <a:t>top_host.sort_values</a:t>
            </a:r>
            <a:r>
              <a:rPr lang="en-US" sz="1600" b="1" dirty="0">
                <a:solidFill>
                  <a:srgbClr val="7030A0"/>
                </a:solidFill>
              </a:rPr>
              <a:t>('</a:t>
            </a:r>
            <a:r>
              <a:rPr lang="en-US" sz="1600" b="1" dirty="0" err="1">
                <a:solidFill>
                  <a:srgbClr val="7030A0"/>
                </a:solidFill>
              </a:rPr>
              <a:t>total_price',ascending</a:t>
            </a:r>
            <a:r>
              <a:rPr lang="en-US" sz="1600" b="1" dirty="0">
                <a:solidFill>
                  <a:srgbClr val="7030A0"/>
                </a:solidFill>
              </a:rPr>
              <a:t>=False).</a:t>
            </a:r>
            <a:r>
              <a:rPr lang="en-US" sz="1600" b="1" dirty="0" err="1">
                <a:solidFill>
                  <a:srgbClr val="7030A0"/>
                </a:solidFill>
              </a:rPr>
              <a:t>iloc</a:t>
            </a:r>
            <a:r>
              <a:rPr lang="en-US" sz="1600" b="1" dirty="0">
                <a:solidFill>
                  <a:srgbClr val="7030A0"/>
                </a:solidFill>
              </a:rPr>
              <a:t>[:10,:10]: </a:t>
            </a:r>
          </a:p>
        </p:txBody>
      </p:sp>
    </p:spTree>
    <p:extLst>
      <p:ext uri="{BB962C8B-B14F-4D97-AF65-F5344CB8AC3E}">
        <p14:creationId xmlns:p14="http://schemas.microsoft.com/office/powerpoint/2010/main" val="1885821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5C972-7C5C-8411-B421-FF9505B7FA1C}"/>
              </a:ext>
            </a:extLst>
          </p:cNvPr>
          <p:cNvSpPr txBox="1"/>
          <p:nvPr/>
        </p:nvSpPr>
        <p:spPr>
          <a:xfrm>
            <a:off x="1295400" y="361950"/>
            <a:ext cx="7631113"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b="1" i="0" dirty="0">
                <a:solidFill>
                  <a:schemeClr val="accent2">
                    <a:lumMod val="75000"/>
                  </a:schemeClr>
                </a:solidFill>
                <a:effectLst/>
                <a:latin typeface="Söhne"/>
              </a:rPr>
              <a:t>The list represents the top 10 hosts based on the total price of their listings. </a:t>
            </a:r>
          </a:p>
          <a:p>
            <a:pPr algn="l">
              <a:buFont typeface="+mj-lt"/>
              <a:buAutoNum type="arabicPeriod"/>
            </a:pPr>
            <a:r>
              <a:rPr lang="en-US" b="1" i="0" dirty="0">
                <a:solidFill>
                  <a:schemeClr val="accent2">
                    <a:lumMod val="75000"/>
                  </a:schemeClr>
                </a:solidFill>
                <a:effectLst/>
                <a:latin typeface="Söhne"/>
              </a:rPr>
              <a:t>Sonder (NYC): $82,795</a:t>
            </a:r>
          </a:p>
          <a:p>
            <a:pPr algn="l">
              <a:buFont typeface="+mj-lt"/>
              <a:buAutoNum type="arabicPeriod"/>
            </a:pPr>
            <a:r>
              <a:rPr lang="en-US" b="1" i="0" dirty="0" err="1">
                <a:solidFill>
                  <a:schemeClr val="accent2">
                    <a:lumMod val="75000"/>
                  </a:schemeClr>
                </a:solidFill>
                <a:effectLst/>
                <a:latin typeface="Söhne"/>
              </a:rPr>
              <a:t>Blueground</a:t>
            </a:r>
            <a:r>
              <a:rPr lang="en-US" b="1" i="0" dirty="0">
                <a:solidFill>
                  <a:schemeClr val="accent2">
                    <a:lumMod val="75000"/>
                  </a:schemeClr>
                </a:solidFill>
                <a:effectLst/>
                <a:latin typeface="Söhne"/>
              </a:rPr>
              <a:t>: $70,331</a:t>
            </a:r>
          </a:p>
          <a:p>
            <a:pPr algn="l">
              <a:buFont typeface="+mj-lt"/>
              <a:buAutoNum type="arabicPeriod"/>
            </a:pPr>
            <a:r>
              <a:rPr lang="en-US" b="1" i="0" dirty="0">
                <a:solidFill>
                  <a:schemeClr val="accent2">
                    <a:lumMod val="75000"/>
                  </a:schemeClr>
                </a:solidFill>
                <a:effectLst/>
                <a:latin typeface="Söhne"/>
              </a:rPr>
              <a:t>Sally: $37,097</a:t>
            </a:r>
          </a:p>
          <a:p>
            <a:pPr algn="l">
              <a:buFont typeface="+mj-lt"/>
              <a:buAutoNum type="arabicPeriod"/>
            </a:pPr>
            <a:r>
              <a:rPr lang="en-US" b="1" i="0" dirty="0">
                <a:solidFill>
                  <a:schemeClr val="accent2">
                    <a:lumMod val="75000"/>
                  </a:schemeClr>
                </a:solidFill>
                <a:effectLst/>
                <a:latin typeface="Söhne"/>
              </a:rPr>
              <a:t>Red Awning: $35,294</a:t>
            </a:r>
          </a:p>
          <a:p>
            <a:pPr algn="l">
              <a:buFont typeface="+mj-lt"/>
              <a:buAutoNum type="arabicPeriod"/>
            </a:pPr>
            <a:r>
              <a:rPr lang="en-US" b="1" i="0" dirty="0">
                <a:solidFill>
                  <a:schemeClr val="accent2">
                    <a:lumMod val="75000"/>
                  </a:schemeClr>
                </a:solidFill>
                <a:effectLst/>
                <a:latin typeface="Söhne"/>
              </a:rPr>
              <a:t>Kara: $33,581</a:t>
            </a:r>
          </a:p>
          <a:p>
            <a:pPr algn="l">
              <a:buFont typeface="+mj-lt"/>
              <a:buAutoNum type="arabicPeriod"/>
            </a:pPr>
            <a:r>
              <a:rPr lang="en-US" b="1" i="0" dirty="0">
                <a:solidFill>
                  <a:schemeClr val="accent2">
                    <a:lumMod val="75000"/>
                  </a:schemeClr>
                </a:solidFill>
                <a:effectLst/>
                <a:latin typeface="Söhne"/>
              </a:rPr>
              <a:t>Sonder: $20,451</a:t>
            </a:r>
          </a:p>
          <a:p>
            <a:pPr algn="l">
              <a:buFont typeface="+mj-lt"/>
              <a:buAutoNum type="arabicPeriod"/>
            </a:pPr>
            <a:r>
              <a:rPr lang="en-US" b="1" i="0" dirty="0">
                <a:solidFill>
                  <a:schemeClr val="accent2">
                    <a:lumMod val="75000"/>
                  </a:schemeClr>
                </a:solidFill>
                <a:effectLst/>
                <a:latin typeface="Söhne"/>
              </a:rPr>
              <a:t>Jeremy &amp; Laura: $20,060</a:t>
            </a:r>
          </a:p>
          <a:p>
            <a:pPr algn="l">
              <a:buFont typeface="+mj-lt"/>
              <a:buAutoNum type="arabicPeriod"/>
            </a:pPr>
            <a:r>
              <a:rPr lang="en-US" b="1" i="0" dirty="0">
                <a:solidFill>
                  <a:schemeClr val="accent2">
                    <a:lumMod val="75000"/>
                  </a:schemeClr>
                </a:solidFill>
                <a:effectLst/>
                <a:latin typeface="Söhne"/>
              </a:rPr>
              <a:t>Henry: $19,500</a:t>
            </a:r>
          </a:p>
          <a:p>
            <a:pPr algn="l">
              <a:buFont typeface="+mj-lt"/>
              <a:buAutoNum type="arabicPeriod"/>
            </a:pPr>
            <a:r>
              <a:rPr lang="en-US" b="1" i="0" dirty="0">
                <a:solidFill>
                  <a:schemeClr val="accent2">
                    <a:lumMod val="75000"/>
                  </a:schemeClr>
                </a:solidFill>
                <a:effectLst/>
                <a:latin typeface="Söhne"/>
              </a:rPr>
              <a:t>Pranjal: $18,865</a:t>
            </a:r>
          </a:p>
          <a:p>
            <a:pPr algn="l">
              <a:buFont typeface="+mj-lt"/>
              <a:buAutoNum type="arabicPeriod"/>
            </a:pPr>
            <a:r>
              <a:rPr lang="en-US" b="1" i="0" dirty="0">
                <a:solidFill>
                  <a:schemeClr val="accent2">
                    <a:lumMod val="75000"/>
                  </a:schemeClr>
                </a:solidFill>
                <a:effectLst/>
                <a:latin typeface="Söhne"/>
              </a:rPr>
              <a:t>Kevin: $18,780</a:t>
            </a:r>
          </a:p>
        </p:txBody>
      </p:sp>
    </p:spTree>
    <p:extLst>
      <p:ext uri="{BB962C8B-B14F-4D97-AF65-F5344CB8AC3E}">
        <p14:creationId xmlns:p14="http://schemas.microsoft.com/office/powerpoint/2010/main" val="3869998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18822" y="57150"/>
            <a:ext cx="3077210" cy="422909"/>
          </a:xfrm>
          <a:prstGeom prst="rect">
            <a:avLst/>
          </a:prstGeom>
        </p:spPr>
        <p:txBody>
          <a:bodyPr vert="horz" wrap="square" lIns="0" tIns="13335" rIns="0" bIns="0" rtlCol="0">
            <a:spAutoFit/>
          </a:bodyPr>
          <a:lstStyle/>
          <a:p>
            <a:pPr marL="12700">
              <a:lnSpc>
                <a:spcPct val="100000"/>
              </a:lnSpc>
              <a:spcBef>
                <a:spcPts val="105"/>
              </a:spcBef>
            </a:pPr>
            <a:r>
              <a:rPr sz="2600" b="1" spc="-5" dirty="0">
                <a:solidFill>
                  <a:srgbClr val="CC0000"/>
                </a:solidFill>
                <a:latin typeface="Arial"/>
                <a:cs typeface="Arial"/>
              </a:rPr>
              <a:t>Summary:</a:t>
            </a:r>
            <a:endParaRPr sz="2600" dirty="0">
              <a:latin typeface="Arial"/>
              <a:cs typeface="Arial"/>
            </a:endParaRPr>
          </a:p>
        </p:txBody>
      </p:sp>
      <p:sp>
        <p:nvSpPr>
          <p:cNvPr id="10" name="TextBox 9">
            <a:extLst>
              <a:ext uri="{FF2B5EF4-FFF2-40B4-BE49-F238E27FC236}">
                <a16:creationId xmlns:a16="http://schemas.microsoft.com/office/drawing/2014/main" id="{5EE66BE0-B8E4-CFDD-AE28-4E52AE3E8D9B}"/>
              </a:ext>
            </a:extLst>
          </p:cNvPr>
          <p:cNvSpPr txBox="1"/>
          <p:nvPr/>
        </p:nvSpPr>
        <p:spPr>
          <a:xfrm>
            <a:off x="152400" y="514350"/>
            <a:ext cx="8839200" cy="4524315"/>
          </a:xfrm>
          <a:prstGeom prst="rect">
            <a:avLst/>
          </a:prstGeom>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Ø"/>
            </a:pPr>
            <a:r>
              <a:rPr lang="en-US" b="1" i="0" dirty="0">
                <a:solidFill>
                  <a:srgbClr val="374151"/>
                </a:solidFill>
                <a:effectLst/>
                <a:latin typeface="Söhne"/>
              </a:rPr>
              <a:t>Neighborhood Group Pricing Strategy</a:t>
            </a:r>
            <a:r>
              <a:rPr lang="en-US" b="0" i="0" dirty="0">
                <a:solidFill>
                  <a:srgbClr val="374151"/>
                </a:solidFill>
                <a:effectLst/>
                <a:latin typeface="Söhne"/>
              </a:rPr>
              <a:t>: Airbnb can capitalize on the price differences between neighborhood groups</a:t>
            </a:r>
            <a:r>
              <a:rPr lang="en-US" dirty="0">
                <a:solidFill>
                  <a:srgbClr val="374151"/>
                </a:solidFill>
                <a:latin typeface="Söhne"/>
              </a:rPr>
              <a:t>. </a:t>
            </a:r>
            <a:r>
              <a:rPr lang="en-US" b="0" i="0" dirty="0">
                <a:solidFill>
                  <a:srgbClr val="374151"/>
                </a:solidFill>
                <a:effectLst/>
                <a:latin typeface="Söhne"/>
              </a:rPr>
              <a:t>At the same time, they can work on attracting more hosts in neighborhoods like the Bronx and Queens</a:t>
            </a:r>
            <a:endParaRPr lang="en-US" dirty="0">
              <a:solidFill>
                <a:srgbClr val="374151"/>
              </a:solidFill>
              <a:latin typeface="Söhne"/>
            </a:endParaRPr>
          </a:p>
          <a:p>
            <a:pPr marL="285750" indent="-285750" algn="just">
              <a:buFont typeface="Wingdings" panose="05000000000000000000" pitchFamily="2" charset="2"/>
              <a:buChar char="Ø"/>
            </a:pPr>
            <a:endParaRPr lang="en-US" b="0" i="0" dirty="0">
              <a:solidFill>
                <a:srgbClr val="374151"/>
              </a:solidFill>
              <a:effectLst/>
              <a:latin typeface="Söhne"/>
            </a:endParaRPr>
          </a:p>
          <a:p>
            <a:pPr marL="285750" indent="-285750" algn="just">
              <a:buFont typeface="Wingdings" panose="05000000000000000000" pitchFamily="2" charset="2"/>
              <a:buChar char="Ø"/>
            </a:pPr>
            <a:r>
              <a:rPr lang="en-US" b="1" i="0" dirty="0">
                <a:solidFill>
                  <a:srgbClr val="374151"/>
                </a:solidFill>
                <a:effectLst/>
                <a:latin typeface="Söhne"/>
              </a:rPr>
              <a:t>Private Room Pricing Optimization: </a:t>
            </a:r>
            <a:r>
              <a:rPr lang="en-US" b="0" i="0" dirty="0">
                <a:solidFill>
                  <a:srgbClr val="374151"/>
                </a:solidFill>
                <a:effectLst/>
                <a:latin typeface="Söhne"/>
              </a:rPr>
              <a:t>Private rooms have a wide price range across all neighborhood groups. Airbnb can help hosts in Manhattan optimize their pricing by setting competitive prices while ensuring profitability. </a:t>
            </a:r>
          </a:p>
          <a:p>
            <a:pPr marL="285750" indent="-285750" algn="just">
              <a:buFont typeface="Wingdings" panose="05000000000000000000" pitchFamily="2" charset="2"/>
              <a:buChar char="Ø"/>
            </a:pPr>
            <a:endParaRPr lang="en-US" b="0" i="0" dirty="0">
              <a:solidFill>
                <a:srgbClr val="374151"/>
              </a:solidFill>
              <a:effectLst/>
              <a:latin typeface="Söhne"/>
            </a:endParaRPr>
          </a:p>
          <a:p>
            <a:pPr marL="285750" indent="-285750" algn="just">
              <a:buFont typeface="Wingdings" panose="05000000000000000000" pitchFamily="2" charset="2"/>
              <a:buChar char="Ø"/>
            </a:pPr>
            <a:r>
              <a:rPr lang="en-US" b="1" i="0" dirty="0">
                <a:solidFill>
                  <a:srgbClr val="374151"/>
                </a:solidFill>
                <a:effectLst/>
                <a:latin typeface="Söhne"/>
              </a:rPr>
              <a:t>Shared Room Market Potential: </a:t>
            </a:r>
            <a:r>
              <a:rPr lang="en-US" b="0" i="0" dirty="0">
                <a:solidFill>
                  <a:srgbClr val="374151"/>
                </a:solidFill>
                <a:effectLst/>
                <a:latin typeface="Söhne"/>
              </a:rPr>
              <a:t>Shared rooms have lower average prices across all neighborhood groups. Airbnb can focus on promoting shared room listings in neighborhoods like the Bronx and Queens</a:t>
            </a:r>
          </a:p>
          <a:p>
            <a:pPr marL="285750" indent="-285750" algn="just">
              <a:buFont typeface="Wingdings" panose="05000000000000000000" pitchFamily="2" charset="2"/>
              <a:buChar char="Ø"/>
            </a:pPr>
            <a:endParaRPr lang="en-US" b="1" i="0" dirty="0">
              <a:solidFill>
                <a:srgbClr val="374151"/>
              </a:solidFill>
              <a:effectLst/>
              <a:latin typeface="Söhne"/>
            </a:endParaRPr>
          </a:p>
          <a:p>
            <a:pPr marL="285750" indent="-285750" algn="just">
              <a:buFont typeface="Wingdings" panose="05000000000000000000" pitchFamily="2" charset="2"/>
              <a:buChar char="Ø"/>
            </a:pPr>
            <a:r>
              <a:rPr lang="en-US" b="1" i="0" dirty="0">
                <a:solidFill>
                  <a:srgbClr val="374151"/>
                </a:solidFill>
                <a:effectLst/>
                <a:latin typeface="Söhne"/>
              </a:rPr>
              <a:t>Investment Opportunities in Staten Island: </a:t>
            </a:r>
            <a:r>
              <a:rPr lang="en-US" b="0" i="0" dirty="0">
                <a:solidFill>
                  <a:srgbClr val="374151"/>
                </a:solidFill>
                <a:effectLst/>
                <a:latin typeface="Söhne"/>
              </a:rPr>
              <a:t>Staten Island has the highest average price for entire home/apartment rentals. Airbnb can explore opportunities to expand their listings in this neighborhood group further, targeting travelers looking for unique and exclusive accommodations.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453619"/>
            <a:ext cx="7541259" cy="993221"/>
          </a:xfrm>
          <a:prstGeom prst="rect">
            <a:avLst/>
          </a:prstGeom>
        </p:spPr>
        <p:style>
          <a:lnRef idx="2">
            <a:schemeClr val="dk1"/>
          </a:lnRef>
          <a:fillRef idx="1">
            <a:schemeClr val="lt1"/>
          </a:fillRef>
          <a:effectRef idx="0">
            <a:schemeClr val="dk1"/>
          </a:effectRef>
          <a:fontRef idx="minor">
            <a:schemeClr val="dk1"/>
          </a:fontRef>
        </p:style>
        <p:txBody>
          <a:bodyPr vert="horz" wrap="square" lIns="0" tIns="13335" rIns="0" bIns="0" rtlCol="0">
            <a:spAutoFit/>
          </a:bodyPr>
          <a:lstStyle/>
          <a:p>
            <a:pPr marL="571500" indent="-559435">
              <a:lnSpc>
                <a:spcPct val="100000"/>
              </a:lnSpc>
              <a:spcBef>
                <a:spcPts val="105"/>
              </a:spcBef>
              <a:buClr>
                <a:srgbClr val="CC0000"/>
              </a:buClr>
              <a:buFont typeface="MS PGothic"/>
              <a:buChar char="❖"/>
              <a:tabLst>
                <a:tab pos="571500" algn="l"/>
                <a:tab pos="572135" algn="l"/>
              </a:tabLst>
            </a:pPr>
            <a:r>
              <a:rPr sz="2600" b="1" spc="-65" dirty="0">
                <a:solidFill>
                  <a:srgbClr val="CC0000"/>
                </a:solidFill>
                <a:latin typeface="Verdana"/>
                <a:cs typeface="Verdana"/>
              </a:rPr>
              <a:t>U</a:t>
            </a:r>
            <a:r>
              <a:rPr sz="2600" b="1" spc="-45" dirty="0">
                <a:solidFill>
                  <a:srgbClr val="CC0000"/>
                </a:solidFill>
                <a:latin typeface="Verdana"/>
                <a:cs typeface="Verdana"/>
              </a:rPr>
              <a:t>n</a:t>
            </a:r>
            <a:r>
              <a:rPr sz="2600" b="1" spc="-105" dirty="0">
                <a:solidFill>
                  <a:srgbClr val="CC0000"/>
                </a:solidFill>
                <a:latin typeface="Verdana"/>
                <a:cs typeface="Verdana"/>
              </a:rPr>
              <a:t>d</a:t>
            </a:r>
            <a:r>
              <a:rPr sz="2600" b="1" spc="-110" dirty="0">
                <a:solidFill>
                  <a:srgbClr val="CC0000"/>
                </a:solidFill>
                <a:latin typeface="Verdana"/>
                <a:cs typeface="Verdana"/>
              </a:rPr>
              <a:t>e</a:t>
            </a:r>
            <a:r>
              <a:rPr sz="2600" b="1" spc="-85" dirty="0">
                <a:solidFill>
                  <a:srgbClr val="CC0000"/>
                </a:solidFill>
                <a:latin typeface="Verdana"/>
                <a:cs typeface="Verdana"/>
              </a:rPr>
              <a:t>r</a:t>
            </a:r>
            <a:r>
              <a:rPr sz="2600" b="1" spc="-105" dirty="0">
                <a:solidFill>
                  <a:srgbClr val="CC0000"/>
                </a:solidFill>
                <a:latin typeface="Verdana"/>
                <a:cs typeface="Verdana"/>
              </a:rPr>
              <a:t>s</a:t>
            </a:r>
            <a:r>
              <a:rPr sz="2600" b="1" spc="-100" dirty="0">
                <a:solidFill>
                  <a:srgbClr val="CC0000"/>
                </a:solidFill>
                <a:latin typeface="Verdana"/>
                <a:cs typeface="Verdana"/>
              </a:rPr>
              <a:t>t</a:t>
            </a:r>
            <a:r>
              <a:rPr sz="2600" b="1" spc="-105" dirty="0">
                <a:solidFill>
                  <a:srgbClr val="CC0000"/>
                </a:solidFill>
                <a:latin typeface="Verdana"/>
                <a:cs typeface="Verdana"/>
              </a:rPr>
              <a:t>a</a:t>
            </a:r>
            <a:r>
              <a:rPr sz="2600" b="1" spc="-120" dirty="0">
                <a:solidFill>
                  <a:srgbClr val="CC0000"/>
                </a:solidFill>
                <a:latin typeface="Verdana"/>
                <a:cs typeface="Verdana"/>
              </a:rPr>
              <a:t>n</a:t>
            </a:r>
            <a:r>
              <a:rPr sz="2600" b="1" spc="-70" dirty="0">
                <a:solidFill>
                  <a:srgbClr val="CC0000"/>
                </a:solidFill>
                <a:latin typeface="Verdana"/>
                <a:cs typeface="Verdana"/>
              </a:rPr>
              <a:t>d</a:t>
            </a:r>
            <a:r>
              <a:rPr sz="2600" b="1" spc="-65" dirty="0">
                <a:solidFill>
                  <a:srgbClr val="CC0000"/>
                </a:solidFill>
                <a:latin typeface="Verdana"/>
                <a:cs typeface="Verdana"/>
              </a:rPr>
              <a:t>i</a:t>
            </a:r>
            <a:r>
              <a:rPr sz="2600" b="1" spc="-60" dirty="0">
                <a:solidFill>
                  <a:srgbClr val="CC0000"/>
                </a:solidFill>
                <a:latin typeface="Verdana"/>
                <a:cs typeface="Verdana"/>
              </a:rPr>
              <a:t>n</a:t>
            </a:r>
            <a:r>
              <a:rPr sz="2600" b="1" dirty="0">
                <a:solidFill>
                  <a:srgbClr val="CC0000"/>
                </a:solidFill>
                <a:latin typeface="Verdana"/>
                <a:cs typeface="Verdana"/>
              </a:rPr>
              <a:t>g</a:t>
            </a:r>
            <a:r>
              <a:rPr sz="2600" b="1" spc="-204" dirty="0">
                <a:solidFill>
                  <a:srgbClr val="CC0000"/>
                </a:solidFill>
                <a:latin typeface="Verdana"/>
                <a:cs typeface="Verdana"/>
              </a:rPr>
              <a:t> </a:t>
            </a:r>
            <a:r>
              <a:rPr sz="2600" b="1" spc="-50" dirty="0">
                <a:solidFill>
                  <a:srgbClr val="CC0000"/>
                </a:solidFill>
                <a:latin typeface="Verdana"/>
                <a:cs typeface="Verdana"/>
              </a:rPr>
              <a:t>t</a:t>
            </a:r>
            <a:r>
              <a:rPr sz="2600" b="1" spc="-60" dirty="0">
                <a:solidFill>
                  <a:srgbClr val="CC0000"/>
                </a:solidFill>
                <a:latin typeface="Verdana"/>
                <a:cs typeface="Verdana"/>
              </a:rPr>
              <a:t>h</a:t>
            </a:r>
            <a:r>
              <a:rPr sz="2600" b="1" dirty="0">
                <a:solidFill>
                  <a:srgbClr val="CC0000"/>
                </a:solidFill>
                <a:latin typeface="Verdana"/>
                <a:cs typeface="Verdana"/>
              </a:rPr>
              <a:t>e</a:t>
            </a:r>
            <a:r>
              <a:rPr sz="2600" b="1" spc="-265" dirty="0">
                <a:solidFill>
                  <a:srgbClr val="CC0000"/>
                </a:solidFill>
                <a:latin typeface="Verdana"/>
                <a:cs typeface="Verdana"/>
              </a:rPr>
              <a:t> </a:t>
            </a:r>
            <a:r>
              <a:rPr sz="2600" b="1" spc="-90" dirty="0">
                <a:solidFill>
                  <a:srgbClr val="CC0000"/>
                </a:solidFill>
                <a:latin typeface="Verdana"/>
                <a:cs typeface="Verdana"/>
              </a:rPr>
              <a:t>D</a:t>
            </a:r>
            <a:r>
              <a:rPr sz="2600" b="1" spc="-85" dirty="0">
                <a:solidFill>
                  <a:srgbClr val="CC0000"/>
                </a:solidFill>
                <a:latin typeface="Verdana"/>
                <a:cs typeface="Verdana"/>
              </a:rPr>
              <a:t>at</a:t>
            </a:r>
            <a:r>
              <a:rPr sz="2600" b="1" dirty="0">
                <a:solidFill>
                  <a:srgbClr val="CC0000"/>
                </a:solidFill>
                <a:latin typeface="Verdana"/>
                <a:cs typeface="Verdana"/>
              </a:rPr>
              <a:t>a</a:t>
            </a:r>
            <a:endParaRPr sz="2600" dirty="0">
              <a:latin typeface="Verdana"/>
              <a:cs typeface="Verdana"/>
            </a:endParaRPr>
          </a:p>
          <a:p>
            <a:pPr marL="654050" lvl="1" indent="-353060">
              <a:lnSpc>
                <a:spcPct val="100000"/>
              </a:lnSpc>
              <a:spcBef>
                <a:spcPts val="2570"/>
              </a:spcBef>
              <a:buFont typeface="Arial MT"/>
              <a:buChar char="●"/>
              <a:tabLst>
                <a:tab pos="654050" algn="l"/>
                <a:tab pos="654685" algn="l"/>
              </a:tabLst>
            </a:pPr>
            <a:r>
              <a:rPr sz="1600" b="1" spc="-5" dirty="0">
                <a:solidFill>
                  <a:srgbClr val="202020"/>
                </a:solidFill>
                <a:latin typeface="Arial"/>
                <a:cs typeface="Arial"/>
              </a:rPr>
              <a:t>There</a:t>
            </a:r>
            <a:r>
              <a:rPr sz="1600" b="1" spc="-20" dirty="0">
                <a:solidFill>
                  <a:srgbClr val="202020"/>
                </a:solidFill>
                <a:latin typeface="Arial"/>
                <a:cs typeface="Arial"/>
              </a:rPr>
              <a:t> </a:t>
            </a:r>
            <a:r>
              <a:rPr sz="1600" b="1" spc="-5" dirty="0">
                <a:solidFill>
                  <a:srgbClr val="202020"/>
                </a:solidFill>
                <a:latin typeface="Arial"/>
                <a:cs typeface="Arial"/>
              </a:rPr>
              <a:t>are</a:t>
            </a:r>
            <a:r>
              <a:rPr sz="1600" b="1" spc="-15" dirty="0">
                <a:solidFill>
                  <a:srgbClr val="202020"/>
                </a:solidFill>
                <a:latin typeface="Arial"/>
                <a:cs typeface="Arial"/>
              </a:rPr>
              <a:t> </a:t>
            </a:r>
            <a:r>
              <a:rPr sz="1600" b="1" spc="-10" dirty="0">
                <a:solidFill>
                  <a:srgbClr val="202020"/>
                </a:solidFill>
                <a:latin typeface="Arial"/>
                <a:cs typeface="Arial"/>
              </a:rPr>
              <a:t>49,000</a:t>
            </a:r>
            <a:r>
              <a:rPr sz="1600" b="1" spc="-20" dirty="0">
                <a:solidFill>
                  <a:srgbClr val="202020"/>
                </a:solidFill>
                <a:latin typeface="Arial"/>
                <a:cs typeface="Arial"/>
              </a:rPr>
              <a:t> </a:t>
            </a:r>
            <a:r>
              <a:rPr sz="1600" b="1" spc="-10" dirty="0">
                <a:solidFill>
                  <a:srgbClr val="202020"/>
                </a:solidFill>
                <a:latin typeface="Arial"/>
                <a:cs typeface="Arial"/>
              </a:rPr>
              <a:t>observations</a:t>
            </a:r>
            <a:r>
              <a:rPr sz="1600" b="1" dirty="0">
                <a:solidFill>
                  <a:srgbClr val="202020"/>
                </a:solidFill>
                <a:latin typeface="Arial"/>
                <a:cs typeface="Arial"/>
              </a:rPr>
              <a:t> </a:t>
            </a:r>
            <a:r>
              <a:rPr sz="1600" b="1" spc="5" dirty="0">
                <a:solidFill>
                  <a:srgbClr val="202020"/>
                </a:solidFill>
                <a:latin typeface="Arial"/>
                <a:cs typeface="Arial"/>
              </a:rPr>
              <a:t>with</a:t>
            </a:r>
            <a:r>
              <a:rPr sz="1600" b="1" spc="-40" dirty="0">
                <a:solidFill>
                  <a:srgbClr val="202020"/>
                </a:solidFill>
                <a:latin typeface="Arial"/>
                <a:cs typeface="Arial"/>
              </a:rPr>
              <a:t> </a:t>
            </a:r>
            <a:r>
              <a:rPr sz="1600" b="1" spc="-10" dirty="0">
                <a:solidFill>
                  <a:srgbClr val="202020"/>
                </a:solidFill>
                <a:latin typeface="Arial"/>
                <a:cs typeface="Arial"/>
              </a:rPr>
              <a:t>various</a:t>
            </a:r>
            <a:r>
              <a:rPr sz="1600" b="1" spc="5" dirty="0">
                <a:solidFill>
                  <a:srgbClr val="202020"/>
                </a:solidFill>
                <a:latin typeface="Arial"/>
                <a:cs typeface="Arial"/>
              </a:rPr>
              <a:t> </a:t>
            </a:r>
            <a:r>
              <a:rPr sz="1600" b="1" spc="-15" dirty="0">
                <a:solidFill>
                  <a:srgbClr val="202020"/>
                </a:solidFill>
                <a:latin typeface="Arial"/>
                <a:cs typeface="Arial"/>
              </a:rPr>
              <a:t>types</a:t>
            </a:r>
            <a:r>
              <a:rPr sz="1600" b="1" spc="50" dirty="0">
                <a:solidFill>
                  <a:srgbClr val="202020"/>
                </a:solidFill>
                <a:latin typeface="Arial"/>
                <a:cs typeface="Arial"/>
              </a:rPr>
              <a:t> </a:t>
            </a:r>
            <a:r>
              <a:rPr sz="1600" b="1" spc="-5" dirty="0">
                <a:solidFill>
                  <a:srgbClr val="202020"/>
                </a:solidFill>
                <a:latin typeface="Arial"/>
                <a:cs typeface="Arial"/>
              </a:rPr>
              <a:t>of</a:t>
            </a:r>
            <a:r>
              <a:rPr sz="1600" b="1" spc="5" dirty="0">
                <a:solidFill>
                  <a:srgbClr val="202020"/>
                </a:solidFill>
                <a:latin typeface="Arial"/>
                <a:cs typeface="Arial"/>
              </a:rPr>
              <a:t> </a:t>
            </a:r>
            <a:r>
              <a:rPr sz="1600" b="1" spc="-5" dirty="0">
                <a:solidFill>
                  <a:srgbClr val="202020"/>
                </a:solidFill>
                <a:latin typeface="Arial"/>
                <a:cs typeface="Arial"/>
              </a:rPr>
              <a:t>field</a:t>
            </a:r>
            <a:r>
              <a:rPr sz="1600" b="1" spc="15" dirty="0">
                <a:solidFill>
                  <a:srgbClr val="202020"/>
                </a:solidFill>
                <a:latin typeface="Arial"/>
                <a:cs typeface="Arial"/>
              </a:rPr>
              <a:t> </a:t>
            </a:r>
            <a:r>
              <a:rPr sz="1600" b="1" spc="-5" dirty="0">
                <a:solidFill>
                  <a:srgbClr val="202020"/>
                </a:solidFill>
                <a:latin typeface="Arial"/>
                <a:cs typeface="Arial"/>
              </a:rPr>
              <a:t>in our dataset.</a:t>
            </a:r>
            <a:endParaRPr sz="1600" dirty="0">
              <a:latin typeface="Arial"/>
              <a:cs typeface="Arial"/>
            </a:endParaRPr>
          </a:p>
        </p:txBody>
      </p:sp>
      <p:sp>
        <p:nvSpPr>
          <p:cNvPr id="3" name="object 3"/>
          <p:cNvSpPr txBox="1"/>
          <p:nvPr/>
        </p:nvSpPr>
        <p:spPr>
          <a:xfrm>
            <a:off x="919962" y="2126386"/>
            <a:ext cx="2389505" cy="2563495"/>
          </a:xfrm>
          <a:prstGeom prst="rect">
            <a:avLst/>
          </a:prstGeom>
        </p:spPr>
        <p:txBody>
          <a:bodyPr vert="horz" wrap="square" lIns="0" tIns="50800" rIns="0" bIns="0" rtlCol="0">
            <a:spAutoFit/>
          </a:bodyPr>
          <a:lstStyle/>
          <a:p>
            <a:pPr marL="364490" indent="-352425">
              <a:lnSpc>
                <a:spcPct val="100000"/>
              </a:lnSpc>
              <a:spcBef>
                <a:spcPts val="400"/>
              </a:spcBef>
              <a:buChar char="■"/>
              <a:tabLst>
                <a:tab pos="364490" algn="l"/>
                <a:tab pos="365125" algn="l"/>
              </a:tabLst>
            </a:pPr>
            <a:r>
              <a:rPr sz="1600" spc="-5" dirty="0">
                <a:solidFill>
                  <a:srgbClr val="202020"/>
                </a:solidFill>
                <a:latin typeface="Arial MT"/>
                <a:cs typeface="Arial MT"/>
              </a:rPr>
              <a:t>Id</a:t>
            </a:r>
            <a:endParaRPr sz="1600">
              <a:latin typeface="Arial MT"/>
              <a:cs typeface="Arial MT"/>
            </a:endParaRPr>
          </a:p>
          <a:p>
            <a:pPr marL="364490" indent="-352425">
              <a:lnSpc>
                <a:spcPct val="100000"/>
              </a:lnSpc>
              <a:spcBef>
                <a:spcPts val="300"/>
              </a:spcBef>
              <a:buChar char="■"/>
              <a:tabLst>
                <a:tab pos="364490" algn="l"/>
                <a:tab pos="365125" algn="l"/>
              </a:tabLst>
            </a:pPr>
            <a:r>
              <a:rPr sz="1600" spc="-5" dirty="0">
                <a:solidFill>
                  <a:srgbClr val="202020"/>
                </a:solidFill>
                <a:latin typeface="Arial MT"/>
                <a:cs typeface="Arial MT"/>
              </a:rPr>
              <a:t>Name</a:t>
            </a:r>
            <a:endParaRPr sz="1600">
              <a:latin typeface="Arial MT"/>
              <a:cs typeface="Arial MT"/>
            </a:endParaRPr>
          </a:p>
          <a:p>
            <a:pPr marL="364490" indent="-352425">
              <a:lnSpc>
                <a:spcPct val="100000"/>
              </a:lnSpc>
              <a:spcBef>
                <a:spcPts val="300"/>
              </a:spcBef>
              <a:buChar char="■"/>
              <a:tabLst>
                <a:tab pos="364490" algn="l"/>
                <a:tab pos="365125" algn="l"/>
              </a:tabLst>
            </a:pPr>
            <a:r>
              <a:rPr sz="1600" spc="-5" dirty="0">
                <a:solidFill>
                  <a:srgbClr val="202020"/>
                </a:solidFill>
                <a:latin typeface="Arial MT"/>
                <a:cs typeface="Arial MT"/>
              </a:rPr>
              <a:t>Host_id</a:t>
            </a:r>
            <a:endParaRPr sz="1600">
              <a:latin typeface="Arial MT"/>
              <a:cs typeface="Arial MT"/>
            </a:endParaRPr>
          </a:p>
          <a:p>
            <a:pPr marL="364490" indent="-352425">
              <a:lnSpc>
                <a:spcPct val="100000"/>
              </a:lnSpc>
              <a:spcBef>
                <a:spcPts val="300"/>
              </a:spcBef>
              <a:buChar char="■"/>
              <a:tabLst>
                <a:tab pos="364490" algn="l"/>
                <a:tab pos="365125" algn="l"/>
              </a:tabLst>
            </a:pPr>
            <a:r>
              <a:rPr sz="1600" spc="-5" dirty="0">
                <a:solidFill>
                  <a:srgbClr val="202020"/>
                </a:solidFill>
                <a:latin typeface="Arial MT"/>
                <a:cs typeface="Arial MT"/>
              </a:rPr>
              <a:t>Host_name</a:t>
            </a:r>
            <a:endParaRPr sz="1600">
              <a:latin typeface="Arial MT"/>
              <a:cs typeface="Arial MT"/>
            </a:endParaRPr>
          </a:p>
          <a:p>
            <a:pPr marL="364490" indent="-352425">
              <a:lnSpc>
                <a:spcPct val="100000"/>
              </a:lnSpc>
              <a:spcBef>
                <a:spcPts val="300"/>
              </a:spcBef>
              <a:buChar char="■"/>
              <a:tabLst>
                <a:tab pos="364490" algn="l"/>
                <a:tab pos="365125" algn="l"/>
              </a:tabLst>
            </a:pPr>
            <a:r>
              <a:rPr sz="1600" spc="-5" dirty="0">
                <a:solidFill>
                  <a:srgbClr val="202020"/>
                </a:solidFill>
                <a:latin typeface="Arial MT"/>
                <a:cs typeface="Arial MT"/>
              </a:rPr>
              <a:t>Ne</a:t>
            </a:r>
            <a:r>
              <a:rPr sz="1600" dirty="0">
                <a:solidFill>
                  <a:srgbClr val="202020"/>
                </a:solidFill>
                <a:latin typeface="Arial MT"/>
                <a:cs typeface="Arial MT"/>
              </a:rPr>
              <a:t>i</a:t>
            </a:r>
            <a:r>
              <a:rPr sz="1600" spc="-5" dirty="0">
                <a:solidFill>
                  <a:srgbClr val="202020"/>
                </a:solidFill>
                <a:latin typeface="Arial MT"/>
                <a:cs typeface="Arial MT"/>
              </a:rPr>
              <a:t>gh</a:t>
            </a:r>
            <a:r>
              <a:rPr sz="1600" spc="-15" dirty="0">
                <a:solidFill>
                  <a:srgbClr val="202020"/>
                </a:solidFill>
                <a:latin typeface="Arial MT"/>
                <a:cs typeface="Arial MT"/>
              </a:rPr>
              <a:t>b</a:t>
            </a:r>
            <a:r>
              <a:rPr sz="1600" spc="-5" dirty="0">
                <a:solidFill>
                  <a:srgbClr val="202020"/>
                </a:solidFill>
                <a:latin typeface="Arial MT"/>
                <a:cs typeface="Arial MT"/>
              </a:rPr>
              <a:t>o</a:t>
            </a:r>
            <a:r>
              <a:rPr sz="1600" spc="-20" dirty="0">
                <a:solidFill>
                  <a:srgbClr val="202020"/>
                </a:solidFill>
                <a:latin typeface="Arial MT"/>
                <a:cs typeface="Arial MT"/>
              </a:rPr>
              <a:t>u</a:t>
            </a:r>
            <a:r>
              <a:rPr sz="1600" spc="-5" dirty="0">
                <a:solidFill>
                  <a:srgbClr val="202020"/>
                </a:solidFill>
                <a:latin typeface="Arial MT"/>
                <a:cs typeface="Arial MT"/>
              </a:rPr>
              <a:t>rho</a:t>
            </a:r>
            <a:r>
              <a:rPr sz="1600" spc="-20" dirty="0">
                <a:solidFill>
                  <a:srgbClr val="202020"/>
                </a:solidFill>
                <a:latin typeface="Arial MT"/>
                <a:cs typeface="Arial MT"/>
              </a:rPr>
              <a:t>o</a:t>
            </a:r>
            <a:r>
              <a:rPr sz="1600" spc="-5" dirty="0">
                <a:solidFill>
                  <a:srgbClr val="202020"/>
                </a:solidFill>
                <a:latin typeface="Arial MT"/>
                <a:cs typeface="Arial MT"/>
              </a:rPr>
              <a:t>d</a:t>
            </a:r>
            <a:r>
              <a:rPr sz="1600" spc="-20" dirty="0">
                <a:solidFill>
                  <a:srgbClr val="202020"/>
                </a:solidFill>
                <a:latin typeface="Arial MT"/>
                <a:cs typeface="Arial MT"/>
              </a:rPr>
              <a:t>_</a:t>
            </a:r>
            <a:r>
              <a:rPr sz="1600" spc="-5" dirty="0">
                <a:solidFill>
                  <a:srgbClr val="202020"/>
                </a:solidFill>
                <a:latin typeface="Arial MT"/>
                <a:cs typeface="Arial MT"/>
              </a:rPr>
              <a:t>group</a:t>
            </a:r>
            <a:endParaRPr sz="1600">
              <a:latin typeface="Arial MT"/>
              <a:cs typeface="Arial MT"/>
            </a:endParaRPr>
          </a:p>
          <a:p>
            <a:pPr marL="364490" indent="-352425">
              <a:lnSpc>
                <a:spcPct val="100000"/>
              </a:lnSpc>
              <a:spcBef>
                <a:spcPts val="300"/>
              </a:spcBef>
              <a:buChar char="■"/>
              <a:tabLst>
                <a:tab pos="364490" algn="l"/>
                <a:tab pos="365125" algn="l"/>
              </a:tabLst>
            </a:pPr>
            <a:r>
              <a:rPr sz="1600" spc="-10" dirty="0">
                <a:solidFill>
                  <a:srgbClr val="202020"/>
                </a:solidFill>
                <a:latin typeface="Arial MT"/>
                <a:cs typeface="Arial MT"/>
              </a:rPr>
              <a:t>Neighbourhood</a:t>
            </a:r>
            <a:endParaRPr sz="1600">
              <a:latin typeface="Arial MT"/>
              <a:cs typeface="Arial MT"/>
            </a:endParaRPr>
          </a:p>
          <a:p>
            <a:pPr marL="364490" indent="-352425">
              <a:lnSpc>
                <a:spcPct val="100000"/>
              </a:lnSpc>
              <a:spcBef>
                <a:spcPts val="300"/>
              </a:spcBef>
              <a:buChar char="■"/>
              <a:tabLst>
                <a:tab pos="364490" algn="l"/>
                <a:tab pos="365125" algn="l"/>
              </a:tabLst>
            </a:pPr>
            <a:r>
              <a:rPr sz="1600" spc="-5" dirty="0">
                <a:solidFill>
                  <a:srgbClr val="202020"/>
                </a:solidFill>
                <a:latin typeface="Arial MT"/>
                <a:cs typeface="Arial MT"/>
              </a:rPr>
              <a:t>Latitude</a:t>
            </a:r>
            <a:endParaRPr sz="1600">
              <a:latin typeface="Arial MT"/>
              <a:cs typeface="Arial MT"/>
            </a:endParaRPr>
          </a:p>
          <a:p>
            <a:pPr marL="364490" indent="-352425">
              <a:lnSpc>
                <a:spcPct val="100000"/>
              </a:lnSpc>
              <a:spcBef>
                <a:spcPts val="300"/>
              </a:spcBef>
              <a:buChar char="■"/>
              <a:tabLst>
                <a:tab pos="364490" algn="l"/>
                <a:tab pos="365125" algn="l"/>
              </a:tabLst>
            </a:pPr>
            <a:r>
              <a:rPr sz="1600" spc="-5" dirty="0">
                <a:solidFill>
                  <a:srgbClr val="202020"/>
                </a:solidFill>
                <a:latin typeface="Arial MT"/>
                <a:cs typeface="Arial MT"/>
              </a:rPr>
              <a:t>Longitude</a:t>
            </a:r>
            <a:endParaRPr sz="1600">
              <a:latin typeface="Arial MT"/>
              <a:cs typeface="Arial MT"/>
            </a:endParaRPr>
          </a:p>
          <a:p>
            <a:pPr marL="364490" indent="-352425">
              <a:lnSpc>
                <a:spcPct val="100000"/>
              </a:lnSpc>
              <a:spcBef>
                <a:spcPts val="305"/>
              </a:spcBef>
              <a:buChar char="■"/>
              <a:tabLst>
                <a:tab pos="364490" algn="l"/>
                <a:tab pos="365125" algn="l"/>
              </a:tabLst>
            </a:pPr>
            <a:r>
              <a:rPr sz="1600" spc="-5" dirty="0">
                <a:solidFill>
                  <a:srgbClr val="202020"/>
                </a:solidFill>
                <a:latin typeface="Arial MT"/>
                <a:cs typeface="Arial MT"/>
              </a:rPr>
              <a:t>Room_type</a:t>
            </a:r>
            <a:endParaRPr sz="1600">
              <a:latin typeface="Arial MT"/>
              <a:cs typeface="Arial MT"/>
            </a:endParaRPr>
          </a:p>
        </p:txBody>
      </p:sp>
      <p:sp>
        <p:nvSpPr>
          <p:cNvPr id="4" name="object 4"/>
          <p:cNvSpPr/>
          <p:nvPr/>
        </p:nvSpPr>
        <p:spPr>
          <a:xfrm>
            <a:off x="381000" y="2038350"/>
            <a:ext cx="6621780" cy="2844165"/>
          </a:xfrm>
          <a:custGeom>
            <a:avLst/>
            <a:gdLst/>
            <a:ahLst/>
            <a:cxnLst/>
            <a:rect l="l" t="t" r="r" b="b"/>
            <a:pathLst>
              <a:path w="7249795" h="2844165">
                <a:moveTo>
                  <a:pt x="4749" y="0"/>
                </a:moveTo>
                <a:lnTo>
                  <a:pt x="4749" y="2843758"/>
                </a:lnTo>
              </a:path>
              <a:path w="7249795" h="2844165">
                <a:moveTo>
                  <a:pt x="3624833" y="0"/>
                </a:moveTo>
                <a:lnTo>
                  <a:pt x="3624833" y="2843758"/>
                </a:lnTo>
              </a:path>
              <a:path w="7249795" h="2844165">
                <a:moveTo>
                  <a:pt x="7244841" y="0"/>
                </a:moveTo>
                <a:lnTo>
                  <a:pt x="7244841" y="2843758"/>
                </a:lnTo>
              </a:path>
              <a:path w="7249795" h="2844165">
                <a:moveTo>
                  <a:pt x="0" y="4699"/>
                </a:moveTo>
                <a:lnTo>
                  <a:pt x="7249668" y="4699"/>
                </a:lnTo>
              </a:path>
              <a:path w="7249795" h="2844165">
                <a:moveTo>
                  <a:pt x="0" y="2839008"/>
                </a:moveTo>
                <a:lnTo>
                  <a:pt x="7249668" y="2839008"/>
                </a:lnTo>
              </a:path>
            </a:pathLst>
          </a:custGeom>
          <a:ln/>
        </p:spPr>
        <p:style>
          <a:lnRef idx="1">
            <a:schemeClr val="accent2"/>
          </a:lnRef>
          <a:fillRef idx="0">
            <a:schemeClr val="accent2"/>
          </a:fillRef>
          <a:effectRef idx="0">
            <a:schemeClr val="accent2"/>
          </a:effectRef>
          <a:fontRef idx="minor">
            <a:schemeClr val="tx1"/>
          </a:fontRef>
        </p:style>
        <p:txBody>
          <a:bodyPr wrap="square" lIns="0" tIns="0" rIns="0" bIns="0" rtlCol="0"/>
          <a:lstStyle/>
          <a:p>
            <a:endParaRPr/>
          </a:p>
        </p:txBody>
      </p:sp>
      <p:sp>
        <p:nvSpPr>
          <p:cNvPr id="5" name="object 5"/>
          <p:cNvSpPr txBox="1"/>
          <p:nvPr/>
        </p:nvSpPr>
        <p:spPr>
          <a:xfrm>
            <a:off x="3902710" y="2151767"/>
            <a:ext cx="3100070" cy="1999614"/>
          </a:xfrm>
          <a:prstGeom prst="rect">
            <a:avLst/>
          </a:prstGeom>
        </p:spPr>
        <p:txBody>
          <a:bodyPr vert="horz" wrap="square" lIns="0" tIns="50165" rIns="0" bIns="0" rtlCol="0">
            <a:spAutoFit/>
          </a:bodyPr>
          <a:lstStyle/>
          <a:p>
            <a:pPr marL="405765" indent="-393700">
              <a:lnSpc>
                <a:spcPct val="100000"/>
              </a:lnSpc>
              <a:spcBef>
                <a:spcPts val="395"/>
              </a:spcBef>
              <a:buChar char="■"/>
              <a:tabLst>
                <a:tab pos="405765" algn="l"/>
                <a:tab pos="406400" algn="l"/>
              </a:tabLst>
            </a:pPr>
            <a:r>
              <a:rPr sz="1600" spc="-5" dirty="0">
                <a:solidFill>
                  <a:srgbClr val="202020"/>
                </a:solidFill>
                <a:latin typeface="Arial MT"/>
                <a:cs typeface="Arial MT"/>
              </a:rPr>
              <a:t>Price</a:t>
            </a:r>
            <a:endParaRPr sz="1600" dirty="0">
              <a:latin typeface="Arial MT"/>
              <a:cs typeface="Arial MT"/>
            </a:endParaRPr>
          </a:p>
          <a:p>
            <a:pPr marL="405765" indent="-393700">
              <a:lnSpc>
                <a:spcPct val="100000"/>
              </a:lnSpc>
              <a:spcBef>
                <a:spcPts val="300"/>
              </a:spcBef>
              <a:buChar char="■"/>
              <a:tabLst>
                <a:tab pos="405765" algn="l"/>
                <a:tab pos="406400" algn="l"/>
              </a:tabLst>
            </a:pPr>
            <a:r>
              <a:rPr sz="1600" spc="-5" dirty="0">
                <a:solidFill>
                  <a:srgbClr val="202020"/>
                </a:solidFill>
                <a:latin typeface="Arial MT"/>
                <a:cs typeface="Arial MT"/>
              </a:rPr>
              <a:t>Minimum_nights</a:t>
            </a:r>
            <a:endParaRPr sz="1600" dirty="0">
              <a:latin typeface="Arial MT"/>
              <a:cs typeface="Arial MT"/>
            </a:endParaRPr>
          </a:p>
          <a:p>
            <a:pPr marL="405765" indent="-393700">
              <a:lnSpc>
                <a:spcPct val="100000"/>
              </a:lnSpc>
              <a:spcBef>
                <a:spcPts val="305"/>
              </a:spcBef>
              <a:buChar char="■"/>
              <a:tabLst>
                <a:tab pos="405765" algn="l"/>
                <a:tab pos="406400" algn="l"/>
              </a:tabLst>
            </a:pPr>
            <a:r>
              <a:rPr sz="1600" spc="-5" dirty="0">
                <a:solidFill>
                  <a:srgbClr val="202020"/>
                </a:solidFill>
                <a:latin typeface="Arial MT"/>
                <a:cs typeface="Arial MT"/>
              </a:rPr>
              <a:t>Number_of_reviews</a:t>
            </a:r>
            <a:endParaRPr sz="1600" dirty="0">
              <a:latin typeface="Arial MT"/>
              <a:cs typeface="Arial MT"/>
            </a:endParaRPr>
          </a:p>
          <a:p>
            <a:pPr marL="405765" indent="-393700">
              <a:lnSpc>
                <a:spcPct val="100000"/>
              </a:lnSpc>
              <a:spcBef>
                <a:spcPts val="300"/>
              </a:spcBef>
              <a:buChar char="■"/>
              <a:tabLst>
                <a:tab pos="405765" algn="l"/>
                <a:tab pos="406400" algn="l"/>
              </a:tabLst>
            </a:pPr>
            <a:r>
              <a:rPr sz="1600" spc="-5" dirty="0">
                <a:solidFill>
                  <a:srgbClr val="202020"/>
                </a:solidFill>
                <a:latin typeface="Arial MT"/>
                <a:cs typeface="Arial MT"/>
              </a:rPr>
              <a:t>Last_review</a:t>
            </a:r>
            <a:endParaRPr sz="1600" dirty="0">
              <a:latin typeface="Arial MT"/>
              <a:cs typeface="Arial MT"/>
            </a:endParaRPr>
          </a:p>
          <a:p>
            <a:pPr marL="405765" indent="-393700">
              <a:lnSpc>
                <a:spcPct val="100000"/>
              </a:lnSpc>
              <a:spcBef>
                <a:spcPts val="300"/>
              </a:spcBef>
              <a:buChar char="■"/>
              <a:tabLst>
                <a:tab pos="405765" algn="l"/>
                <a:tab pos="406400" algn="l"/>
              </a:tabLst>
            </a:pPr>
            <a:r>
              <a:rPr sz="1600" spc="-10" dirty="0">
                <a:solidFill>
                  <a:srgbClr val="202020"/>
                </a:solidFill>
                <a:latin typeface="Arial MT"/>
                <a:cs typeface="Arial MT"/>
              </a:rPr>
              <a:t>Reviews_per_month</a:t>
            </a:r>
            <a:endParaRPr sz="1600" dirty="0">
              <a:latin typeface="Arial MT"/>
              <a:cs typeface="Arial MT"/>
            </a:endParaRPr>
          </a:p>
          <a:p>
            <a:pPr marL="405765" indent="-393700">
              <a:lnSpc>
                <a:spcPct val="100000"/>
              </a:lnSpc>
              <a:spcBef>
                <a:spcPts val="300"/>
              </a:spcBef>
              <a:buChar char="■"/>
              <a:tabLst>
                <a:tab pos="405765" algn="l"/>
                <a:tab pos="406400" algn="l"/>
              </a:tabLst>
            </a:pPr>
            <a:r>
              <a:rPr sz="1600" spc="-10" dirty="0">
                <a:solidFill>
                  <a:srgbClr val="202020"/>
                </a:solidFill>
                <a:latin typeface="Arial MT"/>
                <a:cs typeface="Arial MT"/>
              </a:rPr>
              <a:t>Calculated_host_listing_count</a:t>
            </a:r>
            <a:endParaRPr sz="1600" dirty="0">
              <a:latin typeface="Arial MT"/>
              <a:cs typeface="Arial MT"/>
            </a:endParaRPr>
          </a:p>
          <a:p>
            <a:pPr marL="405765" indent="-393700">
              <a:lnSpc>
                <a:spcPct val="100000"/>
              </a:lnSpc>
              <a:spcBef>
                <a:spcPts val="300"/>
              </a:spcBef>
              <a:buChar char="■"/>
              <a:tabLst>
                <a:tab pos="405765" algn="l"/>
                <a:tab pos="406400" algn="l"/>
              </a:tabLst>
            </a:pPr>
            <a:r>
              <a:rPr sz="1600" spc="-10" dirty="0">
                <a:solidFill>
                  <a:srgbClr val="202020"/>
                </a:solidFill>
                <a:latin typeface="Arial MT"/>
                <a:cs typeface="Arial MT"/>
              </a:rPr>
              <a:t>availabilty_365</a:t>
            </a:r>
            <a:endParaRPr sz="1600" dirty="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76E31-402B-1854-2043-619515331AE5}"/>
              </a:ext>
            </a:extLst>
          </p:cNvPr>
          <p:cNvSpPr txBox="1"/>
          <p:nvPr/>
        </p:nvSpPr>
        <p:spPr>
          <a:xfrm>
            <a:off x="1295400" y="209550"/>
            <a:ext cx="7620000" cy="2862322"/>
          </a:xfrm>
          <a:prstGeom prst="rect">
            <a:avLst/>
          </a:prstGeom>
          <a:blipFill>
            <a:blip r:embed="rId2"/>
            <a:tile tx="0" ty="0" sx="100000" sy="100000" flip="none" algn="tl"/>
          </a:blipFill>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Font typeface="Wingdings" panose="05000000000000000000" pitchFamily="2" charset="2"/>
              <a:buChar char="q"/>
            </a:pPr>
            <a:r>
              <a:rPr lang="en-US" sz="2000" b="1" i="0" dirty="0">
                <a:solidFill>
                  <a:srgbClr val="374151"/>
                </a:solidFill>
                <a:effectLst/>
                <a:latin typeface="Söhne"/>
              </a:rPr>
              <a:t>Competitive Pricing Analysis: </a:t>
            </a:r>
            <a:r>
              <a:rPr lang="en-US" sz="2000" b="0" i="0" dirty="0">
                <a:solidFill>
                  <a:srgbClr val="374151"/>
                </a:solidFill>
                <a:effectLst/>
                <a:latin typeface="Söhne"/>
              </a:rPr>
              <a:t>Airbnb can monitor and analyze the pricing strategies of its competitors in each neighborhood group. </a:t>
            </a:r>
          </a:p>
          <a:p>
            <a:pPr algn="just"/>
            <a:endParaRPr lang="en-US" sz="2000" b="0" i="0" dirty="0">
              <a:solidFill>
                <a:srgbClr val="374151"/>
              </a:solidFill>
              <a:effectLst/>
              <a:latin typeface="Söhne"/>
            </a:endParaRPr>
          </a:p>
          <a:p>
            <a:pPr marL="285750" indent="-285750" algn="just">
              <a:buFont typeface="Wingdings" panose="05000000000000000000" pitchFamily="2" charset="2"/>
              <a:buChar char="q"/>
            </a:pPr>
            <a:r>
              <a:rPr lang="en-US" sz="2000" b="1" i="0" dirty="0">
                <a:solidFill>
                  <a:srgbClr val="374151"/>
                </a:solidFill>
                <a:effectLst/>
                <a:latin typeface="Söhne"/>
              </a:rPr>
              <a:t>Customer Education and Awareness: </a:t>
            </a:r>
            <a:r>
              <a:rPr lang="en-US" sz="2000" b="0" i="0" dirty="0">
                <a:solidFill>
                  <a:srgbClr val="374151"/>
                </a:solidFill>
                <a:effectLst/>
                <a:latin typeface="Söhne"/>
              </a:rPr>
              <a:t>The wide range of prices within each room type suggests that hosts may need more clarity regarding appropriate pricing. </a:t>
            </a:r>
          </a:p>
          <a:p>
            <a:pPr algn="just"/>
            <a:endParaRPr lang="en-US" sz="2000" dirty="0">
              <a:solidFill>
                <a:srgbClr val="374151"/>
              </a:solidFill>
              <a:latin typeface="Söhne"/>
            </a:endParaRPr>
          </a:p>
          <a:p>
            <a:pPr marL="285750" indent="-285750" algn="just">
              <a:buFont typeface="Wingdings" panose="05000000000000000000" pitchFamily="2" charset="2"/>
              <a:buChar char="q"/>
            </a:pPr>
            <a:r>
              <a:rPr lang="en-US" sz="2000" b="0" i="0" dirty="0">
                <a:solidFill>
                  <a:srgbClr val="374151"/>
                </a:solidFill>
                <a:effectLst/>
                <a:latin typeface="Söhne"/>
              </a:rPr>
              <a:t>Airbnb can provide resources, such as pricing guidelines and best practices, to educate hosts about setting competitive and fair prices. </a:t>
            </a:r>
          </a:p>
        </p:txBody>
      </p:sp>
    </p:spTree>
    <p:extLst>
      <p:ext uri="{BB962C8B-B14F-4D97-AF65-F5344CB8AC3E}">
        <p14:creationId xmlns:p14="http://schemas.microsoft.com/office/powerpoint/2010/main" val="622552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9542" y="1585976"/>
            <a:ext cx="3229610" cy="939800"/>
          </a:xfrm>
          <a:prstGeom prst="rect">
            <a:avLst/>
          </a:prstGeom>
        </p:spPr>
        <p:txBody>
          <a:bodyPr vert="horz" wrap="square" lIns="0" tIns="12700" rIns="0" bIns="0" rtlCol="0">
            <a:spAutoFit/>
          </a:bodyPr>
          <a:lstStyle/>
          <a:p>
            <a:pPr marL="12700">
              <a:lnSpc>
                <a:spcPct val="100000"/>
              </a:lnSpc>
              <a:spcBef>
                <a:spcPts val="100"/>
              </a:spcBef>
            </a:pPr>
            <a:r>
              <a:rPr sz="6000" b="0" i="1" spc="-725" dirty="0">
                <a:solidFill>
                  <a:srgbClr val="CC0000"/>
                </a:solidFill>
                <a:latin typeface="Verdana"/>
                <a:cs typeface="Verdana"/>
              </a:rPr>
              <a:t>Than</a:t>
            </a:r>
            <a:r>
              <a:rPr sz="6000" b="0" i="1" dirty="0">
                <a:solidFill>
                  <a:srgbClr val="CC0000"/>
                </a:solidFill>
                <a:latin typeface="Verdana"/>
                <a:cs typeface="Verdana"/>
              </a:rPr>
              <a:t>k</a:t>
            </a:r>
            <a:r>
              <a:rPr sz="6000" b="0" i="1" spc="-1480" dirty="0">
                <a:solidFill>
                  <a:srgbClr val="CC0000"/>
                </a:solidFill>
                <a:latin typeface="Verdana"/>
                <a:cs typeface="Verdana"/>
              </a:rPr>
              <a:t> </a:t>
            </a:r>
            <a:r>
              <a:rPr sz="6000" b="0" i="1" spc="-905" dirty="0">
                <a:solidFill>
                  <a:srgbClr val="CC0000"/>
                </a:solidFill>
                <a:latin typeface="Verdana"/>
                <a:cs typeface="Verdana"/>
              </a:rPr>
              <a:t>you</a:t>
            </a:r>
            <a:endParaRPr sz="60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object 2"/>
          <p:cNvSpPr txBox="1"/>
          <p:nvPr/>
        </p:nvSpPr>
        <p:spPr>
          <a:xfrm>
            <a:off x="381000" y="361950"/>
            <a:ext cx="8458200" cy="3468770"/>
          </a:xfrm>
          <a:prstGeom prst="rect">
            <a:avLst/>
          </a:prstGeom>
        </p:spPr>
        <p:style>
          <a:lnRef idx="2">
            <a:schemeClr val="dk1"/>
          </a:lnRef>
          <a:fillRef idx="1">
            <a:schemeClr val="lt1"/>
          </a:fillRef>
          <a:effectRef idx="0">
            <a:schemeClr val="dk1"/>
          </a:effectRef>
          <a:fontRef idx="minor">
            <a:schemeClr val="dk1"/>
          </a:fontRef>
        </p:style>
        <p:txBody>
          <a:bodyPr vert="horz" wrap="square" lIns="0" tIns="12700" rIns="0" bIns="0" rtlCol="0">
            <a:spAutoFit/>
          </a:bodyPr>
          <a:lstStyle/>
          <a:p>
            <a:pPr marL="622300" indent="-609600">
              <a:lnSpc>
                <a:spcPct val="100000"/>
              </a:lnSpc>
              <a:spcBef>
                <a:spcPts val="100"/>
              </a:spcBef>
              <a:buClr>
                <a:srgbClr val="CC0000"/>
              </a:buClr>
              <a:buFont typeface="MS PGothic"/>
              <a:buChar char="❖"/>
              <a:tabLst>
                <a:tab pos="621665" algn="l"/>
                <a:tab pos="622300" algn="l"/>
              </a:tabLst>
            </a:pPr>
            <a:r>
              <a:rPr sz="3000" b="1" dirty="0">
                <a:solidFill>
                  <a:srgbClr val="CC0000"/>
                </a:solidFill>
                <a:latin typeface="Arial"/>
                <a:cs typeface="Arial"/>
              </a:rPr>
              <a:t>Agenda</a:t>
            </a:r>
            <a:endParaRPr sz="3000" dirty="0">
              <a:latin typeface="Arial"/>
              <a:cs typeface="Arial"/>
            </a:endParaRPr>
          </a:p>
          <a:p>
            <a:pPr marL="622300" indent="-457834">
              <a:lnSpc>
                <a:spcPct val="100000"/>
              </a:lnSpc>
              <a:spcBef>
                <a:spcPts val="2470"/>
              </a:spcBef>
              <a:buFont typeface="MS PGothic"/>
              <a:buChar char="➔"/>
              <a:tabLst>
                <a:tab pos="621665" algn="l"/>
                <a:tab pos="622300" algn="l"/>
              </a:tabLst>
            </a:pPr>
            <a:r>
              <a:rPr sz="1800" b="1" spc="-45" dirty="0">
                <a:solidFill>
                  <a:srgbClr val="202020"/>
                </a:solidFill>
                <a:latin typeface="Verdana"/>
                <a:cs typeface="Verdana"/>
              </a:rPr>
              <a:t>Try</a:t>
            </a:r>
            <a:r>
              <a:rPr sz="1800" b="1" spc="-185" dirty="0">
                <a:solidFill>
                  <a:srgbClr val="202020"/>
                </a:solidFill>
                <a:latin typeface="Verdana"/>
                <a:cs typeface="Verdana"/>
              </a:rPr>
              <a:t> </a:t>
            </a:r>
            <a:r>
              <a:rPr sz="1800" b="1" spc="-35" dirty="0">
                <a:solidFill>
                  <a:srgbClr val="202020"/>
                </a:solidFill>
                <a:latin typeface="Verdana"/>
                <a:cs typeface="Verdana"/>
              </a:rPr>
              <a:t>to</a:t>
            </a:r>
            <a:r>
              <a:rPr sz="1800" b="1" spc="-175" dirty="0">
                <a:solidFill>
                  <a:srgbClr val="202020"/>
                </a:solidFill>
                <a:latin typeface="Verdana"/>
                <a:cs typeface="Verdana"/>
              </a:rPr>
              <a:t> </a:t>
            </a:r>
            <a:r>
              <a:rPr sz="1800" b="1" spc="-85" dirty="0">
                <a:solidFill>
                  <a:srgbClr val="202020"/>
                </a:solidFill>
                <a:latin typeface="Verdana"/>
                <a:cs typeface="Verdana"/>
              </a:rPr>
              <a:t>answer</a:t>
            </a:r>
            <a:r>
              <a:rPr sz="1800" b="1" spc="-204" dirty="0">
                <a:solidFill>
                  <a:srgbClr val="202020"/>
                </a:solidFill>
                <a:latin typeface="Verdana"/>
                <a:cs typeface="Verdana"/>
              </a:rPr>
              <a:t> </a:t>
            </a:r>
            <a:r>
              <a:rPr sz="1800" b="1" spc="-75" dirty="0">
                <a:solidFill>
                  <a:srgbClr val="202020"/>
                </a:solidFill>
                <a:latin typeface="Verdana"/>
                <a:cs typeface="Verdana"/>
              </a:rPr>
              <a:t>the</a:t>
            </a:r>
            <a:r>
              <a:rPr sz="1800" b="1" spc="-200" dirty="0">
                <a:solidFill>
                  <a:srgbClr val="202020"/>
                </a:solidFill>
                <a:latin typeface="Verdana"/>
                <a:cs typeface="Verdana"/>
              </a:rPr>
              <a:t> </a:t>
            </a:r>
            <a:r>
              <a:rPr sz="1800" b="1" spc="-60" dirty="0">
                <a:solidFill>
                  <a:srgbClr val="202020"/>
                </a:solidFill>
                <a:latin typeface="Verdana"/>
                <a:cs typeface="Verdana"/>
              </a:rPr>
              <a:t>following</a:t>
            </a:r>
            <a:r>
              <a:rPr sz="1800" b="1" spc="-204" dirty="0">
                <a:solidFill>
                  <a:srgbClr val="202020"/>
                </a:solidFill>
                <a:latin typeface="Verdana"/>
                <a:cs typeface="Verdana"/>
              </a:rPr>
              <a:t> </a:t>
            </a:r>
            <a:r>
              <a:rPr sz="1800" b="1" spc="-60" dirty="0">
                <a:solidFill>
                  <a:srgbClr val="202020"/>
                </a:solidFill>
                <a:latin typeface="Verdana"/>
                <a:cs typeface="Verdana"/>
              </a:rPr>
              <a:t>questions</a:t>
            </a:r>
            <a:r>
              <a:rPr sz="1800" b="1" spc="-195" dirty="0">
                <a:solidFill>
                  <a:srgbClr val="202020"/>
                </a:solidFill>
                <a:latin typeface="Verdana"/>
                <a:cs typeface="Verdana"/>
              </a:rPr>
              <a:t> </a:t>
            </a:r>
            <a:r>
              <a:rPr sz="1800" b="1" spc="-60" dirty="0">
                <a:solidFill>
                  <a:srgbClr val="202020"/>
                </a:solidFill>
                <a:latin typeface="Verdana"/>
                <a:cs typeface="Verdana"/>
              </a:rPr>
              <a:t>for</a:t>
            </a:r>
            <a:r>
              <a:rPr sz="1800" b="1" spc="-195" dirty="0">
                <a:solidFill>
                  <a:srgbClr val="202020"/>
                </a:solidFill>
                <a:latin typeface="Verdana"/>
                <a:cs typeface="Verdana"/>
              </a:rPr>
              <a:t> </a:t>
            </a:r>
            <a:r>
              <a:rPr sz="1800" b="1" spc="-75" dirty="0">
                <a:solidFill>
                  <a:srgbClr val="202020"/>
                </a:solidFill>
                <a:latin typeface="Verdana"/>
                <a:cs typeface="Verdana"/>
              </a:rPr>
              <a:t>Airbnb:</a:t>
            </a:r>
            <a:endParaRPr lang="en-US" b="1" spc="-75" dirty="0">
              <a:solidFill>
                <a:srgbClr val="202020"/>
              </a:solidFill>
              <a:latin typeface="Verdana"/>
              <a:cs typeface="Verdana"/>
            </a:endParaRPr>
          </a:p>
          <a:p>
            <a:pPr marL="622300" indent="-457834">
              <a:lnSpc>
                <a:spcPct val="100000"/>
              </a:lnSpc>
              <a:spcBef>
                <a:spcPts val="2470"/>
              </a:spcBef>
              <a:buFont typeface="MS PGothic"/>
              <a:buChar char="➔"/>
              <a:tabLst>
                <a:tab pos="621665" algn="l"/>
                <a:tab pos="622300" algn="l"/>
              </a:tabLst>
            </a:pPr>
            <a:endParaRPr lang="en-US" sz="1800" b="1" spc="-75" dirty="0">
              <a:solidFill>
                <a:srgbClr val="202020"/>
              </a:solidFill>
              <a:latin typeface="Verdana"/>
              <a:cs typeface="Verdana"/>
            </a:endParaRPr>
          </a:p>
          <a:p>
            <a:pPr>
              <a:lnSpc>
                <a:spcPct val="150000"/>
              </a:lnSpc>
              <a:buFont typeface="Wingdings" pitchFamily="2" charset="2"/>
              <a:buChar char="Ø"/>
            </a:pPr>
            <a:r>
              <a:rPr lang="en-US" sz="1600" b="1" dirty="0">
                <a:solidFill>
                  <a:schemeClr val="accent3"/>
                </a:solidFill>
              </a:rPr>
              <a:t>How many observations and columns are there in the dataset?</a:t>
            </a:r>
          </a:p>
          <a:p>
            <a:pPr>
              <a:lnSpc>
                <a:spcPct val="150000"/>
              </a:lnSpc>
              <a:buFont typeface="Wingdings" pitchFamily="2" charset="2"/>
              <a:buChar char="Ø"/>
            </a:pPr>
            <a:r>
              <a:rPr lang="en-US" sz="1600" b="1" dirty="0">
                <a:solidFill>
                  <a:schemeClr val="accent3"/>
                </a:solidFill>
              </a:rPr>
              <a:t>What are the top 10 neighborhoods with the most listings?</a:t>
            </a:r>
          </a:p>
          <a:p>
            <a:pPr>
              <a:lnSpc>
                <a:spcPct val="150000"/>
              </a:lnSpc>
              <a:buFont typeface="Wingdings" pitchFamily="2" charset="2"/>
              <a:buChar char="Ø"/>
            </a:pPr>
            <a:r>
              <a:rPr lang="en-US" sz="1600" b="1" dirty="0">
                <a:solidFill>
                  <a:schemeClr val="accent3"/>
                </a:solidFill>
              </a:rPr>
              <a:t>What is the average price of listings in each neighborhood group?</a:t>
            </a:r>
          </a:p>
          <a:p>
            <a:pPr>
              <a:lnSpc>
                <a:spcPct val="150000"/>
              </a:lnSpc>
              <a:buFont typeface="Wingdings" pitchFamily="2" charset="2"/>
              <a:buChar char="Ø"/>
            </a:pPr>
            <a:r>
              <a:rPr lang="en-US" sz="1600" b="1" dirty="0">
                <a:solidFill>
                  <a:schemeClr val="accent3"/>
                </a:solidFill>
              </a:rPr>
              <a:t>How does the availability of listings vary across different room types?</a:t>
            </a:r>
          </a:p>
          <a:p>
            <a:pPr>
              <a:lnSpc>
                <a:spcPct val="150000"/>
              </a:lnSpc>
              <a:buFont typeface="Wingdings" pitchFamily="2" charset="2"/>
              <a:buChar char="Ø"/>
            </a:pPr>
            <a:r>
              <a:rPr lang="en-US" sz="1600" b="1" dirty="0">
                <a:solidFill>
                  <a:schemeClr val="accent3"/>
                </a:solidFill>
              </a:rPr>
              <a:t>How are the prices distributed across different neighborhood groups?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EB418-903E-4EC1-B12C-1D9559D6C923}"/>
              </a:ext>
            </a:extLst>
          </p:cNvPr>
          <p:cNvSpPr txBox="1"/>
          <p:nvPr/>
        </p:nvSpPr>
        <p:spPr>
          <a:xfrm>
            <a:off x="1219200" y="133350"/>
            <a:ext cx="777240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Wingdings" pitchFamily="2" charset="2"/>
              <a:buChar char="Ø"/>
            </a:pPr>
            <a:r>
              <a:rPr lang="en-US" sz="1800" b="1" dirty="0"/>
              <a:t>How does the minimum number of nights required for booking vary by neighborhood group?</a:t>
            </a:r>
          </a:p>
          <a:p>
            <a:pPr>
              <a:buFont typeface="Wingdings" pitchFamily="2" charset="2"/>
              <a:buChar char="Ø"/>
            </a:pPr>
            <a:endParaRPr lang="en-US" sz="1800" b="1" dirty="0"/>
          </a:p>
          <a:p>
            <a:pPr>
              <a:buFont typeface="Wingdings" pitchFamily="2" charset="2"/>
              <a:buChar char="Ø"/>
            </a:pPr>
            <a:r>
              <a:rPr lang="en-US" sz="1800" b="1" dirty="0"/>
              <a:t>Who is the most popular/demanded host of Airbnb in New York?</a:t>
            </a:r>
          </a:p>
          <a:p>
            <a:pPr>
              <a:buFont typeface="Wingdings" pitchFamily="2" charset="2"/>
              <a:buChar char="Ø"/>
            </a:pPr>
            <a:endParaRPr lang="en-US" sz="1800" b="1" dirty="0"/>
          </a:p>
          <a:p>
            <a:pPr>
              <a:buFont typeface="Wingdings" pitchFamily="2" charset="2"/>
              <a:buChar char="Ø"/>
            </a:pPr>
            <a:r>
              <a:rPr lang="en-US" sz="1800" b="1" dirty="0"/>
              <a:t>What is the relationship between neighborhood group and the availability of rooms?</a:t>
            </a:r>
          </a:p>
          <a:p>
            <a:pPr>
              <a:buFont typeface="Wingdings" pitchFamily="2" charset="2"/>
              <a:buChar char="Ø"/>
            </a:pPr>
            <a:endParaRPr lang="en-US" sz="1800" b="1" dirty="0"/>
          </a:p>
          <a:p>
            <a:pPr>
              <a:buFont typeface="Wingdings" pitchFamily="2" charset="2"/>
              <a:buChar char="Ø"/>
            </a:pPr>
            <a:r>
              <a:rPr lang="en-US" sz="1800" b="1" dirty="0"/>
              <a:t>What is the maximum number of hosts per location?</a:t>
            </a:r>
          </a:p>
          <a:p>
            <a:endParaRPr lang="en-US" sz="1800" b="1" dirty="0"/>
          </a:p>
          <a:p>
            <a:pPr>
              <a:buFont typeface="Wingdings" pitchFamily="2" charset="2"/>
              <a:buChar char="Ø"/>
            </a:pPr>
            <a:r>
              <a:rPr lang="en-US" sz="1800" b="1" dirty="0"/>
              <a:t>Who are the top ten hosts based on their turnover?</a:t>
            </a:r>
          </a:p>
        </p:txBody>
      </p:sp>
    </p:spTree>
    <p:extLst>
      <p:ext uri="{BB962C8B-B14F-4D97-AF65-F5344CB8AC3E}">
        <p14:creationId xmlns:p14="http://schemas.microsoft.com/office/powerpoint/2010/main" val="218548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0" y="4713732"/>
            <a:ext cx="762000" cy="429895"/>
          </a:xfrm>
          <a:custGeom>
            <a:avLst/>
            <a:gdLst/>
            <a:ahLst/>
            <a:cxnLst/>
            <a:rect l="l" t="t" r="r" b="b"/>
            <a:pathLst>
              <a:path w="762000" h="429895">
                <a:moveTo>
                  <a:pt x="762000" y="0"/>
                </a:moveTo>
                <a:lnTo>
                  <a:pt x="0" y="429471"/>
                </a:lnTo>
                <a:lnTo>
                  <a:pt x="762000" y="429471"/>
                </a:lnTo>
                <a:lnTo>
                  <a:pt x="762000" y="0"/>
                </a:lnTo>
                <a:close/>
              </a:path>
            </a:pathLst>
          </a:custGeom>
          <a:solidFill>
            <a:srgbClr val="EDEDED"/>
          </a:solidFill>
        </p:spPr>
        <p:txBody>
          <a:bodyPr wrap="square" lIns="0" tIns="0" rIns="0" bIns="0" rtlCol="0"/>
          <a:lstStyle/>
          <a:p>
            <a:endParaRPr/>
          </a:p>
        </p:txBody>
      </p:sp>
      <p:grpSp>
        <p:nvGrpSpPr>
          <p:cNvPr id="3" name="object 3"/>
          <p:cNvGrpSpPr/>
          <p:nvPr/>
        </p:nvGrpSpPr>
        <p:grpSpPr>
          <a:xfrm>
            <a:off x="0" y="4713732"/>
            <a:ext cx="2286000" cy="429895"/>
            <a:chOff x="0" y="4713732"/>
            <a:chExt cx="2286000" cy="429895"/>
          </a:xfrm>
        </p:grpSpPr>
        <p:sp>
          <p:nvSpPr>
            <p:cNvPr id="4" name="object 4"/>
            <p:cNvSpPr/>
            <p:nvPr/>
          </p:nvSpPr>
          <p:spPr>
            <a:xfrm>
              <a:off x="762000" y="4713732"/>
              <a:ext cx="762000" cy="429895"/>
            </a:xfrm>
            <a:custGeom>
              <a:avLst/>
              <a:gdLst/>
              <a:ahLst/>
              <a:cxnLst/>
              <a:rect l="l" t="t" r="r" b="b"/>
              <a:pathLst>
                <a:path w="762000" h="429895">
                  <a:moveTo>
                    <a:pt x="762000" y="0"/>
                  </a:moveTo>
                  <a:lnTo>
                    <a:pt x="0" y="429471"/>
                  </a:lnTo>
                  <a:lnTo>
                    <a:pt x="762000" y="429471"/>
                  </a:lnTo>
                  <a:lnTo>
                    <a:pt x="762000" y="0"/>
                  </a:lnTo>
                  <a:close/>
                </a:path>
              </a:pathLst>
            </a:custGeom>
            <a:solidFill>
              <a:srgbClr val="D9D9D9"/>
            </a:solidFill>
          </p:spPr>
          <p:txBody>
            <a:bodyPr wrap="square" lIns="0" tIns="0" rIns="0" bIns="0" rtlCol="0"/>
            <a:lstStyle/>
            <a:p>
              <a:endParaRPr/>
            </a:p>
          </p:txBody>
        </p:sp>
        <p:sp>
          <p:nvSpPr>
            <p:cNvPr id="5" name="object 5"/>
            <p:cNvSpPr/>
            <p:nvPr/>
          </p:nvSpPr>
          <p:spPr>
            <a:xfrm>
              <a:off x="0" y="4713732"/>
              <a:ext cx="2286000" cy="429895"/>
            </a:xfrm>
            <a:custGeom>
              <a:avLst/>
              <a:gdLst/>
              <a:ahLst/>
              <a:cxnLst/>
              <a:rect l="l" t="t" r="r" b="b"/>
              <a:pathLst>
                <a:path w="2286000" h="429895">
                  <a:moveTo>
                    <a:pt x="762000" y="429463"/>
                  </a:moveTo>
                  <a:lnTo>
                    <a:pt x="0" y="0"/>
                  </a:lnTo>
                  <a:lnTo>
                    <a:pt x="0" y="429463"/>
                  </a:lnTo>
                  <a:lnTo>
                    <a:pt x="762000" y="429463"/>
                  </a:lnTo>
                  <a:close/>
                </a:path>
                <a:path w="2286000" h="429895">
                  <a:moveTo>
                    <a:pt x="2285873" y="429463"/>
                  </a:moveTo>
                  <a:lnTo>
                    <a:pt x="1523873" y="0"/>
                  </a:lnTo>
                  <a:lnTo>
                    <a:pt x="1523873" y="429463"/>
                  </a:lnTo>
                  <a:lnTo>
                    <a:pt x="2285873" y="429463"/>
                  </a:lnTo>
                  <a:close/>
                </a:path>
              </a:pathLst>
            </a:custGeom>
            <a:solidFill>
              <a:srgbClr val="F3F3F3"/>
            </a:solidFill>
          </p:spPr>
          <p:txBody>
            <a:bodyPr wrap="square" lIns="0" tIns="0" rIns="0" bIns="0" rtlCol="0"/>
            <a:lstStyle/>
            <a:p>
              <a:endParaRPr/>
            </a:p>
          </p:txBody>
        </p:sp>
      </p:grpSp>
      <p:pic>
        <p:nvPicPr>
          <p:cNvPr id="6" name="object 6"/>
          <p:cNvPicPr/>
          <p:nvPr/>
        </p:nvPicPr>
        <p:blipFill>
          <a:blip r:embed="rId3" cstate="print"/>
          <a:stretch>
            <a:fillRect/>
          </a:stretch>
        </p:blipFill>
        <p:spPr>
          <a:xfrm>
            <a:off x="2514600" y="133350"/>
            <a:ext cx="6324600" cy="3505200"/>
          </a:xfrm>
          <a:prstGeom prst="rect">
            <a:avLst/>
          </a:prstGeom>
        </p:spPr>
      </p:pic>
      <p:sp>
        <p:nvSpPr>
          <p:cNvPr id="7" name="object 7"/>
          <p:cNvSpPr txBox="1">
            <a:spLocks noGrp="1"/>
          </p:cNvSpPr>
          <p:nvPr>
            <p:ph type="title"/>
          </p:nvPr>
        </p:nvSpPr>
        <p:spPr>
          <a:xfrm>
            <a:off x="257962" y="402412"/>
            <a:ext cx="2353945" cy="819785"/>
          </a:xfrm>
          <a:prstGeom prst="rect">
            <a:avLst/>
          </a:prstGeom>
        </p:spPr>
        <p:txBody>
          <a:bodyPr vert="horz" wrap="square" lIns="0" tIns="13335" rIns="0" bIns="0" rtlCol="0">
            <a:spAutoFit/>
          </a:bodyPr>
          <a:lstStyle/>
          <a:p>
            <a:pPr marL="12700" marR="5080">
              <a:lnSpc>
                <a:spcPct val="100000"/>
              </a:lnSpc>
              <a:spcBef>
                <a:spcPts val="105"/>
              </a:spcBef>
            </a:pPr>
            <a:r>
              <a:rPr sz="2600" dirty="0">
                <a:solidFill>
                  <a:srgbClr val="CC0000"/>
                </a:solidFill>
                <a:latin typeface="Arial"/>
                <a:cs typeface="Arial"/>
              </a:rPr>
              <a:t>Map of New </a:t>
            </a:r>
            <a:r>
              <a:rPr sz="2600" spc="5" dirty="0">
                <a:solidFill>
                  <a:srgbClr val="CC0000"/>
                </a:solidFill>
                <a:latin typeface="Arial"/>
                <a:cs typeface="Arial"/>
              </a:rPr>
              <a:t> </a:t>
            </a:r>
            <a:r>
              <a:rPr sz="2600" spc="-60" dirty="0">
                <a:solidFill>
                  <a:srgbClr val="CC0000"/>
                </a:solidFill>
                <a:latin typeface="Arial"/>
                <a:cs typeface="Arial"/>
              </a:rPr>
              <a:t>Y</a:t>
            </a:r>
            <a:r>
              <a:rPr sz="2600" spc="-55" dirty="0">
                <a:solidFill>
                  <a:srgbClr val="CC0000"/>
                </a:solidFill>
                <a:latin typeface="Arial"/>
                <a:cs typeface="Arial"/>
              </a:rPr>
              <a:t>o</a:t>
            </a:r>
            <a:r>
              <a:rPr sz="2600" spc="-70" dirty="0">
                <a:solidFill>
                  <a:srgbClr val="CC0000"/>
                </a:solidFill>
                <a:latin typeface="Arial"/>
                <a:cs typeface="Arial"/>
              </a:rPr>
              <a:t>r</a:t>
            </a:r>
            <a:r>
              <a:rPr sz="2600" dirty="0">
                <a:solidFill>
                  <a:srgbClr val="CC0000"/>
                </a:solidFill>
                <a:latin typeface="Arial"/>
                <a:cs typeface="Arial"/>
              </a:rPr>
              <a:t>k</a:t>
            </a:r>
            <a:r>
              <a:rPr sz="2600" spc="-130" dirty="0">
                <a:solidFill>
                  <a:srgbClr val="CC0000"/>
                </a:solidFill>
                <a:latin typeface="Arial"/>
                <a:cs typeface="Arial"/>
              </a:rPr>
              <a:t> </a:t>
            </a:r>
            <a:r>
              <a:rPr sz="2600" dirty="0">
                <a:solidFill>
                  <a:srgbClr val="CC0000"/>
                </a:solidFill>
                <a:latin typeface="Arial"/>
                <a:cs typeface="Arial"/>
              </a:rPr>
              <a:t>Cit</a:t>
            </a:r>
            <a:r>
              <a:rPr sz="2600" spc="-25" dirty="0">
                <a:solidFill>
                  <a:srgbClr val="CC0000"/>
                </a:solidFill>
                <a:latin typeface="Arial"/>
                <a:cs typeface="Arial"/>
              </a:rPr>
              <a:t>y</a:t>
            </a:r>
            <a:r>
              <a:rPr sz="2600" dirty="0">
                <a:solidFill>
                  <a:srgbClr val="CC0000"/>
                </a:solidFill>
                <a:latin typeface="Arial"/>
                <a:cs typeface="Arial"/>
              </a:rPr>
              <a:t>(NYC)</a:t>
            </a:r>
            <a:endParaRPr sz="26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E47682-53D1-DA10-822B-C95904C75D0A}"/>
              </a:ext>
            </a:extLst>
          </p:cNvPr>
          <p:cNvSpPr txBox="1"/>
          <p:nvPr/>
        </p:nvSpPr>
        <p:spPr>
          <a:xfrm>
            <a:off x="1295400" y="514350"/>
            <a:ext cx="7696200" cy="13079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2066" marR="5080">
              <a:lnSpc>
                <a:spcPct val="114999"/>
              </a:lnSpc>
              <a:spcBef>
                <a:spcPts val="100"/>
              </a:spcBef>
              <a:buClr>
                <a:srgbClr val="CC0000"/>
              </a:buClr>
              <a:tabLst>
                <a:tab pos="495300" algn="l"/>
                <a:tab pos="495934" algn="l"/>
              </a:tabLst>
            </a:pPr>
            <a:r>
              <a:rPr lang="en-US" sz="3600" b="1" dirty="0">
                <a:solidFill>
                  <a:srgbClr val="7030A0"/>
                </a:solidFill>
              </a:rPr>
              <a:t>1. How many observations and columns are there in the dataset?</a:t>
            </a:r>
          </a:p>
        </p:txBody>
      </p:sp>
    </p:spTree>
    <p:extLst>
      <p:ext uri="{BB962C8B-B14F-4D97-AF65-F5344CB8AC3E}">
        <p14:creationId xmlns:p14="http://schemas.microsoft.com/office/powerpoint/2010/main" val="97051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947997-02D3-D2D6-74A6-F655E6CDB2B9}"/>
              </a:ext>
            </a:extLst>
          </p:cNvPr>
          <p:cNvSpPr txBox="1"/>
          <p:nvPr/>
        </p:nvSpPr>
        <p:spPr>
          <a:xfrm>
            <a:off x="2438400" y="351532"/>
            <a:ext cx="52578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400" b="1" dirty="0">
                <a:solidFill>
                  <a:srgbClr val="0070C0"/>
                </a:solidFill>
              </a:rPr>
              <a:t>import pandas as pd</a:t>
            </a:r>
          </a:p>
          <a:p>
            <a:r>
              <a:rPr lang="en-IN" sz="1400" b="1" dirty="0">
                <a:solidFill>
                  <a:srgbClr val="0070C0"/>
                </a:solidFill>
              </a:rPr>
              <a:t>import </a:t>
            </a:r>
            <a:r>
              <a:rPr lang="en-IN" sz="1400" b="1" dirty="0" err="1">
                <a:solidFill>
                  <a:srgbClr val="0070C0"/>
                </a:solidFill>
              </a:rPr>
              <a:t>numpy</a:t>
            </a:r>
            <a:r>
              <a:rPr lang="en-IN" sz="1400" b="1" dirty="0">
                <a:solidFill>
                  <a:srgbClr val="0070C0"/>
                </a:solidFill>
              </a:rPr>
              <a:t> as np</a:t>
            </a:r>
          </a:p>
          <a:p>
            <a:r>
              <a:rPr lang="en-IN" sz="1400" b="1" dirty="0">
                <a:solidFill>
                  <a:srgbClr val="0070C0"/>
                </a:solidFill>
              </a:rPr>
              <a:t>import </a:t>
            </a:r>
            <a:r>
              <a:rPr lang="en-IN" sz="1400" b="1" dirty="0" err="1">
                <a:solidFill>
                  <a:srgbClr val="0070C0"/>
                </a:solidFill>
              </a:rPr>
              <a:t>matplotlib.pyplot</a:t>
            </a:r>
            <a:r>
              <a:rPr lang="en-IN" sz="1400" b="1" dirty="0">
                <a:solidFill>
                  <a:srgbClr val="0070C0"/>
                </a:solidFill>
              </a:rPr>
              <a:t> as </a:t>
            </a:r>
            <a:r>
              <a:rPr lang="en-IN" sz="1400" b="1" dirty="0" err="1">
                <a:solidFill>
                  <a:srgbClr val="0070C0"/>
                </a:solidFill>
              </a:rPr>
              <a:t>plt</a:t>
            </a:r>
            <a:endParaRPr lang="en-IN" sz="1400" b="1" dirty="0">
              <a:solidFill>
                <a:srgbClr val="0070C0"/>
              </a:solidFill>
            </a:endParaRPr>
          </a:p>
          <a:p>
            <a:r>
              <a:rPr lang="en-IN" sz="1400" b="1" dirty="0">
                <a:solidFill>
                  <a:srgbClr val="0070C0"/>
                </a:solidFill>
              </a:rPr>
              <a:t># Load the dataset</a:t>
            </a:r>
          </a:p>
          <a:p>
            <a:r>
              <a:rPr lang="en-IN" sz="1400" b="1" dirty="0" err="1">
                <a:solidFill>
                  <a:srgbClr val="0070C0"/>
                </a:solidFill>
              </a:rPr>
              <a:t>df</a:t>
            </a:r>
            <a:r>
              <a:rPr lang="en-IN" sz="1400" b="1" dirty="0">
                <a:solidFill>
                  <a:srgbClr val="0070C0"/>
                </a:solidFill>
              </a:rPr>
              <a:t> = </a:t>
            </a:r>
            <a:r>
              <a:rPr lang="en-IN" sz="1400" b="1" dirty="0" err="1">
                <a:solidFill>
                  <a:srgbClr val="0070C0"/>
                </a:solidFill>
              </a:rPr>
              <a:t>pd.read_csv</a:t>
            </a:r>
            <a:r>
              <a:rPr lang="en-IN" sz="1400" b="1" dirty="0">
                <a:solidFill>
                  <a:srgbClr val="0070C0"/>
                </a:solidFill>
              </a:rPr>
              <a:t>('/content/Airbnb NYC 2019.csv')</a:t>
            </a:r>
          </a:p>
          <a:p>
            <a:endParaRPr lang="en-IN" sz="1400" b="1" dirty="0">
              <a:solidFill>
                <a:srgbClr val="0070C0"/>
              </a:solidFill>
            </a:endParaRPr>
          </a:p>
          <a:p>
            <a:r>
              <a:rPr lang="en-IN" sz="1400" b="1" dirty="0">
                <a:solidFill>
                  <a:srgbClr val="0070C0"/>
                </a:solidFill>
              </a:rPr>
              <a:t># Get the number of observations and columns</a:t>
            </a:r>
          </a:p>
          <a:p>
            <a:r>
              <a:rPr lang="en-IN" sz="1400" b="1" dirty="0" err="1">
                <a:solidFill>
                  <a:srgbClr val="0070C0"/>
                </a:solidFill>
              </a:rPr>
              <a:t>num_observations</a:t>
            </a:r>
            <a:r>
              <a:rPr lang="en-IN" sz="1400" b="1" dirty="0">
                <a:solidFill>
                  <a:srgbClr val="0070C0"/>
                </a:solidFill>
              </a:rPr>
              <a:t> = </a:t>
            </a:r>
            <a:r>
              <a:rPr lang="en-IN" sz="1400" b="1" dirty="0" err="1">
                <a:solidFill>
                  <a:srgbClr val="0070C0"/>
                </a:solidFill>
              </a:rPr>
              <a:t>len</a:t>
            </a:r>
            <a:r>
              <a:rPr lang="en-IN" sz="1400" b="1" dirty="0">
                <a:solidFill>
                  <a:srgbClr val="0070C0"/>
                </a:solidFill>
              </a:rPr>
              <a:t>(</a:t>
            </a:r>
            <a:r>
              <a:rPr lang="en-IN" sz="1400" b="1" dirty="0" err="1">
                <a:solidFill>
                  <a:srgbClr val="0070C0"/>
                </a:solidFill>
              </a:rPr>
              <a:t>df</a:t>
            </a:r>
            <a:r>
              <a:rPr lang="en-IN" sz="1400" b="1" dirty="0">
                <a:solidFill>
                  <a:srgbClr val="0070C0"/>
                </a:solidFill>
              </a:rPr>
              <a:t>)</a:t>
            </a:r>
          </a:p>
          <a:p>
            <a:r>
              <a:rPr lang="en-IN" sz="1400" b="1" dirty="0" err="1">
                <a:solidFill>
                  <a:srgbClr val="0070C0"/>
                </a:solidFill>
              </a:rPr>
              <a:t>num_columns</a:t>
            </a:r>
            <a:r>
              <a:rPr lang="en-IN" sz="1400" b="1" dirty="0">
                <a:solidFill>
                  <a:srgbClr val="0070C0"/>
                </a:solidFill>
              </a:rPr>
              <a:t> = </a:t>
            </a:r>
            <a:r>
              <a:rPr lang="en-IN" sz="1400" b="1" dirty="0" err="1">
                <a:solidFill>
                  <a:srgbClr val="0070C0"/>
                </a:solidFill>
              </a:rPr>
              <a:t>len</a:t>
            </a:r>
            <a:r>
              <a:rPr lang="en-IN" sz="1400" b="1" dirty="0">
                <a:solidFill>
                  <a:srgbClr val="0070C0"/>
                </a:solidFill>
              </a:rPr>
              <a:t>(</a:t>
            </a:r>
            <a:r>
              <a:rPr lang="en-IN" sz="1400" b="1" dirty="0" err="1">
                <a:solidFill>
                  <a:srgbClr val="0070C0"/>
                </a:solidFill>
              </a:rPr>
              <a:t>df.columns</a:t>
            </a:r>
            <a:r>
              <a:rPr lang="en-IN" sz="1400" b="1" dirty="0">
                <a:solidFill>
                  <a:srgbClr val="0070C0"/>
                </a:solidFill>
              </a:rPr>
              <a:t>)</a:t>
            </a:r>
          </a:p>
        </p:txBody>
      </p:sp>
      <p:sp>
        <p:nvSpPr>
          <p:cNvPr id="4" name="TextBox 3">
            <a:extLst>
              <a:ext uri="{FF2B5EF4-FFF2-40B4-BE49-F238E27FC236}">
                <a16:creationId xmlns:a16="http://schemas.microsoft.com/office/drawing/2014/main" id="{254D3792-685C-1DBB-F087-8810568A738D}"/>
              </a:ext>
            </a:extLst>
          </p:cNvPr>
          <p:cNvSpPr txBox="1"/>
          <p:nvPr/>
        </p:nvSpPr>
        <p:spPr>
          <a:xfrm>
            <a:off x="609600" y="4019550"/>
            <a:ext cx="464017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err="1">
                <a:solidFill>
                  <a:srgbClr val="00B050"/>
                </a:solidFill>
              </a:rPr>
              <a:t>missing_values</a:t>
            </a:r>
            <a:r>
              <a:rPr lang="en-US" b="1" dirty="0">
                <a:solidFill>
                  <a:srgbClr val="00B050"/>
                </a:solidFill>
              </a:rPr>
              <a:t> = </a:t>
            </a:r>
            <a:r>
              <a:rPr lang="en-US" b="1" dirty="0" err="1">
                <a:solidFill>
                  <a:srgbClr val="00B050"/>
                </a:solidFill>
              </a:rPr>
              <a:t>df.isnull</a:t>
            </a:r>
            <a:r>
              <a:rPr lang="en-US" b="1" dirty="0">
                <a:solidFill>
                  <a:srgbClr val="00B050"/>
                </a:solidFill>
              </a:rPr>
              <a:t>().sum()</a:t>
            </a:r>
          </a:p>
        </p:txBody>
      </p:sp>
      <p:sp>
        <p:nvSpPr>
          <p:cNvPr id="5" name="TextBox 4">
            <a:extLst>
              <a:ext uri="{FF2B5EF4-FFF2-40B4-BE49-F238E27FC236}">
                <a16:creationId xmlns:a16="http://schemas.microsoft.com/office/drawing/2014/main" id="{4DB758D4-D90D-50DD-BBC6-D16385E1AF86}"/>
              </a:ext>
            </a:extLst>
          </p:cNvPr>
          <p:cNvSpPr txBox="1"/>
          <p:nvPr/>
        </p:nvSpPr>
        <p:spPr>
          <a:xfrm>
            <a:off x="609600" y="2724150"/>
            <a:ext cx="4563978"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b="1" dirty="0" err="1"/>
              <a:t>categorical_columns</a:t>
            </a:r>
            <a:r>
              <a:rPr lang="en-US" sz="1400" b="1" dirty="0"/>
              <a:t> = ['</a:t>
            </a:r>
            <a:r>
              <a:rPr lang="en-US" sz="1400" b="1" dirty="0" err="1"/>
              <a:t>neighbourhood_group</a:t>
            </a:r>
            <a:r>
              <a:rPr lang="en-US" sz="1400" b="1" dirty="0"/>
              <a:t>', '</a:t>
            </a:r>
            <a:r>
              <a:rPr lang="en-US" sz="1400" b="1" dirty="0" err="1"/>
              <a:t>room_type</a:t>
            </a:r>
            <a:r>
              <a:rPr lang="en-US" sz="1400" b="1" dirty="0"/>
              <a:t>', '</a:t>
            </a:r>
            <a:r>
              <a:rPr lang="en-US" sz="1400" b="1" dirty="0" err="1"/>
              <a:t>host_name</a:t>
            </a:r>
            <a:r>
              <a:rPr lang="en-US" sz="1400" b="1" dirty="0"/>
              <a:t>']</a:t>
            </a:r>
          </a:p>
          <a:p>
            <a:r>
              <a:rPr lang="en-US" sz="1400" b="1" dirty="0" err="1"/>
              <a:t>unique_values</a:t>
            </a:r>
            <a:r>
              <a:rPr lang="en-US" sz="1400" b="1" dirty="0"/>
              <a:t> = </a:t>
            </a:r>
            <a:r>
              <a:rPr lang="en-US" sz="1400" b="1" dirty="0" err="1"/>
              <a:t>df</a:t>
            </a:r>
            <a:r>
              <a:rPr lang="en-US" sz="1400" b="1" dirty="0"/>
              <a:t>[</a:t>
            </a:r>
            <a:r>
              <a:rPr lang="en-US" sz="1400" b="1" dirty="0" err="1"/>
              <a:t>categorical_columns</a:t>
            </a:r>
            <a:r>
              <a:rPr lang="en-US" sz="1400" b="1" dirty="0"/>
              <a:t>].</a:t>
            </a:r>
            <a:r>
              <a:rPr lang="en-US" sz="1400" b="1" dirty="0" err="1"/>
              <a:t>nunique</a:t>
            </a:r>
            <a:r>
              <a:rPr lang="en-US" sz="1400" b="1" dirty="0"/>
              <a:t>()</a:t>
            </a:r>
          </a:p>
        </p:txBody>
      </p:sp>
    </p:spTree>
    <p:extLst>
      <p:ext uri="{BB962C8B-B14F-4D97-AF65-F5344CB8AC3E}">
        <p14:creationId xmlns:p14="http://schemas.microsoft.com/office/powerpoint/2010/main" val="29037826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1322</TotalTime>
  <Words>2151</Words>
  <Application>Microsoft Office PowerPoint</Application>
  <PresentationFormat>On-screen Show (16:9)</PresentationFormat>
  <Paragraphs>258</Paragraphs>
  <Slides>41</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MS PGothic</vt:lpstr>
      <vt:lpstr>Arial</vt:lpstr>
      <vt:lpstr>Arial Black</vt:lpstr>
      <vt:lpstr>Arial MT</vt:lpstr>
      <vt:lpstr>Calibri</vt:lpstr>
      <vt:lpstr>Century Gothic</vt:lpstr>
      <vt:lpstr>Söhne</vt:lpstr>
      <vt:lpstr>Verdana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Map of New  York City(NYC)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EDA Capstone Project(PPT)</dc:title>
  <dc:creator>admin</dc:creator>
  <cp:lastModifiedBy>admin</cp:lastModifiedBy>
  <cp:revision>47</cp:revision>
  <dcterms:created xsi:type="dcterms:W3CDTF">2023-07-09T04:38:17Z</dcterms:created>
  <dcterms:modified xsi:type="dcterms:W3CDTF">2023-07-16T08:17:53Z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Microsoft® PowerPoint® 2019</vt:lpwstr>
  </property>
  <property fmtid="{D5CDD505-2E9C-101B-9397-08002B2CF9AE}" pid="4" name="LastSaved">
    <vt:filetime>2023-07-09T00:00:00Z</vt:filetime>
  </property>
</Properties>
</file>