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2" r:id="rId7"/>
    <p:sldId id="263" r:id="rId8"/>
    <p:sldId id="264" r:id="rId9"/>
    <p:sldId id="259" r:id="rId10"/>
    <p:sldId id="258" r:id="rId11"/>
    <p:sldId id="265" r:id="rId12"/>
    <p:sldId id="266" r:id="rId13"/>
    <p:sldId id="267" r:id="rId14"/>
    <p:sldId id="271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07" autoAdjust="0"/>
  </p:normalViewPr>
  <p:slideViewPr>
    <p:cSldViewPr snapToGrid="0">
      <p:cViewPr varScale="1">
        <p:scale>
          <a:sx n="72" d="100"/>
          <a:sy n="72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C5B4-14EC-44AE-816F-6472EBCEA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77667-43FD-41DA-8C95-B079CDFB8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E911-9A60-497E-BF82-72694D28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B970-E7F4-4C69-A2E0-E48BCD00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F3DB-4275-48EF-8115-714AA2B3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33F3F6-970B-4A63-B430-1663FBD5DD6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7B4FA3-8CF4-4062-8BC5-EE3D1D258DEE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2923B8-F226-4081-9373-52D83BAF724C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E013B7-3E01-4A4E-85F6-9CE8ABF2A88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B07DA1-23A2-4398-95E7-53723C6C47E8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B91F90-4FBB-4719-97E7-0B9E52E399C9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CC4E2E-3488-441C-8127-710B6D0E6FE9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E189C15-F9C2-483D-AE8B-71925C1E0A8D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71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2572-46AE-4CE3-B2C8-B864004B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85B8D-54D6-44E4-B0C2-8892043F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C99A8-A9AE-4CD8-B10B-0443F99F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A6CD-04C8-41ED-931F-FDCB82C1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1092-336B-4BFE-87D1-A1DD5784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3180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87535-959D-4CC6-B465-B5A5BF8A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1BD95-C577-45A1-B1CA-029FD3ACA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B133-4D72-434D-B777-6F24FC69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F805-2074-4E2B-BE33-847EA884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DB9EA-3607-4C32-97B0-DA2631D1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745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569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4058-E597-410D-B3FF-B7EF2585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3F0B-1031-40D0-AFB8-FB726E8D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9D81-E00B-431E-A0F3-80D82E65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06CD-B0E9-4631-9D2A-B5FB9773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BDFB-D565-4945-A7C1-8C11AA93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139F68-09BB-4B1D-9652-F0FCDB50FF0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8F0F7E-6F3D-4D0A-B5F4-3363FC4DF7B7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265F14-EA20-4A3E-BE26-970C46A8F114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CB19DDC-E4C4-4B36-99DD-48A5186F290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B2DB75-64E4-4996-8089-CCF51E21FAE0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07B476-742B-4C0C-BDB1-4C6C70FD3FD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761151-E4BA-4433-B719-2170AC3C63F8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D0B907-7B2A-4901-AB8E-06F178835C6C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E653A05-A31E-478B-A64D-91838DAE8499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1BD440-6ABB-40D9-8E18-8FBF1095538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53B573-519E-4B08-96B0-0C488B0DBB1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6F1E5F-5343-4ABF-9F8A-BD2AAF6F5265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1642E9-7069-419A-843D-170B9DD9A55F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F84A0-71EF-4E57-94BF-7DB0F1CCFB03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993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3D8D-3AF9-40D3-B516-55D2703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8D28-931A-406B-B52B-BF81D902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DAAB-AF5D-4C0D-AA8F-8BA5B091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743A-B1D3-4AF2-9FD2-19D09359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A5C9-EC4D-4B48-A8FB-A8FC7D49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E7E99-AD75-4FBC-AF55-A8E6A6CBF6B2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E6C7EF-9B6C-4265-BBEE-2495914C6F79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90E4A-1DAF-4988-BD13-9F082525AF43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01FA-E7DB-40A0-8014-592E8211066F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ED675-0576-482B-8D60-2E48B9131E4F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EE099D-0D6E-4367-A439-74D56659738D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8247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53A9-9E03-42E3-9A09-1A8D2351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06C0-B36C-4CCC-88A1-065D07317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26C90-4BEC-4256-9FA2-BCDF7F47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476E-6E78-494B-9DCE-27F1791E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45B9C-9B77-4D2E-AB9B-C914B43A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809EB-6E42-4417-8A19-CB496F58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A79F4-C7F1-4567-A3CF-04B6B285F027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83D4E7-2267-4D62-8086-B00C36439ED8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03577A-7EBB-4550-A86D-25119B963799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03DDBD-9A61-4498-8004-E935186DFB35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511CD8-A7A2-4F9F-97DE-59E0826C4AA2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EF0D6E1-7313-41E2-B0B0-FC4B95C4AAA2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D2598F-1AFD-4AC5-B77A-B9A5F45AF235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E1B6758-368D-4BCA-8270-9267B7A6ED79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1C07D1-DD7A-46A8-92D1-76F6D44B5E3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3C827C-A096-463F-BBF1-6DD6D2FBB9DF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66DF38-A80A-497B-9FDC-FCB8EA9B59F3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0541F41-31BC-46C3-84D6-74DE817AB2A4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3B51E7-13FC-48F3-B61E-AC4373E46395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210384-5FB0-42AA-9BAC-ABE7F12D4CDA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3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41F5-4512-4958-8433-DB13A479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7A0B0-6EF3-497A-839A-74D3E5DB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A17B-A2FC-4E86-9821-6FC1452C1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C193A-167C-4DCC-A909-14D8A88C6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F02EB-829D-46B8-86AE-0C73B349B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BBD14-BE6C-4FFD-B030-F336892B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6F893-9F54-463A-9BFD-67CD0F2C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5CF93-DBA2-42D8-A00F-AC908A82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2B01E1-5A74-4E18-A992-08AFF11FFB55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F84475D-24AB-4B07-B399-7B3DA6D8EEAD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DF4C0E-3121-4761-B51F-565E1E5C4BF6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F9EBC9-F190-4B73-A87B-4AAD06EA7D95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70AE7E-F855-47BD-8BE1-DD3328BF9759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506EF0-DA74-418B-9C42-5318B393E0F2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263E0DD-957F-4B4C-A3C0-98B5C4076842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FAE851-45A9-4E7C-862D-3D7A76DA27A2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AF5E2E-F4F4-47A5-B4B8-B01D6A2E6032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B290AD-56CE-45AB-9E8E-0B7467293A2C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6A0869-593A-439B-93C2-6E2A2C409016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48C185-DDD6-4672-A326-0DAD5D5F3EE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9963FDA-1D8A-4707-8E3B-1A02EC2940A6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FD5E2D-A3DA-4B97-9734-8E549DA39109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 descr="Center divider line">
            <a:extLst>
              <a:ext uri="{FF2B5EF4-FFF2-40B4-BE49-F238E27FC236}">
                <a16:creationId xmlns:a16="http://schemas.microsoft.com/office/drawing/2014/main" id="{C5CBF205-20CF-4D2F-A6D5-A6029A500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1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A8C-C0B5-4366-BCD9-F142723C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ADD6E-27CD-4E65-8C46-B8D2132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263E-F6C2-4C1E-8696-65EC7A4A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11BBF-81B4-4A2A-8AC4-B040B704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6C5F2A-7EAB-4B99-8BA9-147A5DAF0628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100F5F-B077-4063-95AD-A69C7DB7E20B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E86E16-C222-4BC3-B4C7-6F736F24186A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338AA2-DE5D-4D77-B523-DAFDCBB9DFDE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C0F491-3ED4-4FFE-96FD-645061911E0B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109284-B89E-477C-9B05-7A841F0A2F44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25102B-F26E-4FC5-8A23-3CDC3E74DB87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5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E484B-6EAE-439C-9944-7AE714A7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98381-3848-43B3-91C8-56991CC2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EA30A-B572-43D2-996D-15B4FB11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793C3C-23C7-4A12-BE75-F4E2EA0908C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2A3513F-CE3D-4AEB-9205-6C76C17E6AF7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0A7F75-34B6-4387-8384-813417D8DD7F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A22B3D-EA4A-4DAE-A108-C37AC894C60F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AC573BF-6AB2-438F-9208-D6FDE3DB2588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8FFF5-2667-46DF-B2D3-F6D193B9400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318ED9-5E73-435E-A396-54B34CB3F72B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C25EEA-33BC-4248-A7CE-86EE18D5529D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94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0608-502E-4C16-9010-58C67BFC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4974-C682-4FB6-B7FE-186C31063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78BE5-F104-4687-953A-5B6D69EA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709A-5936-4F0B-B146-D3B6093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F301F-9DDE-40C6-A882-B48DF4A5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9E84-2DDA-40CB-AF38-D9579158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60182C-C5D0-4546-A5C1-8A1EB59BC356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E6A3502-3B41-4887-8B55-71593DC69C0A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831FA3-8F27-4FB7-A09B-5EC690B7AFE0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CBFD9A-B246-480B-B9E4-071FBA2699DB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85BF99-B4BC-4EAB-8FB8-C68306A19D3F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A292DF-C3C0-41BA-9CE9-EEE3668E0F60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451E95-ACC9-408D-9536-5CBF9A6AA16C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3362FF-17A5-4A43-92A7-65D2E91E6D0F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37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82F8-C8F2-465E-BB59-532D425E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E613-7B48-4B26-83E8-C6341BBC1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F605C-8614-4481-AD2C-4E99D3823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DBDFC-31D4-4516-816C-E5BA8DE2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5C651-2AAF-4066-BD87-2969404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85A19-53CD-4622-B93C-DCA3335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4D67B5-0210-4334-994A-53C35409D244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BB2A3B-0510-4FB5-82EA-0D0FC2CC0564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B6FD381-DBC3-456A-81DE-FEE90415ABD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A7A336-A6CA-49E5-B2E5-DAC140779E60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3777D8-9D47-4CA1-9269-160347C2ED4C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B328F1-A6F9-43AF-859F-A29852B88B26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1A11E0-D6ED-464C-9C2C-CEE0848F8AF1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6A913B-390D-4509-B2BC-CD2AE92ECB6A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59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A400F-CB8C-4D68-A6A4-368B9E5C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3ABA-7E82-4DF0-A43B-716D3931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F296-CF91-4B7E-ABF8-804430B9C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71F6-6D52-4684-B2E8-A328DB25D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1E11-A376-4CC2-88FC-BEC94D9E1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AFF1F854-0CB4-47D6-8B4B-669D8D5460F8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5F6D02-60EB-4990-A96A-246919621F91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082D12-6C90-4B49-B687-05FD5450FAAA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3B734-55BE-400D-9832-D7114E85825A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107334-61B8-4011-A015-DCA475AAC3B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D516CB-BAC4-48E4-92B3-467FAC335246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87C3F-A4A9-4871-A68B-B9E3B9A16D5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A70C2-4847-4AFD-BA4E-F675A9D2893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30C57-3C7D-4B36-9B55-FEBD1BE8FC4B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94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63" r:id="rId13"/>
    <p:sldLayoutId id="2147483664" r:id="rId14"/>
    <p:sldLayoutId id="2147483650" r:id="rId15"/>
    <p:sldLayoutId id="2147483652" r:id="rId16"/>
    <p:sldLayoutId id="2147483656" r:id="rId17"/>
    <p:sldLayoutId id="2147483657" r:id="rId18"/>
    <p:sldLayoutId id="2147483668" r:id="rId19"/>
    <p:sldLayoutId id="2147483670" r:id="rId20"/>
    <p:sldLayoutId id="2147483653" r:id="rId21"/>
    <p:sldLayoutId id="2147483673" r:id="rId22"/>
    <p:sldLayoutId id="2147483674" r:id="rId23"/>
    <p:sldLayoutId id="2147483676" r:id="rId24"/>
    <p:sldLayoutId id="2147483677" r:id="rId25"/>
    <p:sldLayoutId id="2147483654" r:id="rId26"/>
    <p:sldLayoutId id="2147483660" r:id="rId27"/>
    <p:sldLayoutId id="2147483661" r:id="rId28"/>
    <p:sldLayoutId id="2147483678" r:id="rId29"/>
    <p:sldLayoutId id="2147483686" r:id="rId30"/>
    <p:sldLayoutId id="2147483687" r:id="rId31"/>
    <p:sldLayoutId id="2147483689" r:id="rId32"/>
    <p:sldLayoutId id="2147483690" r:id="rId33"/>
    <p:sldLayoutId id="2147483688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BXWRbu-ohl0" TargetMode="Externa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iancurriculum.vcaa.vic.edu.au/Curriculum/ContentDescription/VCCCTR035" TargetMode="External"/><Relationship Id="rId2" Type="http://schemas.openxmlformats.org/officeDocument/2006/relationships/hyperlink" Target="https://victoriancurriculum.vcaa.vic.edu.au/Curriculum/ContentDescription/VCCCTQ034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ictoriancurriculum.vcaa.vic.edu.au/Curriculum/ContentDescription/VCCCTM04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rial view of open farm land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" r="38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Heathmont 2020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D0B8EE-8E06-4051-87BF-62C153F3F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308689">
            <a:off x="5269765" y="1275138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6F47-2E46-40C6-994F-BC227ABF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939"/>
            <a:ext cx="10515600" cy="1325563"/>
          </a:xfrm>
        </p:spPr>
        <p:txBody>
          <a:bodyPr/>
          <a:lstStyle/>
          <a:p>
            <a:r>
              <a:rPr lang="en-US" dirty="0"/>
              <a:t>Prompts and Themes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AADF6-28F7-44A0-A6AD-A3D82C50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6E951-74A2-4E30-8503-4AE5D9AA430F}"/>
              </a:ext>
            </a:extLst>
          </p:cNvPr>
          <p:cNvSpPr txBox="1"/>
          <p:nvPr/>
        </p:nvSpPr>
        <p:spPr>
          <a:xfrm>
            <a:off x="838200" y="1497495"/>
            <a:ext cx="102803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One theme that everyone will explore in STEAM is access to electricity, and through this, sustainability.</a:t>
            </a:r>
          </a:p>
          <a:p>
            <a:endParaRPr lang="en-US" sz="3600" dirty="0"/>
          </a:p>
          <a:p>
            <a:r>
              <a:rPr lang="en-US" sz="3600" dirty="0"/>
              <a:t>Skill specific prompts are the starting points for focused lessons that will introduce the students to the workshop, design model and expectations of the teachers.</a:t>
            </a:r>
          </a:p>
          <a:p>
            <a:endParaRPr lang="en-US" sz="3600" dirty="0"/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72707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EBB2-F096-44F1-8A7E-DD117BAE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0"/>
            <a:ext cx="109694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Goals – Access to Electricity Theme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9D3D3-ED13-4CF8-95CF-760B67AE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19B51A1E-902D-48AF-9020-955120F399B6}" type="slidenum">
              <a:rPr lang="en-US" noProof="0" smtClean="0">
                <a:solidFill>
                  <a:srgbClr val="FFFFFF"/>
                </a:solidFill>
                <a:latin typeface="+mn-lt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noProof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B22A7-1FE6-4D1C-9A5B-19C5D0305D7C}"/>
              </a:ext>
            </a:extLst>
          </p:cNvPr>
          <p:cNvSpPr txBox="1"/>
          <p:nvPr/>
        </p:nvSpPr>
        <p:spPr>
          <a:xfrm>
            <a:off x="980661" y="1537252"/>
            <a:ext cx="95548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investigate how much and in what ways their family uses electricity. </a:t>
            </a:r>
          </a:p>
          <a:p>
            <a:endParaRPr lang="en-US" dirty="0"/>
          </a:p>
          <a:p>
            <a:r>
              <a:rPr lang="en-US" dirty="0"/>
              <a:t>They can describe in detail a form of renewable energy including scientific, mathematical, artistic and engineering/technological descriptions/evaluations of the energy source.</a:t>
            </a:r>
          </a:p>
          <a:p>
            <a:endParaRPr lang="en-US" dirty="0"/>
          </a:p>
          <a:p>
            <a:r>
              <a:rPr lang="en-US" dirty="0"/>
              <a:t>They are able to consider changes in lifestyle that would allow a family to live on 1 kW per day. They consider the role of electricity in the lives of people who live in situations where access to grid electricity is unreliable or non-</a:t>
            </a:r>
            <a:r>
              <a:rPr lang="en-US" dirty="0" err="1"/>
              <a:t>existant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They think about simple machines and how mechanical advantage is used to save human effort.</a:t>
            </a:r>
          </a:p>
          <a:p>
            <a:endParaRPr lang="en-US" dirty="0"/>
          </a:p>
          <a:p>
            <a:r>
              <a:rPr lang="en-US" dirty="0"/>
              <a:t>They can think critically and creatively about a way in which simple machines could be used in modern technology.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279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6F47-2E46-40C6-994F-BC227ABF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939"/>
            <a:ext cx="10515600" cy="1325563"/>
          </a:xfrm>
        </p:spPr>
        <p:txBody>
          <a:bodyPr/>
          <a:lstStyle/>
          <a:p>
            <a:r>
              <a:rPr lang="en-US" dirty="0"/>
              <a:t>Prompts and Themes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AADF6-28F7-44A0-A6AD-A3D82C50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6B7CD-50CA-424E-831A-20A65612EDC8}"/>
              </a:ext>
            </a:extLst>
          </p:cNvPr>
          <p:cNvSpPr txBox="1"/>
          <p:nvPr/>
        </p:nvSpPr>
        <p:spPr>
          <a:xfrm>
            <a:off x="838200" y="1449502"/>
            <a:ext cx="49430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Skill Specific Prompts</a:t>
            </a:r>
          </a:p>
          <a:p>
            <a:endParaRPr lang="en-US" dirty="0"/>
          </a:p>
          <a:p>
            <a:r>
              <a:rPr lang="en-US" dirty="0"/>
              <a:t>How can you best protect a car from damage during a collision?</a:t>
            </a:r>
          </a:p>
          <a:p>
            <a:endParaRPr lang="en-US" dirty="0"/>
          </a:p>
          <a:p>
            <a:r>
              <a:rPr lang="en-US" dirty="0"/>
              <a:t>Can you build a toy that teaches something complex to someone younger than you?</a:t>
            </a:r>
          </a:p>
          <a:p>
            <a:endParaRPr lang="en-US" dirty="0"/>
          </a:p>
          <a:p>
            <a:r>
              <a:rPr lang="en-US" dirty="0"/>
              <a:t>You have access to 1 hour’s worth of free 3D printing. Can you make something that improves your life?</a:t>
            </a:r>
          </a:p>
          <a:p>
            <a:endParaRPr lang="en-US" dirty="0"/>
          </a:p>
          <a:p>
            <a:r>
              <a:rPr lang="en-US" dirty="0"/>
              <a:t>Can you teach an important thinking skill in 10 seconds?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061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ast timor ATA access to solar">
            <a:extLst>
              <a:ext uri="{FF2B5EF4-FFF2-40B4-BE49-F238E27FC236}">
                <a16:creationId xmlns:a16="http://schemas.microsoft.com/office/drawing/2014/main" id="{A36FC599-A7D8-4962-A3A5-DC147453C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2" b="2932"/>
          <a:stretch/>
        </p:blipFill>
        <p:spPr bwMode="auto">
          <a:xfrm>
            <a:off x="6083786" y="-168316"/>
            <a:ext cx="6261330" cy="3932313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06F47-2E46-40C6-994F-BC227ABF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Prompts and Themes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1BE06-B2CD-4AB1-98A2-A2D0C23E0A39}"/>
              </a:ext>
            </a:extLst>
          </p:cNvPr>
          <p:cNvSpPr txBox="1"/>
          <p:nvPr/>
        </p:nvSpPr>
        <p:spPr>
          <a:xfrm>
            <a:off x="804997" y="2270724"/>
            <a:ext cx="10432846" cy="4143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>
                <a:solidFill>
                  <a:srgbClr val="000000"/>
                </a:solidFill>
              </a:rPr>
              <a:t>Major Project Prompt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How could a family live on 1 kW a day?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Australia runs out of coal unexpectedly…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The government seeks to make the energy crisis less difficult for families by giving each household 4 250 watt solar panels.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Living with only one major appliance would be hard…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Can you invent a substitute for something that your family uses every day that requires only human power and build a prototype?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AADF6-28F7-44A0-A6AD-A3D82C50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z="1100" noProof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 noProof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1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05A-B7C5-4567-B293-F7335D34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know more about Constructionism? 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668C0-E077-4455-A992-6FA8ED3E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0376-A9B7-47D4-B53D-07D2DBCB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65" y="1373818"/>
            <a:ext cx="4458322" cy="1638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68EA6-B46D-438F-ABF2-FF3D830D0710}"/>
              </a:ext>
            </a:extLst>
          </p:cNvPr>
          <p:cNvSpPr txBox="1"/>
          <p:nvPr/>
        </p:nvSpPr>
        <p:spPr>
          <a:xfrm>
            <a:off x="432000" y="1373818"/>
            <a:ext cx="3563225" cy="16318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Read this:</a:t>
            </a:r>
            <a:endParaRPr lang="en-AU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5E172-ABA7-464C-A0E8-FFB0380BC6E7}"/>
              </a:ext>
            </a:extLst>
          </p:cNvPr>
          <p:cNvSpPr txBox="1"/>
          <p:nvPr/>
        </p:nvSpPr>
        <p:spPr>
          <a:xfrm>
            <a:off x="266348" y="3852330"/>
            <a:ext cx="3563225" cy="16318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Watch this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  <a:endParaRPr lang="en-AU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Online Media 3" title="We Know What To Do: Gary Stager at TEDxNYED">
            <a:hlinkClick r:id="" action="ppaction://media"/>
            <a:extLst>
              <a:ext uri="{FF2B5EF4-FFF2-40B4-BE49-F238E27FC236}">
                <a16:creationId xmlns:a16="http://schemas.microsoft.com/office/drawing/2014/main" id="{C8E31669-5DE8-4D5E-AD2E-0F1C740B87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78765" y="358344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A6CBC1-BB7A-45DC-98D7-8715B6A8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the purpose of STEAM?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4742-6B86-416A-B3A7-7599E956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050" noProof="0" smtClean="0">
                <a:solidFill>
                  <a:schemeClr val="tx1">
                    <a:alpha val="80000"/>
                  </a:schemeClr>
                </a:solidFill>
                <a:latin typeface="+mn-lt"/>
              </a:rPr>
              <a:pPr algn="r">
                <a:spcAft>
                  <a:spcPts val="600"/>
                </a:spcAft>
              </a:pPr>
              <a:t>2</a:t>
            </a:fld>
            <a:endParaRPr lang="en-US" sz="1050" noProof="0" dirty="0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C1AD0-320A-492F-9251-7DC24047AFAF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create a space where students can learn by doing and solve problems by drawing on the skills and knowledge of different disciplines.</a:t>
            </a:r>
          </a:p>
        </p:txBody>
      </p:sp>
    </p:spTree>
    <p:extLst>
      <p:ext uri="{BB962C8B-B14F-4D97-AF65-F5344CB8AC3E}">
        <p14:creationId xmlns:p14="http://schemas.microsoft.com/office/powerpoint/2010/main" val="255590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EE7C-2C9E-46AE-9198-22589EE1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325368"/>
            <a:ext cx="10515600" cy="1325563"/>
          </a:xfrm>
        </p:spPr>
        <p:txBody>
          <a:bodyPr/>
          <a:lstStyle/>
          <a:p>
            <a:r>
              <a:rPr lang="en-US" dirty="0"/>
              <a:t>What will student work look like?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67632-19FD-43C0-9A16-9BEB7381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BD64F-4B12-4571-AFCC-34A5E22A6380}"/>
              </a:ext>
            </a:extLst>
          </p:cNvPr>
          <p:cNvSpPr txBox="1"/>
          <p:nvPr/>
        </p:nvSpPr>
        <p:spPr>
          <a:xfrm>
            <a:off x="543339" y="1338470"/>
            <a:ext cx="11228661" cy="33262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Students will fo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llow a design model.</a:t>
            </a:r>
          </a:p>
          <a:p>
            <a:pPr algn="l"/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simplification of the Iterative Development Model and George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Polya’s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‘How to Solve It’.</a:t>
            </a:r>
            <a:endParaRPr lang="en-AU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026" name="Picture 2" descr="Image result for iterative development model">
            <a:extLst>
              <a:ext uri="{FF2B5EF4-FFF2-40B4-BE49-F238E27FC236}">
                <a16:creationId xmlns:a16="http://schemas.microsoft.com/office/drawing/2014/main" id="{D21F5A1A-DA7C-412C-97AE-078D7FD1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" y="3845965"/>
            <a:ext cx="4363890" cy="230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F7DE34-BC06-407D-A2EA-5F36B2D9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059" y="3845965"/>
            <a:ext cx="431542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2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E3D5-F3F1-474B-AE8F-25A516CB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5889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TMI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in </a:t>
            </a:r>
            <a:r>
              <a:rPr lang="en-US" sz="1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Invent to Learn 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 the antidote to: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-too much instruction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-too much information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334AE-BE50-42DF-B453-551673CD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19B51A1E-902D-48AF-9020-955120F399B6}" type="slidenum">
              <a:rPr lang="en-US" noProof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noProof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60DE5-411B-4CA5-A38E-734792A4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17" y="581891"/>
            <a:ext cx="6451081" cy="5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1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33B8-6B03-46A1-90DC-9B901D5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TMI work?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EFE23-4BB3-4502-9C8E-4CB7C6CD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7010E-DD98-472B-A10C-97C87847C277}"/>
              </a:ext>
            </a:extLst>
          </p:cNvPr>
          <p:cNvSpPr txBox="1"/>
          <p:nvPr/>
        </p:nvSpPr>
        <p:spPr>
          <a:xfrm>
            <a:off x="622852" y="1510748"/>
            <a:ext cx="2875722" cy="7023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Think</a:t>
            </a:r>
            <a:endParaRPr lang="en-AU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218FE-A0E9-469B-8B43-008111BB5019}"/>
              </a:ext>
            </a:extLst>
          </p:cNvPr>
          <p:cNvSpPr txBox="1"/>
          <p:nvPr/>
        </p:nvSpPr>
        <p:spPr>
          <a:xfrm>
            <a:off x="622852" y="2213113"/>
            <a:ext cx="2875722" cy="3538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Brainstorming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Discussing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Gather materials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goals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Sketch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Plan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85961-21E2-4579-A1F1-4F348D2B67E1}"/>
              </a:ext>
            </a:extLst>
          </p:cNvPr>
          <p:cNvSpPr txBox="1"/>
          <p:nvPr/>
        </p:nvSpPr>
        <p:spPr>
          <a:xfrm>
            <a:off x="4287076" y="2213113"/>
            <a:ext cx="2875722" cy="3538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Play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Tinker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Program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Construct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their progress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Decorate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D312C-E92E-4A46-9B5D-4BE208E4332D}"/>
              </a:ext>
            </a:extLst>
          </p:cNvPr>
          <p:cNvSpPr txBox="1"/>
          <p:nvPr/>
        </p:nvSpPr>
        <p:spPr>
          <a:xfrm>
            <a:off x="8037444" y="2213113"/>
            <a:ext cx="2875722" cy="3538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 or make better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Change one variable at a time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different materials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Look at the problem from a different perspe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ctive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Ask an expert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Discuss with peers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A3C03-D0E2-4C69-ABCF-0F2D52B5500D}"/>
              </a:ext>
            </a:extLst>
          </p:cNvPr>
          <p:cNvSpPr txBox="1"/>
          <p:nvPr/>
        </p:nvSpPr>
        <p:spPr>
          <a:xfrm>
            <a:off x="4287076" y="1510748"/>
            <a:ext cx="2875722" cy="7023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Make</a:t>
            </a:r>
            <a:endParaRPr lang="en-AU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49DD6-B935-4382-8921-DBB7299404D6}"/>
              </a:ext>
            </a:extLst>
          </p:cNvPr>
          <p:cNvSpPr txBox="1"/>
          <p:nvPr/>
        </p:nvSpPr>
        <p:spPr>
          <a:xfrm>
            <a:off x="8037444" y="1510747"/>
            <a:ext cx="2875722" cy="7023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Improve</a:t>
            </a:r>
            <a:endParaRPr lang="en-AU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7ED03A-6BF4-4F14-85F4-AF38C0DCBF32}"/>
              </a:ext>
            </a:extLst>
          </p:cNvPr>
          <p:cNvSpPr/>
          <p:nvPr/>
        </p:nvSpPr>
        <p:spPr>
          <a:xfrm>
            <a:off x="3644348" y="3313043"/>
            <a:ext cx="496954" cy="432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0BE4007-61F6-4AC3-BFF2-395865B9CBC0}"/>
              </a:ext>
            </a:extLst>
          </p:cNvPr>
          <p:cNvSpPr/>
          <p:nvPr/>
        </p:nvSpPr>
        <p:spPr>
          <a:xfrm>
            <a:off x="7394709" y="3313043"/>
            <a:ext cx="496954" cy="432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C1BC24-311A-4AD3-B27D-D5C4B7D11AC5}"/>
              </a:ext>
            </a:extLst>
          </p:cNvPr>
          <p:cNvSpPr/>
          <p:nvPr/>
        </p:nvSpPr>
        <p:spPr>
          <a:xfrm rot="10800000">
            <a:off x="2504661" y="6155190"/>
            <a:ext cx="6785113" cy="432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45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C767-CFF1-44B5-813E-9CA13887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will students be assessed?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EC974-02AA-4F6A-9691-2AC69FAF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050" noProof="0">
                <a:solidFill>
                  <a:schemeClr val="tx1">
                    <a:alpha val="80000"/>
                  </a:schemeClr>
                </a:solidFill>
                <a:latin typeface="+mn-lt"/>
              </a:rPr>
              <a:pPr algn="r">
                <a:spcAft>
                  <a:spcPts val="600"/>
                </a:spcAft>
              </a:pPr>
              <a:t>6</a:t>
            </a:fld>
            <a:endParaRPr lang="en-US" sz="1050" noProof="0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2DC9-0EEB-444E-8FF7-668313CA6DDA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Major Assessment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Document Personal Learning.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Major Assessment 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Group Project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1793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8001-DEB9-4806-A7A7-4D729956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curriculum are we accountable to?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A9F8E-6DDD-4C09-A195-CA0156CF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B4F94-D7E5-4CBC-AF8A-5A65DCD2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026" y="1568335"/>
            <a:ext cx="3905795" cy="876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B282B-CDF8-47D1-B02C-0BE5AB16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24" y="2697957"/>
            <a:ext cx="947715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5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EBB2-F096-44F1-8A7E-DD117BAE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0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9D3D3-ED13-4CF8-95CF-760B67AE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19B51A1E-902D-48AF-9020-955120F399B6}" type="slidenum">
              <a:rPr lang="en-US" noProof="0" smtClean="0">
                <a:solidFill>
                  <a:srgbClr val="FFFFFF"/>
                </a:solidFill>
                <a:latin typeface="+mn-lt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noProof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2857C-431A-4513-8F4F-4ADFE3E14775}"/>
              </a:ext>
            </a:extLst>
          </p:cNvPr>
          <p:cNvSpPr txBox="1"/>
          <p:nvPr/>
        </p:nvSpPr>
        <p:spPr>
          <a:xfrm>
            <a:off x="526829" y="3429000"/>
            <a:ext cx="6467867" cy="4443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Students will design by recording their ideas on a video, drawing a sketch and writing their plans.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Students will construct using LEGO, cardboard, tape, hot glue guns, plywood, 3D printers, PVA glue, wire, found materials, recycled materials, fabric and plastic.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Students synthesize information from multiple sources and use lateral thinking techniques to draw parallels between known and new solutions and ideas when creating new </a:t>
            </a:r>
            <a:r>
              <a:rPr lang="en-US" sz="1600" dirty="0" err="1"/>
              <a:t>propposals</a:t>
            </a:r>
            <a:r>
              <a:rPr lang="en-US" sz="1600" dirty="0"/>
              <a:t> and artefacts. </a:t>
            </a:r>
            <a:r>
              <a:rPr lang="en-AU" sz="1600" dirty="0">
                <a:hlinkClick r:id="rId2" tooltip="View elaborations and additional details of VCCCTQ034"/>
              </a:rPr>
              <a:t>(VCCCTQ034)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Examine common reasoning errors…. </a:t>
            </a:r>
            <a:r>
              <a:rPr lang="en-AU" sz="1600" dirty="0">
                <a:hlinkClick r:id="rId3" tooltip="View elaborations and additional details of VCCCTR035"/>
              </a:rPr>
              <a:t>(VCCCTR035)</a:t>
            </a:r>
            <a:endParaRPr lang="en-AU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AU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/>
              <a:t>Examine a range of learning strategies and how to select strategies that best meet the requirements of a task </a:t>
            </a:r>
            <a:r>
              <a:rPr lang="en-AU" sz="1600" dirty="0">
                <a:hlinkClick r:id="rId4" tooltip="View elaborations and additional details of VCCCTM041"/>
              </a:rPr>
              <a:t>(VCCCTM041)</a:t>
            </a:r>
            <a:endParaRPr lang="en-AU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AU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357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5257-FB4A-4608-B582-5D614A75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prompt is worth 1000 words.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6AE51-3FF9-4C7C-9C53-78E910A3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60BCD-751F-4EE4-BABC-A519F6F509BD}"/>
              </a:ext>
            </a:extLst>
          </p:cNvPr>
          <p:cNvSpPr txBox="1"/>
          <p:nvPr/>
        </p:nvSpPr>
        <p:spPr>
          <a:xfrm>
            <a:off x="967409" y="1563757"/>
            <a:ext cx="9011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During the planning process the teacher’s role is an ethnographer and guide – not the rule maker.</a:t>
            </a:r>
          </a:p>
          <a:p>
            <a:endParaRPr lang="en-US" dirty="0"/>
          </a:p>
          <a:p>
            <a:r>
              <a:rPr lang="en-US" dirty="0"/>
              <a:t>Making things is not the grand finale but part of an active exploration of the topic from day one.</a:t>
            </a:r>
          </a:p>
          <a:p>
            <a:endParaRPr lang="en-US" dirty="0"/>
          </a:p>
          <a:p>
            <a:r>
              <a:rPr lang="en-US" dirty="0"/>
              <a:t>A particularly brave teacher asks this: “What do you want to learn and how do you want to share it with the class?”…Her seemingly casual acceptance of any idea is a powerful pedagogical strategy. The lack of judgement makes it less risky for students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 -  Stager, Invent to learn.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7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90261-1200-4EC7-95B0-2241EE54AA34}">
  <ds:schemaRefs>
    <ds:schemaRef ds:uri="http://purl.org/dc/elements/1.1/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709</Words>
  <Application>Microsoft Office PowerPoint</Application>
  <PresentationFormat>Widescreen</PresentationFormat>
  <Paragraphs>125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STEAM</vt:lpstr>
      <vt:lpstr>What is the purpose of STEAM?</vt:lpstr>
      <vt:lpstr>What will student work look like?</vt:lpstr>
      <vt:lpstr>TMI  Proposed in Invent to Learn as the antidote to: -too much instruction -too much information  </vt:lpstr>
      <vt:lpstr>How does TMI work?</vt:lpstr>
      <vt:lpstr>How will students be assessed?</vt:lpstr>
      <vt:lpstr>What curriculum are we accountable to?</vt:lpstr>
      <vt:lpstr>Learning Goals</vt:lpstr>
      <vt:lpstr>A good prompt is worth 1000 words.</vt:lpstr>
      <vt:lpstr>Prompts and Themes</vt:lpstr>
      <vt:lpstr>Learning Goals – Access to Electricity Theme</vt:lpstr>
      <vt:lpstr>Prompts and Themes</vt:lpstr>
      <vt:lpstr>Prompts and Themes</vt:lpstr>
      <vt:lpstr>Want to know more about Constructionism?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2019-12-12T22:33:28Z</dcterms:created>
  <dcterms:modified xsi:type="dcterms:W3CDTF">2019-12-15T23:45:38Z</dcterms:modified>
</cp:coreProperties>
</file>