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12192000" cy="6858000"/>
  <p:embeddedFontLs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0szHl9cTTvBmapp6YpAMTTVBx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93f986f5e_0_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493f986f5e_0_2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93f986f5e_0_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493f986f5e_0_2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93f986f5e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493f986f5e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type="title"/>
          </p:nvPr>
        </p:nvSpPr>
        <p:spPr>
          <a:xfrm>
            <a:off x="735012" y="982662"/>
            <a:ext cx="1072197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873125" y="2333307"/>
            <a:ext cx="6030595" cy="4316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735012" y="982662"/>
            <a:ext cx="1072197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9"/>
          <p:cNvSpPr txBox="1"/>
          <p:nvPr>
            <p:ph type="title"/>
          </p:nvPr>
        </p:nvSpPr>
        <p:spPr>
          <a:xfrm>
            <a:off x="735012" y="982662"/>
            <a:ext cx="1072197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A1A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6"/>
          <p:cNvSpPr txBox="1"/>
          <p:nvPr>
            <p:ph type="title"/>
          </p:nvPr>
        </p:nvSpPr>
        <p:spPr>
          <a:xfrm>
            <a:off x="735012" y="982662"/>
            <a:ext cx="1072197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6"/>
          <p:cNvSpPr txBox="1"/>
          <p:nvPr>
            <p:ph idx="1" type="body"/>
          </p:nvPr>
        </p:nvSpPr>
        <p:spPr>
          <a:xfrm>
            <a:off x="873125" y="2333307"/>
            <a:ext cx="6030595" cy="4316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0"/>
            <a:ext cx="48767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/>
          <p:nvPr/>
        </p:nvSpPr>
        <p:spPr>
          <a:xfrm>
            <a:off x="752474" y="4743449"/>
            <a:ext cx="5819775" cy="19050"/>
          </a:xfrm>
          <a:custGeom>
            <a:rect b="b" l="l" r="r" t="t"/>
            <a:pathLst>
              <a:path extrusionOk="0" h="19050" w="5819775">
                <a:moveTo>
                  <a:pt x="5819774" y="19049"/>
                </a:moveTo>
                <a:lnTo>
                  <a:pt x="0" y="19049"/>
                </a:lnTo>
                <a:lnTo>
                  <a:pt x="0" y="0"/>
                </a:lnTo>
                <a:lnTo>
                  <a:pt x="5819774" y="0"/>
                </a:lnTo>
                <a:lnTo>
                  <a:pt x="5819774" y="19049"/>
                </a:lnTo>
                <a:close/>
              </a:path>
            </a:pathLst>
          </a:custGeom>
          <a:solidFill>
            <a:srgbClr val="4D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1"/>
          <p:cNvSpPr/>
          <p:nvPr/>
        </p:nvSpPr>
        <p:spPr>
          <a:xfrm>
            <a:off x="752474" y="4914899"/>
            <a:ext cx="5819775" cy="1933575"/>
          </a:xfrm>
          <a:custGeom>
            <a:rect b="b" l="l" r="r" t="t"/>
            <a:pathLst>
              <a:path extrusionOk="0" h="1933575" w="5819775">
                <a:moveTo>
                  <a:pt x="5778464" y="1933574"/>
                </a:moveTo>
                <a:lnTo>
                  <a:pt x="41309" y="1933574"/>
                </a:lnTo>
                <a:lnTo>
                  <a:pt x="35234" y="1932365"/>
                </a:lnTo>
                <a:lnTo>
                  <a:pt x="1208" y="1898340"/>
                </a:lnTo>
                <a:lnTo>
                  <a:pt x="0" y="1892265"/>
                </a:lnTo>
                <a:lnTo>
                  <a:pt x="0" y="1885949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5778464" y="0"/>
                </a:lnTo>
                <a:lnTo>
                  <a:pt x="5813731" y="23564"/>
                </a:lnTo>
                <a:lnTo>
                  <a:pt x="5819774" y="41309"/>
                </a:lnTo>
                <a:lnTo>
                  <a:pt x="5819774" y="1892265"/>
                </a:lnTo>
                <a:lnTo>
                  <a:pt x="5796209" y="1927532"/>
                </a:lnTo>
                <a:lnTo>
                  <a:pt x="5784539" y="1932365"/>
                </a:lnTo>
                <a:lnTo>
                  <a:pt x="5778464" y="1933574"/>
                </a:lnTo>
                <a:close/>
              </a:path>
            </a:pathLst>
          </a:custGeom>
          <a:solidFill>
            <a:srgbClr val="2929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735000" y="763575"/>
            <a:ext cx="6177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/>
              <a:t>Telecom User Sentiment Analysis</a:t>
            </a:r>
            <a:endParaRPr sz="4800"/>
          </a:p>
        </p:txBody>
      </p:sp>
      <p:sp>
        <p:nvSpPr>
          <p:cNvPr id="49" name="Google Shape;49;p1"/>
          <p:cNvSpPr txBox="1"/>
          <p:nvPr/>
        </p:nvSpPr>
        <p:spPr>
          <a:xfrm>
            <a:off x="735012" y="3508432"/>
            <a:ext cx="5555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6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Comparative Dataset of Positive and Negative Feedback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50495" marR="1329690" rtl="0" algn="l">
              <a:spcBef>
                <a:spcPts val="2495"/>
              </a:spcBef>
              <a:spcAft>
                <a:spcPts val="0"/>
              </a:spcAft>
              <a:buNone/>
            </a:pPr>
            <a:r>
              <a:rPr lang="en-ID" sz="16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Prepared by JCDS2602 - Group 5: </a:t>
            </a:r>
            <a:endParaRPr sz="1600">
              <a:solidFill>
                <a:srgbClr val="E6E6E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50495" marR="1329690" rtl="0" algn="l">
              <a:spcBef>
                <a:spcPts val="2495"/>
              </a:spcBef>
              <a:spcAft>
                <a:spcPts val="0"/>
              </a:spcAft>
              <a:buNone/>
            </a:pPr>
            <a:r>
              <a:rPr lang="en-ID" sz="16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Clarinda Puspitajati,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50495" marR="2809875" rtl="0" algn="l">
              <a:spcBef>
                <a:spcPts val="30"/>
              </a:spcBef>
              <a:spcAft>
                <a:spcPts val="0"/>
              </a:spcAft>
              <a:buNone/>
            </a:pPr>
            <a:r>
              <a:rPr lang="en-ID" sz="16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Hans Darmawan, and </a:t>
            </a:r>
            <a:endParaRPr sz="1600">
              <a:solidFill>
                <a:srgbClr val="E6E6E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50495" marR="2809875" rtl="0" algn="l">
              <a:spcBef>
                <a:spcPts val="30"/>
              </a:spcBef>
              <a:spcAft>
                <a:spcPts val="0"/>
              </a:spcAft>
              <a:buNone/>
            </a:pPr>
            <a:r>
              <a:rPr lang="en-ID" sz="16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Ridha Hayat</a:t>
            </a:r>
            <a:endParaRPr sz="1600">
              <a:solidFill>
                <a:srgbClr val="E6E6E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50495" marR="2809875" rtl="0" algn="l"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6E6E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50495" marR="2809875" rtl="0" algn="l">
              <a:spcBef>
                <a:spcPts val="30"/>
              </a:spcBef>
              <a:spcAft>
                <a:spcPts val="0"/>
              </a:spcAft>
              <a:buNone/>
            </a:pPr>
            <a:r>
              <a:rPr lang="en-ID" sz="16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April 8</a:t>
            </a:r>
            <a:r>
              <a:rPr baseline="30000" lang="en-ID" sz="16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</a:t>
            </a:r>
            <a:r>
              <a:rPr lang="en-ID" sz="16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2025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735012" y="982662"/>
            <a:ext cx="1072197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Data Overview</a:t>
            </a:r>
            <a:endParaRPr/>
          </a:p>
        </p:txBody>
      </p:sp>
      <p:sp>
        <p:nvSpPr>
          <p:cNvPr id="133" name="Google Shape;133;p10"/>
          <p:cNvSpPr/>
          <p:nvPr/>
        </p:nvSpPr>
        <p:spPr>
          <a:xfrm>
            <a:off x="752474" y="2952749"/>
            <a:ext cx="5210175" cy="19050"/>
          </a:xfrm>
          <a:custGeom>
            <a:rect b="b" l="l" r="r" t="t"/>
            <a:pathLst>
              <a:path extrusionOk="0" h="19050" w="5210175">
                <a:moveTo>
                  <a:pt x="5210174" y="19049"/>
                </a:moveTo>
                <a:lnTo>
                  <a:pt x="0" y="19049"/>
                </a:lnTo>
                <a:lnTo>
                  <a:pt x="0" y="0"/>
                </a:lnTo>
                <a:lnTo>
                  <a:pt x="5210174" y="0"/>
                </a:lnTo>
                <a:lnTo>
                  <a:pt x="5210174" y="19049"/>
                </a:lnTo>
                <a:close/>
              </a:path>
            </a:pathLst>
          </a:custGeom>
          <a:solidFill>
            <a:srgbClr val="4D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0"/>
          <p:cNvSpPr txBox="1"/>
          <p:nvPr/>
        </p:nvSpPr>
        <p:spPr>
          <a:xfrm>
            <a:off x="735012" y="2428557"/>
            <a:ext cx="3940200" cy="2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Sentiment Breakdown: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337185" rtl="0" algn="l">
              <a:lnSpc>
                <a:spcPct val="145300"/>
              </a:lnSpc>
              <a:spcBef>
                <a:spcPts val="1145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Nearly balanced dataset</a:t>
            </a:r>
            <a:endParaRPr sz="2150">
              <a:solidFill>
                <a:srgbClr val="E6E6E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337185" rtl="0" algn="l">
              <a:lnSpc>
                <a:spcPct val="1453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140 positive comments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160 negative comments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564515" marR="508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5" name="Google Shape;13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049" y="1271600"/>
            <a:ext cx="577215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760087" y="340987"/>
            <a:ext cx="59169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Key Terms Analysis</a:t>
            </a:r>
            <a:endParaRPr/>
          </a:p>
        </p:txBody>
      </p:sp>
      <p:pic>
        <p:nvPicPr>
          <p:cNvPr id="141" name="Google Shape;14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1542312"/>
            <a:ext cx="5895975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938" y="1542312"/>
            <a:ext cx="55245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93f986f5e_0_21"/>
          <p:cNvSpPr txBox="1"/>
          <p:nvPr>
            <p:ph type="title"/>
          </p:nvPr>
        </p:nvSpPr>
        <p:spPr>
          <a:xfrm>
            <a:off x="760087" y="340987"/>
            <a:ext cx="59169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Key Terms Analysis</a:t>
            </a:r>
            <a:endParaRPr/>
          </a:p>
        </p:txBody>
      </p:sp>
      <p:pic>
        <p:nvPicPr>
          <p:cNvPr id="148" name="Google Shape;148;g3493f986f5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1404950"/>
            <a:ext cx="75247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93f986f5e_0_28"/>
          <p:cNvSpPr txBox="1"/>
          <p:nvPr>
            <p:ph type="title"/>
          </p:nvPr>
        </p:nvSpPr>
        <p:spPr>
          <a:xfrm>
            <a:off x="760087" y="340987"/>
            <a:ext cx="59169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Key Terms Analysis</a:t>
            </a:r>
            <a:endParaRPr/>
          </a:p>
        </p:txBody>
      </p:sp>
      <p:pic>
        <p:nvPicPr>
          <p:cNvPr id="154" name="Google Shape;154;g3493f986f5e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1404950"/>
            <a:ext cx="75247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93f986f5e_0_0"/>
          <p:cNvSpPr txBox="1"/>
          <p:nvPr>
            <p:ph type="title"/>
          </p:nvPr>
        </p:nvSpPr>
        <p:spPr>
          <a:xfrm>
            <a:off x="735012" y="792162"/>
            <a:ext cx="59169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Main Findings</a:t>
            </a:r>
            <a:endParaRPr/>
          </a:p>
        </p:txBody>
      </p:sp>
      <p:sp>
        <p:nvSpPr>
          <p:cNvPr id="160" name="Google Shape;160;g3493f986f5e_0_0"/>
          <p:cNvSpPr/>
          <p:nvPr/>
        </p:nvSpPr>
        <p:spPr>
          <a:xfrm>
            <a:off x="752474" y="2752724"/>
            <a:ext cx="5210175" cy="19050"/>
          </a:xfrm>
          <a:custGeom>
            <a:rect b="b" l="l" r="r" t="t"/>
            <a:pathLst>
              <a:path extrusionOk="0" h="19050" w="5210175">
                <a:moveTo>
                  <a:pt x="5210174" y="19049"/>
                </a:moveTo>
                <a:lnTo>
                  <a:pt x="0" y="19049"/>
                </a:lnTo>
                <a:lnTo>
                  <a:pt x="0" y="0"/>
                </a:lnTo>
                <a:lnTo>
                  <a:pt x="5210174" y="0"/>
                </a:lnTo>
                <a:lnTo>
                  <a:pt x="5210174" y="19049"/>
                </a:lnTo>
                <a:close/>
              </a:path>
            </a:pathLst>
          </a:custGeom>
          <a:solidFill>
            <a:srgbClr val="4D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g3493f986f5e_0_0"/>
          <p:cNvSpPr/>
          <p:nvPr/>
        </p:nvSpPr>
        <p:spPr>
          <a:xfrm>
            <a:off x="6238874" y="2752724"/>
            <a:ext cx="5210175" cy="19050"/>
          </a:xfrm>
          <a:custGeom>
            <a:rect b="b" l="l" r="r" t="t"/>
            <a:pathLst>
              <a:path extrusionOk="0" h="19050" w="5210175">
                <a:moveTo>
                  <a:pt x="5210174" y="19049"/>
                </a:moveTo>
                <a:lnTo>
                  <a:pt x="0" y="19049"/>
                </a:lnTo>
                <a:lnTo>
                  <a:pt x="0" y="0"/>
                </a:lnTo>
                <a:lnTo>
                  <a:pt x="5210174" y="0"/>
                </a:lnTo>
                <a:lnTo>
                  <a:pt x="5210174" y="19049"/>
                </a:lnTo>
                <a:close/>
              </a:path>
            </a:pathLst>
          </a:custGeom>
          <a:solidFill>
            <a:srgbClr val="4D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g3493f986f5e_0_0"/>
          <p:cNvSpPr txBox="1"/>
          <p:nvPr/>
        </p:nvSpPr>
        <p:spPr>
          <a:xfrm>
            <a:off x="734997" y="2228525"/>
            <a:ext cx="10714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66CC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Positive Feedback							</a:t>
            </a:r>
            <a:r>
              <a:rPr lang="en-ID" sz="2800">
                <a:solidFill>
                  <a:srgbClr val="FF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Negative Feedback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" name="Google Shape;163;g3493f986f5e_0_0"/>
          <p:cNvSpPr txBox="1"/>
          <p:nvPr/>
        </p:nvSpPr>
        <p:spPr>
          <a:xfrm>
            <a:off x="735012" y="2949575"/>
            <a:ext cx="30822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365125" lvl="0" marL="45720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Free services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5080" rtl="0" algn="l">
              <a:lnSpc>
                <a:spcPct val="178093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Smooth connections 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" name="Google Shape;164;g3493f986f5e_0_0"/>
          <p:cNvSpPr txBox="1"/>
          <p:nvPr/>
        </p:nvSpPr>
        <p:spPr>
          <a:xfrm>
            <a:off x="6221412" y="2949575"/>
            <a:ext cx="2412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365125" lvl="0" marL="457200" marR="5080" rtl="0" algn="l">
              <a:lnSpc>
                <a:spcPct val="147300"/>
              </a:lnSpc>
              <a:spcBef>
                <a:spcPts val="70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etwork issues</a:t>
            </a:r>
            <a:endParaRPr sz="2150">
              <a:solidFill>
                <a:srgbClr val="E6E6E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5080" rtl="0" algn="l">
              <a:lnSpc>
                <a:spcPct val="1473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costs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0"/>
            <a:ext cx="36575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>
            <p:ph type="title"/>
          </p:nvPr>
        </p:nvSpPr>
        <p:spPr>
          <a:xfrm>
            <a:off x="734993" y="763575"/>
            <a:ext cx="56568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D"/>
              <a:t>Recommendations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873125" y="2333307"/>
            <a:ext cx="60306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83845" lvl="0" marL="563880" rtl="0" algn="l">
              <a:lnSpc>
                <a:spcPct val="100000"/>
              </a:lnSpc>
              <a:spcBef>
                <a:spcPts val="2315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AutoNum type="arabicPeriod"/>
            </a:pPr>
            <a:r>
              <a:rPr lang="en-ID" sz="2150">
                <a:solidFill>
                  <a:srgbClr val="FF9966"/>
                </a:solidFill>
              </a:rPr>
              <a:t>Network Enhancement</a:t>
            </a:r>
            <a:endParaRPr sz="2150"/>
          </a:p>
          <a:p>
            <a:pPr indent="0" lvl="0" marL="1116965" marR="5080" rtl="0" algn="l">
              <a:lnSpc>
                <a:spcPct val="1453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ID" sz="2150">
                <a:latin typeface="Quattrocento Sans"/>
                <a:ea typeface="Quattrocento Sans"/>
                <a:cs typeface="Quattrocento Sans"/>
                <a:sym typeface="Quattrocento Sans"/>
              </a:rPr>
              <a:t>Target improvement in high-traffic areas Increase bandwidth during peak hours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3845" lvl="0" marL="56388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AutoNum type="arabicPeriod" startAt="2"/>
            </a:pPr>
            <a:r>
              <a:rPr lang="en-ID" sz="2150">
                <a:solidFill>
                  <a:srgbClr val="FF9966"/>
                </a:solidFill>
              </a:rPr>
              <a:t>Value-Based Pricing</a:t>
            </a:r>
            <a:endParaRPr sz="2150"/>
          </a:p>
          <a:p>
            <a:pPr indent="0" lvl="0" marL="1116965" rtl="0" algn="l">
              <a:lnSpc>
                <a:spcPct val="100000"/>
              </a:lnSpc>
              <a:spcBef>
                <a:spcPts val="1845"/>
              </a:spcBef>
              <a:spcAft>
                <a:spcPts val="0"/>
              </a:spcAft>
              <a:buNone/>
            </a:pPr>
            <a:r>
              <a:rPr lang="en-ID" sz="2150">
                <a:latin typeface="Quattrocento Sans"/>
                <a:ea typeface="Quattrocento Sans"/>
                <a:cs typeface="Quattrocento Sans"/>
                <a:sym typeface="Quattrocento Sans"/>
              </a:rPr>
              <a:t>Create transparent pricing tiers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116965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None/>
            </a:pPr>
            <a:r>
              <a:rPr lang="en-ID" sz="2150">
                <a:latin typeface="Quattrocento Sans"/>
                <a:ea typeface="Quattrocento Sans"/>
                <a:cs typeface="Quattrocento Sans"/>
                <a:sym typeface="Quattrocento Sans"/>
              </a:rPr>
              <a:t>Develop loyalty rewards program</a:t>
            </a:r>
            <a:endParaRPr sz="21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735012" y="982662"/>
            <a:ext cx="1072197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Summary</a:t>
            </a: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49" y="3286124"/>
            <a:ext cx="95250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49" y="4181474"/>
            <a:ext cx="95250" cy="9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/>
          <p:nvPr/>
        </p:nvSpPr>
        <p:spPr>
          <a:xfrm>
            <a:off x="735012" y="2419032"/>
            <a:ext cx="4591800" cy="21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Takeaways: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564515" marR="5080" rtl="0" algn="l">
              <a:lnSpc>
                <a:spcPct val="127899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Addressing core issues will boost satisfaction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564515" marR="349250" rtl="0" algn="l">
              <a:lnSpc>
                <a:spcPct val="127899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Data-driven approach enables targeted solutions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0" name="Google Shape;180;p14"/>
          <p:cNvGrpSpPr/>
          <p:nvPr/>
        </p:nvGrpSpPr>
        <p:grpSpPr>
          <a:xfrm>
            <a:off x="6238873" y="2285999"/>
            <a:ext cx="5210175" cy="3505200"/>
            <a:chOff x="6238873" y="2285999"/>
            <a:chExt cx="5210175" cy="3505200"/>
          </a:xfrm>
        </p:grpSpPr>
        <p:sp>
          <p:nvSpPr>
            <p:cNvPr id="181" name="Google Shape;181;p14"/>
            <p:cNvSpPr/>
            <p:nvPr/>
          </p:nvSpPr>
          <p:spPr>
            <a:xfrm>
              <a:off x="6238873" y="2285999"/>
              <a:ext cx="5210175" cy="3505200"/>
            </a:xfrm>
            <a:custGeom>
              <a:rect b="b" l="l" r="r" t="t"/>
              <a:pathLst>
                <a:path extrusionOk="0" h="3505200" w="5210175">
                  <a:moveTo>
                    <a:pt x="5121179" y="3505199"/>
                  </a:moveTo>
                  <a:lnTo>
                    <a:pt x="88995" y="3505199"/>
                  </a:lnTo>
                  <a:lnTo>
                    <a:pt x="82801" y="3504589"/>
                  </a:lnTo>
                  <a:lnTo>
                    <a:pt x="37131" y="3485671"/>
                  </a:lnTo>
                  <a:lnTo>
                    <a:pt x="9643" y="3452177"/>
                  </a:lnTo>
                  <a:lnTo>
                    <a:pt x="0" y="3416203"/>
                  </a:lnTo>
                  <a:lnTo>
                    <a:pt x="0" y="34099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121179" y="0"/>
                  </a:lnTo>
                  <a:lnTo>
                    <a:pt x="5162641" y="12577"/>
                  </a:lnTo>
                  <a:lnTo>
                    <a:pt x="5197596" y="47531"/>
                  </a:lnTo>
                  <a:lnTo>
                    <a:pt x="5210174" y="88995"/>
                  </a:lnTo>
                  <a:lnTo>
                    <a:pt x="5210174" y="3416203"/>
                  </a:lnTo>
                  <a:lnTo>
                    <a:pt x="5197596" y="3457667"/>
                  </a:lnTo>
                  <a:lnTo>
                    <a:pt x="5162641" y="3492621"/>
                  </a:lnTo>
                  <a:lnTo>
                    <a:pt x="5127373" y="3504589"/>
                  </a:lnTo>
                  <a:lnTo>
                    <a:pt x="5121179" y="3505199"/>
                  </a:lnTo>
                  <a:close/>
                </a:path>
              </a:pathLst>
            </a:custGeom>
            <a:solidFill>
              <a:srgbClr val="2929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82" name="Google Shape;182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29374" y="2476499"/>
              <a:ext cx="4286249" cy="2857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2568177" y="2868612"/>
            <a:ext cx="6779259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ID" sz="8100"/>
              <a:t>Thank You!</a:t>
            </a:r>
            <a:r>
              <a:rPr lang="en-ID" sz="2800" u="sng"/>
              <a:t>Questions Welcome</a:t>
            </a:r>
            <a:endParaRPr sz="2800"/>
          </a:p>
        </p:txBody>
      </p:sp>
      <p:sp>
        <p:nvSpPr>
          <p:cNvPr id="188" name="Google Shape;188;p15"/>
          <p:cNvSpPr/>
          <p:nvPr/>
        </p:nvSpPr>
        <p:spPr>
          <a:xfrm>
            <a:off x="9305923" y="3219449"/>
            <a:ext cx="276225" cy="276225"/>
          </a:xfrm>
          <a:custGeom>
            <a:rect b="b" l="l" r="r" t="t"/>
            <a:pathLst>
              <a:path extrusionOk="0" h="276225" w="276225">
                <a:moveTo>
                  <a:pt x="234915" y="276224"/>
                </a:moveTo>
                <a:lnTo>
                  <a:pt x="41309" y="276224"/>
                </a:lnTo>
                <a:lnTo>
                  <a:pt x="35233" y="275016"/>
                </a:lnTo>
                <a:lnTo>
                  <a:pt x="1207" y="240989"/>
                </a:lnTo>
                <a:lnTo>
                  <a:pt x="0" y="234914"/>
                </a:lnTo>
                <a:lnTo>
                  <a:pt x="0" y="228599"/>
                </a:lnTo>
                <a:lnTo>
                  <a:pt x="0" y="41309"/>
                </a:lnTo>
                <a:lnTo>
                  <a:pt x="23563" y="6041"/>
                </a:lnTo>
                <a:lnTo>
                  <a:pt x="41309" y="0"/>
                </a:lnTo>
                <a:lnTo>
                  <a:pt x="234915" y="0"/>
                </a:lnTo>
                <a:lnTo>
                  <a:pt x="270182" y="23564"/>
                </a:lnTo>
                <a:lnTo>
                  <a:pt x="276224" y="41309"/>
                </a:lnTo>
                <a:lnTo>
                  <a:pt x="276224" y="234914"/>
                </a:lnTo>
                <a:lnTo>
                  <a:pt x="252658" y="270182"/>
                </a:lnTo>
                <a:lnTo>
                  <a:pt x="240989" y="275016"/>
                </a:lnTo>
                <a:lnTo>
                  <a:pt x="234915" y="276224"/>
                </a:lnTo>
                <a:close/>
              </a:path>
            </a:pathLst>
          </a:custGeom>
          <a:solidFill>
            <a:srgbClr val="2929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0"/>
            <a:ext cx="3657599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2"/>
          <p:cNvGrpSpPr/>
          <p:nvPr/>
        </p:nvGrpSpPr>
        <p:grpSpPr>
          <a:xfrm>
            <a:off x="752474" y="2838449"/>
            <a:ext cx="7038975" cy="4019550"/>
            <a:chOff x="752474" y="2838449"/>
            <a:chExt cx="7038975" cy="4019550"/>
          </a:xfrm>
        </p:grpSpPr>
        <p:sp>
          <p:nvSpPr>
            <p:cNvPr id="56" name="Google Shape;56;p2"/>
            <p:cNvSpPr/>
            <p:nvPr/>
          </p:nvSpPr>
          <p:spPr>
            <a:xfrm>
              <a:off x="752474" y="2838449"/>
              <a:ext cx="7038975" cy="4019550"/>
            </a:xfrm>
            <a:custGeom>
              <a:rect b="b" l="l" r="r" t="t"/>
              <a:pathLst>
                <a:path extrusionOk="0" h="4019550" w="7038975">
                  <a:moveTo>
                    <a:pt x="7038974" y="4019549"/>
                  </a:moveTo>
                  <a:lnTo>
                    <a:pt x="0" y="4019549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6997663" y="0"/>
                  </a:lnTo>
                  <a:lnTo>
                    <a:pt x="7032930" y="23564"/>
                  </a:lnTo>
                  <a:lnTo>
                    <a:pt x="7038974" y="4019549"/>
                  </a:lnTo>
                  <a:close/>
                </a:path>
              </a:pathLst>
            </a:custGeom>
            <a:solidFill>
              <a:srgbClr val="2929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85824" y="3724274"/>
              <a:ext cx="6762750" cy="19050"/>
            </a:xfrm>
            <a:custGeom>
              <a:rect b="b" l="l" r="r" t="t"/>
              <a:pathLst>
                <a:path extrusionOk="0" h="19050" w="6762750">
                  <a:moveTo>
                    <a:pt x="676274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762749" y="0"/>
                  </a:lnTo>
                  <a:lnTo>
                    <a:pt x="6762749" y="19049"/>
                  </a:lnTo>
                  <a:close/>
                </a:path>
              </a:pathLst>
            </a:custGeom>
            <a:solidFill>
              <a:srgbClr val="4DA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8" name="Google Shape;58;p2"/>
          <p:cNvSpPr txBox="1"/>
          <p:nvPr>
            <p:ph type="title"/>
          </p:nvPr>
        </p:nvSpPr>
        <p:spPr>
          <a:xfrm>
            <a:off x="735012" y="763587"/>
            <a:ext cx="3968750" cy="171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Presentation Overview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873125" y="3200082"/>
            <a:ext cx="50235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We'll Cover: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3845" lvl="0" marL="563880" rtl="0" algn="l">
              <a:lnSpc>
                <a:spcPct val="100000"/>
              </a:lnSpc>
              <a:spcBef>
                <a:spcPts val="2315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AutoNum type="arabicPeriod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Industry context and challenges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3845" lvl="0" marL="56388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AutoNum type="arabicPeriod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collection and preparation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3845" lvl="0" marL="56388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AutoNum type="arabicPeriod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Text analysis methodology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3845" lvl="0" marL="56388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AutoNum type="arabicPeriod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findings from sentiment analysis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3845" lvl="0" marL="56388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AutoNum type="arabicPeriod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Actionable recommendations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735012" y="763587"/>
            <a:ext cx="527240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Industry Context</a:t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52474" y="2724149"/>
            <a:ext cx="5210175" cy="19050"/>
          </a:xfrm>
          <a:custGeom>
            <a:rect b="b" l="l" r="r" t="t"/>
            <a:pathLst>
              <a:path extrusionOk="0" h="19050" w="5210175">
                <a:moveTo>
                  <a:pt x="5210174" y="19049"/>
                </a:moveTo>
                <a:lnTo>
                  <a:pt x="0" y="19049"/>
                </a:lnTo>
                <a:lnTo>
                  <a:pt x="0" y="0"/>
                </a:lnTo>
                <a:lnTo>
                  <a:pt x="5210174" y="0"/>
                </a:lnTo>
                <a:lnTo>
                  <a:pt x="5210174" y="19049"/>
                </a:lnTo>
                <a:close/>
              </a:path>
            </a:pathLst>
          </a:custGeom>
          <a:solidFill>
            <a:srgbClr val="4D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6" name="Google Shape;66;p3"/>
          <p:cNvGrpSpPr/>
          <p:nvPr/>
        </p:nvGrpSpPr>
        <p:grpSpPr>
          <a:xfrm>
            <a:off x="6238873" y="2066924"/>
            <a:ext cx="5210175" cy="4400550"/>
            <a:chOff x="6238873" y="2066924"/>
            <a:chExt cx="5210175" cy="4400550"/>
          </a:xfrm>
        </p:grpSpPr>
        <p:sp>
          <p:nvSpPr>
            <p:cNvPr id="67" name="Google Shape;67;p3"/>
            <p:cNvSpPr/>
            <p:nvPr/>
          </p:nvSpPr>
          <p:spPr>
            <a:xfrm>
              <a:off x="6238873" y="2066924"/>
              <a:ext cx="5210175" cy="4400550"/>
            </a:xfrm>
            <a:custGeom>
              <a:rect b="b" l="l" r="r" t="t"/>
              <a:pathLst>
                <a:path extrusionOk="0" h="4400550" w="5210175">
                  <a:moveTo>
                    <a:pt x="5121179" y="4400549"/>
                  </a:moveTo>
                  <a:lnTo>
                    <a:pt x="88995" y="4400549"/>
                  </a:lnTo>
                  <a:lnTo>
                    <a:pt x="82801" y="4399939"/>
                  </a:lnTo>
                  <a:lnTo>
                    <a:pt x="37131" y="4381021"/>
                  </a:lnTo>
                  <a:lnTo>
                    <a:pt x="9643" y="4347527"/>
                  </a:lnTo>
                  <a:lnTo>
                    <a:pt x="0" y="4311553"/>
                  </a:lnTo>
                  <a:lnTo>
                    <a:pt x="0" y="430529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121179" y="0"/>
                  </a:lnTo>
                  <a:lnTo>
                    <a:pt x="5162641" y="12577"/>
                  </a:lnTo>
                  <a:lnTo>
                    <a:pt x="5197596" y="47531"/>
                  </a:lnTo>
                  <a:lnTo>
                    <a:pt x="5210174" y="88995"/>
                  </a:lnTo>
                  <a:lnTo>
                    <a:pt x="5210174" y="4311553"/>
                  </a:lnTo>
                  <a:lnTo>
                    <a:pt x="5197596" y="4353017"/>
                  </a:lnTo>
                  <a:lnTo>
                    <a:pt x="5162641" y="4387971"/>
                  </a:lnTo>
                  <a:lnTo>
                    <a:pt x="5127373" y="4399939"/>
                  </a:lnTo>
                  <a:lnTo>
                    <a:pt x="5121179" y="4400549"/>
                  </a:lnTo>
                  <a:close/>
                </a:path>
              </a:pathLst>
            </a:custGeom>
            <a:solidFill>
              <a:srgbClr val="2929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8" name="Google Shape;6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29374" y="2257424"/>
              <a:ext cx="4286249" cy="2857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3"/>
          <p:cNvSpPr txBox="1"/>
          <p:nvPr/>
        </p:nvSpPr>
        <p:spPr>
          <a:xfrm>
            <a:off x="735012" y="2199957"/>
            <a:ext cx="51942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Points: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1047750" rtl="0" algn="l">
              <a:lnSpc>
                <a:spcPct val="125000"/>
              </a:lnSpc>
              <a:spcBef>
                <a:spcPts val="167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Telecom market faces intense competition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58039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loyalty directly impacts revenue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1137285" rtl="0" algn="l">
              <a:lnSpc>
                <a:spcPct val="127899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Social media offers real-time feedback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5080" rtl="0" algn="l">
              <a:lnSpc>
                <a:spcPct val="127899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Data-driven decisions improve service quality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735012" y="763587"/>
            <a:ext cx="597408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Current Challenges</a:t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2474" y="2724149"/>
            <a:ext cx="5210175" cy="19050"/>
          </a:xfrm>
          <a:custGeom>
            <a:rect b="b" l="l" r="r" t="t"/>
            <a:pathLst>
              <a:path extrusionOk="0" h="19050" w="5210175">
                <a:moveTo>
                  <a:pt x="5210174" y="19049"/>
                </a:moveTo>
                <a:lnTo>
                  <a:pt x="0" y="19049"/>
                </a:lnTo>
                <a:lnTo>
                  <a:pt x="0" y="0"/>
                </a:lnTo>
                <a:lnTo>
                  <a:pt x="5210174" y="0"/>
                </a:lnTo>
                <a:lnTo>
                  <a:pt x="5210174" y="19049"/>
                </a:lnTo>
                <a:close/>
              </a:path>
            </a:pathLst>
          </a:custGeom>
          <a:solidFill>
            <a:srgbClr val="4D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752474" y="4562474"/>
            <a:ext cx="5210175" cy="19050"/>
          </a:xfrm>
          <a:custGeom>
            <a:rect b="b" l="l" r="r" t="t"/>
            <a:pathLst>
              <a:path extrusionOk="0" h="19050" w="5210175">
                <a:moveTo>
                  <a:pt x="5210174" y="19049"/>
                </a:moveTo>
                <a:lnTo>
                  <a:pt x="0" y="19049"/>
                </a:lnTo>
                <a:lnTo>
                  <a:pt x="0" y="0"/>
                </a:lnTo>
                <a:lnTo>
                  <a:pt x="5210174" y="0"/>
                </a:lnTo>
                <a:lnTo>
                  <a:pt x="5210174" y="19049"/>
                </a:lnTo>
                <a:close/>
              </a:path>
            </a:pathLst>
          </a:custGeom>
          <a:solidFill>
            <a:srgbClr val="4D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4"/>
          <p:cNvSpPr txBox="1"/>
          <p:nvPr/>
        </p:nvSpPr>
        <p:spPr>
          <a:xfrm>
            <a:off x="735012" y="2199957"/>
            <a:ext cx="47028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 Issues: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134620" rtl="0" algn="l">
              <a:lnSpc>
                <a:spcPct val="146800"/>
              </a:lnSpc>
              <a:spcBef>
                <a:spcPts val="1110"/>
              </a:spcBef>
              <a:spcAft>
                <a:spcPts val="0"/>
              </a:spcAft>
              <a:buClr>
                <a:srgbClr val="FF666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FF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Network reliability concerns Price-value perception gaps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Impact: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5080" rtl="0" algn="l">
              <a:lnSpc>
                <a:spcPct val="127899"/>
              </a:lnSpc>
              <a:spcBef>
                <a:spcPts val="152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churn affects long-term growth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735012" y="982662"/>
            <a:ext cx="1072197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Service Gaps</a:t>
            </a: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752474" y="2943224"/>
            <a:ext cx="5210175" cy="19050"/>
          </a:xfrm>
          <a:custGeom>
            <a:rect b="b" l="l" r="r" t="t"/>
            <a:pathLst>
              <a:path extrusionOk="0" h="19050" w="5210175">
                <a:moveTo>
                  <a:pt x="5210174" y="19049"/>
                </a:moveTo>
                <a:lnTo>
                  <a:pt x="0" y="19049"/>
                </a:lnTo>
                <a:lnTo>
                  <a:pt x="0" y="0"/>
                </a:lnTo>
                <a:lnTo>
                  <a:pt x="5210174" y="0"/>
                </a:lnTo>
                <a:lnTo>
                  <a:pt x="5210174" y="19049"/>
                </a:lnTo>
                <a:close/>
              </a:path>
            </a:pathLst>
          </a:custGeom>
          <a:solidFill>
            <a:srgbClr val="4D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4" name="Google Shape;84;p5"/>
          <p:cNvGrpSpPr/>
          <p:nvPr/>
        </p:nvGrpSpPr>
        <p:grpSpPr>
          <a:xfrm>
            <a:off x="6238873" y="2285999"/>
            <a:ext cx="5210175" cy="3505200"/>
            <a:chOff x="6238873" y="2285999"/>
            <a:chExt cx="5210175" cy="3505200"/>
          </a:xfrm>
        </p:grpSpPr>
        <p:sp>
          <p:nvSpPr>
            <p:cNvPr id="85" name="Google Shape;85;p5"/>
            <p:cNvSpPr/>
            <p:nvPr/>
          </p:nvSpPr>
          <p:spPr>
            <a:xfrm>
              <a:off x="6238873" y="2285999"/>
              <a:ext cx="5210175" cy="3505200"/>
            </a:xfrm>
            <a:custGeom>
              <a:rect b="b" l="l" r="r" t="t"/>
              <a:pathLst>
                <a:path extrusionOk="0" h="3505200" w="5210175">
                  <a:moveTo>
                    <a:pt x="5121179" y="3505199"/>
                  </a:moveTo>
                  <a:lnTo>
                    <a:pt x="88995" y="3505199"/>
                  </a:lnTo>
                  <a:lnTo>
                    <a:pt x="82801" y="3504589"/>
                  </a:lnTo>
                  <a:lnTo>
                    <a:pt x="37131" y="3485671"/>
                  </a:lnTo>
                  <a:lnTo>
                    <a:pt x="9643" y="3452177"/>
                  </a:lnTo>
                  <a:lnTo>
                    <a:pt x="0" y="3416203"/>
                  </a:lnTo>
                  <a:lnTo>
                    <a:pt x="0" y="34099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121179" y="0"/>
                  </a:lnTo>
                  <a:lnTo>
                    <a:pt x="5162641" y="12577"/>
                  </a:lnTo>
                  <a:lnTo>
                    <a:pt x="5197596" y="47531"/>
                  </a:lnTo>
                  <a:lnTo>
                    <a:pt x="5210174" y="88995"/>
                  </a:lnTo>
                  <a:lnTo>
                    <a:pt x="5210174" y="3416203"/>
                  </a:lnTo>
                  <a:lnTo>
                    <a:pt x="5197596" y="3457667"/>
                  </a:lnTo>
                  <a:lnTo>
                    <a:pt x="5162641" y="3492621"/>
                  </a:lnTo>
                  <a:lnTo>
                    <a:pt x="5127373" y="3504589"/>
                  </a:lnTo>
                  <a:lnTo>
                    <a:pt x="5121179" y="3505199"/>
                  </a:lnTo>
                  <a:close/>
                </a:path>
              </a:pathLst>
            </a:custGeom>
            <a:solidFill>
              <a:srgbClr val="2929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86" name="Google Shape;8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29374" y="2476499"/>
              <a:ext cx="4286249" cy="2857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5"/>
          <p:cNvSpPr txBox="1"/>
          <p:nvPr/>
        </p:nvSpPr>
        <p:spPr>
          <a:xfrm>
            <a:off x="735012" y="2419032"/>
            <a:ext cx="43401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Gaps: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307975" rtl="0" algn="l">
              <a:lnSpc>
                <a:spcPct val="125000"/>
              </a:lnSpc>
              <a:spcBef>
                <a:spcPts val="1670"/>
              </a:spcBef>
              <a:spcAft>
                <a:spcPts val="0"/>
              </a:spcAft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FF99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Performance Gap</a:t>
            </a: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Actual vs. promised service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5080" rtl="0" algn="l">
              <a:lnSpc>
                <a:spcPct val="127899"/>
              </a:lnSpc>
              <a:spcBef>
                <a:spcPts val="0"/>
              </a:spcBef>
              <a:spcAft>
                <a:spcPts val="0"/>
              </a:spcAft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FF99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 Gap</a:t>
            </a: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Price perception vs. benefits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0"/>
            <a:ext cx="3657599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6"/>
          <p:cNvGrpSpPr/>
          <p:nvPr/>
        </p:nvGrpSpPr>
        <p:grpSpPr>
          <a:xfrm>
            <a:off x="752474" y="2676524"/>
            <a:ext cx="7038975" cy="2733675"/>
            <a:chOff x="752474" y="2676524"/>
            <a:chExt cx="7038975" cy="2733675"/>
          </a:xfrm>
        </p:grpSpPr>
        <p:sp>
          <p:nvSpPr>
            <p:cNvPr id="94" name="Google Shape;94;p6"/>
            <p:cNvSpPr/>
            <p:nvPr/>
          </p:nvSpPr>
          <p:spPr>
            <a:xfrm>
              <a:off x="752474" y="2676524"/>
              <a:ext cx="7038975" cy="2733675"/>
            </a:xfrm>
            <a:custGeom>
              <a:rect b="b" l="l" r="r" t="t"/>
              <a:pathLst>
                <a:path extrusionOk="0" h="2733675" w="7038975">
                  <a:moveTo>
                    <a:pt x="6997664" y="2733674"/>
                  </a:moveTo>
                  <a:lnTo>
                    <a:pt x="41309" y="2733674"/>
                  </a:lnTo>
                  <a:lnTo>
                    <a:pt x="35234" y="2732465"/>
                  </a:lnTo>
                  <a:lnTo>
                    <a:pt x="1208" y="2698439"/>
                  </a:lnTo>
                  <a:lnTo>
                    <a:pt x="0" y="2692365"/>
                  </a:lnTo>
                  <a:lnTo>
                    <a:pt x="0" y="2686049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6997664" y="0"/>
                  </a:lnTo>
                  <a:lnTo>
                    <a:pt x="7032931" y="23564"/>
                  </a:lnTo>
                  <a:lnTo>
                    <a:pt x="7038973" y="41309"/>
                  </a:lnTo>
                  <a:lnTo>
                    <a:pt x="7038973" y="2692365"/>
                  </a:lnTo>
                  <a:lnTo>
                    <a:pt x="7015408" y="2727632"/>
                  </a:lnTo>
                  <a:lnTo>
                    <a:pt x="7003738" y="2732465"/>
                  </a:lnTo>
                  <a:lnTo>
                    <a:pt x="6997664" y="2733674"/>
                  </a:lnTo>
                  <a:close/>
                </a:path>
              </a:pathLst>
            </a:custGeom>
            <a:solidFill>
              <a:srgbClr val="2929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885824" y="3562349"/>
              <a:ext cx="6762750" cy="19050"/>
            </a:xfrm>
            <a:custGeom>
              <a:rect b="b" l="l" r="r" t="t"/>
              <a:pathLst>
                <a:path extrusionOk="0" h="19050" w="6762750">
                  <a:moveTo>
                    <a:pt x="676274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762749" y="0"/>
                  </a:lnTo>
                  <a:lnTo>
                    <a:pt x="6762749" y="19049"/>
                  </a:lnTo>
                  <a:close/>
                </a:path>
              </a:pathLst>
            </a:custGeom>
            <a:solidFill>
              <a:srgbClr val="4DA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6" name="Google Shape;96;p6"/>
          <p:cNvSpPr txBox="1"/>
          <p:nvPr>
            <p:ph type="title"/>
          </p:nvPr>
        </p:nvSpPr>
        <p:spPr>
          <a:xfrm>
            <a:off x="735012" y="1458912"/>
            <a:ext cx="612775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Research Questions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873125" y="3038157"/>
            <a:ext cx="63570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Analysis Focuses On: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3845" lvl="0" marL="563880" rtl="0" algn="l">
              <a:lnSpc>
                <a:spcPct val="100000"/>
              </a:lnSpc>
              <a:spcBef>
                <a:spcPts val="2315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AutoNum type="arabicPeriod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users feel about network quality?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3845" lvl="0" marL="56388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AutoNum type="arabicPeriod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Which factors drive satisfaction or frustration?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735012" y="982662"/>
            <a:ext cx="1072197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Data Collection</a:t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752474" y="2905124"/>
            <a:ext cx="5210175" cy="19050"/>
          </a:xfrm>
          <a:custGeom>
            <a:rect b="b" l="l" r="r" t="t"/>
            <a:pathLst>
              <a:path extrusionOk="0" h="19050" w="5210175">
                <a:moveTo>
                  <a:pt x="5210174" y="19049"/>
                </a:moveTo>
                <a:lnTo>
                  <a:pt x="0" y="19049"/>
                </a:lnTo>
                <a:lnTo>
                  <a:pt x="0" y="0"/>
                </a:lnTo>
                <a:lnTo>
                  <a:pt x="5210174" y="0"/>
                </a:lnTo>
                <a:lnTo>
                  <a:pt x="5210174" y="19049"/>
                </a:lnTo>
                <a:close/>
              </a:path>
            </a:pathLst>
          </a:custGeom>
          <a:solidFill>
            <a:srgbClr val="4D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04" name="Google Shape;104;p7"/>
          <p:cNvGrpSpPr/>
          <p:nvPr/>
        </p:nvGrpSpPr>
        <p:grpSpPr>
          <a:xfrm>
            <a:off x="6238873" y="2247899"/>
            <a:ext cx="5210175" cy="3581400"/>
            <a:chOff x="6238873" y="2247899"/>
            <a:chExt cx="5210175" cy="3581400"/>
          </a:xfrm>
        </p:grpSpPr>
        <p:sp>
          <p:nvSpPr>
            <p:cNvPr id="105" name="Google Shape;105;p7"/>
            <p:cNvSpPr/>
            <p:nvPr/>
          </p:nvSpPr>
          <p:spPr>
            <a:xfrm>
              <a:off x="6238873" y="2247899"/>
              <a:ext cx="5210175" cy="3581400"/>
            </a:xfrm>
            <a:custGeom>
              <a:rect b="b" l="l" r="r" t="t"/>
              <a:pathLst>
                <a:path extrusionOk="0" h="3581400" w="5210175">
                  <a:moveTo>
                    <a:pt x="5121179" y="3581399"/>
                  </a:moveTo>
                  <a:lnTo>
                    <a:pt x="88995" y="3581399"/>
                  </a:lnTo>
                  <a:lnTo>
                    <a:pt x="82801" y="3580789"/>
                  </a:lnTo>
                  <a:lnTo>
                    <a:pt x="37131" y="3561871"/>
                  </a:lnTo>
                  <a:lnTo>
                    <a:pt x="9643" y="3528377"/>
                  </a:lnTo>
                  <a:lnTo>
                    <a:pt x="0" y="3492403"/>
                  </a:lnTo>
                  <a:lnTo>
                    <a:pt x="0" y="34861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121179" y="0"/>
                  </a:lnTo>
                  <a:lnTo>
                    <a:pt x="5162641" y="12577"/>
                  </a:lnTo>
                  <a:lnTo>
                    <a:pt x="5197596" y="47531"/>
                  </a:lnTo>
                  <a:lnTo>
                    <a:pt x="5210174" y="88995"/>
                  </a:lnTo>
                  <a:lnTo>
                    <a:pt x="5210174" y="3492403"/>
                  </a:lnTo>
                  <a:lnTo>
                    <a:pt x="5197596" y="3533866"/>
                  </a:lnTo>
                  <a:lnTo>
                    <a:pt x="5162641" y="3568821"/>
                  </a:lnTo>
                  <a:lnTo>
                    <a:pt x="5127373" y="3580789"/>
                  </a:lnTo>
                  <a:lnTo>
                    <a:pt x="5121179" y="3581399"/>
                  </a:lnTo>
                  <a:close/>
                </a:path>
              </a:pathLst>
            </a:custGeom>
            <a:solidFill>
              <a:srgbClr val="2929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06" name="Google Shape;10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29374" y="2438399"/>
              <a:ext cx="4286249" cy="2857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7"/>
          <p:cNvSpPr txBox="1"/>
          <p:nvPr/>
        </p:nvSpPr>
        <p:spPr>
          <a:xfrm>
            <a:off x="735012" y="2380932"/>
            <a:ext cx="4697700" cy="3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Approach: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680720" rtl="0" algn="l">
              <a:lnSpc>
                <a:spcPct val="127899"/>
              </a:lnSpc>
              <a:spcBef>
                <a:spcPts val="1595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Gathered 300 Twitter Tweets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60325" rtl="0" algn="l">
              <a:lnSpc>
                <a:spcPct val="178093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Used standard data analysis tools</a:t>
            </a:r>
            <a:endParaRPr sz="2150">
              <a:solidFill>
                <a:srgbClr val="E6E6E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60325" rtl="0" algn="l">
              <a:lnSpc>
                <a:spcPct val="178093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Verified data quality and</a:t>
            </a:r>
            <a:r>
              <a:rPr lang="en-ID" sz="215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completeness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Organized for efficient processing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735012" y="982662"/>
            <a:ext cx="1072197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Text Preparation</a:t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>
            <a:off x="752474" y="2943224"/>
            <a:ext cx="5210175" cy="19050"/>
          </a:xfrm>
          <a:custGeom>
            <a:rect b="b" l="l" r="r" t="t"/>
            <a:pathLst>
              <a:path extrusionOk="0" h="19050" w="5210175">
                <a:moveTo>
                  <a:pt x="5210174" y="19049"/>
                </a:moveTo>
                <a:lnTo>
                  <a:pt x="0" y="19049"/>
                </a:lnTo>
                <a:lnTo>
                  <a:pt x="0" y="0"/>
                </a:lnTo>
                <a:lnTo>
                  <a:pt x="5210174" y="0"/>
                </a:lnTo>
                <a:lnTo>
                  <a:pt x="5210174" y="19049"/>
                </a:lnTo>
                <a:close/>
              </a:path>
            </a:pathLst>
          </a:custGeom>
          <a:solidFill>
            <a:srgbClr val="4D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8"/>
          <p:cNvSpPr/>
          <p:nvPr/>
        </p:nvSpPr>
        <p:spPr>
          <a:xfrm>
            <a:off x="6238873" y="2952749"/>
            <a:ext cx="5210175" cy="1524000"/>
          </a:xfrm>
          <a:custGeom>
            <a:rect b="b" l="l" r="r" t="t"/>
            <a:pathLst>
              <a:path extrusionOk="0" h="1524000" w="5210175">
                <a:moveTo>
                  <a:pt x="5168864" y="1523999"/>
                </a:moveTo>
                <a:lnTo>
                  <a:pt x="41309" y="1523999"/>
                </a:lnTo>
                <a:lnTo>
                  <a:pt x="35234" y="1522791"/>
                </a:lnTo>
                <a:lnTo>
                  <a:pt x="1208" y="1488764"/>
                </a:lnTo>
                <a:lnTo>
                  <a:pt x="0" y="1482689"/>
                </a:lnTo>
                <a:lnTo>
                  <a:pt x="0" y="14763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5168864" y="0"/>
                </a:lnTo>
                <a:lnTo>
                  <a:pt x="5204132" y="23564"/>
                </a:lnTo>
                <a:lnTo>
                  <a:pt x="5210175" y="41309"/>
                </a:lnTo>
                <a:lnTo>
                  <a:pt x="5210175" y="1482689"/>
                </a:lnTo>
                <a:lnTo>
                  <a:pt x="5186609" y="1517957"/>
                </a:lnTo>
                <a:lnTo>
                  <a:pt x="5174940" y="1522791"/>
                </a:lnTo>
                <a:lnTo>
                  <a:pt x="5168864" y="1523999"/>
                </a:lnTo>
                <a:close/>
              </a:path>
            </a:pathLst>
          </a:custGeom>
          <a:solidFill>
            <a:srgbClr val="2929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8"/>
          <p:cNvSpPr/>
          <p:nvPr/>
        </p:nvSpPr>
        <p:spPr>
          <a:xfrm>
            <a:off x="6238873" y="4629149"/>
            <a:ext cx="5210175" cy="1104900"/>
          </a:xfrm>
          <a:custGeom>
            <a:rect b="b" l="l" r="r" t="t"/>
            <a:pathLst>
              <a:path extrusionOk="0" h="1104900" w="5210175">
                <a:moveTo>
                  <a:pt x="5168864" y="1104899"/>
                </a:moveTo>
                <a:lnTo>
                  <a:pt x="41309" y="1104899"/>
                </a:lnTo>
                <a:lnTo>
                  <a:pt x="35234" y="1103690"/>
                </a:lnTo>
                <a:lnTo>
                  <a:pt x="1208" y="1069664"/>
                </a:lnTo>
                <a:lnTo>
                  <a:pt x="0" y="1063590"/>
                </a:lnTo>
                <a:lnTo>
                  <a:pt x="0" y="10572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5168864" y="0"/>
                </a:lnTo>
                <a:lnTo>
                  <a:pt x="5204132" y="23564"/>
                </a:lnTo>
                <a:lnTo>
                  <a:pt x="5210175" y="41309"/>
                </a:lnTo>
                <a:lnTo>
                  <a:pt x="5210175" y="1063590"/>
                </a:lnTo>
                <a:lnTo>
                  <a:pt x="5186609" y="1098856"/>
                </a:lnTo>
                <a:lnTo>
                  <a:pt x="5174940" y="1103690"/>
                </a:lnTo>
                <a:lnTo>
                  <a:pt x="5168864" y="1104899"/>
                </a:lnTo>
                <a:close/>
              </a:path>
            </a:pathLst>
          </a:custGeom>
          <a:solidFill>
            <a:srgbClr val="2929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8"/>
          <p:cNvSpPr txBox="1"/>
          <p:nvPr/>
        </p:nvSpPr>
        <p:spPr>
          <a:xfrm>
            <a:off x="6221412" y="2417127"/>
            <a:ext cx="5044440" cy="3147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Example: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50495" marR="5080" rtl="0" algn="l">
              <a:lnSpc>
                <a:spcPct val="126499"/>
              </a:lnSpc>
              <a:spcBef>
                <a:spcPts val="2010"/>
              </a:spcBef>
              <a:spcAft>
                <a:spcPts val="0"/>
              </a:spcAft>
              <a:buNone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Before: "@TelcoProvider your network is DOWN AGAIN! #frustrated #badservice This is the 3rd time this week!!!"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50495" marR="121920" rtl="0" algn="l">
              <a:lnSpc>
                <a:spcPct val="1278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After: "telcoprovider network down 3rd time week"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735012" y="2428557"/>
            <a:ext cx="4769400" cy="24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Cleaning Process: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467358" rtl="0" algn="l">
              <a:lnSpc>
                <a:spcPct val="148300"/>
              </a:lnSpc>
              <a:spcBef>
                <a:spcPts val="994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Standardized text to lowercase</a:t>
            </a:r>
            <a:endParaRPr sz="2150">
              <a:solidFill>
                <a:srgbClr val="E6E6E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467358" rtl="0" algn="l">
              <a:lnSpc>
                <a:spcPct val="1483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Removed irrelevant elements</a:t>
            </a:r>
            <a:endParaRPr sz="2150">
              <a:solidFill>
                <a:srgbClr val="E6E6E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467358" rtl="0" algn="l">
              <a:lnSpc>
                <a:spcPct val="1483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Filtered common words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564515" marR="5080" rtl="0" algn="l">
              <a:lnSpc>
                <a:spcPct val="127899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735012" y="982662"/>
            <a:ext cx="1072197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Text Normalization</a:t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752474" y="2952749"/>
            <a:ext cx="5210175" cy="19050"/>
          </a:xfrm>
          <a:custGeom>
            <a:rect b="b" l="l" r="r" t="t"/>
            <a:pathLst>
              <a:path extrusionOk="0" h="19050" w="5210175">
                <a:moveTo>
                  <a:pt x="5210174" y="19049"/>
                </a:moveTo>
                <a:lnTo>
                  <a:pt x="0" y="19049"/>
                </a:lnTo>
                <a:lnTo>
                  <a:pt x="0" y="0"/>
                </a:lnTo>
                <a:lnTo>
                  <a:pt x="5210174" y="0"/>
                </a:lnTo>
                <a:lnTo>
                  <a:pt x="5210174" y="19049"/>
                </a:lnTo>
                <a:close/>
              </a:path>
            </a:pathLst>
          </a:custGeom>
          <a:solidFill>
            <a:srgbClr val="4DA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24" name="Google Shape;124;p9"/>
          <p:cNvGrpSpPr/>
          <p:nvPr/>
        </p:nvGrpSpPr>
        <p:grpSpPr>
          <a:xfrm>
            <a:off x="6238873" y="2295524"/>
            <a:ext cx="5210175" cy="3486150"/>
            <a:chOff x="6238873" y="2295524"/>
            <a:chExt cx="5210175" cy="3486150"/>
          </a:xfrm>
        </p:grpSpPr>
        <p:sp>
          <p:nvSpPr>
            <p:cNvPr id="125" name="Google Shape;125;p9"/>
            <p:cNvSpPr/>
            <p:nvPr/>
          </p:nvSpPr>
          <p:spPr>
            <a:xfrm>
              <a:off x="6238873" y="2295524"/>
              <a:ext cx="5210175" cy="3486150"/>
            </a:xfrm>
            <a:custGeom>
              <a:rect b="b" l="l" r="r" t="t"/>
              <a:pathLst>
                <a:path extrusionOk="0" h="3486150" w="5210175">
                  <a:moveTo>
                    <a:pt x="5121179" y="3486149"/>
                  </a:moveTo>
                  <a:lnTo>
                    <a:pt x="88995" y="3486149"/>
                  </a:lnTo>
                  <a:lnTo>
                    <a:pt x="82801" y="3485539"/>
                  </a:lnTo>
                  <a:lnTo>
                    <a:pt x="37131" y="3466622"/>
                  </a:lnTo>
                  <a:lnTo>
                    <a:pt x="9643" y="3433127"/>
                  </a:lnTo>
                  <a:lnTo>
                    <a:pt x="0" y="3397154"/>
                  </a:lnTo>
                  <a:lnTo>
                    <a:pt x="0" y="339089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121179" y="0"/>
                  </a:lnTo>
                  <a:lnTo>
                    <a:pt x="5162641" y="12577"/>
                  </a:lnTo>
                  <a:lnTo>
                    <a:pt x="5197596" y="47531"/>
                  </a:lnTo>
                  <a:lnTo>
                    <a:pt x="5210174" y="88995"/>
                  </a:lnTo>
                  <a:lnTo>
                    <a:pt x="5210174" y="3397154"/>
                  </a:lnTo>
                  <a:lnTo>
                    <a:pt x="5197596" y="3438617"/>
                  </a:lnTo>
                  <a:lnTo>
                    <a:pt x="5162641" y="3473571"/>
                  </a:lnTo>
                  <a:lnTo>
                    <a:pt x="5127373" y="3485539"/>
                  </a:lnTo>
                  <a:lnTo>
                    <a:pt x="5121179" y="3486149"/>
                  </a:lnTo>
                  <a:close/>
                </a:path>
              </a:pathLst>
            </a:custGeom>
            <a:solidFill>
              <a:srgbClr val="2929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6" name="Google Shape;12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29374" y="2486024"/>
              <a:ext cx="4286249" cy="2857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9"/>
          <p:cNvSpPr txBox="1"/>
          <p:nvPr/>
        </p:nvSpPr>
        <p:spPr>
          <a:xfrm>
            <a:off x="735012" y="2428557"/>
            <a:ext cx="4707900" cy="22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Word Processing:</a:t>
            </a:r>
            <a:endParaRPr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5080" rtl="0" algn="l">
              <a:lnSpc>
                <a:spcPct val="125000"/>
              </a:lnSpc>
              <a:spcBef>
                <a:spcPts val="1670"/>
              </a:spcBef>
              <a:spcAft>
                <a:spcPts val="0"/>
              </a:spcAft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FF99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Root Form Extraction</a:t>
            </a: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Converting variations to base words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5125" lvl="0" marL="457200" marR="639445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150"/>
              <a:buFont typeface="Quattrocento Sans"/>
              <a:buChar char="●"/>
            </a:pPr>
            <a:r>
              <a:rPr lang="en-ID" sz="2150">
                <a:solidFill>
                  <a:srgbClr val="FF99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Context-Aware Processing</a:t>
            </a:r>
            <a:r>
              <a:rPr lang="en-ID" sz="2150">
                <a:solidFill>
                  <a:srgbClr val="E6E6E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Maintaining proper meaning</a:t>
            </a:r>
            <a:endParaRPr sz="215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2025-04-03T14:07:08Z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2025-04-03T00:00:00Z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2025-04-03T00:00:00Z</vt:filetime>
  </property>
  <property fmtid="{D5CDD505-2E9C-101B-9397-08002B2CF9AE}" pid="5" name="Producer">
    <vt:lpwstr>Created by Marp</vt:lpwstr>
  </property>
</Properties>
</file>