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6858000" cx="12192000"/>
  <p:notesSz cx="12192000" cy="6858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  <p:ext uri="GoogleSlidesCustomDataVersion2">
      <go:slidesCustomData xmlns:go="http://customooxmlschemas.google.com/" r:id="rId22" roundtripDataSignature="AMtx7mhHMKDU9/zMjeKZRNKOwAzerQoKR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customschemas.google.com/relationships/presentationmetadata" Target="metadata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Hans/Ridho</a:t>
            </a:r>
            <a:endParaRPr/>
          </a:p>
        </p:txBody>
      </p:sp>
      <p:sp>
        <p:nvSpPr>
          <p:cNvPr id="42" name="Google Shape;42;p1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0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/>
              <a:t>Average transactions: 77-92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/>
              <a:t>Top 20% customers: 90+ transactions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/>
              <a:t>Frequency correlates with loyalty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/>
              <a:t>Key metric for retention strategies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Hans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0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1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/>
              <a:t>Spending range: $24.7k-$25.7k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/>
              <a:t>Top 10% spenders: $25.5k+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/>
              <a:t>Direct revenue impact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/>
              <a:t>Identified high-value customer segments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Hans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1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2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Ridho</a:t>
            </a:r>
            <a:endParaRPr/>
          </a:p>
        </p:txBody>
      </p:sp>
      <p:sp>
        <p:nvSpPr>
          <p:cNvPr id="116" name="Google Shape;116;p12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4056a96be7_1_2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Ridho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g34056a96be7_1_2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4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Ridho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4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5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Ridho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5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7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Ridho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7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Hans/Ridho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2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Claire</a:t>
            </a:r>
            <a:endParaRPr/>
          </a:p>
        </p:txBody>
      </p:sp>
      <p:sp>
        <p:nvSpPr>
          <p:cNvPr id="56" name="Google Shape;56;p3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4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Claire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4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5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Claire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5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6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Hans</a:t>
            </a:r>
            <a:endParaRPr/>
          </a:p>
        </p:txBody>
      </p:sp>
      <p:sp>
        <p:nvSpPr>
          <p:cNvPr id="77" name="Google Shape;77;p6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7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Hans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7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8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Hans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8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9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/>
              <a:t>All customers: Same length (89 days) 85% purchased within last 3 days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/>
              <a:t>Length dimension not discriminative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/>
              <a:t>Decision: Focus on RFM instead of LRFM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Hans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9"/>
          <p:cNvSpPr txBox="1"/>
          <p:nvPr>
            <p:ph type="title"/>
          </p:nvPr>
        </p:nvSpPr>
        <p:spPr>
          <a:xfrm>
            <a:off x="368299" y="1526539"/>
            <a:ext cx="9291954" cy="1108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>
                <a:solidFill>
                  <a:srgbClr val="3398D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9"/>
          <p:cNvSpPr txBox="1"/>
          <p:nvPr>
            <p:ph idx="1" type="body"/>
          </p:nvPr>
        </p:nvSpPr>
        <p:spPr>
          <a:xfrm>
            <a:off x="920750" y="2700020"/>
            <a:ext cx="5153025" cy="2073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150">
                <a:solidFill>
                  <a:srgbClr val="1F232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9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9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9"/>
          <p:cNvSpPr txBox="1"/>
          <p:nvPr>
            <p:ph idx="12" type="sldNum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>
  <p:cSld name="Title Slide">
    <p:bg>
      <p:bgPr>
        <a:solidFill>
          <a:schemeClr val="lt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315200" y="0"/>
            <a:ext cx="4876799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20"/>
          <p:cNvSpPr txBox="1"/>
          <p:nvPr>
            <p:ph type="ctrTitle"/>
          </p:nvPr>
        </p:nvSpPr>
        <p:spPr>
          <a:xfrm>
            <a:off x="368299" y="2707639"/>
            <a:ext cx="2391410" cy="5562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>
                <a:solidFill>
                  <a:srgbClr val="3398D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0"/>
          <p:cNvSpPr txBox="1"/>
          <p:nvPr>
            <p:ph idx="1" type="subTitle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150">
                <a:solidFill>
                  <a:srgbClr val="1F232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0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0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0"/>
          <p:cNvSpPr txBox="1"/>
          <p:nvPr>
            <p:ph idx="12" type="sldNum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1"/>
          <p:cNvSpPr txBox="1"/>
          <p:nvPr>
            <p:ph type="title"/>
          </p:nvPr>
        </p:nvSpPr>
        <p:spPr>
          <a:xfrm>
            <a:off x="368299" y="1526539"/>
            <a:ext cx="9291954" cy="1108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>
                <a:solidFill>
                  <a:srgbClr val="3398D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1"/>
          <p:cNvSpPr txBox="1"/>
          <p:nvPr>
            <p:ph idx="1" type="body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1"/>
          <p:cNvSpPr txBox="1"/>
          <p:nvPr>
            <p:ph idx="2" type="body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1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1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1"/>
          <p:cNvSpPr txBox="1"/>
          <p:nvPr>
            <p:ph idx="12" type="sldNum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2"/>
          <p:cNvSpPr txBox="1"/>
          <p:nvPr>
            <p:ph type="title"/>
          </p:nvPr>
        </p:nvSpPr>
        <p:spPr>
          <a:xfrm>
            <a:off x="368299" y="1526539"/>
            <a:ext cx="9291954" cy="1108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>
                <a:solidFill>
                  <a:srgbClr val="3398D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2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2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2"/>
          <p:cNvSpPr txBox="1"/>
          <p:nvPr>
            <p:ph idx="12" type="sldNum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3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3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3"/>
          <p:cNvSpPr txBox="1"/>
          <p:nvPr>
            <p:ph idx="12" type="sldNum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8"/>
          <p:cNvSpPr txBox="1"/>
          <p:nvPr>
            <p:ph type="title"/>
          </p:nvPr>
        </p:nvSpPr>
        <p:spPr>
          <a:xfrm>
            <a:off x="368299" y="1526539"/>
            <a:ext cx="9291954" cy="1108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3398D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8"/>
          <p:cNvSpPr txBox="1"/>
          <p:nvPr>
            <p:ph idx="1" type="body"/>
          </p:nvPr>
        </p:nvSpPr>
        <p:spPr>
          <a:xfrm>
            <a:off x="920750" y="2700020"/>
            <a:ext cx="5153025" cy="2073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150" u="none" cap="none" strike="noStrike">
                <a:solidFill>
                  <a:srgbClr val="1F232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8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" name="Google Shape;9;p18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" name="Google Shape;10;p18"/>
          <p:cNvSpPr txBox="1"/>
          <p:nvPr>
            <p:ph idx="12" type="sldNum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1pPr>
            <a:lvl2pPr indent="0" lvl="1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2pPr>
            <a:lvl3pPr indent="0" lvl="2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3pPr>
            <a:lvl4pPr indent="0" lvl="3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4pPr>
            <a:lvl5pPr indent="0" lvl="4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5pPr>
            <a:lvl6pPr indent="0" lvl="5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6pPr>
            <a:lvl7pPr indent="0" lvl="6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7pPr>
            <a:lvl8pPr indent="0" lvl="7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8pPr>
            <a:lvl9pPr indent="0" lvl="8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oogle Shape;4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15200" y="0"/>
            <a:ext cx="4876799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1"/>
          <p:cNvSpPr txBox="1"/>
          <p:nvPr>
            <p:ph type="title"/>
          </p:nvPr>
        </p:nvSpPr>
        <p:spPr>
          <a:xfrm>
            <a:off x="368299" y="1526539"/>
            <a:ext cx="6125700" cy="12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175">
            <a:spAutoFit/>
          </a:bodyPr>
          <a:lstStyle/>
          <a:p>
            <a:pPr indent="0" lvl="0" marL="12700" marR="5080" rtl="0" algn="l">
              <a:lnSpc>
                <a:spcPct val="1260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50">
                <a:solidFill>
                  <a:srgbClr val="7573B5"/>
                </a:solidFill>
                <a:highlight>
                  <a:schemeClr val="lt1"/>
                </a:highlight>
              </a:rPr>
              <a:t>Supermarket Retail Analysis: LRFM or RFM?</a:t>
            </a:r>
            <a:endParaRPr sz="3450">
              <a:solidFill>
                <a:srgbClr val="7573B5"/>
              </a:solidFill>
              <a:highlight>
                <a:schemeClr val="lt1"/>
              </a:highlight>
            </a:endParaRPr>
          </a:p>
        </p:txBody>
      </p:sp>
      <p:sp>
        <p:nvSpPr>
          <p:cNvPr id="46" name="Google Shape;46;p1"/>
          <p:cNvSpPr txBox="1"/>
          <p:nvPr/>
        </p:nvSpPr>
        <p:spPr>
          <a:xfrm>
            <a:off x="368299" y="2995295"/>
            <a:ext cx="2988310" cy="2254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marR="5080" rtl="0" algn="l">
              <a:lnSpc>
                <a:spcPct val="126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50">
                <a:solidFill>
                  <a:srgbClr val="1F2328"/>
                </a:solidFill>
                <a:latin typeface="Arial"/>
                <a:ea typeface="Arial"/>
                <a:cs typeface="Arial"/>
                <a:sym typeface="Arial"/>
              </a:rPr>
              <a:t>Presented by Group 5: </a:t>
            </a:r>
            <a:r>
              <a:rPr lang="en-US" sz="2150">
                <a:solidFill>
                  <a:srgbClr val="1F2328"/>
                </a:solidFill>
                <a:latin typeface="Arial"/>
                <a:ea typeface="Arial"/>
                <a:cs typeface="Arial"/>
                <a:sym typeface="Arial"/>
              </a:rPr>
              <a:t>Clarinda Puspitajati Hans Darmawan</a:t>
            </a:r>
            <a:endParaRPr sz="2150">
              <a:latin typeface="Arial"/>
              <a:ea typeface="Arial"/>
              <a:cs typeface="Arial"/>
              <a:sym typeface="Arial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None/>
            </a:pPr>
            <a:r>
              <a:rPr lang="en-US" sz="2150">
                <a:solidFill>
                  <a:srgbClr val="1F2328"/>
                </a:solidFill>
                <a:latin typeface="Arial"/>
                <a:ea typeface="Arial"/>
                <a:cs typeface="Arial"/>
                <a:sym typeface="Arial"/>
              </a:rPr>
              <a:t>Ridha Hayat</a:t>
            </a:r>
            <a:endParaRPr sz="2150">
              <a:latin typeface="Arial"/>
              <a:ea typeface="Arial"/>
              <a:cs typeface="Arial"/>
              <a:sym typeface="Arial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1845"/>
              </a:spcBef>
              <a:spcAft>
                <a:spcPts val="0"/>
              </a:spcAft>
              <a:buNone/>
            </a:pPr>
            <a:r>
              <a:rPr b="1" lang="en-US" sz="2150">
                <a:solidFill>
                  <a:srgbClr val="1F2328"/>
                </a:solidFill>
                <a:latin typeface="Arial"/>
                <a:ea typeface="Arial"/>
                <a:cs typeface="Arial"/>
                <a:sym typeface="Arial"/>
              </a:rPr>
              <a:t>April 7th, 2025</a:t>
            </a:r>
            <a:endParaRPr sz="215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0"/>
          <p:cNvSpPr txBox="1"/>
          <p:nvPr>
            <p:ph type="title"/>
          </p:nvPr>
        </p:nvSpPr>
        <p:spPr>
          <a:xfrm>
            <a:off x="1450049" y="322839"/>
            <a:ext cx="9291900" cy="9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8925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7573B5"/>
                </a:solidFill>
              </a:rPr>
              <a:t>Frequency Analysis</a:t>
            </a:r>
            <a:endParaRPr>
              <a:solidFill>
                <a:srgbClr val="7573B5"/>
              </a:solidFill>
            </a:endParaRPr>
          </a:p>
        </p:txBody>
      </p:sp>
      <p:pic>
        <p:nvPicPr>
          <p:cNvPr id="107" name="Google Shape;107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00439"/>
            <a:ext cx="11489375" cy="53051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1"/>
          <p:cNvSpPr txBox="1"/>
          <p:nvPr>
            <p:ph type="title"/>
          </p:nvPr>
        </p:nvSpPr>
        <p:spPr>
          <a:xfrm>
            <a:off x="1450049" y="196114"/>
            <a:ext cx="9291900" cy="92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489250">
            <a:noAutofit/>
          </a:bodyPr>
          <a:lstStyle/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7573B5"/>
                </a:solidFill>
              </a:rPr>
              <a:t>Monetary Analysis</a:t>
            </a:r>
            <a:endParaRPr>
              <a:solidFill>
                <a:srgbClr val="7573B5"/>
              </a:solidFill>
            </a:endParaRPr>
          </a:p>
        </p:txBody>
      </p:sp>
      <p:pic>
        <p:nvPicPr>
          <p:cNvPr id="113" name="Google Shape;113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10364"/>
            <a:ext cx="11887201" cy="52962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4876799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2"/>
          <p:cNvSpPr txBox="1"/>
          <p:nvPr>
            <p:ph type="title"/>
          </p:nvPr>
        </p:nvSpPr>
        <p:spPr>
          <a:xfrm>
            <a:off x="5245099" y="1428432"/>
            <a:ext cx="4561800" cy="4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7573B5"/>
                </a:solidFill>
              </a:rPr>
              <a:t>Segmentation Approaches</a:t>
            </a:r>
            <a:endParaRPr>
              <a:solidFill>
                <a:srgbClr val="7573B5"/>
              </a:solidFill>
            </a:endParaRPr>
          </a:p>
        </p:txBody>
      </p:sp>
      <p:sp>
        <p:nvSpPr>
          <p:cNvPr id="120" name="Google Shape;120;p12"/>
          <p:cNvSpPr txBox="1"/>
          <p:nvPr/>
        </p:nvSpPr>
        <p:spPr>
          <a:xfrm>
            <a:off x="5490380" y="2216150"/>
            <a:ext cx="6065700" cy="255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5875">
            <a:noAutofit/>
          </a:bodyPr>
          <a:lstStyle/>
          <a:p>
            <a:pPr indent="-365125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2150"/>
              <a:buFont typeface="Arial"/>
              <a:buChar char="●"/>
            </a:pPr>
            <a:r>
              <a:rPr b="1" lang="en-US" sz="2150">
                <a:solidFill>
                  <a:srgbClr val="1F2328"/>
                </a:solidFill>
                <a:latin typeface="Arial"/>
                <a:ea typeface="Arial"/>
                <a:cs typeface="Arial"/>
                <a:sym typeface="Arial"/>
              </a:rPr>
              <a:t>Total Score</a:t>
            </a:r>
            <a:r>
              <a:rPr lang="en-US" sz="2150">
                <a:solidFill>
                  <a:srgbClr val="1F2328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2150">
              <a:latin typeface="Arial"/>
              <a:ea typeface="Arial"/>
              <a:cs typeface="Arial"/>
              <a:sym typeface="Arial"/>
            </a:endParaRPr>
          </a:p>
          <a:p>
            <a:pPr indent="-365125" lvl="1" marL="91440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2150"/>
              <a:buFont typeface="Arial"/>
              <a:buChar char="○"/>
            </a:pPr>
            <a:r>
              <a:rPr lang="en-US" sz="2150">
                <a:solidFill>
                  <a:srgbClr val="1F2328"/>
                </a:solidFill>
                <a:latin typeface="Arial"/>
                <a:ea typeface="Arial"/>
                <a:cs typeface="Arial"/>
                <a:sym typeface="Arial"/>
              </a:rPr>
              <a:t>Combined RFM score </a:t>
            </a:r>
            <a:endParaRPr sz="2150">
              <a:solidFill>
                <a:srgbClr val="1F232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5125" lvl="1" marL="91440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2150"/>
              <a:buFont typeface="Arial"/>
              <a:buChar char="○"/>
            </a:pPr>
            <a:r>
              <a:rPr lang="en-US" sz="2150">
                <a:solidFill>
                  <a:srgbClr val="1F2328"/>
                </a:solidFill>
                <a:latin typeface="Arial"/>
                <a:ea typeface="Arial"/>
                <a:cs typeface="Arial"/>
                <a:sym typeface="Arial"/>
              </a:rPr>
              <a:t>Simple prioritization</a:t>
            </a:r>
            <a:endParaRPr sz="2150">
              <a:latin typeface="Arial"/>
              <a:ea typeface="Arial"/>
              <a:cs typeface="Arial"/>
              <a:sym typeface="Arial"/>
            </a:endParaRPr>
          </a:p>
          <a:p>
            <a:pPr indent="-365125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2150"/>
              <a:buFont typeface="Arial"/>
              <a:buChar char="●"/>
            </a:pPr>
            <a:r>
              <a:rPr b="1" lang="en-US" sz="2150">
                <a:solidFill>
                  <a:srgbClr val="1F2328"/>
                </a:solidFill>
                <a:latin typeface="Arial"/>
                <a:ea typeface="Arial"/>
                <a:cs typeface="Arial"/>
                <a:sym typeface="Arial"/>
              </a:rPr>
              <a:t>Individual Scores</a:t>
            </a:r>
            <a:r>
              <a:rPr lang="en-US" sz="2150">
                <a:solidFill>
                  <a:srgbClr val="1F2328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2150">
              <a:latin typeface="Arial"/>
              <a:ea typeface="Arial"/>
              <a:cs typeface="Arial"/>
              <a:sym typeface="Arial"/>
            </a:endParaRPr>
          </a:p>
          <a:p>
            <a:pPr indent="-365125" lvl="1" marL="914400" marR="32639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2150"/>
              <a:buFont typeface="Arial"/>
              <a:buChar char="○"/>
            </a:pPr>
            <a:r>
              <a:rPr lang="en-US" sz="2150">
                <a:solidFill>
                  <a:srgbClr val="1F2328"/>
                </a:solidFill>
                <a:latin typeface="Arial"/>
                <a:ea typeface="Arial"/>
                <a:cs typeface="Arial"/>
                <a:sym typeface="Arial"/>
              </a:rPr>
              <a:t>Detailed labels </a:t>
            </a:r>
            <a:endParaRPr sz="2150">
              <a:solidFill>
                <a:srgbClr val="1F232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5125" lvl="1" marL="914400" marR="32639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2150"/>
              <a:buFont typeface="Arial"/>
              <a:buChar char="○"/>
            </a:pPr>
            <a:r>
              <a:rPr lang="en-US" sz="2150">
                <a:solidFill>
                  <a:srgbClr val="1F2328"/>
                </a:solidFill>
                <a:latin typeface="Arial"/>
                <a:ea typeface="Arial"/>
                <a:cs typeface="Arial"/>
                <a:sym typeface="Arial"/>
              </a:rPr>
              <a:t>Targeted marketing</a:t>
            </a:r>
            <a:endParaRPr sz="215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4056a96be7_1_2"/>
          <p:cNvSpPr txBox="1"/>
          <p:nvPr>
            <p:ph type="title"/>
          </p:nvPr>
        </p:nvSpPr>
        <p:spPr>
          <a:xfrm>
            <a:off x="3526349" y="430182"/>
            <a:ext cx="4761300" cy="4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7573B5"/>
                </a:solidFill>
              </a:rPr>
              <a:t>Total Score Approach</a:t>
            </a:r>
            <a:endParaRPr>
              <a:solidFill>
                <a:srgbClr val="7573B5"/>
              </a:solidFill>
            </a:endParaRPr>
          </a:p>
        </p:txBody>
      </p:sp>
      <p:pic>
        <p:nvPicPr>
          <p:cNvPr id="126" name="Google Shape;126;g34056a96be7_1_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9250" y="1112075"/>
            <a:ext cx="6655500" cy="517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4"/>
          <p:cNvSpPr txBox="1"/>
          <p:nvPr>
            <p:ph type="title"/>
          </p:nvPr>
        </p:nvSpPr>
        <p:spPr>
          <a:xfrm>
            <a:off x="3526349" y="430182"/>
            <a:ext cx="4761300" cy="4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7573B5"/>
                </a:solidFill>
              </a:rPr>
              <a:t>Individual Scores Approach</a:t>
            </a:r>
            <a:endParaRPr>
              <a:solidFill>
                <a:srgbClr val="7573B5"/>
              </a:solidFill>
            </a:endParaRPr>
          </a:p>
        </p:txBody>
      </p:sp>
      <p:pic>
        <p:nvPicPr>
          <p:cNvPr id="132" name="Google Shape;13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8400" y="1264200"/>
            <a:ext cx="11075201" cy="502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15200" y="10972"/>
            <a:ext cx="4876799" cy="6847026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5"/>
          <p:cNvSpPr txBox="1"/>
          <p:nvPr>
            <p:ph type="title"/>
          </p:nvPr>
        </p:nvSpPr>
        <p:spPr>
          <a:xfrm>
            <a:off x="368299" y="1526539"/>
            <a:ext cx="9291900" cy="10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84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7573B5"/>
                </a:solidFill>
              </a:rPr>
              <a:t>Strategic Recommendations</a:t>
            </a:r>
            <a:endParaRPr>
              <a:solidFill>
                <a:srgbClr val="7573B5"/>
              </a:solidFill>
            </a:endParaRPr>
          </a:p>
        </p:txBody>
      </p:sp>
      <p:sp>
        <p:nvSpPr>
          <p:cNvPr id="139" name="Google Shape;139;p15"/>
          <p:cNvSpPr txBox="1"/>
          <p:nvPr/>
        </p:nvSpPr>
        <p:spPr>
          <a:xfrm>
            <a:off x="613568" y="2719070"/>
            <a:ext cx="4457065" cy="19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0175">
            <a:spAutoFit/>
          </a:bodyPr>
          <a:lstStyle/>
          <a:p>
            <a:pPr indent="-306705" lvl="0" marL="31940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2150"/>
              <a:buFont typeface="Arial"/>
              <a:buAutoNum type="arabicPeriod"/>
            </a:pPr>
            <a:r>
              <a:rPr b="1" lang="en-US" sz="2150">
                <a:solidFill>
                  <a:srgbClr val="1F2328"/>
                </a:solidFill>
                <a:latin typeface="Arial"/>
                <a:ea typeface="Arial"/>
                <a:cs typeface="Arial"/>
                <a:sym typeface="Arial"/>
              </a:rPr>
              <a:t>Platinum Tier</a:t>
            </a:r>
            <a:r>
              <a:rPr lang="en-US" sz="2150">
                <a:solidFill>
                  <a:srgbClr val="1F2328"/>
                </a:solidFill>
                <a:latin typeface="Arial"/>
                <a:ea typeface="Arial"/>
                <a:cs typeface="Arial"/>
                <a:sym typeface="Arial"/>
              </a:rPr>
              <a:t>: Exclusive rewards</a:t>
            </a:r>
            <a:endParaRPr sz="2150">
              <a:latin typeface="Arial"/>
              <a:ea typeface="Arial"/>
              <a:cs typeface="Arial"/>
              <a:sym typeface="Arial"/>
            </a:endParaRPr>
          </a:p>
          <a:p>
            <a:pPr indent="-306705" lvl="0" marL="319405" rtl="0" algn="l">
              <a:lnSpc>
                <a:spcPct val="100000"/>
              </a:lnSpc>
              <a:spcBef>
                <a:spcPts val="1245"/>
              </a:spcBef>
              <a:spcAft>
                <a:spcPts val="0"/>
              </a:spcAft>
              <a:buClr>
                <a:srgbClr val="1F2328"/>
              </a:buClr>
              <a:buSzPts val="2150"/>
              <a:buFont typeface="Arial"/>
              <a:buAutoNum type="arabicPeriod"/>
            </a:pPr>
            <a:r>
              <a:rPr b="1" lang="en-US" sz="2150">
                <a:solidFill>
                  <a:srgbClr val="1F2328"/>
                </a:solidFill>
                <a:latin typeface="Arial"/>
                <a:ea typeface="Arial"/>
                <a:cs typeface="Arial"/>
                <a:sym typeface="Arial"/>
              </a:rPr>
              <a:t>Gold Tier</a:t>
            </a:r>
            <a:r>
              <a:rPr lang="en-US" sz="2150">
                <a:solidFill>
                  <a:srgbClr val="1F2328"/>
                </a:solidFill>
                <a:latin typeface="Arial"/>
                <a:ea typeface="Arial"/>
                <a:cs typeface="Arial"/>
                <a:sym typeface="Arial"/>
              </a:rPr>
              <a:t>: Upsell opportunities</a:t>
            </a:r>
            <a:endParaRPr sz="2150">
              <a:latin typeface="Arial"/>
              <a:ea typeface="Arial"/>
              <a:cs typeface="Arial"/>
              <a:sym typeface="Arial"/>
            </a:endParaRPr>
          </a:p>
          <a:p>
            <a:pPr indent="-306705" lvl="0" marL="319405" rtl="0" algn="l">
              <a:lnSpc>
                <a:spcPct val="100000"/>
              </a:lnSpc>
              <a:spcBef>
                <a:spcPts val="1245"/>
              </a:spcBef>
              <a:spcAft>
                <a:spcPts val="0"/>
              </a:spcAft>
              <a:buClr>
                <a:srgbClr val="1F2328"/>
              </a:buClr>
              <a:buSzPts val="2150"/>
              <a:buFont typeface="Arial"/>
              <a:buAutoNum type="arabicPeriod"/>
            </a:pPr>
            <a:r>
              <a:rPr b="1" lang="en-US" sz="2150">
                <a:solidFill>
                  <a:srgbClr val="1F2328"/>
                </a:solidFill>
                <a:latin typeface="Arial"/>
                <a:ea typeface="Arial"/>
                <a:cs typeface="Arial"/>
                <a:sym typeface="Arial"/>
              </a:rPr>
              <a:t>Silver Tier</a:t>
            </a:r>
            <a:r>
              <a:rPr lang="en-US" sz="2150">
                <a:solidFill>
                  <a:srgbClr val="1F2328"/>
                </a:solidFill>
                <a:latin typeface="Arial"/>
                <a:ea typeface="Arial"/>
                <a:cs typeface="Arial"/>
                <a:sym typeface="Arial"/>
              </a:rPr>
              <a:t>: Retention focus</a:t>
            </a:r>
            <a:endParaRPr sz="2150">
              <a:latin typeface="Arial"/>
              <a:ea typeface="Arial"/>
              <a:cs typeface="Arial"/>
              <a:sym typeface="Arial"/>
            </a:endParaRPr>
          </a:p>
          <a:p>
            <a:pPr indent="-306705" lvl="0" marL="319405" rtl="0" algn="l">
              <a:lnSpc>
                <a:spcPct val="100000"/>
              </a:lnSpc>
              <a:spcBef>
                <a:spcPts val="1245"/>
              </a:spcBef>
              <a:spcAft>
                <a:spcPts val="0"/>
              </a:spcAft>
              <a:buClr>
                <a:srgbClr val="1F2328"/>
              </a:buClr>
              <a:buSzPts val="2150"/>
              <a:buFont typeface="Arial"/>
              <a:buAutoNum type="arabicPeriod"/>
            </a:pPr>
            <a:r>
              <a:rPr b="1" lang="en-US" sz="2150">
                <a:solidFill>
                  <a:srgbClr val="1F2328"/>
                </a:solidFill>
                <a:latin typeface="Arial"/>
                <a:ea typeface="Arial"/>
                <a:cs typeface="Arial"/>
                <a:sym typeface="Arial"/>
              </a:rPr>
              <a:t>Bronze Tier</a:t>
            </a:r>
            <a:r>
              <a:rPr lang="en-US" sz="2150">
                <a:solidFill>
                  <a:srgbClr val="1F2328"/>
                </a:solidFill>
                <a:latin typeface="Arial"/>
                <a:ea typeface="Arial"/>
                <a:cs typeface="Arial"/>
                <a:sym typeface="Arial"/>
              </a:rPr>
              <a:t>: Re-engagement</a:t>
            </a:r>
            <a:endParaRPr sz="215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7"/>
          <p:cNvSpPr txBox="1"/>
          <p:nvPr>
            <p:ph type="ctrTitle"/>
          </p:nvPr>
        </p:nvSpPr>
        <p:spPr>
          <a:xfrm>
            <a:off x="368299" y="2707639"/>
            <a:ext cx="23913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50">
                <a:solidFill>
                  <a:srgbClr val="7573B5"/>
                </a:solidFill>
              </a:rPr>
              <a:t>Thank You!</a:t>
            </a:r>
            <a:endParaRPr sz="3450">
              <a:solidFill>
                <a:srgbClr val="7573B5"/>
              </a:solidFill>
            </a:endParaRPr>
          </a:p>
        </p:txBody>
      </p:sp>
      <p:sp>
        <p:nvSpPr>
          <p:cNvPr id="145" name="Google Shape;145;p17"/>
          <p:cNvSpPr txBox="1"/>
          <p:nvPr/>
        </p:nvSpPr>
        <p:spPr>
          <a:xfrm>
            <a:off x="368299" y="3711575"/>
            <a:ext cx="1544955" cy="3568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50">
                <a:solidFill>
                  <a:srgbClr val="1F2328"/>
                </a:solidFill>
                <a:latin typeface="Arial"/>
                <a:ea typeface="Arial"/>
                <a:cs typeface="Arial"/>
                <a:sym typeface="Arial"/>
              </a:rPr>
              <a:t>Questions?</a:t>
            </a:r>
            <a:endParaRPr sz="215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4876799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2"/>
          <p:cNvSpPr txBox="1"/>
          <p:nvPr>
            <p:ph type="title"/>
          </p:nvPr>
        </p:nvSpPr>
        <p:spPr>
          <a:xfrm>
            <a:off x="5245099" y="1437957"/>
            <a:ext cx="3897600" cy="4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7573B5"/>
                </a:solidFill>
              </a:rPr>
              <a:t>Presentation Overview</a:t>
            </a:r>
            <a:endParaRPr>
              <a:solidFill>
                <a:srgbClr val="7573B5"/>
              </a:solidFill>
            </a:endParaRPr>
          </a:p>
        </p:txBody>
      </p:sp>
      <p:sp>
        <p:nvSpPr>
          <p:cNvPr id="53" name="Google Shape;53;p2"/>
          <p:cNvSpPr txBox="1"/>
          <p:nvPr/>
        </p:nvSpPr>
        <p:spPr>
          <a:xfrm>
            <a:off x="5490368" y="2061845"/>
            <a:ext cx="5491500" cy="27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0175">
            <a:spAutoFit/>
          </a:bodyPr>
          <a:lstStyle/>
          <a:p>
            <a:pPr indent="-306705" lvl="0" marL="31940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2150"/>
              <a:buFont typeface="Arial"/>
              <a:buAutoNum type="arabicPeriod"/>
            </a:pPr>
            <a:r>
              <a:rPr b="1" lang="en-US" sz="2150">
                <a:solidFill>
                  <a:srgbClr val="1F2328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  <a:r>
              <a:rPr lang="en-US" sz="2150">
                <a:solidFill>
                  <a:srgbClr val="1F2328"/>
                </a:solidFill>
                <a:latin typeface="Arial"/>
                <a:ea typeface="Arial"/>
                <a:cs typeface="Arial"/>
                <a:sym typeface="Arial"/>
              </a:rPr>
              <a:t>: Background &amp; Objectives</a:t>
            </a:r>
            <a:endParaRPr sz="2150">
              <a:latin typeface="Arial"/>
              <a:ea typeface="Arial"/>
              <a:cs typeface="Arial"/>
              <a:sym typeface="Arial"/>
            </a:endParaRPr>
          </a:p>
          <a:p>
            <a:pPr indent="-306705" lvl="0" marL="319405" rtl="0" algn="l">
              <a:lnSpc>
                <a:spcPct val="100000"/>
              </a:lnSpc>
              <a:spcBef>
                <a:spcPts val="1245"/>
              </a:spcBef>
              <a:spcAft>
                <a:spcPts val="0"/>
              </a:spcAft>
              <a:buClr>
                <a:srgbClr val="1F2328"/>
              </a:buClr>
              <a:buSzPts val="2150"/>
              <a:buFont typeface="Arial"/>
              <a:buAutoNum type="arabicPeriod"/>
            </a:pPr>
            <a:r>
              <a:rPr b="1" lang="en-US" sz="2150">
                <a:solidFill>
                  <a:srgbClr val="1F2328"/>
                </a:solidFill>
                <a:latin typeface="Arial"/>
                <a:ea typeface="Arial"/>
                <a:cs typeface="Arial"/>
                <a:sym typeface="Arial"/>
              </a:rPr>
              <a:t>Data Analysis</a:t>
            </a:r>
            <a:r>
              <a:rPr lang="en-US" sz="2150">
                <a:solidFill>
                  <a:srgbClr val="1F2328"/>
                </a:solidFill>
                <a:latin typeface="Arial"/>
                <a:ea typeface="Arial"/>
                <a:cs typeface="Arial"/>
                <a:sym typeface="Arial"/>
              </a:rPr>
              <a:t>: LRFM Methodology</a:t>
            </a:r>
            <a:endParaRPr sz="2150">
              <a:latin typeface="Arial"/>
              <a:ea typeface="Arial"/>
              <a:cs typeface="Arial"/>
              <a:sym typeface="Arial"/>
            </a:endParaRPr>
          </a:p>
          <a:p>
            <a:pPr indent="-307340" lvl="0" marL="319405" marR="97155" rtl="0" algn="l">
              <a:lnSpc>
                <a:spcPct val="125000"/>
              </a:lnSpc>
              <a:spcBef>
                <a:spcPts val="600"/>
              </a:spcBef>
              <a:spcAft>
                <a:spcPts val="0"/>
              </a:spcAft>
              <a:buClr>
                <a:srgbClr val="1F2328"/>
              </a:buClr>
              <a:buSzPts val="2150"/>
              <a:buFont typeface="Arial"/>
              <a:buAutoNum type="arabicPeriod"/>
            </a:pPr>
            <a:r>
              <a:rPr b="1" lang="en-US" sz="2150">
                <a:solidFill>
                  <a:srgbClr val="1F2328"/>
                </a:solidFill>
                <a:latin typeface="Arial"/>
                <a:ea typeface="Arial"/>
                <a:cs typeface="Arial"/>
                <a:sym typeface="Arial"/>
              </a:rPr>
              <a:t>Customer Segmentation</a:t>
            </a:r>
            <a:r>
              <a:rPr lang="en-US" sz="2150">
                <a:solidFill>
                  <a:srgbClr val="1F2328"/>
                </a:solidFill>
                <a:latin typeface="Arial"/>
                <a:ea typeface="Arial"/>
                <a:cs typeface="Arial"/>
                <a:sym typeface="Arial"/>
              </a:rPr>
              <a:t>: Approaches &amp; Results</a:t>
            </a:r>
            <a:endParaRPr sz="2150">
              <a:latin typeface="Arial"/>
              <a:ea typeface="Arial"/>
              <a:cs typeface="Arial"/>
              <a:sym typeface="Arial"/>
            </a:endParaRPr>
          </a:p>
          <a:p>
            <a:pPr indent="-307340" lvl="0" marL="319405" marR="5080" rtl="0" algn="l">
              <a:lnSpc>
                <a:spcPct val="127899"/>
              </a:lnSpc>
              <a:spcBef>
                <a:spcPts val="525"/>
              </a:spcBef>
              <a:spcAft>
                <a:spcPts val="0"/>
              </a:spcAft>
              <a:buClr>
                <a:srgbClr val="1F2328"/>
              </a:buClr>
              <a:buSzPts val="2150"/>
              <a:buFont typeface="Arial"/>
              <a:buAutoNum type="arabicPeriod"/>
            </a:pPr>
            <a:r>
              <a:rPr b="1" lang="en-US" sz="2150">
                <a:solidFill>
                  <a:srgbClr val="1F2328"/>
                </a:solidFill>
                <a:latin typeface="Arial"/>
                <a:ea typeface="Arial"/>
                <a:cs typeface="Arial"/>
                <a:sym typeface="Arial"/>
              </a:rPr>
              <a:t>Strategic Recommendations</a:t>
            </a:r>
            <a:r>
              <a:rPr lang="en-US" sz="2150">
                <a:solidFill>
                  <a:srgbClr val="1F2328"/>
                </a:solidFill>
                <a:latin typeface="Arial"/>
                <a:ea typeface="Arial"/>
                <a:cs typeface="Arial"/>
                <a:sym typeface="Arial"/>
              </a:rPr>
              <a:t>: Actionable Insights</a:t>
            </a:r>
            <a:endParaRPr sz="215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15200" y="0"/>
            <a:ext cx="4876799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3"/>
          <p:cNvSpPr txBox="1"/>
          <p:nvPr>
            <p:ph type="title"/>
          </p:nvPr>
        </p:nvSpPr>
        <p:spPr>
          <a:xfrm>
            <a:off x="368299" y="1523682"/>
            <a:ext cx="2121000" cy="4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7573B5"/>
                </a:solidFill>
              </a:rPr>
              <a:t>Background</a:t>
            </a:r>
            <a:endParaRPr>
              <a:solidFill>
                <a:srgbClr val="7573B5"/>
              </a:solidFill>
            </a:endParaRPr>
          </a:p>
        </p:txBody>
      </p:sp>
      <p:sp>
        <p:nvSpPr>
          <p:cNvPr id="60" name="Google Shape;60;p3"/>
          <p:cNvSpPr txBox="1"/>
          <p:nvPr/>
        </p:nvSpPr>
        <p:spPr>
          <a:xfrm>
            <a:off x="920750" y="2299976"/>
            <a:ext cx="5537100" cy="411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22550">
            <a:noAutofit/>
          </a:bodyPr>
          <a:lstStyle/>
          <a:p>
            <a:pPr indent="-365125" lvl="0" marL="457200" marR="6985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2150"/>
              <a:buChar char="●"/>
            </a:pPr>
            <a:r>
              <a:rPr lang="en-US" sz="2150">
                <a:solidFill>
                  <a:srgbClr val="1F2328"/>
                </a:solidFill>
              </a:rPr>
              <a:t>L</a:t>
            </a:r>
            <a:r>
              <a:rPr lang="en-US" sz="2150">
                <a:solidFill>
                  <a:srgbClr val="1F2328"/>
                </a:solidFill>
                <a:latin typeface="Arial"/>
                <a:ea typeface="Arial"/>
                <a:cs typeface="Arial"/>
                <a:sym typeface="Arial"/>
              </a:rPr>
              <a:t>RFM analyzes customer value through:</a:t>
            </a:r>
            <a:endParaRPr sz="2150">
              <a:latin typeface="Arial"/>
              <a:ea typeface="Arial"/>
              <a:cs typeface="Arial"/>
              <a:sym typeface="Arial"/>
            </a:endParaRPr>
          </a:p>
          <a:p>
            <a:pPr indent="-365125" lvl="1" marL="914400" marR="75946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2150"/>
              <a:buChar char="○"/>
            </a:pPr>
            <a:r>
              <a:rPr b="1" lang="en-US" sz="2150">
                <a:solidFill>
                  <a:srgbClr val="1F2328"/>
                </a:solidFill>
              </a:rPr>
              <a:t>Length: </a:t>
            </a:r>
            <a:r>
              <a:rPr lang="en-US" sz="2150">
                <a:solidFill>
                  <a:srgbClr val="1F2328"/>
                </a:solidFill>
              </a:rPr>
              <a:t>Customer’s age from first transaction</a:t>
            </a:r>
            <a:endParaRPr sz="2150">
              <a:solidFill>
                <a:srgbClr val="1F2328"/>
              </a:solidFill>
            </a:endParaRPr>
          </a:p>
          <a:p>
            <a:pPr indent="-365125" lvl="1" marL="914400" marR="75946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2150"/>
              <a:buFont typeface="Arial"/>
              <a:buChar char="○"/>
            </a:pPr>
            <a:r>
              <a:rPr b="1" lang="en-US" sz="2150">
                <a:solidFill>
                  <a:srgbClr val="1F2328"/>
                </a:solidFill>
                <a:latin typeface="Arial"/>
                <a:ea typeface="Arial"/>
                <a:cs typeface="Arial"/>
                <a:sym typeface="Arial"/>
              </a:rPr>
              <a:t>Recency</a:t>
            </a:r>
            <a:r>
              <a:rPr lang="en-US" sz="2150">
                <a:solidFill>
                  <a:srgbClr val="1F2328"/>
                </a:solidFill>
                <a:latin typeface="Arial"/>
                <a:ea typeface="Arial"/>
                <a:cs typeface="Arial"/>
                <a:sym typeface="Arial"/>
              </a:rPr>
              <a:t>: Last purchase date</a:t>
            </a:r>
            <a:endParaRPr sz="2150">
              <a:latin typeface="Arial"/>
              <a:ea typeface="Arial"/>
              <a:cs typeface="Arial"/>
              <a:sym typeface="Arial"/>
            </a:endParaRPr>
          </a:p>
          <a:p>
            <a:pPr indent="-365125" lvl="1" marL="914400" marR="66802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2150"/>
              <a:buFont typeface="Arial"/>
              <a:buChar char="○"/>
            </a:pPr>
            <a:r>
              <a:rPr b="1" lang="en-US" sz="2150">
                <a:solidFill>
                  <a:srgbClr val="1F2328"/>
                </a:solidFill>
                <a:latin typeface="Arial"/>
                <a:ea typeface="Arial"/>
                <a:cs typeface="Arial"/>
                <a:sym typeface="Arial"/>
              </a:rPr>
              <a:t>Frequency</a:t>
            </a:r>
            <a:r>
              <a:rPr lang="en-US" sz="2150">
                <a:solidFill>
                  <a:srgbClr val="1F2328"/>
                </a:solidFill>
                <a:latin typeface="Arial"/>
                <a:ea typeface="Arial"/>
                <a:cs typeface="Arial"/>
                <a:sym typeface="Arial"/>
              </a:rPr>
              <a:t>: Transaction count</a:t>
            </a:r>
            <a:endParaRPr sz="2150"/>
          </a:p>
          <a:p>
            <a:pPr indent="-365125" lvl="1" marL="914400" marR="66802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2150"/>
              <a:buFont typeface="Arial"/>
              <a:buChar char="○"/>
            </a:pPr>
            <a:r>
              <a:rPr b="1" lang="en-US" sz="2150">
                <a:solidFill>
                  <a:srgbClr val="1F2328"/>
                </a:solidFill>
                <a:latin typeface="Arial"/>
                <a:ea typeface="Arial"/>
                <a:cs typeface="Arial"/>
                <a:sym typeface="Arial"/>
              </a:rPr>
              <a:t>Monetary</a:t>
            </a:r>
            <a:r>
              <a:rPr lang="en-US" sz="2150">
                <a:solidFill>
                  <a:srgbClr val="1F2328"/>
                </a:solidFill>
                <a:latin typeface="Arial"/>
                <a:ea typeface="Arial"/>
                <a:cs typeface="Arial"/>
                <a:sym typeface="Arial"/>
              </a:rPr>
              <a:t>: Total spending</a:t>
            </a:r>
            <a:endParaRPr sz="2150">
              <a:latin typeface="Arial"/>
              <a:ea typeface="Arial"/>
              <a:cs typeface="Arial"/>
              <a:sym typeface="Arial"/>
            </a:endParaRPr>
          </a:p>
          <a:p>
            <a:pPr indent="-365125" lvl="0" marL="45720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2150"/>
              <a:buFont typeface="Arial"/>
              <a:buChar char="●"/>
            </a:pPr>
            <a:r>
              <a:rPr lang="en-US" sz="2150">
                <a:solidFill>
                  <a:srgbClr val="1F2328"/>
                </a:solidFill>
                <a:latin typeface="Arial"/>
                <a:ea typeface="Arial"/>
                <a:cs typeface="Arial"/>
                <a:sym typeface="Arial"/>
              </a:rPr>
              <a:t>Essential for targeted supermarket marketing Helps prioritize customer relationships</a:t>
            </a:r>
            <a:endParaRPr sz="215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4876799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4"/>
          <p:cNvSpPr txBox="1"/>
          <p:nvPr>
            <p:ph type="title"/>
          </p:nvPr>
        </p:nvSpPr>
        <p:spPr>
          <a:xfrm>
            <a:off x="368299" y="1526539"/>
            <a:ext cx="9291900" cy="9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89250">
            <a:spAutoFit/>
          </a:bodyPr>
          <a:lstStyle/>
          <a:p>
            <a:pPr indent="0" lvl="0" marL="488886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7573B5"/>
                </a:solidFill>
              </a:rPr>
              <a:t>Gap Analysis</a:t>
            </a:r>
            <a:endParaRPr>
              <a:solidFill>
                <a:srgbClr val="7573B5"/>
              </a:solidFill>
            </a:endParaRPr>
          </a:p>
        </p:txBody>
      </p:sp>
      <p:sp>
        <p:nvSpPr>
          <p:cNvPr id="67" name="Google Shape;67;p4"/>
          <p:cNvSpPr txBox="1"/>
          <p:nvPr/>
        </p:nvSpPr>
        <p:spPr>
          <a:xfrm>
            <a:off x="5251500" y="2700025"/>
            <a:ext cx="6359400" cy="13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-365125" lvl="0" marL="457200" marR="5080" rtl="0" algn="l">
              <a:lnSpc>
                <a:spcPct val="157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2150"/>
              <a:buFont typeface="Arial"/>
              <a:buChar char="●"/>
            </a:pPr>
            <a:r>
              <a:rPr lang="en-US" sz="2150">
                <a:solidFill>
                  <a:srgbClr val="1F2328"/>
                </a:solidFill>
                <a:latin typeface="Arial"/>
                <a:ea typeface="Arial"/>
                <a:cs typeface="Arial"/>
                <a:sym typeface="Arial"/>
              </a:rPr>
              <a:t>Current approaches miss high-value customers</a:t>
            </a:r>
            <a:endParaRPr sz="2150">
              <a:solidFill>
                <a:srgbClr val="1F2328"/>
              </a:solidFill>
            </a:endParaRPr>
          </a:p>
          <a:p>
            <a:pPr indent="-365125" lvl="0" marL="457200" marR="5080" rtl="0" algn="l">
              <a:lnSpc>
                <a:spcPct val="157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2150"/>
              <a:buFont typeface="Arial"/>
              <a:buChar char="●"/>
            </a:pPr>
            <a:r>
              <a:rPr lang="en-US" sz="2150">
                <a:solidFill>
                  <a:srgbClr val="1F2328"/>
                </a:solidFill>
                <a:latin typeface="Arial"/>
                <a:ea typeface="Arial"/>
                <a:cs typeface="Arial"/>
                <a:sym typeface="Arial"/>
              </a:rPr>
              <a:t>One-size-fits-all marketing strategies</a:t>
            </a:r>
            <a:endParaRPr sz="2150">
              <a:latin typeface="Arial"/>
              <a:ea typeface="Arial"/>
              <a:cs typeface="Arial"/>
              <a:sym typeface="Arial"/>
            </a:endParaRPr>
          </a:p>
          <a:p>
            <a:pPr indent="-365125" lvl="0" marL="457200" marR="971550" rtl="0" algn="l">
              <a:lnSpc>
                <a:spcPct val="188372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2150"/>
              <a:buFont typeface="Arial"/>
              <a:buChar char="●"/>
            </a:pPr>
            <a:r>
              <a:rPr lang="en-US" sz="2150">
                <a:solidFill>
                  <a:srgbClr val="1F2328"/>
                </a:solidFill>
                <a:latin typeface="Arial"/>
                <a:ea typeface="Arial"/>
                <a:cs typeface="Arial"/>
                <a:sym typeface="Arial"/>
              </a:rPr>
              <a:t>Data-driven segmentation needed</a:t>
            </a:r>
            <a:endParaRPr sz="2150" u="sng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15200" y="0"/>
            <a:ext cx="4876799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5"/>
          <p:cNvSpPr txBox="1"/>
          <p:nvPr>
            <p:ph type="title"/>
          </p:nvPr>
        </p:nvSpPr>
        <p:spPr>
          <a:xfrm>
            <a:off x="368299" y="1771332"/>
            <a:ext cx="3298200" cy="4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7573B5"/>
                </a:solidFill>
              </a:rPr>
              <a:t>Problem Statement</a:t>
            </a:r>
            <a:endParaRPr>
              <a:solidFill>
                <a:srgbClr val="7573B5"/>
              </a:solidFill>
            </a:endParaRPr>
          </a:p>
        </p:txBody>
      </p:sp>
      <p:sp>
        <p:nvSpPr>
          <p:cNvPr id="74" name="Google Shape;74;p5"/>
          <p:cNvSpPr txBox="1"/>
          <p:nvPr/>
        </p:nvSpPr>
        <p:spPr>
          <a:xfrm>
            <a:off x="920750" y="2557145"/>
            <a:ext cx="5429400" cy="22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-365125" lvl="0" marL="457200" marR="586740" rtl="0" algn="just">
              <a:lnSpc>
                <a:spcPct val="1337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2150"/>
              <a:buFont typeface="Arial"/>
              <a:buChar char="●"/>
            </a:pPr>
            <a:r>
              <a:rPr lang="en-US" sz="2150">
                <a:solidFill>
                  <a:srgbClr val="1F2328"/>
                </a:solidFill>
                <a:latin typeface="Arial"/>
                <a:ea typeface="Arial"/>
                <a:cs typeface="Arial"/>
                <a:sym typeface="Arial"/>
              </a:rPr>
              <a:t>Challenge: Identify loyal, high-spending customers</a:t>
            </a:r>
            <a:endParaRPr sz="2150" u="sng">
              <a:solidFill>
                <a:srgbClr val="1F232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5125" lvl="0" marL="457200" marR="5080" rtl="0" algn="just">
              <a:lnSpc>
                <a:spcPct val="1555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2150"/>
              <a:buFont typeface="Arial"/>
              <a:buChar char="●"/>
            </a:pPr>
            <a:r>
              <a:rPr lang="en-US" sz="2150">
                <a:solidFill>
                  <a:srgbClr val="1F2328"/>
                </a:solidFill>
                <a:latin typeface="Arial"/>
                <a:ea typeface="Arial"/>
                <a:cs typeface="Arial"/>
                <a:sym typeface="Arial"/>
              </a:rPr>
              <a:t>Budget constraints require smarter targeting </a:t>
            </a:r>
            <a:endParaRPr sz="2150">
              <a:solidFill>
                <a:srgbClr val="1F232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5125" lvl="0" marL="457200" marR="5080" rtl="0" algn="just">
              <a:lnSpc>
                <a:spcPct val="1555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2150"/>
              <a:buFont typeface="Arial"/>
              <a:buChar char="●"/>
            </a:pPr>
            <a:r>
              <a:rPr lang="en-US" sz="2150">
                <a:solidFill>
                  <a:srgbClr val="1F2328"/>
                </a:solidFill>
                <a:latin typeface="Arial"/>
                <a:ea typeface="Arial"/>
                <a:cs typeface="Arial"/>
                <a:sym typeface="Arial"/>
              </a:rPr>
              <a:t>Need: Data-driven customer prioritization</a:t>
            </a:r>
            <a:endParaRPr sz="215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4876799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6"/>
          <p:cNvSpPr txBox="1"/>
          <p:nvPr>
            <p:ph type="title"/>
          </p:nvPr>
        </p:nvSpPr>
        <p:spPr>
          <a:xfrm>
            <a:off x="5245099" y="1266507"/>
            <a:ext cx="3020100" cy="4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7573B5"/>
                </a:solidFill>
              </a:rPr>
              <a:t>Dataset Overview</a:t>
            </a:r>
            <a:endParaRPr>
              <a:solidFill>
                <a:srgbClr val="7573B5"/>
              </a:solidFill>
            </a:endParaRPr>
          </a:p>
        </p:txBody>
      </p:sp>
      <p:sp>
        <p:nvSpPr>
          <p:cNvPr id="81" name="Google Shape;81;p6"/>
          <p:cNvSpPr txBox="1"/>
          <p:nvPr/>
        </p:nvSpPr>
        <p:spPr>
          <a:xfrm>
            <a:off x="5797550" y="1966600"/>
            <a:ext cx="5448000" cy="23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-365125" lvl="0" marL="45720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2150"/>
              <a:buFont typeface="Arial"/>
              <a:buChar char="●"/>
            </a:pPr>
            <a:r>
              <a:rPr lang="en-US" sz="2150">
                <a:solidFill>
                  <a:srgbClr val="1F2328"/>
                </a:solidFill>
                <a:latin typeface="Arial"/>
                <a:ea typeface="Arial"/>
                <a:cs typeface="Arial"/>
                <a:sym typeface="Arial"/>
              </a:rPr>
              <a:t>1,000 unique supermarket transactions Key metrics:</a:t>
            </a:r>
            <a:endParaRPr sz="2150">
              <a:latin typeface="Arial"/>
              <a:ea typeface="Arial"/>
              <a:cs typeface="Arial"/>
              <a:sym typeface="Arial"/>
            </a:endParaRPr>
          </a:p>
          <a:p>
            <a:pPr indent="-365125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2150"/>
              <a:buFont typeface="Arial"/>
              <a:buChar char="○"/>
            </a:pPr>
            <a:r>
              <a:rPr lang="en-US" sz="2150">
                <a:solidFill>
                  <a:srgbClr val="1F2328"/>
                </a:solidFill>
                <a:latin typeface="Arial"/>
                <a:ea typeface="Arial"/>
                <a:cs typeface="Arial"/>
                <a:sym typeface="Arial"/>
              </a:rPr>
              <a:t>Transaction dates</a:t>
            </a:r>
            <a:endParaRPr sz="2150">
              <a:latin typeface="Arial"/>
              <a:ea typeface="Arial"/>
              <a:cs typeface="Arial"/>
              <a:sym typeface="Arial"/>
            </a:endParaRPr>
          </a:p>
          <a:p>
            <a:pPr indent="-365125" lvl="1" marL="914400" marR="1924685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2150"/>
              <a:buFont typeface="Arial"/>
              <a:buChar char="○"/>
            </a:pPr>
            <a:r>
              <a:rPr lang="en-US" sz="2150">
                <a:solidFill>
                  <a:srgbClr val="1F2328"/>
                </a:solidFill>
                <a:latin typeface="Arial"/>
                <a:ea typeface="Arial"/>
                <a:cs typeface="Arial"/>
                <a:sym typeface="Arial"/>
              </a:rPr>
              <a:t>Product</a:t>
            </a:r>
            <a:r>
              <a:rPr lang="en-US" sz="2150">
                <a:solidFill>
                  <a:srgbClr val="1F2328"/>
                </a:solidFill>
              </a:rPr>
              <a:t> </a:t>
            </a:r>
            <a:r>
              <a:rPr lang="en-US" sz="2150">
                <a:solidFill>
                  <a:srgbClr val="1F2328"/>
                </a:solidFill>
                <a:latin typeface="Arial"/>
                <a:ea typeface="Arial"/>
                <a:cs typeface="Arial"/>
                <a:sym typeface="Arial"/>
              </a:rPr>
              <a:t>categories</a:t>
            </a:r>
            <a:endParaRPr sz="2150">
              <a:solidFill>
                <a:srgbClr val="1F2328"/>
              </a:solidFill>
            </a:endParaRPr>
          </a:p>
          <a:p>
            <a:pPr indent="-365125" lvl="1" marL="914400" marR="1924685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2150"/>
              <a:buFont typeface="Arial"/>
              <a:buChar char="○"/>
            </a:pPr>
            <a:r>
              <a:rPr lang="en-US" sz="2150">
                <a:solidFill>
                  <a:srgbClr val="1F2328"/>
                </a:solidFill>
                <a:latin typeface="Arial"/>
                <a:ea typeface="Arial"/>
                <a:cs typeface="Arial"/>
                <a:sym typeface="Arial"/>
              </a:rPr>
              <a:t>Customer IDs</a:t>
            </a:r>
            <a:endParaRPr sz="2150">
              <a:solidFill>
                <a:srgbClr val="1F2328"/>
              </a:solidFill>
            </a:endParaRPr>
          </a:p>
          <a:p>
            <a:pPr indent="-365125" lvl="1" marL="914400" marR="1924685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2150"/>
              <a:buFont typeface="Arial"/>
              <a:buChar char="○"/>
            </a:pPr>
            <a:r>
              <a:rPr lang="en-US" sz="2150">
                <a:solidFill>
                  <a:srgbClr val="1F2328"/>
                </a:solidFill>
                <a:latin typeface="Arial"/>
                <a:ea typeface="Arial"/>
                <a:cs typeface="Arial"/>
                <a:sym typeface="Arial"/>
              </a:rPr>
              <a:t>Purchase amounts</a:t>
            </a:r>
            <a:endParaRPr sz="2150">
              <a:latin typeface="Arial"/>
              <a:ea typeface="Arial"/>
              <a:cs typeface="Arial"/>
              <a:sym typeface="Arial"/>
            </a:endParaRPr>
          </a:p>
          <a:p>
            <a:pPr indent="-365125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2150"/>
              <a:buFont typeface="Arial"/>
              <a:buChar char="●"/>
            </a:pPr>
            <a:r>
              <a:rPr lang="en-US" sz="2150">
                <a:solidFill>
                  <a:srgbClr val="1F2328"/>
                </a:solidFill>
                <a:latin typeface="Arial"/>
                <a:ea typeface="Arial"/>
                <a:cs typeface="Arial"/>
                <a:sym typeface="Arial"/>
              </a:rPr>
              <a:t>Time period: 3 months</a:t>
            </a:r>
            <a:endParaRPr sz="215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15200" y="0"/>
            <a:ext cx="4876799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7"/>
          <p:cNvSpPr txBox="1"/>
          <p:nvPr>
            <p:ph type="title"/>
          </p:nvPr>
        </p:nvSpPr>
        <p:spPr>
          <a:xfrm>
            <a:off x="368299" y="1295082"/>
            <a:ext cx="2899500" cy="4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7573B5"/>
                </a:solidFill>
              </a:rPr>
              <a:t>Data Preparation</a:t>
            </a:r>
            <a:endParaRPr>
              <a:solidFill>
                <a:srgbClr val="7573B5"/>
              </a:solidFill>
            </a:endParaRPr>
          </a:p>
        </p:txBody>
      </p:sp>
      <p:sp>
        <p:nvSpPr>
          <p:cNvPr id="88" name="Google Shape;88;p7"/>
          <p:cNvSpPr txBox="1"/>
          <p:nvPr/>
        </p:nvSpPr>
        <p:spPr>
          <a:xfrm>
            <a:off x="920750" y="2080895"/>
            <a:ext cx="4862100" cy="31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2550">
            <a:spAutoFit/>
          </a:bodyPr>
          <a:lstStyle/>
          <a:p>
            <a:pPr indent="-36512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2150"/>
              <a:buFont typeface="Arial"/>
              <a:buChar char="●"/>
            </a:pPr>
            <a:r>
              <a:rPr lang="en-US" sz="2150">
                <a:solidFill>
                  <a:srgbClr val="1F2328"/>
                </a:solidFill>
                <a:latin typeface="Arial"/>
                <a:ea typeface="Arial"/>
                <a:cs typeface="Arial"/>
                <a:sym typeface="Arial"/>
              </a:rPr>
              <a:t>Tools used:</a:t>
            </a:r>
            <a:endParaRPr sz="2150">
              <a:latin typeface="Arial"/>
              <a:ea typeface="Arial"/>
              <a:cs typeface="Arial"/>
              <a:sym typeface="Arial"/>
            </a:endParaRPr>
          </a:p>
          <a:p>
            <a:pPr indent="-365125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2150"/>
              <a:buFont typeface="Arial"/>
              <a:buChar char="○"/>
            </a:pPr>
            <a:r>
              <a:rPr lang="en-US" sz="2150">
                <a:solidFill>
                  <a:srgbClr val="1F2328"/>
                </a:solidFill>
                <a:latin typeface="Arial"/>
                <a:ea typeface="Arial"/>
                <a:cs typeface="Arial"/>
                <a:sym typeface="Arial"/>
              </a:rPr>
              <a:t>Pandas for data cleaning</a:t>
            </a:r>
            <a:endParaRPr sz="2150">
              <a:latin typeface="Arial"/>
              <a:ea typeface="Arial"/>
              <a:cs typeface="Arial"/>
              <a:sym typeface="Arial"/>
            </a:endParaRPr>
          </a:p>
          <a:p>
            <a:pPr indent="-365125" lvl="1" marL="9144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2150"/>
              <a:buFont typeface="Arial"/>
              <a:buChar char="○"/>
            </a:pPr>
            <a:r>
              <a:rPr lang="en-US" sz="2150">
                <a:solidFill>
                  <a:srgbClr val="1F2328"/>
                </a:solidFill>
                <a:latin typeface="Arial"/>
                <a:ea typeface="Arial"/>
                <a:cs typeface="Arial"/>
                <a:sym typeface="Arial"/>
              </a:rPr>
              <a:t>Matplotlib/Seaborn for visualization </a:t>
            </a:r>
            <a:endParaRPr sz="2150">
              <a:solidFill>
                <a:srgbClr val="1F232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5125" lvl="0" marL="4572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2150"/>
              <a:buFont typeface="Arial"/>
              <a:buChar char="●"/>
            </a:pPr>
            <a:r>
              <a:rPr lang="en-US" sz="2150">
                <a:solidFill>
                  <a:srgbClr val="1F2328"/>
                </a:solidFill>
                <a:latin typeface="Arial"/>
                <a:ea typeface="Arial"/>
                <a:cs typeface="Arial"/>
                <a:sym typeface="Arial"/>
              </a:rPr>
              <a:t>Process:</a:t>
            </a:r>
            <a:endParaRPr sz="2150">
              <a:latin typeface="Arial"/>
              <a:ea typeface="Arial"/>
              <a:cs typeface="Arial"/>
              <a:sym typeface="Arial"/>
            </a:endParaRPr>
          </a:p>
          <a:p>
            <a:pPr indent="-365125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2150"/>
              <a:buFont typeface="Arial"/>
              <a:buChar char="○"/>
            </a:pPr>
            <a:r>
              <a:rPr lang="en-US" sz="2150">
                <a:solidFill>
                  <a:srgbClr val="1F2328"/>
                </a:solidFill>
                <a:latin typeface="Arial"/>
                <a:ea typeface="Arial"/>
                <a:cs typeface="Arial"/>
                <a:sym typeface="Arial"/>
              </a:rPr>
              <a:t>Data validation</a:t>
            </a:r>
            <a:endParaRPr sz="2150">
              <a:latin typeface="Arial"/>
              <a:ea typeface="Arial"/>
              <a:cs typeface="Arial"/>
              <a:sym typeface="Arial"/>
            </a:endParaRPr>
          </a:p>
          <a:p>
            <a:pPr indent="-365125" lvl="1" marL="914400" marR="149415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2150"/>
              <a:buFont typeface="Arial"/>
              <a:buChar char="○"/>
            </a:pPr>
            <a:r>
              <a:rPr lang="en-US" sz="2150">
                <a:solidFill>
                  <a:srgbClr val="1F2328"/>
                </a:solidFill>
                <a:latin typeface="Arial"/>
                <a:ea typeface="Arial"/>
                <a:cs typeface="Arial"/>
                <a:sym typeface="Arial"/>
              </a:rPr>
              <a:t>Missing value handling </a:t>
            </a:r>
            <a:endParaRPr sz="2150">
              <a:solidFill>
                <a:srgbClr val="1F232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5125" lvl="1" marL="914400" marR="149415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2150"/>
              <a:buFont typeface="Arial"/>
              <a:buChar char="○"/>
            </a:pPr>
            <a:r>
              <a:rPr lang="en-US" sz="2150">
                <a:solidFill>
                  <a:srgbClr val="1F2328"/>
                </a:solidFill>
                <a:latin typeface="Arial"/>
                <a:ea typeface="Arial"/>
                <a:cs typeface="Arial"/>
                <a:sym typeface="Arial"/>
              </a:rPr>
              <a:t>Feature engineering</a:t>
            </a:r>
            <a:endParaRPr sz="215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0972"/>
            <a:ext cx="4876799" cy="6847026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8"/>
          <p:cNvSpPr txBox="1"/>
          <p:nvPr>
            <p:ph type="title"/>
          </p:nvPr>
        </p:nvSpPr>
        <p:spPr>
          <a:xfrm>
            <a:off x="5245099" y="1742757"/>
            <a:ext cx="4295700" cy="4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7573B5"/>
                </a:solidFill>
              </a:rPr>
              <a:t>LRFM Values Calculation</a:t>
            </a:r>
            <a:endParaRPr>
              <a:solidFill>
                <a:srgbClr val="7573B5"/>
              </a:solidFill>
            </a:endParaRPr>
          </a:p>
        </p:txBody>
      </p:sp>
      <p:sp>
        <p:nvSpPr>
          <p:cNvPr id="95" name="Google Shape;95;p8"/>
          <p:cNvSpPr txBox="1"/>
          <p:nvPr/>
        </p:nvSpPr>
        <p:spPr>
          <a:xfrm>
            <a:off x="5797550" y="2442850"/>
            <a:ext cx="5232000" cy="16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00">
            <a:spAutoFit/>
          </a:bodyPr>
          <a:lstStyle/>
          <a:p>
            <a:pPr indent="-365125" lvl="0" marL="4572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2150"/>
              <a:buFont typeface="Arial"/>
              <a:buChar char="●"/>
            </a:pPr>
            <a:r>
              <a:rPr b="1" lang="en-US" sz="2150">
                <a:solidFill>
                  <a:srgbClr val="1F2328"/>
                </a:solidFill>
                <a:latin typeface="Arial"/>
                <a:ea typeface="Arial"/>
                <a:cs typeface="Arial"/>
                <a:sym typeface="Arial"/>
              </a:rPr>
              <a:t>Length</a:t>
            </a:r>
            <a:r>
              <a:rPr lang="en-US" sz="2150">
                <a:solidFill>
                  <a:srgbClr val="1F2328"/>
                </a:solidFill>
                <a:latin typeface="Arial"/>
                <a:ea typeface="Arial"/>
                <a:cs typeface="Arial"/>
                <a:sym typeface="Arial"/>
              </a:rPr>
              <a:t>: Customer tenure (89 days)</a:t>
            </a:r>
            <a:endParaRPr sz="2150">
              <a:solidFill>
                <a:srgbClr val="1F2328"/>
              </a:solidFill>
            </a:endParaRPr>
          </a:p>
          <a:p>
            <a:pPr indent="-365125" lvl="0" marL="4572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2150"/>
              <a:buFont typeface="Arial"/>
              <a:buChar char="●"/>
            </a:pPr>
            <a:r>
              <a:rPr b="1" lang="en-US" sz="2150">
                <a:solidFill>
                  <a:srgbClr val="1F2328"/>
                </a:solidFill>
                <a:latin typeface="Arial"/>
                <a:ea typeface="Arial"/>
                <a:cs typeface="Arial"/>
                <a:sym typeface="Arial"/>
              </a:rPr>
              <a:t>Recency</a:t>
            </a:r>
            <a:r>
              <a:rPr lang="en-US" sz="2150">
                <a:solidFill>
                  <a:srgbClr val="1F2328"/>
                </a:solidFill>
                <a:latin typeface="Arial"/>
                <a:ea typeface="Arial"/>
                <a:cs typeface="Arial"/>
                <a:sym typeface="Arial"/>
              </a:rPr>
              <a:t>: Days since last purchase</a:t>
            </a:r>
            <a:endParaRPr sz="2150">
              <a:solidFill>
                <a:srgbClr val="1F2328"/>
              </a:solidFill>
            </a:endParaRPr>
          </a:p>
          <a:p>
            <a:pPr indent="-365125" lvl="0" marL="4572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2150"/>
              <a:buFont typeface="Arial"/>
              <a:buChar char="●"/>
            </a:pPr>
            <a:r>
              <a:rPr b="1" lang="en-US" sz="2150">
                <a:solidFill>
                  <a:srgbClr val="1F2328"/>
                </a:solidFill>
                <a:latin typeface="Arial"/>
                <a:ea typeface="Arial"/>
                <a:cs typeface="Arial"/>
                <a:sym typeface="Arial"/>
              </a:rPr>
              <a:t>Frequency</a:t>
            </a:r>
            <a:r>
              <a:rPr lang="en-US" sz="2150">
                <a:solidFill>
                  <a:srgbClr val="1F2328"/>
                </a:solidFill>
                <a:latin typeface="Arial"/>
                <a:ea typeface="Arial"/>
                <a:cs typeface="Arial"/>
                <a:sym typeface="Arial"/>
              </a:rPr>
              <a:t>: Transaction count (77-92) </a:t>
            </a:r>
            <a:endParaRPr sz="2150">
              <a:solidFill>
                <a:srgbClr val="1F232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5125" lvl="0" marL="4572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2150"/>
              <a:buFont typeface="Arial"/>
              <a:buChar char="●"/>
            </a:pPr>
            <a:r>
              <a:rPr b="1" lang="en-US" sz="2150">
                <a:solidFill>
                  <a:srgbClr val="1F2328"/>
                </a:solidFill>
                <a:latin typeface="Arial"/>
                <a:ea typeface="Arial"/>
                <a:cs typeface="Arial"/>
                <a:sym typeface="Arial"/>
              </a:rPr>
              <a:t>Monetary</a:t>
            </a:r>
            <a:r>
              <a:rPr lang="en-US" sz="2150">
                <a:solidFill>
                  <a:srgbClr val="1F2328"/>
                </a:solidFill>
                <a:latin typeface="Arial"/>
                <a:ea typeface="Arial"/>
                <a:cs typeface="Arial"/>
                <a:sym typeface="Arial"/>
              </a:rPr>
              <a:t>: Total spend ($24.7k-$25.7k) </a:t>
            </a:r>
            <a:endParaRPr sz="2150">
              <a:solidFill>
                <a:srgbClr val="1F232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5125" lvl="0" marL="4572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2150"/>
              <a:buFont typeface="Arial"/>
              <a:buChar char="●"/>
            </a:pPr>
            <a:r>
              <a:rPr lang="en-US" sz="2150">
                <a:solidFill>
                  <a:srgbClr val="1F2328"/>
                </a:solidFill>
                <a:latin typeface="Arial"/>
                <a:ea typeface="Arial"/>
                <a:cs typeface="Arial"/>
                <a:sym typeface="Arial"/>
              </a:rPr>
              <a:t>Scoring: 1-5 scale per dimension</a:t>
            </a:r>
            <a:endParaRPr sz="215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9"/>
          <p:cNvSpPr txBox="1"/>
          <p:nvPr>
            <p:ph type="title"/>
          </p:nvPr>
        </p:nvSpPr>
        <p:spPr>
          <a:xfrm>
            <a:off x="1450049" y="243664"/>
            <a:ext cx="9291900" cy="9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89250">
            <a:spAutoFit/>
          </a:bodyPr>
          <a:lstStyle/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7573B5"/>
                </a:solidFill>
              </a:rPr>
              <a:t>Key Findings: Length &amp; Recency</a:t>
            </a:r>
            <a:endParaRPr>
              <a:solidFill>
                <a:srgbClr val="7573B5"/>
              </a:solidFill>
            </a:endParaRPr>
          </a:p>
        </p:txBody>
      </p:sp>
      <p:pic>
        <p:nvPicPr>
          <p:cNvPr id="101" name="Google Shape;101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21264"/>
            <a:ext cx="11583510" cy="53843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2025-04-05T15:56:08Z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2025-04-05T00:00:00Z</vt:filetime>
  </property>
  <property fmtid="{D5CDD505-2E9C-101B-9397-08002B2CF9AE}" pid="3" name="Creator">
    <vt:lpwstr>Created by Marp</vt:lpwstr>
  </property>
  <property fmtid="{D5CDD505-2E9C-101B-9397-08002B2CF9AE}" pid="4" name="LastSaved">
    <vt:filetime>2025-04-05T00:00:00Z</vt:filetime>
  </property>
  <property fmtid="{D5CDD505-2E9C-101B-9397-08002B2CF9AE}" pid="5" name="Producer">
    <vt:lpwstr>Created by Marp</vt:lpwstr>
  </property>
</Properties>
</file>