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3"/>
  </p:notesMasterIdLst>
  <p:handoutMasterIdLst>
    <p:handoutMasterId r:id="rId44"/>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8288000" cy="10287000"/>
  <p:notesSz cx="6858000" cy="9144000"/>
  <p:embeddedFontLst>
    <p:embeddedFont>
      <p:font typeface="Aptos Narrow" panose="020B0004020202020204" pitchFamily="34" charset="0"/>
      <p:regular r:id="rId45"/>
      <p:bold r:id="rId46"/>
    </p:embeddedFont>
    <p:embeddedFont>
      <p:font typeface="Barlow" panose="00000500000000000000" pitchFamily="2" charset="0"/>
      <p:regular r:id="rId47"/>
    </p:embeddedFont>
    <p:embeddedFont>
      <p:font typeface="Barlow Bold" panose="020B0604020202020204" charset="0"/>
      <p:regular r:id="rId48"/>
    </p:embeddedFont>
    <p:embeddedFont>
      <p:font typeface="Barlow Semi-Bold" panose="020B0604020202020204" charset="0"/>
      <p:regular r:id="rId4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1" d="100"/>
          <a:sy n="61" d="100"/>
        </p:scale>
        <p:origin x="1528" y="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08B712D-09C6-D919-3BBF-AAA04B9AA73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a:extLst>
              <a:ext uri="{FF2B5EF4-FFF2-40B4-BE49-F238E27FC236}">
                <a16:creationId xmlns:a16="http://schemas.microsoft.com/office/drawing/2014/main" id="{7EA994CC-6DF7-0DD5-4399-B07AAB7782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962798-CB31-42FF-9160-E0043F1E6B31}" type="datetimeFigureOut">
              <a:rPr lang="en-ID" smtClean="0"/>
              <a:t>19/05/2025</a:t>
            </a:fld>
            <a:endParaRPr lang="en-ID"/>
          </a:p>
        </p:txBody>
      </p:sp>
      <p:sp>
        <p:nvSpPr>
          <p:cNvPr id="4" name="Footer Placeholder 3">
            <a:extLst>
              <a:ext uri="{FF2B5EF4-FFF2-40B4-BE49-F238E27FC236}">
                <a16:creationId xmlns:a16="http://schemas.microsoft.com/office/drawing/2014/main" id="{67953499-286D-E12B-CBE0-D28E11DC61D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6818745B-23A5-4856-C19F-31ACF45CEE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F3C12C-F0F8-4CA6-BC75-3DFB3F906CFD}" type="slidenum">
              <a:rPr lang="en-ID" smtClean="0"/>
              <a:t>‹#›</a:t>
            </a:fld>
            <a:endParaRPr lang="en-ID"/>
          </a:p>
        </p:txBody>
      </p:sp>
    </p:spTree>
    <p:extLst>
      <p:ext uri="{BB962C8B-B14F-4D97-AF65-F5344CB8AC3E}">
        <p14:creationId xmlns:p14="http://schemas.microsoft.com/office/powerpoint/2010/main" val="1956214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19.05.2025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Positive Contributions:</a:t>
            </a:r>
          </a:p>
          <a:p>
            <a:r>
              <a:rPr lang="en-US"/>
              <a:t>Good Stuff: These are features that help make a prediction more likely. For example, if having a certain type of contract makes it more likely that a customer will stay, that's a good sign!</a:t>
            </a:r>
          </a:p>
          <a:p>
            <a:r>
              <a:rPr lang="en-US"/>
              <a:t>Helpful for Decisions: Knowing what helps can guide businesses on what to promote or focus on.</a:t>
            </a:r>
          </a:p>
          <a:p>
            <a:r>
              <a:rPr lang="en-US"/>
              <a:t>Negative Contributions:</a:t>
            </a:r>
          </a:p>
          <a:p>
            <a:r>
              <a:rPr lang="en-US"/>
              <a:t>Bad Stuff: These features lower the chances of a good outcome. For instance, if having a short customer history is bad for keeping customers, that's a warning sign.</a:t>
            </a:r>
          </a:p>
          <a:p>
            <a:r>
              <a:rPr lang="en-US"/>
              <a:t>Spotting Problems: Understanding what hurts predictions can help businesses fix issues, like improving customer service to keep people longer.</a:t>
            </a: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B9E59A1-BEEF-4107-A746-1F3C8CDB58A4}" type="datetime1">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20C915-4396-4775-A041-901DAEEDE499}" type="datetime1">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C9C962-6C81-41AE-9BFE-A9AFFC7A96EC}" type="datetime1">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D3D37B-DCDD-4E3C-A678-145DD033B10F}" type="datetime1">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3B18F5-E9E6-4303-BD46-0F0A14DF952C}" type="datetime1">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06D4B16-F386-45EF-9793-F8D14228BF27}" type="datetime1">
              <a:rPr lang="en-US" smtClean="0"/>
              <a:t>5/19/2025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B65AD43-8A5A-4B93-A9F8-0E114964B61C}" type="datetime1">
              <a:rPr lang="en-US" smtClean="0"/>
              <a:t>5/19/2025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7838A02-C51A-4581-B6DC-5645AE4ACD28}" type="datetime1">
              <a:rPr lang="en-US" smtClean="0"/>
              <a:t>5/19/2025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E76E6E-547C-4268-91B3-35D4D006B8AD}" type="datetime1">
              <a:rPr lang="en-US" smtClean="0"/>
              <a:t>5/19/2025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15773400" y="9563100"/>
            <a:ext cx="2133600" cy="365125"/>
          </a:xfrm>
        </p:spPr>
        <p:txBody>
          <a:bodyPr/>
          <a:lstStyle>
            <a:lvl1pP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C82152-C297-4F2A-B03B-1C47F0535BB5}" type="datetime1">
              <a:rPr lang="en-US" smtClean="0"/>
              <a:t>5/19/2025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95AE72-3D1E-4D3A-B23D-CA2B17334D5D}" type="datetime1">
              <a:rPr lang="en-US" smtClean="0"/>
              <a:t>5/19/2025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AB623A-3A2D-46ED-93C2-0BCF76B03C46}" type="datetime1">
              <a:rPr lang="en-US" smtClean="0"/>
              <a:t>5/19/2025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Russian Abstract Wireframe Elements Concentric Sound Wave"/>
          <p:cNvSpPr/>
          <p:nvPr/>
        </p:nvSpPr>
        <p:spPr>
          <a:xfrm>
            <a:off x="-3631752" y="7479061"/>
            <a:ext cx="6558303" cy="6522531"/>
          </a:xfrm>
          <a:custGeom>
            <a:avLst/>
            <a:gdLst/>
            <a:ahLst/>
            <a:cxnLst/>
            <a:rect l="l" t="t" r="r" b="b"/>
            <a:pathLst>
              <a:path w="6558303" h="6522531">
                <a:moveTo>
                  <a:pt x="0" y="0"/>
                </a:moveTo>
                <a:lnTo>
                  <a:pt x="6558303" y="0"/>
                </a:lnTo>
                <a:lnTo>
                  <a:pt x="6558303" y="6522530"/>
                </a:lnTo>
                <a:lnTo>
                  <a:pt x="0" y="65225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 name="Freeform 3" descr="Russian Abstract Wireframe Elements Concentric Sound Wave"/>
          <p:cNvSpPr/>
          <p:nvPr/>
        </p:nvSpPr>
        <p:spPr>
          <a:xfrm>
            <a:off x="14769793" y="-614405"/>
            <a:ext cx="6558303" cy="6522531"/>
          </a:xfrm>
          <a:custGeom>
            <a:avLst/>
            <a:gdLst/>
            <a:ahLst/>
            <a:cxnLst/>
            <a:rect l="l" t="t" r="r" b="b"/>
            <a:pathLst>
              <a:path w="6558303" h="6522531">
                <a:moveTo>
                  <a:pt x="0" y="0"/>
                </a:moveTo>
                <a:lnTo>
                  <a:pt x="6558303" y="0"/>
                </a:lnTo>
                <a:lnTo>
                  <a:pt x="6558303" y="6522531"/>
                </a:lnTo>
                <a:lnTo>
                  <a:pt x="0" y="65225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4" name="Freeform 4" descr="Russian Abstract Wireframe Elements Concentric Sound Wave"/>
          <p:cNvSpPr/>
          <p:nvPr/>
        </p:nvSpPr>
        <p:spPr>
          <a:xfrm>
            <a:off x="10452215" y="-4852545"/>
            <a:ext cx="6558303" cy="6522531"/>
          </a:xfrm>
          <a:custGeom>
            <a:avLst/>
            <a:gdLst/>
            <a:ahLst/>
            <a:cxnLst/>
            <a:rect l="l" t="t" r="r" b="b"/>
            <a:pathLst>
              <a:path w="6558303" h="6522531">
                <a:moveTo>
                  <a:pt x="0" y="0"/>
                </a:moveTo>
                <a:lnTo>
                  <a:pt x="6558304" y="0"/>
                </a:lnTo>
                <a:lnTo>
                  <a:pt x="6558304" y="6522531"/>
                </a:lnTo>
                <a:lnTo>
                  <a:pt x="0" y="6522531"/>
                </a:lnTo>
                <a:lnTo>
                  <a:pt x="0" y="0"/>
                </a:lnTo>
                <a:close/>
              </a:path>
            </a:pathLst>
          </a:custGeom>
          <a:blipFill>
            <a:blip r:embed="rId2">
              <a:alphaModFix amt="62000"/>
              <a:extLst>
                <a:ext uri="{96DAC541-7B7A-43D3-8B79-37D633B846F1}">
                  <asvg:svgBlip xmlns:asvg="http://schemas.microsoft.com/office/drawing/2016/SVG/main" r:embed="rId3"/>
                </a:ext>
              </a:extLst>
            </a:blip>
            <a:stretch>
              <a:fillRect/>
            </a:stretch>
          </a:blipFill>
        </p:spPr>
        <p:txBody>
          <a:bodyPr/>
          <a:lstStyle/>
          <a:p>
            <a:endParaRPr lang="en-ID"/>
          </a:p>
        </p:txBody>
      </p:sp>
      <p:sp>
        <p:nvSpPr>
          <p:cNvPr id="5" name="Freeform 5"/>
          <p:cNvSpPr/>
          <p:nvPr/>
        </p:nvSpPr>
        <p:spPr>
          <a:xfrm flipV="1">
            <a:off x="-7682905" y="-949990"/>
            <a:ext cx="17601622" cy="3957381"/>
          </a:xfrm>
          <a:custGeom>
            <a:avLst/>
            <a:gdLst/>
            <a:ahLst/>
            <a:cxnLst/>
            <a:rect l="l" t="t" r="r" b="b"/>
            <a:pathLst>
              <a:path w="17601622" h="3957381">
                <a:moveTo>
                  <a:pt x="0" y="3957380"/>
                </a:moveTo>
                <a:lnTo>
                  <a:pt x="17601622" y="3957380"/>
                </a:lnTo>
                <a:lnTo>
                  <a:pt x="17601622" y="0"/>
                </a:lnTo>
                <a:lnTo>
                  <a:pt x="0" y="0"/>
                </a:lnTo>
                <a:lnTo>
                  <a:pt x="0" y="3957380"/>
                </a:lnTo>
                <a:close/>
              </a:path>
            </a:pathLst>
          </a:custGeom>
          <a:blipFill>
            <a:blip r:embed="rId4">
              <a:alphaModFix amt="9999"/>
              <a:extLst>
                <a:ext uri="{96DAC541-7B7A-43D3-8B79-37D633B846F1}">
                  <asvg:svgBlip xmlns:asvg="http://schemas.microsoft.com/office/drawing/2016/SVG/main" r:embed="rId5"/>
                </a:ext>
              </a:extLst>
            </a:blip>
            <a:stretch>
              <a:fillRect/>
            </a:stretch>
          </a:blipFill>
        </p:spPr>
        <p:txBody>
          <a:bodyPr/>
          <a:lstStyle/>
          <a:p>
            <a:endParaRPr lang="en-ID"/>
          </a:p>
        </p:txBody>
      </p:sp>
      <p:grpSp>
        <p:nvGrpSpPr>
          <p:cNvPr id="6" name="Group 6"/>
          <p:cNvGrpSpPr/>
          <p:nvPr/>
        </p:nvGrpSpPr>
        <p:grpSpPr>
          <a:xfrm>
            <a:off x="9918717" y="0"/>
            <a:ext cx="8369283" cy="10287000"/>
            <a:chOff x="0" y="0"/>
            <a:chExt cx="812800" cy="999043"/>
          </a:xfrm>
        </p:grpSpPr>
        <p:sp>
          <p:nvSpPr>
            <p:cNvPr id="7" name="Freeform 7"/>
            <p:cNvSpPr/>
            <p:nvPr/>
          </p:nvSpPr>
          <p:spPr>
            <a:xfrm>
              <a:off x="0" y="0"/>
              <a:ext cx="812800" cy="999043"/>
            </a:xfrm>
            <a:custGeom>
              <a:avLst/>
              <a:gdLst/>
              <a:ahLst/>
              <a:cxnLst/>
              <a:rect l="l" t="t" r="r" b="b"/>
              <a:pathLst>
                <a:path w="812800" h="999043">
                  <a:moveTo>
                    <a:pt x="0" y="0"/>
                  </a:moveTo>
                  <a:lnTo>
                    <a:pt x="812800" y="0"/>
                  </a:lnTo>
                  <a:lnTo>
                    <a:pt x="812800" y="999043"/>
                  </a:lnTo>
                  <a:lnTo>
                    <a:pt x="0" y="999043"/>
                  </a:lnTo>
                  <a:close/>
                </a:path>
              </a:pathLst>
            </a:custGeom>
            <a:blipFill>
              <a:blip r:embed="rId6"/>
              <a:stretch>
                <a:fillRect t="-11018" b="-11018"/>
              </a:stretch>
            </a:blipFill>
          </p:spPr>
          <p:txBody>
            <a:bodyPr/>
            <a:lstStyle/>
            <a:p>
              <a:endParaRPr lang="en-ID"/>
            </a:p>
          </p:txBody>
        </p:sp>
      </p:grpSp>
      <p:grpSp>
        <p:nvGrpSpPr>
          <p:cNvPr id="8" name="Group 8"/>
          <p:cNvGrpSpPr/>
          <p:nvPr/>
        </p:nvGrpSpPr>
        <p:grpSpPr>
          <a:xfrm>
            <a:off x="1028700" y="3239376"/>
            <a:ext cx="7779930" cy="3808249"/>
            <a:chOff x="0" y="0"/>
            <a:chExt cx="10373240" cy="5077665"/>
          </a:xfrm>
        </p:grpSpPr>
        <p:sp>
          <p:nvSpPr>
            <p:cNvPr id="9" name="TextBox 9"/>
            <p:cNvSpPr txBox="1"/>
            <p:nvPr/>
          </p:nvSpPr>
          <p:spPr>
            <a:xfrm>
              <a:off x="0" y="-9525"/>
              <a:ext cx="10373240" cy="2600325"/>
            </a:xfrm>
            <a:prstGeom prst="rect">
              <a:avLst/>
            </a:prstGeom>
          </p:spPr>
          <p:txBody>
            <a:bodyPr lIns="0" tIns="0" rIns="0" bIns="0" rtlCol="0" anchor="t">
              <a:spAutoFit/>
            </a:bodyPr>
            <a:lstStyle/>
            <a:p>
              <a:pPr marL="0" lvl="0" indent="0" algn="l">
                <a:lnSpc>
                  <a:spcPts val="7679"/>
                </a:lnSpc>
              </a:pPr>
              <a:r>
                <a:rPr lang="en-US" sz="6399" b="1">
                  <a:solidFill>
                    <a:srgbClr val="2A2E30"/>
                  </a:solidFill>
                  <a:latin typeface="Barlow Bold"/>
                  <a:ea typeface="Barlow Bold"/>
                  <a:cs typeface="Barlow Bold"/>
                  <a:sym typeface="Barlow Bold"/>
                </a:rPr>
                <a:t>Predicting Customer Churn in Telecom</a:t>
              </a:r>
            </a:p>
          </p:txBody>
        </p:sp>
        <p:sp>
          <p:nvSpPr>
            <p:cNvPr id="10" name="TextBox 10"/>
            <p:cNvSpPr txBox="1"/>
            <p:nvPr/>
          </p:nvSpPr>
          <p:spPr>
            <a:xfrm>
              <a:off x="0" y="3119857"/>
              <a:ext cx="10373240" cy="836295"/>
            </a:xfrm>
            <a:prstGeom prst="rect">
              <a:avLst/>
            </a:prstGeom>
          </p:spPr>
          <p:txBody>
            <a:bodyPr lIns="0" tIns="0" rIns="0" bIns="0" rtlCol="0" anchor="t">
              <a:spAutoFit/>
            </a:bodyPr>
            <a:lstStyle/>
            <a:p>
              <a:pPr marL="0" lvl="0" indent="0" algn="l">
                <a:lnSpc>
                  <a:spcPts val="5400"/>
                </a:lnSpc>
              </a:pPr>
              <a:r>
                <a:rPr lang="en-US" sz="3600">
                  <a:solidFill>
                    <a:srgbClr val="2A2E30"/>
                  </a:solidFill>
                  <a:latin typeface="Barlow"/>
                  <a:ea typeface="Barlow"/>
                  <a:cs typeface="Barlow"/>
                  <a:sym typeface="Barlow"/>
                </a:rPr>
                <a:t>A Machine Learning Approach</a:t>
              </a:r>
            </a:p>
          </p:txBody>
        </p:sp>
        <p:sp>
          <p:nvSpPr>
            <p:cNvPr id="11" name="TextBox 11"/>
            <p:cNvSpPr txBox="1"/>
            <p:nvPr/>
          </p:nvSpPr>
          <p:spPr>
            <a:xfrm>
              <a:off x="0" y="4504260"/>
              <a:ext cx="10373240" cy="573405"/>
            </a:xfrm>
            <a:prstGeom prst="rect">
              <a:avLst/>
            </a:prstGeom>
          </p:spPr>
          <p:txBody>
            <a:bodyPr lIns="0" tIns="0" rIns="0" bIns="0" rtlCol="0" anchor="t">
              <a:spAutoFit/>
            </a:bodyPr>
            <a:lstStyle/>
            <a:p>
              <a:pPr marL="0" lvl="0" indent="0" algn="l">
                <a:lnSpc>
                  <a:spcPts val="3600"/>
                </a:lnSpc>
              </a:pPr>
              <a:r>
                <a:rPr lang="en-US" sz="2400">
                  <a:solidFill>
                    <a:srgbClr val="2A2E30"/>
                  </a:solidFill>
                  <a:latin typeface="Barlow"/>
                  <a:ea typeface="Barlow"/>
                  <a:cs typeface="Barlow"/>
                  <a:sym typeface="Barlow"/>
                </a:rPr>
                <a:t>By Hans Darmawan - JCDS2602</a:t>
              </a:r>
            </a:p>
          </p:txBody>
        </p:sp>
      </p:grpSp>
      <p:sp>
        <p:nvSpPr>
          <p:cNvPr id="12" name="Slide Number Placeholder 11">
            <a:extLst>
              <a:ext uri="{FF2B5EF4-FFF2-40B4-BE49-F238E27FC236}">
                <a16:creationId xmlns:a16="http://schemas.microsoft.com/office/drawing/2014/main" id="{A3131C9A-D986-2C89-D9B9-C1AEA9E56B83}"/>
              </a:ext>
            </a:extLst>
          </p:cNvPr>
          <p:cNvSpPr>
            <a:spLocks noGrp="1"/>
          </p:cNvSpPr>
          <p:nvPr>
            <p:ph type="sldNum" sz="quarter" idx="12"/>
          </p:nvPr>
        </p:nvSpPr>
        <p:spPr/>
        <p:txBody>
          <a:bodyPr/>
          <a:lstStyle/>
          <a:p>
            <a:fld id="{B6F15528-21DE-4FAA-801E-634DDDAF4B2B}" type="slidenum">
              <a:rPr lang="en-US" smtClean="0"/>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8102914" y="1028700"/>
          <a:ext cx="9156386" cy="7097662"/>
        </p:xfrm>
        <a:graphic>
          <a:graphicData uri="http://schemas.openxmlformats.org/drawingml/2006/table">
            <a:tbl>
              <a:tblPr/>
              <a:tblGrid>
                <a:gridCol w="9156386">
                  <a:extLst>
                    <a:ext uri="{9D8B030D-6E8A-4147-A177-3AD203B41FA5}">
                      <a16:colId xmlns:a16="http://schemas.microsoft.com/office/drawing/2014/main" val="20000"/>
                    </a:ext>
                  </a:extLst>
                </a:gridCol>
              </a:tblGrid>
              <a:tr h="904875">
                <a:tc>
                  <a:txBody>
                    <a:bodyPr/>
                    <a:lstStyle/>
                    <a:p>
                      <a:pPr algn="l">
                        <a:lnSpc>
                          <a:spcPts val="3920"/>
                        </a:lnSpc>
                        <a:defRPr/>
                      </a:pPr>
                      <a:r>
                        <a:rPr lang="en-US" sz="2800" b="1">
                          <a:solidFill>
                            <a:srgbClr val="2A2E30"/>
                          </a:solidFill>
                          <a:latin typeface="Barlow Semi-Bold"/>
                          <a:ea typeface="Barlow Semi-Bold"/>
                          <a:cs typeface="Barlow Semi-Bold"/>
                          <a:sym typeface="Barlow Semi-Bold"/>
                        </a:rPr>
                        <a:t>High Recall Performance</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81050">
                <a:tc>
                  <a:txBody>
                    <a:bodyPr/>
                    <a:lstStyle/>
                    <a:p>
                      <a:pPr algn="l">
                        <a:lnSpc>
                          <a:spcPts val="3150"/>
                        </a:lnSpc>
                        <a:defRPr/>
                      </a:pPr>
                      <a:r>
                        <a:rPr lang="en-US" sz="2100" spc="8">
                          <a:solidFill>
                            <a:srgbClr val="2A2E30"/>
                          </a:solidFill>
                          <a:latin typeface="Barlow"/>
                          <a:ea typeface="Barlow"/>
                          <a:cs typeface="Barlow"/>
                          <a:sym typeface="Barlow"/>
                        </a:rPr>
                        <a:t>Achieve a recall rate of 80% or higher for effective churn prediction.</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15937">
                <a:tc>
                  <a:txBody>
                    <a:bodyPr/>
                    <a:lstStyle/>
                    <a:p>
                      <a:pPr algn="l">
                        <a:lnSpc>
                          <a:spcPts val="3920"/>
                        </a:lnSpc>
                        <a:defRPr/>
                      </a:pPr>
                      <a:r>
                        <a:rPr lang="en-US" sz="2800" b="1">
                          <a:solidFill>
                            <a:srgbClr val="2A2E30"/>
                          </a:solidFill>
                          <a:latin typeface="Barlow Semi-Bold"/>
                          <a:ea typeface="Barlow Semi-Bold"/>
                          <a:cs typeface="Barlow Semi-Bold"/>
                          <a:sym typeface="Barlow Semi-Bold"/>
                        </a:rPr>
                        <a:t>Reliable Prediction Model</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71525">
                <a:tc>
                  <a:txBody>
                    <a:bodyPr/>
                    <a:lstStyle/>
                    <a:p>
                      <a:pPr algn="l">
                        <a:lnSpc>
                          <a:spcPts val="2940"/>
                        </a:lnSpc>
                        <a:defRPr/>
                      </a:pPr>
                      <a:r>
                        <a:rPr lang="en-US" sz="2100" spc="8">
                          <a:solidFill>
                            <a:srgbClr val="2A2E30"/>
                          </a:solidFill>
                          <a:latin typeface="Barlow"/>
                          <a:ea typeface="Barlow"/>
                          <a:cs typeface="Barlow"/>
                          <a:sym typeface="Barlow"/>
                        </a:rPr>
                        <a:t>Develop a dependable model that accurately predicts customer churn.</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04875">
                <a:tc>
                  <a:txBody>
                    <a:bodyPr/>
                    <a:lstStyle/>
                    <a:p>
                      <a:pPr algn="l">
                        <a:lnSpc>
                          <a:spcPts val="3920"/>
                        </a:lnSpc>
                        <a:defRPr/>
                      </a:pPr>
                      <a:r>
                        <a:rPr lang="en-US" sz="2800" b="1">
                          <a:solidFill>
                            <a:srgbClr val="2A2E30"/>
                          </a:solidFill>
                          <a:latin typeface="Barlow Semi-Bold"/>
                          <a:ea typeface="Barlow Semi-Bold"/>
                          <a:cs typeface="Barlow Semi-Bold"/>
                          <a:sym typeface="Barlow Semi-Bold"/>
                        </a:rPr>
                        <a:t>Reduce Customer Acquisition Cost and Retention Cost.</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71525">
                <a:tc>
                  <a:txBody>
                    <a:bodyPr/>
                    <a:lstStyle/>
                    <a:p>
                      <a:pPr algn="l">
                        <a:lnSpc>
                          <a:spcPts val="2940"/>
                        </a:lnSpc>
                        <a:defRPr/>
                      </a:pPr>
                      <a:r>
                        <a:rPr lang="en-US" sz="2100" spc="8">
                          <a:solidFill>
                            <a:srgbClr val="2A2E30"/>
                          </a:solidFill>
                          <a:latin typeface="Barlow"/>
                          <a:ea typeface="Barlow"/>
                          <a:cs typeface="Barlow"/>
                          <a:sym typeface="Barlow"/>
                        </a:rPr>
                        <a:t>Achieve a total annual cost reduction rate of 20% or higher.</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904875">
                <a:tc>
                  <a:txBody>
                    <a:bodyPr/>
                    <a:lstStyle/>
                    <a:p>
                      <a:pPr algn="l">
                        <a:lnSpc>
                          <a:spcPts val="3919"/>
                        </a:lnSpc>
                        <a:defRPr/>
                      </a:pPr>
                      <a:r>
                        <a:rPr lang="en-US" sz="2799" b="1" spc="11">
                          <a:solidFill>
                            <a:srgbClr val="2A2E30"/>
                          </a:solidFill>
                          <a:latin typeface="Barlow Semi-Bold"/>
                          <a:ea typeface="Barlow Semi-Bold"/>
                          <a:cs typeface="Barlow Semi-Bold"/>
                          <a:sym typeface="Barlow Semi-Bold"/>
                        </a:rPr>
                        <a:t>Interpretable Insights</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143000">
                <a:tc>
                  <a:txBody>
                    <a:bodyPr/>
                    <a:lstStyle/>
                    <a:p>
                      <a:pPr algn="l">
                        <a:lnSpc>
                          <a:spcPts val="2940"/>
                        </a:lnSpc>
                        <a:defRPr/>
                      </a:pPr>
                      <a:r>
                        <a:rPr lang="en-US" sz="2100" spc="8">
                          <a:solidFill>
                            <a:srgbClr val="2A2E30"/>
                          </a:solidFill>
                          <a:latin typeface="Barlow"/>
                          <a:ea typeface="Barlow"/>
                          <a:cs typeface="Barlow"/>
                          <a:sym typeface="Barlow"/>
                        </a:rPr>
                        <a:t>Provide insights that are interpretable and actionable for informed business decisions, ultimately reducing acquisition and retention costs.</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3" name="Freeform 3"/>
          <p:cNvSpPr/>
          <p:nvPr/>
        </p:nvSpPr>
        <p:spPr>
          <a:xfrm rot="9120144">
            <a:off x="-2463045" y="7237643"/>
            <a:ext cx="8476077" cy="8429844"/>
          </a:xfrm>
          <a:custGeom>
            <a:avLst/>
            <a:gdLst/>
            <a:ahLst/>
            <a:cxnLst/>
            <a:rect l="l" t="t" r="r" b="b"/>
            <a:pathLst>
              <a:path w="8476077" h="8429844">
                <a:moveTo>
                  <a:pt x="0" y="0"/>
                </a:moveTo>
                <a:lnTo>
                  <a:pt x="8476077" y="0"/>
                </a:lnTo>
                <a:lnTo>
                  <a:pt x="8476077" y="8429844"/>
                </a:lnTo>
                <a:lnTo>
                  <a:pt x="0" y="8429844"/>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4" name="Group 4"/>
          <p:cNvGrpSpPr/>
          <p:nvPr/>
        </p:nvGrpSpPr>
        <p:grpSpPr>
          <a:xfrm>
            <a:off x="1028700" y="1028700"/>
            <a:ext cx="5838185" cy="2219009"/>
            <a:chOff x="0" y="0"/>
            <a:chExt cx="7784247" cy="2958679"/>
          </a:xfrm>
        </p:grpSpPr>
        <p:sp>
          <p:nvSpPr>
            <p:cNvPr id="5" name="TextBox 5"/>
            <p:cNvSpPr txBox="1"/>
            <p:nvPr/>
          </p:nvSpPr>
          <p:spPr>
            <a:xfrm>
              <a:off x="0" y="-19050"/>
              <a:ext cx="7784247" cy="2051050"/>
            </a:xfrm>
            <a:prstGeom prst="rect">
              <a:avLst/>
            </a:prstGeom>
          </p:spPr>
          <p:txBody>
            <a:bodyPr lIns="0" tIns="0" rIns="0" bIns="0" rtlCol="0" anchor="t">
              <a:spAutoFit/>
            </a:bodyPr>
            <a:lstStyle/>
            <a:p>
              <a:pPr algn="l">
                <a:lnSpc>
                  <a:spcPts val="6000"/>
                </a:lnSpc>
              </a:pPr>
              <a:r>
                <a:rPr lang="en-US" sz="5000" b="1">
                  <a:solidFill>
                    <a:srgbClr val="2A2E30"/>
                  </a:solidFill>
                  <a:latin typeface="Barlow Bold"/>
                  <a:ea typeface="Barlow Bold"/>
                  <a:cs typeface="Barlow Bold"/>
                  <a:sym typeface="Barlow Bold"/>
                </a:rPr>
                <a:t>Business Understanding</a:t>
              </a:r>
            </a:p>
          </p:txBody>
        </p:sp>
        <p:sp>
          <p:nvSpPr>
            <p:cNvPr id="6" name="TextBox 6"/>
            <p:cNvSpPr txBox="1"/>
            <p:nvPr/>
          </p:nvSpPr>
          <p:spPr>
            <a:xfrm>
              <a:off x="0" y="2377654"/>
              <a:ext cx="7784247" cy="581025"/>
            </a:xfrm>
            <a:prstGeom prst="rect">
              <a:avLst/>
            </a:prstGeom>
          </p:spPr>
          <p:txBody>
            <a:bodyPr lIns="0" tIns="0" rIns="0" bIns="0" rtlCol="0" anchor="t">
              <a:spAutoFit/>
            </a:bodyPr>
            <a:lstStyle/>
            <a:p>
              <a:pPr algn="l">
                <a:lnSpc>
                  <a:spcPts val="3749"/>
                </a:lnSpc>
              </a:pPr>
              <a:r>
                <a:rPr lang="en-US" sz="2499" b="1" spc="9">
                  <a:solidFill>
                    <a:srgbClr val="2A2E30"/>
                  </a:solidFill>
                  <a:latin typeface="Barlow Bold"/>
                  <a:ea typeface="Barlow Bold"/>
                  <a:cs typeface="Barlow Bold"/>
                  <a:sym typeface="Barlow Bold"/>
                </a:rPr>
                <a:t>Success Criteria</a:t>
              </a:r>
            </a:p>
          </p:txBody>
        </p:sp>
      </p:grpSp>
      <p:sp>
        <p:nvSpPr>
          <p:cNvPr id="7" name="Slide Number Placeholder 6">
            <a:extLst>
              <a:ext uri="{FF2B5EF4-FFF2-40B4-BE49-F238E27FC236}">
                <a16:creationId xmlns:a16="http://schemas.microsoft.com/office/drawing/2014/main" id="{330A2DAC-4A8E-642A-5492-DB09713FE722}"/>
              </a:ext>
            </a:extLst>
          </p:cNvPr>
          <p:cNvSpPr>
            <a:spLocks noGrp="1"/>
          </p:cNvSpPr>
          <p:nvPr>
            <p:ph type="sldNum" sz="quarter" idx="12"/>
          </p:nvPr>
        </p:nvSpPr>
        <p:spPr/>
        <p:txBody>
          <a:bodyPr/>
          <a:lstStyle/>
          <a:p>
            <a:fld id="{B6F15528-21DE-4FAA-801E-634DDDAF4B2B}"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70168" y="3225746"/>
            <a:ext cx="10473417" cy="3749657"/>
            <a:chOff x="0" y="0"/>
            <a:chExt cx="13964556" cy="4999542"/>
          </a:xfrm>
        </p:grpSpPr>
        <p:sp>
          <p:nvSpPr>
            <p:cNvPr id="3" name="TextBox 3"/>
            <p:cNvSpPr txBox="1"/>
            <p:nvPr/>
          </p:nvSpPr>
          <p:spPr>
            <a:xfrm>
              <a:off x="0" y="0"/>
              <a:ext cx="13964556" cy="1524000"/>
            </a:xfrm>
            <a:prstGeom prst="rect">
              <a:avLst/>
            </a:prstGeom>
          </p:spPr>
          <p:txBody>
            <a:bodyPr lIns="0" tIns="0" rIns="0" bIns="0" rtlCol="0" anchor="t">
              <a:spAutoFit/>
            </a:bodyPr>
            <a:lstStyle/>
            <a:p>
              <a:pPr algn="l">
                <a:lnSpc>
                  <a:spcPts val="9000"/>
                </a:lnSpc>
              </a:pPr>
              <a:r>
                <a:rPr lang="en-US" sz="7500" b="1">
                  <a:solidFill>
                    <a:srgbClr val="2A2E30"/>
                  </a:solidFill>
                  <a:latin typeface="Barlow Bold"/>
                  <a:ea typeface="Barlow Bold"/>
                  <a:cs typeface="Barlow Bold"/>
                  <a:sym typeface="Barlow Bold"/>
                </a:rPr>
                <a:t>2. Data Understanding</a:t>
              </a:r>
            </a:p>
          </p:txBody>
        </p:sp>
        <p:sp>
          <p:nvSpPr>
            <p:cNvPr id="4" name="TextBox 4"/>
            <p:cNvSpPr txBox="1"/>
            <p:nvPr/>
          </p:nvSpPr>
          <p:spPr>
            <a:xfrm>
              <a:off x="0" y="2260279"/>
              <a:ext cx="13964556" cy="2739264"/>
            </a:xfrm>
            <a:prstGeom prst="rect">
              <a:avLst/>
            </a:prstGeom>
          </p:spPr>
          <p:txBody>
            <a:bodyPr lIns="0" tIns="0" rIns="0" bIns="0" rtlCol="0" anchor="t">
              <a:spAutoFit/>
            </a:bodyPr>
            <a:lstStyle/>
            <a:p>
              <a:pPr marL="596961" lvl="1" indent="-298480" algn="l">
                <a:lnSpc>
                  <a:spcPts val="4147"/>
                </a:lnSpc>
                <a:buFont typeface="Arial"/>
                <a:buChar char="•"/>
              </a:pPr>
              <a:r>
                <a:rPr lang="en-US" sz="2764" spc="11">
                  <a:solidFill>
                    <a:srgbClr val="345C72"/>
                  </a:solidFill>
                  <a:latin typeface="Barlow"/>
                  <a:ea typeface="Barlow"/>
                  <a:cs typeface="Barlow"/>
                  <a:sym typeface="Barlow"/>
                </a:rPr>
                <a:t>Dataset Information</a:t>
              </a:r>
            </a:p>
            <a:p>
              <a:pPr marL="596961" lvl="1" indent="-298480" algn="l">
                <a:lnSpc>
                  <a:spcPts val="4147"/>
                </a:lnSpc>
                <a:buFont typeface="Arial"/>
                <a:buChar char="•"/>
              </a:pPr>
              <a:r>
                <a:rPr lang="en-US" sz="2764" spc="11">
                  <a:solidFill>
                    <a:srgbClr val="345C72"/>
                  </a:solidFill>
                  <a:latin typeface="Barlow"/>
                  <a:ea typeface="Barlow"/>
                  <a:cs typeface="Barlow"/>
                  <a:sym typeface="Barlow"/>
                </a:rPr>
                <a:t>Missing Values Checking</a:t>
              </a:r>
            </a:p>
            <a:p>
              <a:pPr marL="596961" lvl="1" indent="-298480" algn="l">
                <a:lnSpc>
                  <a:spcPts val="4147"/>
                </a:lnSpc>
                <a:buFont typeface="Arial"/>
                <a:buChar char="•"/>
              </a:pPr>
              <a:r>
                <a:rPr lang="en-US" sz="2764" spc="11">
                  <a:solidFill>
                    <a:srgbClr val="345C72"/>
                  </a:solidFill>
                  <a:latin typeface="Barlow"/>
                  <a:ea typeface="Barlow"/>
                  <a:cs typeface="Barlow"/>
                  <a:sym typeface="Barlow"/>
                </a:rPr>
                <a:t>Duplicated Values Checking</a:t>
              </a:r>
            </a:p>
            <a:p>
              <a:pPr marL="596961" lvl="1" indent="-298480" algn="l">
                <a:lnSpc>
                  <a:spcPts val="4147"/>
                </a:lnSpc>
                <a:buFont typeface="Arial"/>
                <a:buChar char="•"/>
              </a:pPr>
              <a:r>
                <a:rPr lang="en-US" sz="2764" spc="11">
                  <a:solidFill>
                    <a:srgbClr val="345C72"/>
                  </a:solidFill>
                  <a:latin typeface="Barlow"/>
                  <a:ea typeface="Barlow"/>
                  <a:cs typeface="Barlow"/>
                  <a:sym typeface="Barlow"/>
                </a:rPr>
                <a:t>Exploratory Data Analysis (EDA)</a:t>
              </a:r>
            </a:p>
          </p:txBody>
        </p:sp>
      </p:grpSp>
      <p:sp>
        <p:nvSpPr>
          <p:cNvPr id="5" name="Freeform 5"/>
          <p:cNvSpPr/>
          <p:nvPr/>
        </p:nvSpPr>
        <p:spPr>
          <a:xfrm>
            <a:off x="-1684584" y="2700276"/>
            <a:ext cx="6822551" cy="4800595"/>
          </a:xfrm>
          <a:custGeom>
            <a:avLst/>
            <a:gdLst/>
            <a:ahLst/>
            <a:cxnLst/>
            <a:rect l="l" t="t" r="r" b="b"/>
            <a:pathLst>
              <a:path w="6822551" h="4800595">
                <a:moveTo>
                  <a:pt x="0" y="0"/>
                </a:moveTo>
                <a:lnTo>
                  <a:pt x="6822552" y="0"/>
                </a:lnTo>
                <a:lnTo>
                  <a:pt x="6822552" y="4800596"/>
                </a:lnTo>
                <a:lnTo>
                  <a:pt x="0" y="4800596"/>
                </a:lnTo>
                <a:lnTo>
                  <a:pt x="0" y="0"/>
                </a:lnTo>
                <a:close/>
              </a:path>
            </a:pathLst>
          </a:custGeom>
          <a:blipFill>
            <a:blip r:embed="rId2">
              <a:alphaModFix amt="56000"/>
              <a:extLst>
                <a:ext uri="{96DAC541-7B7A-43D3-8B79-37D633B846F1}">
                  <asvg:svgBlip xmlns:asvg="http://schemas.microsoft.com/office/drawing/2016/SVG/main" r:embed="rId3"/>
                </a:ext>
              </a:extLst>
            </a:blip>
            <a:stretch>
              <a:fillRect/>
            </a:stretch>
          </a:blipFill>
        </p:spPr>
        <p:txBody>
          <a:bodyPr/>
          <a:lstStyle/>
          <a:p>
            <a:endParaRPr lang="en-ID"/>
          </a:p>
        </p:txBody>
      </p:sp>
      <p:sp>
        <p:nvSpPr>
          <p:cNvPr id="6" name="Slide Number Placeholder 5">
            <a:extLst>
              <a:ext uri="{FF2B5EF4-FFF2-40B4-BE49-F238E27FC236}">
                <a16:creationId xmlns:a16="http://schemas.microsoft.com/office/drawing/2014/main" id="{63D7F425-D5CB-4BB1-5F3E-5DEFCAD92F66}"/>
              </a:ext>
            </a:extLst>
          </p:cNvPr>
          <p:cNvSpPr>
            <a:spLocks noGrp="1"/>
          </p:cNvSpPr>
          <p:nvPr>
            <p:ph type="sldNum" sz="quarter" idx="12"/>
          </p:nvPr>
        </p:nvSpPr>
        <p:spPr/>
        <p:txBody>
          <a:bodyPr/>
          <a:lstStyle/>
          <a:p>
            <a:fld id="{B6F15528-21DE-4FAA-801E-634DDDAF4B2B}"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56310" y="1028700"/>
            <a:ext cx="16258210" cy="1171575"/>
          </a:xfrm>
          <a:prstGeom prst="rect">
            <a:avLst/>
          </a:prstGeom>
        </p:spPr>
        <p:txBody>
          <a:bodyPr lIns="0" tIns="0" rIns="0" bIns="0" rtlCol="0" anchor="t">
            <a:spAutoFit/>
          </a:bodyPr>
          <a:lstStyle/>
          <a:p>
            <a:pPr algn="ctr">
              <a:lnSpc>
                <a:spcPts val="9242"/>
              </a:lnSpc>
            </a:pPr>
            <a:r>
              <a:rPr lang="en-US" sz="7702" b="1">
                <a:solidFill>
                  <a:srgbClr val="2A2E30"/>
                </a:solidFill>
                <a:latin typeface="Barlow Bold"/>
                <a:ea typeface="Barlow Bold"/>
                <a:cs typeface="Barlow Bold"/>
                <a:sym typeface="Barlow Bold"/>
              </a:rPr>
              <a:t>Data Understanding</a:t>
            </a:r>
          </a:p>
        </p:txBody>
      </p:sp>
      <p:graphicFrame>
        <p:nvGraphicFramePr>
          <p:cNvPr id="4" name="Table 4"/>
          <p:cNvGraphicFramePr>
            <a:graphicFrameLocks noGrp="1"/>
          </p:cNvGraphicFramePr>
          <p:nvPr/>
        </p:nvGraphicFramePr>
        <p:xfrm>
          <a:off x="1028700" y="2071573"/>
          <a:ext cx="8115300" cy="876554"/>
        </p:xfrm>
        <a:graphic>
          <a:graphicData uri="http://schemas.openxmlformats.org/drawingml/2006/table">
            <a:tbl>
              <a:tblPr/>
              <a:tblGrid>
                <a:gridCol w="8115300">
                  <a:extLst>
                    <a:ext uri="{9D8B030D-6E8A-4147-A177-3AD203B41FA5}">
                      <a16:colId xmlns:a16="http://schemas.microsoft.com/office/drawing/2014/main" val="20000"/>
                    </a:ext>
                  </a:extLst>
                </a:gridCol>
              </a:tblGrid>
              <a:tr h="695402">
                <a:tc>
                  <a:txBody>
                    <a:bodyPr/>
                    <a:lstStyle/>
                    <a:p>
                      <a:pPr algn="l">
                        <a:lnSpc>
                          <a:spcPts val="4200"/>
                        </a:lnSpc>
                        <a:defRPr/>
                      </a:pPr>
                      <a:r>
                        <a:rPr lang="en-US" sz="3000" b="1">
                          <a:solidFill>
                            <a:srgbClr val="2A2E30"/>
                          </a:solidFill>
                          <a:latin typeface="Barlow Semi-Bold"/>
                          <a:ea typeface="Barlow Semi-Bold"/>
                          <a:cs typeface="Barlow Semi-Bold"/>
                          <a:sym typeface="Barlow Semi-Bold"/>
                        </a:rPr>
                        <a:t>Dataset Information</a:t>
                      </a:r>
                      <a:endParaRPr lang="en-US" sz="1100"/>
                    </a:p>
                  </a:txBody>
                  <a:tcPr marL="190500" marR="190500" marT="190500" marB="190500" anchor="ctr">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0" name="Table 9">
            <a:extLst>
              <a:ext uri="{FF2B5EF4-FFF2-40B4-BE49-F238E27FC236}">
                <a16:creationId xmlns:a16="http://schemas.microsoft.com/office/drawing/2014/main" id="{DC18D4CD-C0D9-EAE2-4112-80FE03845E07}"/>
              </a:ext>
            </a:extLst>
          </p:cNvPr>
          <p:cNvGraphicFramePr>
            <a:graphicFrameLocks noGrp="1"/>
          </p:cNvGraphicFramePr>
          <p:nvPr>
            <p:extLst>
              <p:ext uri="{D42A27DB-BD31-4B8C-83A1-F6EECF244321}">
                <p14:modId xmlns:p14="http://schemas.microsoft.com/office/powerpoint/2010/main" val="1475601930"/>
              </p:ext>
            </p:extLst>
          </p:nvPr>
        </p:nvGraphicFramePr>
        <p:xfrm>
          <a:off x="363661" y="3162046"/>
          <a:ext cx="17360284" cy="5067304"/>
        </p:xfrm>
        <a:graphic>
          <a:graphicData uri="http://schemas.openxmlformats.org/drawingml/2006/table">
            <a:tbl>
              <a:tblPr>
                <a:tableStyleId>{D7AC3CCA-C797-4891-BE02-D94E43425B78}</a:tableStyleId>
              </a:tblPr>
              <a:tblGrid>
                <a:gridCol w="2032692">
                  <a:extLst>
                    <a:ext uri="{9D8B030D-6E8A-4147-A177-3AD203B41FA5}">
                      <a16:colId xmlns:a16="http://schemas.microsoft.com/office/drawing/2014/main" val="1360801877"/>
                    </a:ext>
                  </a:extLst>
                </a:gridCol>
                <a:gridCol w="1455847">
                  <a:extLst>
                    <a:ext uri="{9D8B030D-6E8A-4147-A177-3AD203B41FA5}">
                      <a16:colId xmlns:a16="http://schemas.microsoft.com/office/drawing/2014/main" val="2566779674"/>
                    </a:ext>
                  </a:extLst>
                </a:gridCol>
                <a:gridCol w="13871745">
                  <a:extLst>
                    <a:ext uri="{9D8B030D-6E8A-4147-A177-3AD203B41FA5}">
                      <a16:colId xmlns:a16="http://schemas.microsoft.com/office/drawing/2014/main" val="1776558628"/>
                    </a:ext>
                  </a:extLst>
                </a:gridCol>
              </a:tblGrid>
              <a:tr h="398298">
                <a:tc>
                  <a:txBody>
                    <a:bodyPr/>
                    <a:lstStyle/>
                    <a:p>
                      <a:pPr algn="ctr" fontAlgn="ctr"/>
                      <a:r>
                        <a:rPr lang="en-ID" sz="2200" u="none" strike="noStrike">
                          <a:effectLst/>
                        </a:rPr>
                        <a:t>Column Name</a:t>
                      </a:r>
                      <a:endParaRPr lang="en-ID" sz="2200" b="1" i="0" u="none" strike="noStrike">
                        <a:solidFill>
                          <a:srgbClr val="000000"/>
                        </a:solidFill>
                        <a:effectLst/>
                        <a:latin typeface="Aptos Narrow" panose="020B0004020202020204" pitchFamily="34" charset="0"/>
                      </a:endParaRPr>
                    </a:p>
                  </a:txBody>
                  <a:tcPr marL="13734" marR="13734" marT="13734" marB="0" anchor="ctr"/>
                </a:tc>
                <a:tc>
                  <a:txBody>
                    <a:bodyPr/>
                    <a:lstStyle/>
                    <a:p>
                      <a:pPr algn="ctr" fontAlgn="ctr"/>
                      <a:r>
                        <a:rPr lang="en-ID" sz="2200" u="none" strike="noStrike">
                          <a:effectLst/>
                        </a:rPr>
                        <a:t>Importance</a:t>
                      </a:r>
                      <a:endParaRPr lang="en-ID" sz="2200" b="1" i="0" u="none" strike="noStrike">
                        <a:solidFill>
                          <a:srgbClr val="000000"/>
                        </a:solidFill>
                        <a:effectLst/>
                        <a:latin typeface="Aptos Narrow" panose="020B0004020202020204" pitchFamily="34" charset="0"/>
                      </a:endParaRPr>
                    </a:p>
                  </a:txBody>
                  <a:tcPr marL="13734" marR="13734" marT="13734" marB="0" anchor="ctr"/>
                </a:tc>
                <a:tc>
                  <a:txBody>
                    <a:bodyPr/>
                    <a:lstStyle/>
                    <a:p>
                      <a:pPr algn="ctr" fontAlgn="ctr"/>
                      <a:r>
                        <a:rPr lang="en-ID" sz="2200" u="none" strike="noStrike">
                          <a:effectLst/>
                        </a:rPr>
                        <a:t>Impact to Business</a:t>
                      </a:r>
                      <a:endParaRPr lang="en-ID" sz="2200" b="1" i="0" u="none" strike="noStrike">
                        <a:solidFill>
                          <a:srgbClr val="000000"/>
                        </a:solidFill>
                        <a:effectLst/>
                        <a:latin typeface="Aptos Narrow" panose="020B0004020202020204" pitchFamily="34" charset="0"/>
                      </a:endParaRPr>
                    </a:p>
                  </a:txBody>
                  <a:tcPr marL="13734" marR="13734" marT="13734" marB="0" anchor="ctr"/>
                </a:tc>
                <a:extLst>
                  <a:ext uri="{0D108BD9-81ED-4DB2-BD59-A6C34878D82A}">
                    <a16:rowId xmlns:a16="http://schemas.microsoft.com/office/drawing/2014/main" val="1313235269"/>
                  </a:ext>
                </a:extLst>
              </a:tr>
              <a:tr h="398298">
                <a:tc>
                  <a:txBody>
                    <a:bodyPr/>
                    <a:lstStyle/>
                    <a:p>
                      <a:pPr algn="l" fontAlgn="ctr"/>
                      <a:r>
                        <a:rPr lang="en-ID" sz="2200" u="none" strike="noStrike">
                          <a:effectLst/>
                        </a:rPr>
                        <a:t>Dependents</a:t>
                      </a:r>
                      <a:endParaRPr lang="en-ID" sz="2200" b="0" i="0" u="none" strike="noStrike">
                        <a:solidFill>
                          <a:srgbClr val="000000"/>
                        </a:solidFill>
                        <a:effectLst/>
                        <a:latin typeface="Aptos Narrow" panose="020B0004020202020204" pitchFamily="34" charset="0"/>
                      </a:endParaRPr>
                    </a:p>
                  </a:txBody>
                  <a:tcPr marL="13734" marR="13734" marT="13734" marB="0" anchor="ctr"/>
                </a:tc>
                <a:tc>
                  <a:txBody>
                    <a:bodyPr/>
                    <a:lstStyle/>
                    <a:p>
                      <a:pPr algn="l" fontAlgn="ctr"/>
                      <a:r>
                        <a:rPr lang="en-ID" sz="2200" u="none" strike="noStrike">
                          <a:effectLst/>
                        </a:rPr>
                        <a:t>Moderate</a:t>
                      </a:r>
                      <a:endParaRPr lang="en-ID" sz="2200" b="0" i="0" u="none" strike="noStrike">
                        <a:solidFill>
                          <a:srgbClr val="000000"/>
                        </a:solidFill>
                        <a:effectLst/>
                        <a:latin typeface="Aptos Narrow" panose="020B0004020202020204" pitchFamily="34" charset="0"/>
                      </a:endParaRPr>
                    </a:p>
                  </a:txBody>
                  <a:tcPr marL="13734" marR="13734" marT="13734" marB="0" anchor="ctr"/>
                </a:tc>
                <a:tc>
                  <a:txBody>
                    <a:bodyPr/>
                    <a:lstStyle/>
                    <a:p>
                      <a:pPr algn="l" fontAlgn="ctr"/>
                      <a:r>
                        <a:rPr lang="en-US" sz="2200" u="none" strike="noStrike">
                          <a:effectLst/>
                        </a:rPr>
                        <a:t>Understanding customer demographics can aid in targeted marketing strategies.</a:t>
                      </a:r>
                      <a:endParaRPr lang="en-US" sz="2200" b="0" i="0" u="none" strike="noStrike">
                        <a:solidFill>
                          <a:srgbClr val="000000"/>
                        </a:solidFill>
                        <a:effectLst/>
                        <a:latin typeface="Aptos Narrow" panose="020B0004020202020204" pitchFamily="34" charset="0"/>
                      </a:endParaRPr>
                    </a:p>
                  </a:txBody>
                  <a:tcPr marL="13734" marR="13734" marT="13734" marB="0" anchor="ctr"/>
                </a:tc>
                <a:extLst>
                  <a:ext uri="{0D108BD9-81ED-4DB2-BD59-A6C34878D82A}">
                    <a16:rowId xmlns:a16="http://schemas.microsoft.com/office/drawing/2014/main" val="2853691772"/>
                  </a:ext>
                </a:extLst>
              </a:tr>
              <a:tr h="398298">
                <a:tc>
                  <a:txBody>
                    <a:bodyPr/>
                    <a:lstStyle/>
                    <a:p>
                      <a:pPr algn="l" fontAlgn="ctr"/>
                      <a:r>
                        <a:rPr lang="en-ID" sz="2200" u="none" strike="noStrike">
                          <a:effectLst/>
                        </a:rPr>
                        <a:t>Tenure</a:t>
                      </a:r>
                      <a:endParaRPr lang="en-ID" sz="2200" b="0" i="0" u="none" strike="noStrike">
                        <a:solidFill>
                          <a:srgbClr val="000000"/>
                        </a:solidFill>
                        <a:effectLst/>
                        <a:latin typeface="Aptos Narrow" panose="020B0004020202020204" pitchFamily="34" charset="0"/>
                      </a:endParaRPr>
                    </a:p>
                  </a:txBody>
                  <a:tcPr marL="13734" marR="13734" marT="13734" marB="0" anchor="ctr"/>
                </a:tc>
                <a:tc>
                  <a:txBody>
                    <a:bodyPr/>
                    <a:lstStyle/>
                    <a:p>
                      <a:pPr algn="l" fontAlgn="ctr"/>
                      <a:r>
                        <a:rPr lang="en-ID" sz="2200" u="none" strike="noStrike">
                          <a:effectLst/>
                        </a:rPr>
                        <a:t>High</a:t>
                      </a:r>
                      <a:endParaRPr lang="en-ID" sz="2200" b="0" i="0" u="none" strike="noStrike">
                        <a:solidFill>
                          <a:srgbClr val="000000"/>
                        </a:solidFill>
                        <a:effectLst/>
                        <a:latin typeface="Aptos Narrow" panose="020B0004020202020204" pitchFamily="34" charset="0"/>
                      </a:endParaRPr>
                    </a:p>
                  </a:txBody>
                  <a:tcPr marL="13734" marR="13734" marT="13734" marB="0" anchor="ctr"/>
                </a:tc>
                <a:tc>
                  <a:txBody>
                    <a:bodyPr/>
                    <a:lstStyle/>
                    <a:p>
                      <a:pPr algn="l" fontAlgn="ctr"/>
                      <a:r>
                        <a:rPr lang="en-US" sz="2200" u="none" strike="noStrike" dirty="0">
                          <a:effectLst/>
                        </a:rPr>
                        <a:t>Longer tenure often indicates customer loyalty, impacting retention strategies.</a:t>
                      </a:r>
                      <a:endParaRPr lang="en-US" sz="2200" b="0" i="0" u="none" strike="noStrike" dirty="0">
                        <a:solidFill>
                          <a:srgbClr val="000000"/>
                        </a:solidFill>
                        <a:effectLst/>
                        <a:latin typeface="Aptos Narrow" panose="020B0004020202020204" pitchFamily="34" charset="0"/>
                      </a:endParaRPr>
                    </a:p>
                  </a:txBody>
                  <a:tcPr marL="13734" marR="13734" marT="13734" marB="0" anchor="ctr"/>
                </a:tc>
                <a:extLst>
                  <a:ext uri="{0D108BD9-81ED-4DB2-BD59-A6C34878D82A}">
                    <a16:rowId xmlns:a16="http://schemas.microsoft.com/office/drawing/2014/main" val="2505033074"/>
                  </a:ext>
                </a:extLst>
              </a:tr>
              <a:tr h="398298">
                <a:tc>
                  <a:txBody>
                    <a:bodyPr/>
                    <a:lstStyle/>
                    <a:p>
                      <a:pPr algn="l" fontAlgn="ctr"/>
                      <a:r>
                        <a:rPr lang="en-ID" sz="2200" u="none" strike="noStrike">
                          <a:effectLst/>
                        </a:rPr>
                        <a:t>OnlineSecurity</a:t>
                      </a:r>
                      <a:endParaRPr lang="en-ID" sz="2200" b="0" i="0" u="none" strike="noStrike">
                        <a:solidFill>
                          <a:srgbClr val="000000"/>
                        </a:solidFill>
                        <a:effectLst/>
                        <a:latin typeface="Aptos Narrow" panose="020B0004020202020204" pitchFamily="34" charset="0"/>
                      </a:endParaRPr>
                    </a:p>
                  </a:txBody>
                  <a:tcPr marL="13734" marR="13734" marT="13734" marB="0" anchor="ctr"/>
                </a:tc>
                <a:tc>
                  <a:txBody>
                    <a:bodyPr/>
                    <a:lstStyle/>
                    <a:p>
                      <a:pPr algn="l" fontAlgn="ctr"/>
                      <a:r>
                        <a:rPr lang="en-ID" sz="2200" u="none" strike="noStrike">
                          <a:effectLst/>
                        </a:rPr>
                        <a:t>High</a:t>
                      </a:r>
                      <a:endParaRPr lang="en-ID" sz="2200" b="0" i="0" u="none" strike="noStrike">
                        <a:solidFill>
                          <a:srgbClr val="000000"/>
                        </a:solidFill>
                        <a:effectLst/>
                        <a:latin typeface="Aptos Narrow" panose="020B0004020202020204" pitchFamily="34" charset="0"/>
                      </a:endParaRPr>
                    </a:p>
                  </a:txBody>
                  <a:tcPr marL="13734" marR="13734" marT="13734" marB="0" anchor="ctr"/>
                </a:tc>
                <a:tc>
                  <a:txBody>
                    <a:bodyPr/>
                    <a:lstStyle/>
                    <a:p>
                      <a:pPr algn="l" fontAlgn="ctr"/>
                      <a:r>
                        <a:rPr lang="en-US" sz="2200" u="none" strike="noStrike">
                          <a:effectLst/>
                        </a:rPr>
                        <a:t>Customers with online security are likely to feel safer, reducing churn.</a:t>
                      </a:r>
                      <a:endParaRPr lang="en-US" sz="2200" b="0" i="0" u="none" strike="noStrike">
                        <a:solidFill>
                          <a:srgbClr val="000000"/>
                        </a:solidFill>
                        <a:effectLst/>
                        <a:latin typeface="Aptos Narrow" panose="020B0004020202020204" pitchFamily="34" charset="0"/>
                      </a:endParaRPr>
                    </a:p>
                  </a:txBody>
                  <a:tcPr marL="13734" marR="13734" marT="13734" marB="0" anchor="ctr"/>
                </a:tc>
                <a:extLst>
                  <a:ext uri="{0D108BD9-81ED-4DB2-BD59-A6C34878D82A}">
                    <a16:rowId xmlns:a16="http://schemas.microsoft.com/office/drawing/2014/main" val="1804472891"/>
                  </a:ext>
                </a:extLst>
              </a:tr>
              <a:tr h="398298">
                <a:tc>
                  <a:txBody>
                    <a:bodyPr/>
                    <a:lstStyle/>
                    <a:p>
                      <a:pPr algn="l" fontAlgn="ctr"/>
                      <a:r>
                        <a:rPr lang="en-ID" sz="2200" u="none" strike="noStrike">
                          <a:effectLst/>
                        </a:rPr>
                        <a:t>OnlineBackup</a:t>
                      </a:r>
                      <a:endParaRPr lang="en-ID" sz="2200" b="0" i="0" u="none" strike="noStrike">
                        <a:solidFill>
                          <a:srgbClr val="000000"/>
                        </a:solidFill>
                        <a:effectLst/>
                        <a:latin typeface="Aptos Narrow" panose="020B0004020202020204" pitchFamily="34" charset="0"/>
                      </a:endParaRPr>
                    </a:p>
                  </a:txBody>
                  <a:tcPr marL="13734" marR="13734" marT="13734" marB="0" anchor="ctr"/>
                </a:tc>
                <a:tc>
                  <a:txBody>
                    <a:bodyPr/>
                    <a:lstStyle/>
                    <a:p>
                      <a:pPr algn="l" fontAlgn="ctr"/>
                      <a:r>
                        <a:rPr lang="en-ID" sz="2200" u="none" strike="noStrike">
                          <a:effectLst/>
                        </a:rPr>
                        <a:t>Moderate</a:t>
                      </a:r>
                      <a:endParaRPr lang="en-ID" sz="2200" b="0" i="0" u="none" strike="noStrike">
                        <a:solidFill>
                          <a:srgbClr val="000000"/>
                        </a:solidFill>
                        <a:effectLst/>
                        <a:latin typeface="Aptos Narrow" panose="020B0004020202020204" pitchFamily="34" charset="0"/>
                      </a:endParaRPr>
                    </a:p>
                  </a:txBody>
                  <a:tcPr marL="13734" marR="13734" marT="13734" marB="0" anchor="ctr"/>
                </a:tc>
                <a:tc>
                  <a:txBody>
                    <a:bodyPr/>
                    <a:lstStyle/>
                    <a:p>
                      <a:pPr algn="l" fontAlgn="ctr"/>
                      <a:r>
                        <a:rPr lang="en-US" sz="2200" u="none" strike="noStrike">
                          <a:effectLst/>
                        </a:rPr>
                        <a:t>Offering online backup can enhance customer satisfaction and retention.</a:t>
                      </a:r>
                      <a:endParaRPr lang="en-US" sz="2200" b="0" i="0" u="none" strike="noStrike">
                        <a:solidFill>
                          <a:srgbClr val="000000"/>
                        </a:solidFill>
                        <a:effectLst/>
                        <a:latin typeface="Aptos Narrow" panose="020B0004020202020204" pitchFamily="34" charset="0"/>
                      </a:endParaRPr>
                    </a:p>
                  </a:txBody>
                  <a:tcPr marL="13734" marR="13734" marT="13734" marB="0" anchor="ctr"/>
                </a:tc>
                <a:extLst>
                  <a:ext uri="{0D108BD9-81ED-4DB2-BD59-A6C34878D82A}">
                    <a16:rowId xmlns:a16="http://schemas.microsoft.com/office/drawing/2014/main" val="3340492695"/>
                  </a:ext>
                </a:extLst>
              </a:tr>
              <a:tr h="398298">
                <a:tc>
                  <a:txBody>
                    <a:bodyPr/>
                    <a:lstStyle/>
                    <a:p>
                      <a:pPr algn="l" fontAlgn="ctr"/>
                      <a:r>
                        <a:rPr lang="en-ID" sz="2200" u="none" strike="noStrike">
                          <a:effectLst/>
                        </a:rPr>
                        <a:t>InternetService</a:t>
                      </a:r>
                      <a:endParaRPr lang="en-ID" sz="2200" b="0" i="0" u="none" strike="noStrike">
                        <a:solidFill>
                          <a:srgbClr val="000000"/>
                        </a:solidFill>
                        <a:effectLst/>
                        <a:latin typeface="Aptos Narrow" panose="020B0004020202020204" pitchFamily="34" charset="0"/>
                      </a:endParaRPr>
                    </a:p>
                  </a:txBody>
                  <a:tcPr marL="13734" marR="13734" marT="13734" marB="0" anchor="ctr"/>
                </a:tc>
                <a:tc>
                  <a:txBody>
                    <a:bodyPr/>
                    <a:lstStyle/>
                    <a:p>
                      <a:pPr algn="l" fontAlgn="ctr"/>
                      <a:r>
                        <a:rPr lang="en-ID" sz="2200" u="none" strike="noStrike">
                          <a:effectLst/>
                        </a:rPr>
                        <a:t>High</a:t>
                      </a:r>
                      <a:endParaRPr lang="en-ID" sz="2200" b="0" i="0" u="none" strike="noStrike">
                        <a:solidFill>
                          <a:srgbClr val="000000"/>
                        </a:solidFill>
                        <a:effectLst/>
                        <a:latin typeface="Aptos Narrow" panose="020B0004020202020204" pitchFamily="34" charset="0"/>
                      </a:endParaRPr>
                    </a:p>
                  </a:txBody>
                  <a:tcPr marL="13734" marR="13734" marT="13734" marB="0" anchor="ctr"/>
                </a:tc>
                <a:tc>
                  <a:txBody>
                    <a:bodyPr/>
                    <a:lstStyle/>
                    <a:p>
                      <a:pPr algn="l" fontAlgn="ctr"/>
                      <a:r>
                        <a:rPr lang="en-US" sz="2200" u="none" strike="noStrike">
                          <a:effectLst/>
                        </a:rPr>
                        <a:t>Understanding service subscriptions helps in optimizing service offerings.</a:t>
                      </a:r>
                      <a:endParaRPr lang="en-US" sz="2200" b="0" i="0" u="none" strike="noStrike">
                        <a:solidFill>
                          <a:srgbClr val="000000"/>
                        </a:solidFill>
                        <a:effectLst/>
                        <a:latin typeface="Aptos Narrow" panose="020B0004020202020204" pitchFamily="34" charset="0"/>
                      </a:endParaRPr>
                    </a:p>
                  </a:txBody>
                  <a:tcPr marL="13734" marR="13734" marT="13734" marB="0" anchor="ctr"/>
                </a:tc>
                <a:extLst>
                  <a:ext uri="{0D108BD9-81ED-4DB2-BD59-A6C34878D82A}">
                    <a16:rowId xmlns:a16="http://schemas.microsoft.com/office/drawing/2014/main" val="624913048"/>
                  </a:ext>
                </a:extLst>
              </a:tr>
              <a:tr h="398298">
                <a:tc>
                  <a:txBody>
                    <a:bodyPr/>
                    <a:lstStyle/>
                    <a:p>
                      <a:pPr algn="l" fontAlgn="ctr"/>
                      <a:r>
                        <a:rPr lang="en-ID" sz="2200" u="none" strike="noStrike">
                          <a:effectLst/>
                        </a:rPr>
                        <a:t>DeviceProtection</a:t>
                      </a:r>
                      <a:endParaRPr lang="en-ID" sz="2200" b="0" i="0" u="none" strike="noStrike">
                        <a:solidFill>
                          <a:srgbClr val="000000"/>
                        </a:solidFill>
                        <a:effectLst/>
                        <a:latin typeface="Aptos Narrow" panose="020B0004020202020204" pitchFamily="34" charset="0"/>
                      </a:endParaRPr>
                    </a:p>
                  </a:txBody>
                  <a:tcPr marL="13734" marR="13734" marT="13734" marB="0" anchor="ctr"/>
                </a:tc>
                <a:tc>
                  <a:txBody>
                    <a:bodyPr/>
                    <a:lstStyle/>
                    <a:p>
                      <a:pPr algn="l" fontAlgn="ctr"/>
                      <a:r>
                        <a:rPr lang="en-ID" sz="2200" u="none" strike="noStrike">
                          <a:effectLst/>
                        </a:rPr>
                        <a:t>Moderate</a:t>
                      </a:r>
                      <a:endParaRPr lang="en-ID" sz="2200" b="0" i="0" u="none" strike="noStrike">
                        <a:solidFill>
                          <a:srgbClr val="000000"/>
                        </a:solidFill>
                        <a:effectLst/>
                        <a:latin typeface="Aptos Narrow" panose="020B0004020202020204" pitchFamily="34" charset="0"/>
                      </a:endParaRPr>
                    </a:p>
                  </a:txBody>
                  <a:tcPr marL="13734" marR="13734" marT="13734" marB="0" anchor="ctr"/>
                </a:tc>
                <a:tc>
                  <a:txBody>
                    <a:bodyPr/>
                    <a:lstStyle/>
                    <a:p>
                      <a:pPr algn="l" fontAlgn="ctr"/>
                      <a:r>
                        <a:rPr lang="en-US" sz="2200" u="none" strike="noStrike">
                          <a:effectLst/>
                        </a:rPr>
                        <a:t>Device protection can be a key selling point for tech-savvy customers.</a:t>
                      </a:r>
                      <a:endParaRPr lang="en-US" sz="2200" b="0" i="0" u="none" strike="noStrike">
                        <a:solidFill>
                          <a:srgbClr val="000000"/>
                        </a:solidFill>
                        <a:effectLst/>
                        <a:latin typeface="Aptos Narrow" panose="020B0004020202020204" pitchFamily="34" charset="0"/>
                      </a:endParaRPr>
                    </a:p>
                  </a:txBody>
                  <a:tcPr marL="13734" marR="13734" marT="13734" marB="0" anchor="ctr"/>
                </a:tc>
                <a:extLst>
                  <a:ext uri="{0D108BD9-81ED-4DB2-BD59-A6C34878D82A}">
                    <a16:rowId xmlns:a16="http://schemas.microsoft.com/office/drawing/2014/main" val="1910044093"/>
                  </a:ext>
                </a:extLst>
              </a:tr>
              <a:tr h="398298">
                <a:tc>
                  <a:txBody>
                    <a:bodyPr/>
                    <a:lstStyle/>
                    <a:p>
                      <a:pPr algn="l" fontAlgn="ctr"/>
                      <a:r>
                        <a:rPr lang="en-ID" sz="2200" u="none" strike="noStrike">
                          <a:effectLst/>
                        </a:rPr>
                        <a:t>TechSupport</a:t>
                      </a:r>
                      <a:endParaRPr lang="en-ID" sz="2200" b="0" i="0" u="none" strike="noStrike">
                        <a:solidFill>
                          <a:srgbClr val="000000"/>
                        </a:solidFill>
                        <a:effectLst/>
                        <a:latin typeface="Aptos Narrow" panose="020B0004020202020204" pitchFamily="34" charset="0"/>
                      </a:endParaRPr>
                    </a:p>
                  </a:txBody>
                  <a:tcPr marL="13734" marR="13734" marT="13734" marB="0" anchor="ctr"/>
                </a:tc>
                <a:tc>
                  <a:txBody>
                    <a:bodyPr/>
                    <a:lstStyle/>
                    <a:p>
                      <a:pPr algn="l" fontAlgn="ctr"/>
                      <a:r>
                        <a:rPr lang="en-ID" sz="2200" u="none" strike="noStrike">
                          <a:effectLst/>
                        </a:rPr>
                        <a:t>High</a:t>
                      </a:r>
                      <a:endParaRPr lang="en-ID" sz="2200" b="0" i="0" u="none" strike="noStrike">
                        <a:solidFill>
                          <a:srgbClr val="000000"/>
                        </a:solidFill>
                        <a:effectLst/>
                        <a:latin typeface="Aptos Narrow" panose="020B0004020202020204" pitchFamily="34" charset="0"/>
                      </a:endParaRPr>
                    </a:p>
                  </a:txBody>
                  <a:tcPr marL="13734" marR="13734" marT="13734" marB="0" anchor="ctr"/>
                </a:tc>
                <a:tc>
                  <a:txBody>
                    <a:bodyPr/>
                    <a:lstStyle/>
                    <a:p>
                      <a:pPr algn="l" fontAlgn="ctr"/>
                      <a:r>
                        <a:rPr lang="en-US" sz="2200" u="none" strike="noStrike">
                          <a:effectLst/>
                        </a:rPr>
                        <a:t>Good tech support can significantly reduce churn and improve customer satisfaction.</a:t>
                      </a:r>
                      <a:endParaRPr lang="en-US" sz="2200" b="0" i="0" u="none" strike="noStrike">
                        <a:solidFill>
                          <a:srgbClr val="000000"/>
                        </a:solidFill>
                        <a:effectLst/>
                        <a:latin typeface="Aptos Narrow" panose="020B0004020202020204" pitchFamily="34" charset="0"/>
                      </a:endParaRPr>
                    </a:p>
                  </a:txBody>
                  <a:tcPr marL="13734" marR="13734" marT="13734" marB="0" anchor="ctr"/>
                </a:tc>
                <a:extLst>
                  <a:ext uri="{0D108BD9-81ED-4DB2-BD59-A6C34878D82A}">
                    <a16:rowId xmlns:a16="http://schemas.microsoft.com/office/drawing/2014/main" val="3855466564"/>
                  </a:ext>
                </a:extLst>
              </a:tr>
              <a:tr h="398298">
                <a:tc>
                  <a:txBody>
                    <a:bodyPr/>
                    <a:lstStyle/>
                    <a:p>
                      <a:pPr algn="l" fontAlgn="ctr"/>
                      <a:r>
                        <a:rPr lang="en-ID" sz="2200" u="none" strike="noStrike">
                          <a:effectLst/>
                        </a:rPr>
                        <a:t>Contract</a:t>
                      </a:r>
                      <a:endParaRPr lang="en-ID" sz="2200" b="0" i="0" u="none" strike="noStrike">
                        <a:solidFill>
                          <a:srgbClr val="000000"/>
                        </a:solidFill>
                        <a:effectLst/>
                        <a:latin typeface="Aptos Narrow" panose="020B0004020202020204" pitchFamily="34" charset="0"/>
                      </a:endParaRPr>
                    </a:p>
                  </a:txBody>
                  <a:tcPr marL="13734" marR="13734" marT="13734" marB="0" anchor="ctr"/>
                </a:tc>
                <a:tc>
                  <a:txBody>
                    <a:bodyPr/>
                    <a:lstStyle/>
                    <a:p>
                      <a:pPr algn="l" fontAlgn="ctr"/>
                      <a:r>
                        <a:rPr lang="en-ID" sz="2200" u="none" strike="noStrike">
                          <a:effectLst/>
                        </a:rPr>
                        <a:t>High</a:t>
                      </a:r>
                      <a:endParaRPr lang="en-ID" sz="2200" b="0" i="0" u="none" strike="noStrike">
                        <a:solidFill>
                          <a:srgbClr val="000000"/>
                        </a:solidFill>
                        <a:effectLst/>
                        <a:latin typeface="Aptos Narrow" panose="020B0004020202020204" pitchFamily="34" charset="0"/>
                      </a:endParaRPr>
                    </a:p>
                  </a:txBody>
                  <a:tcPr marL="13734" marR="13734" marT="13734" marB="0" anchor="ctr"/>
                </a:tc>
                <a:tc>
                  <a:txBody>
                    <a:bodyPr/>
                    <a:lstStyle/>
                    <a:p>
                      <a:pPr algn="l" fontAlgn="ctr"/>
                      <a:r>
                        <a:rPr lang="en-US" sz="2200" u="none" strike="noStrike">
                          <a:effectLst/>
                        </a:rPr>
                        <a:t>Contract types influence customer retention and revenue predictability.</a:t>
                      </a:r>
                      <a:endParaRPr lang="en-US" sz="2200" b="0" i="0" u="none" strike="noStrike">
                        <a:solidFill>
                          <a:srgbClr val="000000"/>
                        </a:solidFill>
                        <a:effectLst/>
                        <a:latin typeface="Aptos Narrow" panose="020B0004020202020204" pitchFamily="34" charset="0"/>
                      </a:endParaRPr>
                    </a:p>
                  </a:txBody>
                  <a:tcPr marL="13734" marR="13734" marT="13734" marB="0" anchor="ctr"/>
                </a:tc>
                <a:extLst>
                  <a:ext uri="{0D108BD9-81ED-4DB2-BD59-A6C34878D82A}">
                    <a16:rowId xmlns:a16="http://schemas.microsoft.com/office/drawing/2014/main" val="3598773427"/>
                  </a:ext>
                </a:extLst>
              </a:tr>
              <a:tr h="398298">
                <a:tc>
                  <a:txBody>
                    <a:bodyPr/>
                    <a:lstStyle/>
                    <a:p>
                      <a:pPr algn="l" fontAlgn="ctr"/>
                      <a:r>
                        <a:rPr lang="en-ID" sz="2200" u="none" strike="noStrike">
                          <a:effectLst/>
                        </a:rPr>
                        <a:t>PaperlessBilling</a:t>
                      </a:r>
                      <a:endParaRPr lang="en-ID" sz="2200" b="0" i="0" u="none" strike="noStrike">
                        <a:solidFill>
                          <a:srgbClr val="000000"/>
                        </a:solidFill>
                        <a:effectLst/>
                        <a:latin typeface="Aptos Narrow" panose="020B0004020202020204" pitchFamily="34" charset="0"/>
                      </a:endParaRPr>
                    </a:p>
                  </a:txBody>
                  <a:tcPr marL="13734" marR="13734" marT="13734" marB="0" anchor="ctr"/>
                </a:tc>
                <a:tc>
                  <a:txBody>
                    <a:bodyPr/>
                    <a:lstStyle/>
                    <a:p>
                      <a:pPr algn="l" fontAlgn="ctr"/>
                      <a:r>
                        <a:rPr lang="en-ID" sz="2200" u="none" strike="noStrike">
                          <a:effectLst/>
                        </a:rPr>
                        <a:t>Moderate</a:t>
                      </a:r>
                      <a:endParaRPr lang="en-ID" sz="2200" b="0" i="0" u="none" strike="noStrike">
                        <a:solidFill>
                          <a:srgbClr val="000000"/>
                        </a:solidFill>
                        <a:effectLst/>
                        <a:latin typeface="Aptos Narrow" panose="020B0004020202020204" pitchFamily="34" charset="0"/>
                      </a:endParaRPr>
                    </a:p>
                  </a:txBody>
                  <a:tcPr marL="13734" marR="13734" marT="13734" marB="0" anchor="ctr"/>
                </a:tc>
                <a:tc>
                  <a:txBody>
                    <a:bodyPr/>
                    <a:lstStyle/>
                    <a:p>
                      <a:pPr algn="l" fontAlgn="ctr"/>
                      <a:r>
                        <a:rPr lang="en-US" sz="2200" u="none" strike="noStrike">
                          <a:effectLst/>
                        </a:rPr>
                        <a:t>Encouraging paperless billing can reduce costs and appeal to environmentally conscious customers.</a:t>
                      </a:r>
                      <a:endParaRPr lang="en-US" sz="2200" b="0" i="0" u="none" strike="noStrike">
                        <a:solidFill>
                          <a:srgbClr val="000000"/>
                        </a:solidFill>
                        <a:effectLst/>
                        <a:latin typeface="Aptos Narrow" panose="020B0004020202020204" pitchFamily="34" charset="0"/>
                      </a:endParaRPr>
                    </a:p>
                  </a:txBody>
                  <a:tcPr marL="13734" marR="13734" marT="13734" marB="0" anchor="ctr"/>
                </a:tc>
                <a:extLst>
                  <a:ext uri="{0D108BD9-81ED-4DB2-BD59-A6C34878D82A}">
                    <a16:rowId xmlns:a16="http://schemas.microsoft.com/office/drawing/2014/main" val="3793500442"/>
                  </a:ext>
                </a:extLst>
              </a:tr>
              <a:tr h="398298">
                <a:tc>
                  <a:txBody>
                    <a:bodyPr/>
                    <a:lstStyle/>
                    <a:p>
                      <a:pPr algn="l" fontAlgn="ctr"/>
                      <a:r>
                        <a:rPr lang="en-ID" sz="2200" u="none" strike="noStrike">
                          <a:effectLst/>
                        </a:rPr>
                        <a:t>MonthlyCharges</a:t>
                      </a:r>
                      <a:endParaRPr lang="en-ID" sz="2200" b="0" i="0" u="none" strike="noStrike">
                        <a:solidFill>
                          <a:srgbClr val="000000"/>
                        </a:solidFill>
                        <a:effectLst/>
                        <a:latin typeface="Aptos Narrow" panose="020B0004020202020204" pitchFamily="34" charset="0"/>
                      </a:endParaRPr>
                    </a:p>
                  </a:txBody>
                  <a:tcPr marL="13734" marR="13734" marT="13734" marB="0" anchor="ctr"/>
                </a:tc>
                <a:tc>
                  <a:txBody>
                    <a:bodyPr/>
                    <a:lstStyle/>
                    <a:p>
                      <a:pPr algn="l" fontAlgn="ctr"/>
                      <a:r>
                        <a:rPr lang="en-ID" sz="2200" u="none" strike="noStrike">
                          <a:effectLst/>
                        </a:rPr>
                        <a:t>High</a:t>
                      </a:r>
                      <a:endParaRPr lang="en-ID" sz="2200" b="0" i="0" u="none" strike="noStrike">
                        <a:solidFill>
                          <a:srgbClr val="000000"/>
                        </a:solidFill>
                        <a:effectLst/>
                        <a:latin typeface="Aptos Narrow" panose="020B0004020202020204" pitchFamily="34" charset="0"/>
                      </a:endParaRPr>
                    </a:p>
                  </a:txBody>
                  <a:tcPr marL="13734" marR="13734" marT="13734" marB="0" anchor="ctr"/>
                </a:tc>
                <a:tc>
                  <a:txBody>
                    <a:bodyPr/>
                    <a:lstStyle/>
                    <a:p>
                      <a:pPr algn="l" fontAlgn="ctr"/>
                      <a:r>
                        <a:rPr lang="en-US" sz="2200" u="none" strike="noStrike">
                          <a:effectLst/>
                        </a:rPr>
                        <a:t>Understanding pricing impacts customer acquisition and retention strategies.</a:t>
                      </a:r>
                      <a:endParaRPr lang="en-US" sz="2200" b="0" i="0" u="none" strike="noStrike">
                        <a:solidFill>
                          <a:srgbClr val="000000"/>
                        </a:solidFill>
                        <a:effectLst/>
                        <a:latin typeface="Aptos Narrow" panose="020B0004020202020204" pitchFamily="34" charset="0"/>
                      </a:endParaRPr>
                    </a:p>
                  </a:txBody>
                  <a:tcPr marL="13734" marR="13734" marT="13734" marB="0" anchor="ctr"/>
                </a:tc>
                <a:extLst>
                  <a:ext uri="{0D108BD9-81ED-4DB2-BD59-A6C34878D82A}">
                    <a16:rowId xmlns:a16="http://schemas.microsoft.com/office/drawing/2014/main" val="3483148171"/>
                  </a:ext>
                </a:extLst>
              </a:tr>
              <a:tr h="686026">
                <a:tc>
                  <a:txBody>
                    <a:bodyPr/>
                    <a:lstStyle/>
                    <a:p>
                      <a:pPr algn="l" fontAlgn="ctr"/>
                      <a:r>
                        <a:rPr lang="en-ID" sz="2200" u="none" strike="noStrike">
                          <a:effectLst/>
                        </a:rPr>
                        <a:t>Churn</a:t>
                      </a:r>
                      <a:endParaRPr lang="en-ID" sz="2200" b="0" i="0" u="none" strike="noStrike">
                        <a:solidFill>
                          <a:srgbClr val="000000"/>
                        </a:solidFill>
                        <a:effectLst/>
                        <a:latin typeface="Aptos Narrow" panose="020B0004020202020204" pitchFamily="34" charset="0"/>
                      </a:endParaRPr>
                    </a:p>
                  </a:txBody>
                  <a:tcPr marL="13734" marR="13734" marT="13734" marB="0" anchor="ctr"/>
                </a:tc>
                <a:tc>
                  <a:txBody>
                    <a:bodyPr/>
                    <a:lstStyle/>
                    <a:p>
                      <a:pPr algn="l" fontAlgn="ctr"/>
                      <a:r>
                        <a:rPr lang="en-ID" sz="2200" u="none" strike="noStrike">
                          <a:effectLst/>
                        </a:rPr>
                        <a:t>Critical</a:t>
                      </a:r>
                      <a:endParaRPr lang="en-ID" sz="2200" b="0" i="0" u="none" strike="noStrike">
                        <a:solidFill>
                          <a:srgbClr val="000000"/>
                        </a:solidFill>
                        <a:effectLst/>
                        <a:latin typeface="Aptos Narrow" panose="020B0004020202020204" pitchFamily="34" charset="0"/>
                      </a:endParaRPr>
                    </a:p>
                  </a:txBody>
                  <a:tcPr marL="13734" marR="13734" marT="13734" marB="0" anchor="ctr"/>
                </a:tc>
                <a:tc>
                  <a:txBody>
                    <a:bodyPr/>
                    <a:lstStyle/>
                    <a:p>
                      <a:pPr algn="l" fontAlgn="ctr"/>
                      <a:r>
                        <a:rPr lang="en-US" sz="2200" u="none" strike="noStrike" dirty="0">
                          <a:effectLst/>
                        </a:rPr>
                        <a:t>Churn rate is a key performance indicator for business health and customer satisfaction. This column will be used as target.</a:t>
                      </a:r>
                      <a:endParaRPr lang="en-US" sz="2200" b="0" i="0" u="none" strike="noStrike" dirty="0">
                        <a:solidFill>
                          <a:srgbClr val="000000"/>
                        </a:solidFill>
                        <a:effectLst/>
                        <a:latin typeface="Aptos Narrow" panose="020B0004020202020204" pitchFamily="34" charset="0"/>
                      </a:endParaRPr>
                    </a:p>
                  </a:txBody>
                  <a:tcPr marL="13734" marR="13734" marT="13734" marB="0" anchor="ctr"/>
                </a:tc>
                <a:extLst>
                  <a:ext uri="{0D108BD9-81ED-4DB2-BD59-A6C34878D82A}">
                    <a16:rowId xmlns:a16="http://schemas.microsoft.com/office/drawing/2014/main" val="1907237999"/>
                  </a:ext>
                </a:extLst>
              </a:tr>
            </a:tbl>
          </a:graphicData>
        </a:graphic>
      </p:graphicFrame>
      <p:sp>
        <p:nvSpPr>
          <p:cNvPr id="3" name="Slide Number Placeholder 2">
            <a:extLst>
              <a:ext uri="{FF2B5EF4-FFF2-40B4-BE49-F238E27FC236}">
                <a16:creationId xmlns:a16="http://schemas.microsoft.com/office/drawing/2014/main" id="{76DCF1BC-806F-3E4F-F9A6-9D48B4A40BFB}"/>
              </a:ext>
            </a:extLst>
          </p:cNvPr>
          <p:cNvSpPr>
            <a:spLocks noGrp="1"/>
          </p:cNvSpPr>
          <p:nvPr>
            <p:ph type="sldNum" sz="quarter" idx="12"/>
          </p:nvPr>
        </p:nvSpPr>
        <p:spPr/>
        <p:txBody>
          <a:bodyPr/>
          <a:lstStyle/>
          <a:p>
            <a:fld id="{B6F15528-21DE-4FAA-801E-634DDDAF4B2B}"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028700" y="3077213"/>
          <a:ext cx="16230600" cy="5367779"/>
        </p:xfrm>
        <a:graphic>
          <a:graphicData uri="http://schemas.openxmlformats.org/drawingml/2006/table">
            <a:tbl>
              <a:tblPr/>
              <a:tblGrid>
                <a:gridCol w="10251398">
                  <a:extLst>
                    <a:ext uri="{9D8B030D-6E8A-4147-A177-3AD203B41FA5}">
                      <a16:colId xmlns:a16="http://schemas.microsoft.com/office/drawing/2014/main" val="20000"/>
                    </a:ext>
                  </a:extLst>
                </a:gridCol>
                <a:gridCol w="5979202">
                  <a:extLst>
                    <a:ext uri="{9D8B030D-6E8A-4147-A177-3AD203B41FA5}">
                      <a16:colId xmlns:a16="http://schemas.microsoft.com/office/drawing/2014/main" val="20001"/>
                    </a:ext>
                  </a:extLst>
                </a:gridCol>
              </a:tblGrid>
              <a:tr h="1113837">
                <a:tc>
                  <a:txBody>
                    <a:bodyPr/>
                    <a:lstStyle/>
                    <a:p>
                      <a:pPr algn="l">
                        <a:lnSpc>
                          <a:spcPts val="4200"/>
                        </a:lnSpc>
                        <a:defRPr/>
                      </a:pPr>
                      <a:endParaRPr lang="en-US" sz="1100"/>
                    </a:p>
                  </a:txBody>
                  <a:tcPr marL="190500" marR="190500" marT="190500" marB="190500" anchor="ctr">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tc>
                  <a:txBody>
                    <a:bodyPr/>
                    <a:lstStyle/>
                    <a:p>
                      <a:pPr algn="l">
                        <a:lnSpc>
                          <a:spcPts val="4200"/>
                        </a:lnSpc>
                        <a:defRPr/>
                      </a:pPr>
                      <a:r>
                        <a:rPr lang="en-US" sz="3000" b="1">
                          <a:solidFill>
                            <a:srgbClr val="2A2E30"/>
                          </a:solidFill>
                          <a:latin typeface="Barlow Semi-Bold"/>
                          <a:ea typeface="Barlow Semi-Bold"/>
                          <a:cs typeface="Barlow Semi-Bold"/>
                          <a:sym typeface="Barlow Semi-Bold"/>
                        </a:rPr>
                        <a:t>Missing Values Checking</a:t>
                      </a:r>
                      <a:endParaRPr lang="en-US" sz="1100"/>
                    </a:p>
                  </a:txBody>
                  <a:tcPr marL="190500" marR="190500" marT="190500" marB="190500" anchor="ctr">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extLst>
                  <a:ext uri="{0D108BD9-81ED-4DB2-BD59-A6C34878D82A}">
                    <a16:rowId xmlns:a16="http://schemas.microsoft.com/office/drawing/2014/main" val="10000"/>
                  </a:ext>
                </a:extLst>
              </a:tr>
              <a:tr h="4253942">
                <a:tc>
                  <a:txBody>
                    <a:bodyPr/>
                    <a:lstStyle/>
                    <a:p>
                      <a:pPr marL="453392" lvl="1" indent="-226696" algn="l">
                        <a:lnSpc>
                          <a:spcPts val="3150"/>
                        </a:lnSpc>
                        <a:buFont typeface="Arial"/>
                        <a:buChar char="•"/>
                        <a:defRPr/>
                      </a:pPr>
                      <a:endParaRPr lang="en-US" sz="1100"/>
                    </a:p>
                  </a:txBody>
                  <a:tcPr marL="190500" marR="190500" marT="190500" marB="190500">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tc>
                  <a:txBody>
                    <a:bodyPr/>
                    <a:lstStyle/>
                    <a:p>
                      <a:pPr marL="453392" lvl="1" indent="-226696" algn="l">
                        <a:lnSpc>
                          <a:spcPts val="3150"/>
                        </a:lnSpc>
                        <a:buFont typeface="Arial"/>
                        <a:buChar char="•"/>
                        <a:defRPr/>
                      </a:pPr>
                      <a:r>
                        <a:rPr lang="en-US" sz="2100" spc="8">
                          <a:solidFill>
                            <a:srgbClr val="2A2E30"/>
                          </a:solidFill>
                          <a:latin typeface="Barlow"/>
                          <a:ea typeface="Barlow"/>
                          <a:cs typeface="Barlow"/>
                          <a:sym typeface="Barlow"/>
                        </a:rPr>
                        <a:t>No missing values.</a:t>
                      </a:r>
                      <a:endParaRPr lang="en-US" sz="1100"/>
                    </a:p>
                    <a:p>
                      <a:pPr marL="453392" lvl="1" indent="-226696" algn="l">
                        <a:lnSpc>
                          <a:spcPts val="3150"/>
                        </a:lnSpc>
                        <a:buFont typeface="Arial"/>
                        <a:buChar char="•"/>
                      </a:pPr>
                      <a:r>
                        <a:rPr lang="en-US" sz="2100" spc="8">
                          <a:solidFill>
                            <a:srgbClr val="2A2E30"/>
                          </a:solidFill>
                          <a:latin typeface="Barlow"/>
                          <a:ea typeface="Barlow"/>
                          <a:cs typeface="Barlow"/>
                          <a:sym typeface="Barlow"/>
                        </a:rPr>
                        <a:t>No need to use imputer in pre-processing.</a:t>
                      </a:r>
                    </a:p>
                  </a:txBody>
                  <a:tcPr marL="190500" marR="190500" marT="190500" marB="190500">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Freeform 3"/>
          <p:cNvSpPr/>
          <p:nvPr/>
        </p:nvSpPr>
        <p:spPr>
          <a:xfrm>
            <a:off x="181100" y="3410899"/>
            <a:ext cx="10895306" cy="5161651"/>
          </a:xfrm>
          <a:custGeom>
            <a:avLst/>
            <a:gdLst/>
            <a:ahLst/>
            <a:cxnLst/>
            <a:rect l="l" t="t" r="r" b="b"/>
            <a:pathLst>
              <a:path w="10895306" h="5161651">
                <a:moveTo>
                  <a:pt x="0" y="0"/>
                </a:moveTo>
                <a:lnTo>
                  <a:pt x="10895307" y="0"/>
                </a:lnTo>
                <a:lnTo>
                  <a:pt x="10895307" y="5161651"/>
                </a:lnTo>
                <a:lnTo>
                  <a:pt x="0" y="5161651"/>
                </a:lnTo>
                <a:lnTo>
                  <a:pt x="0" y="0"/>
                </a:lnTo>
                <a:close/>
              </a:path>
            </a:pathLst>
          </a:custGeom>
          <a:blipFill>
            <a:blip r:embed="rId2"/>
            <a:stretch>
              <a:fillRect/>
            </a:stretch>
          </a:blipFill>
        </p:spPr>
        <p:txBody>
          <a:bodyPr/>
          <a:lstStyle/>
          <a:p>
            <a:endParaRPr lang="en-ID"/>
          </a:p>
        </p:txBody>
      </p:sp>
      <p:sp>
        <p:nvSpPr>
          <p:cNvPr id="4" name="TextBox 4"/>
          <p:cNvSpPr txBox="1"/>
          <p:nvPr/>
        </p:nvSpPr>
        <p:spPr>
          <a:xfrm>
            <a:off x="1056310" y="1028700"/>
            <a:ext cx="16258210" cy="1171575"/>
          </a:xfrm>
          <a:prstGeom prst="rect">
            <a:avLst/>
          </a:prstGeom>
        </p:spPr>
        <p:txBody>
          <a:bodyPr lIns="0" tIns="0" rIns="0" bIns="0" rtlCol="0" anchor="t">
            <a:spAutoFit/>
          </a:bodyPr>
          <a:lstStyle/>
          <a:p>
            <a:pPr algn="ctr">
              <a:lnSpc>
                <a:spcPts val="9242"/>
              </a:lnSpc>
            </a:pPr>
            <a:r>
              <a:rPr lang="en-US" sz="7702" b="1">
                <a:solidFill>
                  <a:srgbClr val="2A2E30"/>
                </a:solidFill>
                <a:latin typeface="Barlow Bold"/>
                <a:ea typeface="Barlow Bold"/>
                <a:cs typeface="Barlow Bold"/>
                <a:sym typeface="Barlow Bold"/>
              </a:rPr>
              <a:t>Data Understanding</a:t>
            </a:r>
          </a:p>
        </p:txBody>
      </p:sp>
      <p:sp>
        <p:nvSpPr>
          <p:cNvPr id="5" name="Slide Number Placeholder 4">
            <a:extLst>
              <a:ext uri="{FF2B5EF4-FFF2-40B4-BE49-F238E27FC236}">
                <a16:creationId xmlns:a16="http://schemas.microsoft.com/office/drawing/2014/main" id="{867558EF-A52E-4682-8142-5D26D3C07066}"/>
              </a:ext>
            </a:extLst>
          </p:cNvPr>
          <p:cNvSpPr>
            <a:spLocks noGrp="1"/>
          </p:cNvSpPr>
          <p:nvPr>
            <p:ph type="sldNum" sz="quarter" idx="12"/>
          </p:nvPr>
        </p:nvSpPr>
        <p:spPr/>
        <p:txBody>
          <a:bodyPr/>
          <a:lstStyle/>
          <a:p>
            <a:fld id="{B6F15528-21DE-4FAA-801E-634DDDAF4B2B}"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8102914" y="1028700"/>
          <a:ext cx="9156386" cy="7324725"/>
        </p:xfrm>
        <a:graphic>
          <a:graphicData uri="http://schemas.openxmlformats.org/drawingml/2006/table">
            <a:tbl>
              <a:tblPr/>
              <a:tblGrid>
                <a:gridCol w="9156386">
                  <a:extLst>
                    <a:ext uri="{9D8B030D-6E8A-4147-A177-3AD203B41FA5}">
                      <a16:colId xmlns:a16="http://schemas.microsoft.com/office/drawing/2014/main" val="20000"/>
                    </a:ext>
                  </a:extLst>
                </a:gridCol>
              </a:tblGrid>
              <a:tr h="904875">
                <a:tc>
                  <a:txBody>
                    <a:bodyPr/>
                    <a:lstStyle/>
                    <a:p>
                      <a:pPr algn="l">
                        <a:lnSpc>
                          <a:spcPts val="3920"/>
                        </a:lnSpc>
                        <a:defRPr/>
                      </a:pPr>
                      <a:r>
                        <a:rPr lang="en-US" sz="2800" b="1">
                          <a:solidFill>
                            <a:srgbClr val="2A2E30"/>
                          </a:solidFill>
                          <a:latin typeface="Barlow Semi-Bold"/>
                          <a:ea typeface="Barlow Semi-Bold"/>
                          <a:cs typeface="Barlow Semi-Bold"/>
                          <a:sym typeface="Barlow Semi-Bold"/>
                        </a:rPr>
                        <a:t>Validity of Duplicates</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581150">
                <a:tc>
                  <a:txBody>
                    <a:bodyPr/>
                    <a:lstStyle/>
                    <a:p>
                      <a:pPr algn="l">
                        <a:lnSpc>
                          <a:spcPts val="3150"/>
                        </a:lnSpc>
                        <a:defRPr/>
                      </a:pPr>
                      <a:r>
                        <a:rPr lang="en-US" sz="2100" spc="8">
                          <a:solidFill>
                            <a:srgbClr val="2A2E30"/>
                          </a:solidFill>
                          <a:latin typeface="Barlow"/>
                          <a:ea typeface="Barlow"/>
                          <a:cs typeface="Barlow"/>
                          <a:sym typeface="Barlow"/>
                        </a:rPr>
                        <a:t>Duplicated rows may represent legitimate repeated observations or transactions, crucial for accurate analysis, particularly in datasets involving transactional data or repeated measurements.</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04875">
                <a:tc>
                  <a:txBody>
                    <a:bodyPr/>
                    <a:lstStyle/>
                    <a:p>
                      <a:pPr algn="l">
                        <a:lnSpc>
                          <a:spcPts val="3920"/>
                        </a:lnSpc>
                        <a:defRPr/>
                      </a:pPr>
                      <a:r>
                        <a:rPr lang="en-US" sz="2800" b="1">
                          <a:solidFill>
                            <a:srgbClr val="2A2E30"/>
                          </a:solidFill>
                          <a:latin typeface="Barlow Semi-Bold"/>
                          <a:ea typeface="Barlow Semi-Bold"/>
                          <a:cs typeface="Barlow Semi-Bold"/>
                          <a:sym typeface="Barlow Semi-Bold"/>
                        </a:rPr>
                        <a:t>Impact on Data Integrity</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514475">
                <a:tc>
                  <a:txBody>
                    <a:bodyPr/>
                    <a:lstStyle/>
                    <a:p>
                      <a:pPr algn="l">
                        <a:lnSpc>
                          <a:spcPts val="2940"/>
                        </a:lnSpc>
                        <a:defRPr/>
                      </a:pPr>
                      <a:r>
                        <a:rPr lang="en-US" sz="2100" spc="8">
                          <a:solidFill>
                            <a:srgbClr val="2A2E30"/>
                          </a:solidFill>
                          <a:latin typeface="Barlow"/>
                          <a:ea typeface="Barlow"/>
                          <a:cs typeface="Barlow"/>
                          <a:sym typeface="Barlow"/>
                        </a:rPr>
                        <a:t>Removing duplicates without understanding their context can distort data distributions and compromise data integrity, potentially leading to misleading results and affecting the validity of analyses.</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04875">
                <a:tc>
                  <a:txBody>
                    <a:bodyPr/>
                    <a:lstStyle/>
                    <a:p>
                      <a:pPr algn="l">
                        <a:lnSpc>
                          <a:spcPts val="3920"/>
                        </a:lnSpc>
                        <a:defRPr/>
                      </a:pPr>
                      <a:r>
                        <a:rPr lang="en-US" sz="2800" b="1">
                          <a:solidFill>
                            <a:srgbClr val="2A2E30"/>
                          </a:solidFill>
                          <a:latin typeface="Barlow Semi-Bold"/>
                          <a:ea typeface="Barlow Semi-Bold"/>
                          <a:cs typeface="Barlow Semi-Bold"/>
                          <a:sym typeface="Barlow Semi-Bold"/>
                        </a:rPr>
                        <a:t>Analytical Significance</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514475">
                <a:tc>
                  <a:txBody>
                    <a:bodyPr/>
                    <a:lstStyle/>
                    <a:p>
                      <a:pPr algn="l">
                        <a:lnSpc>
                          <a:spcPts val="2940"/>
                        </a:lnSpc>
                        <a:defRPr/>
                      </a:pPr>
                      <a:r>
                        <a:rPr lang="en-US" sz="2100" spc="8">
                          <a:solidFill>
                            <a:srgbClr val="2A2E30"/>
                          </a:solidFill>
                          <a:latin typeface="Barlow"/>
                          <a:ea typeface="Barlow"/>
                          <a:cs typeface="Barlow"/>
                          <a:sym typeface="Barlow"/>
                        </a:rPr>
                        <a:t>Duplicates can provide meaningful information in certain analytical methods and visualizations, highlighting the importance of assessing their origin and significance before deciding to remove them.</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 name="Freeform 3"/>
          <p:cNvSpPr/>
          <p:nvPr/>
        </p:nvSpPr>
        <p:spPr>
          <a:xfrm rot="9120144">
            <a:off x="-2463045" y="7237643"/>
            <a:ext cx="8476077" cy="8429844"/>
          </a:xfrm>
          <a:custGeom>
            <a:avLst/>
            <a:gdLst/>
            <a:ahLst/>
            <a:cxnLst/>
            <a:rect l="l" t="t" r="r" b="b"/>
            <a:pathLst>
              <a:path w="8476077" h="8429844">
                <a:moveTo>
                  <a:pt x="0" y="0"/>
                </a:moveTo>
                <a:lnTo>
                  <a:pt x="8476077" y="0"/>
                </a:lnTo>
                <a:lnTo>
                  <a:pt x="8476077" y="8429844"/>
                </a:lnTo>
                <a:lnTo>
                  <a:pt x="0" y="8429844"/>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4" name="Group 4"/>
          <p:cNvGrpSpPr/>
          <p:nvPr/>
        </p:nvGrpSpPr>
        <p:grpSpPr>
          <a:xfrm>
            <a:off x="1028700" y="1028700"/>
            <a:ext cx="5838185" cy="2857184"/>
            <a:chOff x="0" y="0"/>
            <a:chExt cx="7784247" cy="3809579"/>
          </a:xfrm>
        </p:grpSpPr>
        <p:sp>
          <p:nvSpPr>
            <p:cNvPr id="5" name="TextBox 5"/>
            <p:cNvSpPr txBox="1"/>
            <p:nvPr/>
          </p:nvSpPr>
          <p:spPr>
            <a:xfrm>
              <a:off x="0" y="-19050"/>
              <a:ext cx="7784247" cy="1035050"/>
            </a:xfrm>
            <a:prstGeom prst="rect">
              <a:avLst/>
            </a:prstGeom>
          </p:spPr>
          <p:txBody>
            <a:bodyPr lIns="0" tIns="0" rIns="0" bIns="0" rtlCol="0" anchor="t">
              <a:spAutoFit/>
            </a:bodyPr>
            <a:lstStyle/>
            <a:p>
              <a:pPr algn="l">
                <a:lnSpc>
                  <a:spcPts val="6000"/>
                </a:lnSpc>
              </a:pPr>
              <a:r>
                <a:rPr lang="en-US" sz="5000" b="1">
                  <a:solidFill>
                    <a:srgbClr val="2A2E30"/>
                  </a:solidFill>
                  <a:latin typeface="Barlow Bold"/>
                  <a:ea typeface="Barlow Bold"/>
                  <a:cs typeface="Barlow Bold"/>
                  <a:sym typeface="Barlow Bold"/>
                </a:rPr>
                <a:t>Data Understanding</a:t>
              </a:r>
            </a:p>
          </p:txBody>
        </p:sp>
        <p:sp>
          <p:nvSpPr>
            <p:cNvPr id="6" name="TextBox 6"/>
            <p:cNvSpPr txBox="1"/>
            <p:nvPr/>
          </p:nvSpPr>
          <p:spPr>
            <a:xfrm>
              <a:off x="0" y="1361654"/>
              <a:ext cx="7784247" cy="2447925"/>
            </a:xfrm>
            <a:prstGeom prst="rect">
              <a:avLst/>
            </a:prstGeom>
          </p:spPr>
          <p:txBody>
            <a:bodyPr lIns="0" tIns="0" rIns="0" bIns="0" rtlCol="0" anchor="t">
              <a:spAutoFit/>
            </a:bodyPr>
            <a:lstStyle/>
            <a:p>
              <a:pPr algn="l">
                <a:lnSpc>
                  <a:spcPts val="3749"/>
                </a:lnSpc>
              </a:pPr>
              <a:r>
                <a:rPr lang="en-US" sz="2499" b="1" spc="9">
                  <a:solidFill>
                    <a:srgbClr val="2A2E30"/>
                  </a:solidFill>
                  <a:latin typeface="Barlow Bold"/>
                  <a:ea typeface="Barlow Bold"/>
                  <a:cs typeface="Barlow Bold"/>
                  <a:sym typeface="Barlow Bold"/>
                </a:rPr>
                <a:t>Duplicated Values Checking</a:t>
              </a:r>
            </a:p>
            <a:p>
              <a:pPr algn="l">
                <a:lnSpc>
                  <a:spcPts val="3749"/>
                </a:lnSpc>
              </a:pPr>
              <a:r>
                <a:rPr lang="en-US" sz="2499" spc="9">
                  <a:solidFill>
                    <a:srgbClr val="2A2E30"/>
                  </a:solidFill>
                  <a:latin typeface="Barlow"/>
                  <a:ea typeface="Barlow"/>
                  <a:cs typeface="Barlow"/>
                  <a:sym typeface="Barlow"/>
                </a:rPr>
                <a:t>Number of duplicated rows: 77</a:t>
              </a:r>
            </a:p>
            <a:p>
              <a:pPr algn="l">
                <a:lnSpc>
                  <a:spcPts val="3749"/>
                </a:lnSpc>
              </a:pPr>
              <a:r>
                <a:rPr lang="en-US" sz="2499" spc="9">
                  <a:solidFill>
                    <a:srgbClr val="2A2E30"/>
                  </a:solidFill>
                  <a:latin typeface="Barlow"/>
                  <a:ea typeface="Barlow"/>
                  <a:cs typeface="Barlow"/>
                  <a:sym typeface="Barlow"/>
                </a:rPr>
                <a:t>Action: Retain Duplicates</a:t>
              </a:r>
            </a:p>
            <a:p>
              <a:pPr algn="l">
                <a:lnSpc>
                  <a:spcPts val="3749"/>
                </a:lnSpc>
              </a:pPr>
              <a:endParaRPr lang="en-US" sz="2499" spc="9">
                <a:solidFill>
                  <a:srgbClr val="2A2E30"/>
                </a:solidFill>
                <a:latin typeface="Barlow"/>
                <a:ea typeface="Barlow"/>
                <a:cs typeface="Barlow"/>
                <a:sym typeface="Barlow"/>
              </a:endParaRPr>
            </a:p>
          </p:txBody>
        </p:sp>
      </p:grpSp>
      <p:sp>
        <p:nvSpPr>
          <p:cNvPr id="7" name="Slide Number Placeholder 6">
            <a:extLst>
              <a:ext uri="{FF2B5EF4-FFF2-40B4-BE49-F238E27FC236}">
                <a16:creationId xmlns:a16="http://schemas.microsoft.com/office/drawing/2014/main" id="{4FEF1CD6-B873-619D-2BAF-17058F65CF1B}"/>
              </a:ext>
            </a:extLst>
          </p:cNvPr>
          <p:cNvSpPr>
            <a:spLocks noGrp="1"/>
          </p:cNvSpPr>
          <p:nvPr>
            <p:ph type="sldNum" sz="quarter" idx="12"/>
          </p:nvPr>
        </p:nvSpPr>
        <p:spPr/>
        <p:txBody>
          <a:bodyPr/>
          <a:lstStyle/>
          <a:p>
            <a:fld id="{B6F15528-21DE-4FAA-801E-634DDDAF4B2B}"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028700" y="3077213"/>
          <a:ext cx="16230600" cy="5367779"/>
        </p:xfrm>
        <a:graphic>
          <a:graphicData uri="http://schemas.openxmlformats.org/drawingml/2006/table">
            <a:tbl>
              <a:tblPr/>
              <a:tblGrid>
                <a:gridCol w="10251398">
                  <a:extLst>
                    <a:ext uri="{9D8B030D-6E8A-4147-A177-3AD203B41FA5}">
                      <a16:colId xmlns:a16="http://schemas.microsoft.com/office/drawing/2014/main" val="20000"/>
                    </a:ext>
                  </a:extLst>
                </a:gridCol>
                <a:gridCol w="5979202">
                  <a:extLst>
                    <a:ext uri="{9D8B030D-6E8A-4147-A177-3AD203B41FA5}">
                      <a16:colId xmlns:a16="http://schemas.microsoft.com/office/drawing/2014/main" val="20001"/>
                    </a:ext>
                  </a:extLst>
                </a:gridCol>
              </a:tblGrid>
              <a:tr h="1113837">
                <a:tc>
                  <a:txBody>
                    <a:bodyPr/>
                    <a:lstStyle/>
                    <a:p>
                      <a:pPr algn="l">
                        <a:lnSpc>
                          <a:spcPts val="4200"/>
                        </a:lnSpc>
                        <a:defRPr/>
                      </a:pPr>
                      <a:endParaRPr lang="en-US" sz="1100"/>
                    </a:p>
                  </a:txBody>
                  <a:tcPr marL="190500" marR="190500" marT="190500" marB="190500" anchor="ctr">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tc>
                  <a:txBody>
                    <a:bodyPr/>
                    <a:lstStyle/>
                    <a:p>
                      <a:pPr algn="l">
                        <a:lnSpc>
                          <a:spcPts val="4200"/>
                        </a:lnSpc>
                        <a:defRPr/>
                      </a:pPr>
                      <a:r>
                        <a:rPr lang="en-US" sz="3000" b="1">
                          <a:solidFill>
                            <a:srgbClr val="2A2E30"/>
                          </a:solidFill>
                          <a:latin typeface="Barlow Semi-Bold"/>
                          <a:ea typeface="Barlow Semi-Bold"/>
                          <a:cs typeface="Barlow Semi-Bold"/>
                          <a:sym typeface="Barlow Semi-Bold"/>
                        </a:rPr>
                        <a:t>EDA - Churn Proportion</a:t>
                      </a:r>
                      <a:endParaRPr lang="en-US" sz="1100"/>
                    </a:p>
                  </a:txBody>
                  <a:tcPr marL="190500" marR="190500" marT="190500" marB="190500" anchor="ctr">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extLst>
                  <a:ext uri="{0D108BD9-81ED-4DB2-BD59-A6C34878D82A}">
                    <a16:rowId xmlns:a16="http://schemas.microsoft.com/office/drawing/2014/main" val="10000"/>
                  </a:ext>
                </a:extLst>
              </a:tr>
              <a:tr h="4253942">
                <a:tc>
                  <a:txBody>
                    <a:bodyPr/>
                    <a:lstStyle/>
                    <a:p>
                      <a:pPr marL="453392" lvl="1" indent="-226696" algn="l">
                        <a:lnSpc>
                          <a:spcPts val="3150"/>
                        </a:lnSpc>
                        <a:buFont typeface="Arial"/>
                        <a:buChar char="•"/>
                        <a:defRPr/>
                      </a:pPr>
                      <a:endParaRPr lang="en-US" sz="1100"/>
                    </a:p>
                  </a:txBody>
                  <a:tcPr marL="190500" marR="190500" marT="190500" marB="190500">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tc>
                  <a:txBody>
                    <a:bodyPr/>
                    <a:lstStyle/>
                    <a:p>
                      <a:pPr marL="453392" lvl="1" indent="-226696" algn="l">
                        <a:lnSpc>
                          <a:spcPts val="3150"/>
                        </a:lnSpc>
                        <a:buFont typeface="Arial"/>
                        <a:buChar char="•"/>
                        <a:defRPr/>
                      </a:pPr>
                      <a:r>
                        <a:rPr lang="en-US" sz="2100" spc="8">
                          <a:solidFill>
                            <a:srgbClr val="2A2E30"/>
                          </a:solidFill>
                          <a:latin typeface="Barlow"/>
                          <a:ea typeface="Barlow"/>
                          <a:cs typeface="Barlow"/>
                          <a:sym typeface="Barlow"/>
                        </a:rPr>
                        <a:t>Churn: 26.7 %</a:t>
                      </a:r>
                      <a:endParaRPr lang="en-US" sz="1100"/>
                    </a:p>
                    <a:p>
                      <a:pPr marL="453392" lvl="1" indent="-226696" algn="l">
                        <a:lnSpc>
                          <a:spcPts val="3150"/>
                        </a:lnSpc>
                        <a:buFont typeface="Arial"/>
                        <a:buChar char="•"/>
                      </a:pPr>
                      <a:r>
                        <a:rPr lang="en-US" sz="2100" spc="8">
                          <a:solidFill>
                            <a:srgbClr val="2A2E30"/>
                          </a:solidFill>
                          <a:latin typeface="Barlow"/>
                          <a:ea typeface="Barlow"/>
                          <a:cs typeface="Barlow"/>
                          <a:sym typeface="Barlow"/>
                        </a:rPr>
                        <a:t>Not Churn: 73.3%</a:t>
                      </a:r>
                    </a:p>
                    <a:p>
                      <a:pPr marL="453392" lvl="1" indent="-226696" algn="l">
                        <a:lnSpc>
                          <a:spcPts val="3150"/>
                        </a:lnSpc>
                        <a:buFont typeface="Arial"/>
                        <a:buChar char="•"/>
                      </a:pPr>
                      <a:r>
                        <a:rPr lang="en-US" sz="2100" spc="8">
                          <a:solidFill>
                            <a:srgbClr val="2A2E30"/>
                          </a:solidFill>
                          <a:latin typeface="Barlow"/>
                          <a:ea typeface="Barlow"/>
                          <a:cs typeface="Barlow"/>
                          <a:sym typeface="Barlow"/>
                        </a:rPr>
                        <a:t>Imbalanced Dataset</a:t>
                      </a:r>
                    </a:p>
                    <a:p>
                      <a:pPr marL="453392" lvl="1" indent="-226696" algn="l">
                        <a:lnSpc>
                          <a:spcPts val="3150"/>
                        </a:lnSpc>
                        <a:buFont typeface="Arial"/>
                        <a:buChar char="•"/>
                      </a:pPr>
                      <a:r>
                        <a:rPr lang="en-US" sz="2100" spc="8">
                          <a:solidFill>
                            <a:srgbClr val="2A2E30"/>
                          </a:solidFill>
                          <a:latin typeface="Barlow"/>
                          <a:ea typeface="Barlow"/>
                          <a:cs typeface="Barlow"/>
                          <a:sym typeface="Barlow"/>
                        </a:rPr>
                        <a:t>Need to oversampling dataset</a:t>
                      </a:r>
                    </a:p>
                  </a:txBody>
                  <a:tcPr marL="190500" marR="190500" marT="190500" marB="190500">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Freeform 3"/>
          <p:cNvSpPr/>
          <p:nvPr/>
        </p:nvSpPr>
        <p:spPr>
          <a:xfrm>
            <a:off x="1887448" y="2673765"/>
            <a:ext cx="7256552" cy="5771226"/>
          </a:xfrm>
          <a:custGeom>
            <a:avLst/>
            <a:gdLst/>
            <a:ahLst/>
            <a:cxnLst/>
            <a:rect l="l" t="t" r="r" b="b"/>
            <a:pathLst>
              <a:path w="7256552" h="5771226">
                <a:moveTo>
                  <a:pt x="0" y="0"/>
                </a:moveTo>
                <a:lnTo>
                  <a:pt x="7256552" y="0"/>
                </a:lnTo>
                <a:lnTo>
                  <a:pt x="7256552" y="5771227"/>
                </a:lnTo>
                <a:lnTo>
                  <a:pt x="0" y="5771227"/>
                </a:lnTo>
                <a:lnTo>
                  <a:pt x="0" y="0"/>
                </a:lnTo>
                <a:close/>
              </a:path>
            </a:pathLst>
          </a:custGeom>
          <a:blipFill>
            <a:blip r:embed="rId2"/>
            <a:stretch>
              <a:fillRect/>
            </a:stretch>
          </a:blipFill>
        </p:spPr>
        <p:txBody>
          <a:bodyPr/>
          <a:lstStyle/>
          <a:p>
            <a:endParaRPr lang="en-ID"/>
          </a:p>
        </p:txBody>
      </p:sp>
      <p:sp>
        <p:nvSpPr>
          <p:cNvPr id="4" name="TextBox 4"/>
          <p:cNvSpPr txBox="1"/>
          <p:nvPr/>
        </p:nvSpPr>
        <p:spPr>
          <a:xfrm>
            <a:off x="1056310" y="1028700"/>
            <a:ext cx="16258210" cy="1171575"/>
          </a:xfrm>
          <a:prstGeom prst="rect">
            <a:avLst/>
          </a:prstGeom>
        </p:spPr>
        <p:txBody>
          <a:bodyPr lIns="0" tIns="0" rIns="0" bIns="0" rtlCol="0" anchor="t">
            <a:spAutoFit/>
          </a:bodyPr>
          <a:lstStyle/>
          <a:p>
            <a:pPr algn="ctr">
              <a:lnSpc>
                <a:spcPts val="9242"/>
              </a:lnSpc>
            </a:pPr>
            <a:r>
              <a:rPr lang="en-US" sz="7702" b="1">
                <a:solidFill>
                  <a:srgbClr val="2A2E30"/>
                </a:solidFill>
                <a:latin typeface="Barlow Bold"/>
                <a:ea typeface="Barlow Bold"/>
                <a:cs typeface="Barlow Bold"/>
                <a:sym typeface="Barlow Bold"/>
              </a:rPr>
              <a:t>Data Understanding</a:t>
            </a:r>
          </a:p>
        </p:txBody>
      </p:sp>
      <p:sp>
        <p:nvSpPr>
          <p:cNvPr id="5" name="Slide Number Placeholder 4">
            <a:extLst>
              <a:ext uri="{FF2B5EF4-FFF2-40B4-BE49-F238E27FC236}">
                <a16:creationId xmlns:a16="http://schemas.microsoft.com/office/drawing/2014/main" id="{6D162727-C13A-EF54-5A3B-C993A9179C02}"/>
              </a:ext>
            </a:extLst>
          </p:cNvPr>
          <p:cNvSpPr>
            <a:spLocks noGrp="1"/>
          </p:cNvSpPr>
          <p:nvPr>
            <p:ph type="sldNum" sz="quarter" idx="12"/>
          </p:nvPr>
        </p:nvSpPr>
        <p:spPr/>
        <p:txBody>
          <a:bodyPr/>
          <a:lstStyle/>
          <a:p>
            <a:fld id="{B6F15528-21DE-4FAA-801E-634DDDAF4B2B}"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05721" y="179862"/>
            <a:ext cx="17041073" cy="1235680"/>
            <a:chOff x="0" y="0"/>
            <a:chExt cx="22721430" cy="1647573"/>
          </a:xfrm>
        </p:grpSpPr>
        <p:sp>
          <p:nvSpPr>
            <p:cNvPr id="3" name="TextBox 3"/>
            <p:cNvSpPr txBox="1"/>
            <p:nvPr/>
          </p:nvSpPr>
          <p:spPr>
            <a:xfrm>
              <a:off x="0" y="0"/>
              <a:ext cx="22721430" cy="647700"/>
            </a:xfrm>
            <a:prstGeom prst="rect">
              <a:avLst/>
            </a:prstGeom>
          </p:spPr>
          <p:txBody>
            <a:bodyPr lIns="0" tIns="0" rIns="0" bIns="0" rtlCol="0" anchor="t">
              <a:spAutoFit/>
            </a:bodyPr>
            <a:lstStyle/>
            <a:p>
              <a:pPr algn="l">
                <a:lnSpc>
                  <a:spcPts val="3840"/>
                </a:lnSpc>
              </a:pPr>
              <a:r>
                <a:rPr lang="en-US" sz="3200" b="1">
                  <a:solidFill>
                    <a:srgbClr val="2A2E30"/>
                  </a:solidFill>
                  <a:latin typeface="Barlow Bold"/>
                  <a:ea typeface="Barlow Bold"/>
                  <a:cs typeface="Barlow Bold"/>
                  <a:sym typeface="Barlow Bold"/>
                </a:rPr>
                <a:t>Data Understanding - EDA - Numerical Features Analysis</a:t>
              </a:r>
            </a:p>
          </p:txBody>
        </p:sp>
        <p:sp>
          <p:nvSpPr>
            <p:cNvPr id="4" name="TextBox 4"/>
            <p:cNvSpPr txBox="1"/>
            <p:nvPr/>
          </p:nvSpPr>
          <p:spPr>
            <a:xfrm>
              <a:off x="365558" y="1005588"/>
              <a:ext cx="21990314" cy="641986"/>
            </a:xfrm>
            <a:prstGeom prst="rect">
              <a:avLst/>
            </a:prstGeom>
          </p:spPr>
          <p:txBody>
            <a:bodyPr lIns="0" tIns="0" rIns="0" bIns="0" rtlCol="0" anchor="t">
              <a:spAutoFit/>
            </a:bodyPr>
            <a:lstStyle/>
            <a:p>
              <a:pPr algn="ctr">
                <a:lnSpc>
                  <a:spcPts val="4199"/>
                </a:lnSpc>
              </a:pPr>
              <a:endParaRPr/>
            </a:p>
          </p:txBody>
        </p:sp>
      </p:grpSp>
      <p:sp>
        <p:nvSpPr>
          <p:cNvPr id="5" name="Freeform 5"/>
          <p:cNvSpPr/>
          <p:nvPr/>
        </p:nvSpPr>
        <p:spPr>
          <a:xfrm rot="-1346665">
            <a:off x="-3676839" y="-1558176"/>
            <a:ext cx="5980054" cy="5947436"/>
          </a:xfrm>
          <a:custGeom>
            <a:avLst/>
            <a:gdLst/>
            <a:ahLst/>
            <a:cxnLst/>
            <a:rect l="l" t="t" r="r" b="b"/>
            <a:pathLst>
              <a:path w="5980054" h="5947436">
                <a:moveTo>
                  <a:pt x="0" y="0"/>
                </a:moveTo>
                <a:lnTo>
                  <a:pt x="5980054" y="0"/>
                </a:lnTo>
                <a:lnTo>
                  <a:pt x="5980054" y="5947436"/>
                </a:lnTo>
                <a:lnTo>
                  <a:pt x="0" y="5947436"/>
                </a:lnTo>
                <a:lnTo>
                  <a:pt x="0" y="0"/>
                </a:lnTo>
                <a:close/>
              </a:path>
            </a:pathLst>
          </a:custGeom>
          <a:blipFill>
            <a:blip r:embed="rId2">
              <a:alphaModFix amt="26000"/>
              <a:extLst>
                <a:ext uri="{96DAC541-7B7A-43D3-8B79-37D633B846F1}">
                  <asvg:svgBlip xmlns:asvg="http://schemas.microsoft.com/office/drawing/2016/SVG/main" r:embed="rId3"/>
                </a:ext>
              </a:extLst>
            </a:blip>
            <a:stretch>
              <a:fillRect/>
            </a:stretch>
          </a:blipFill>
        </p:spPr>
        <p:txBody>
          <a:bodyPr/>
          <a:lstStyle/>
          <a:p>
            <a:endParaRPr lang="en-ID"/>
          </a:p>
        </p:txBody>
      </p:sp>
      <p:sp>
        <p:nvSpPr>
          <p:cNvPr id="6" name="Freeform 6"/>
          <p:cNvSpPr/>
          <p:nvPr/>
        </p:nvSpPr>
        <p:spPr>
          <a:xfrm rot="-1346665">
            <a:off x="16160361" y="6766500"/>
            <a:ext cx="5703388" cy="5672279"/>
          </a:xfrm>
          <a:custGeom>
            <a:avLst/>
            <a:gdLst/>
            <a:ahLst/>
            <a:cxnLst/>
            <a:rect l="l" t="t" r="r" b="b"/>
            <a:pathLst>
              <a:path w="5703388" h="5672279">
                <a:moveTo>
                  <a:pt x="0" y="0"/>
                </a:moveTo>
                <a:lnTo>
                  <a:pt x="5703389" y="0"/>
                </a:lnTo>
                <a:lnTo>
                  <a:pt x="5703389" y="5672278"/>
                </a:lnTo>
                <a:lnTo>
                  <a:pt x="0" y="5672278"/>
                </a:lnTo>
                <a:lnTo>
                  <a:pt x="0" y="0"/>
                </a:lnTo>
                <a:close/>
              </a:path>
            </a:pathLst>
          </a:custGeom>
          <a:blipFill>
            <a:blip r:embed="rId2">
              <a:alphaModFix amt="26000"/>
              <a:extLst>
                <a:ext uri="{96DAC541-7B7A-43D3-8B79-37D633B846F1}">
                  <asvg:svgBlip xmlns:asvg="http://schemas.microsoft.com/office/drawing/2016/SVG/main" r:embed="rId3"/>
                </a:ext>
              </a:extLst>
            </a:blip>
            <a:stretch>
              <a:fillRect/>
            </a:stretch>
          </a:blipFill>
        </p:spPr>
        <p:txBody>
          <a:bodyPr/>
          <a:lstStyle/>
          <a:p>
            <a:endParaRPr lang="en-ID"/>
          </a:p>
        </p:txBody>
      </p:sp>
      <p:sp>
        <p:nvSpPr>
          <p:cNvPr id="7" name="Freeform 7"/>
          <p:cNvSpPr/>
          <p:nvPr/>
        </p:nvSpPr>
        <p:spPr>
          <a:xfrm>
            <a:off x="261808" y="797703"/>
            <a:ext cx="11254234" cy="7469998"/>
          </a:xfrm>
          <a:custGeom>
            <a:avLst/>
            <a:gdLst/>
            <a:ahLst/>
            <a:cxnLst/>
            <a:rect l="l" t="t" r="r" b="b"/>
            <a:pathLst>
              <a:path w="11982431" h="7953339">
                <a:moveTo>
                  <a:pt x="0" y="0"/>
                </a:moveTo>
                <a:lnTo>
                  <a:pt x="11982431" y="0"/>
                </a:lnTo>
                <a:lnTo>
                  <a:pt x="11982431" y="7953339"/>
                </a:lnTo>
                <a:lnTo>
                  <a:pt x="0" y="7953339"/>
                </a:lnTo>
                <a:lnTo>
                  <a:pt x="0" y="0"/>
                </a:lnTo>
                <a:close/>
              </a:path>
            </a:pathLst>
          </a:custGeom>
          <a:blipFill>
            <a:blip r:embed="rId4"/>
            <a:stretch>
              <a:fillRect/>
            </a:stretch>
          </a:blipFill>
        </p:spPr>
        <p:txBody>
          <a:bodyPr/>
          <a:lstStyle/>
          <a:p>
            <a:endParaRPr lang="en-ID"/>
          </a:p>
        </p:txBody>
      </p:sp>
      <p:graphicFrame>
        <p:nvGraphicFramePr>
          <p:cNvPr id="9" name="Table 9"/>
          <p:cNvGraphicFramePr>
            <a:graphicFrameLocks noGrp="1"/>
          </p:cNvGraphicFramePr>
          <p:nvPr/>
        </p:nvGraphicFramePr>
        <p:xfrm>
          <a:off x="12647951" y="1051614"/>
          <a:ext cx="3330495" cy="8956727"/>
        </p:xfrm>
        <a:graphic>
          <a:graphicData uri="http://schemas.openxmlformats.org/drawingml/2006/table">
            <a:tbl>
              <a:tblPr/>
              <a:tblGrid>
                <a:gridCol w="3330495">
                  <a:extLst>
                    <a:ext uri="{9D8B030D-6E8A-4147-A177-3AD203B41FA5}">
                      <a16:colId xmlns:a16="http://schemas.microsoft.com/office/drawing/2014/main" val="20000"/>
                    </a:ext>
                  </a:extLst>
                </a:gridCol>
              </a:tblGrid>
              <a:tr h="8956727">
                <a:tc>
                  <a:txBody>
                    <a:bodyPr/>
                    <a:lstStyle/>
                    <a:p>
                      <a:pPr marL="453392" lvl="1" indent="-226696" algn="l">
                        <a:lnSpc>
                          <a:spcPts val="3150"/>
                        </a:lnSpc>
                        <a:buFont typeface="Arial"/>
                        <a:buChar char="•"/>
                        <a:defRPr/>
                      </a:pPr>
                      <a:r>
                        <a:rPr lang="en-US" sz="2100" spc="8">
                          <a:solidFill>
                            <a:srgbClr val="2A2E30"/>
                          </a:solidFill>
                          <a:latin typeface="Barlow"/>
                          <a:ea typeface="Barlow"/>
                          <a:cs typeface="Barlow"/>
                          <a:sym typeface="Barlow"/>
                        </a:rPr>
                        <a:t>No negative values</a:t>
                      </a:r>
                      <a:endParaRPr lang="en-US" sz="1100"/>
                    </a:p>
                    <a:p>
                      <a:pPr marL="453392" lvl="1" indent="-226696" algn="l">
                        <a:lnSpc>
                          <a:spcPts val="3150"/>
                        </a:lnSpc>
                        <a:buFont typeface="Arial"/>
                        <a:buChar char="•"/>
                      </a:pPr>
                      <a:r>
                        <a:rPr lang="en-US" sz="2100" spc="8">
                          <a:solidFill>
                            <a:srgbClr val="2A2E30"/>
                          </a:solidFill>
                          <a:latin typeface="Barlow"/>
                          <a:ea typeface="Barlow"/>
                          <a:cs typeface="Barlow"/>
                          <a:sym typeface="Barlow"/>
                        </a:rPr>
                        <a:t>Not normally distributed</a:t>
                      </a:r>
                    </a:p>
                    <a:p>
                      <a:pPr marL="453392" lvl="1" indent="-226696" algn="l">
                        <a:lnSpc>
                          <a:spcPts val="3150"/>
                        </a:lnSpc>
                        <a:buFont typeface="Arial"/>
                        <a:buChar char="•"/>
                      </a:pPr>
                      <a:r>
                        <a:rPr lang="en-US" sz="2100" spc="8">
                          <a:solidFill>
                            <a:srgbClr val="2A2E30"/>
                          </a:solidFill>
                          <a:latin typeface="Barlow"/>
                          <a:ea typeface="Barlow"/>
                          <a:cs typeface="Barlow"/>
                          <a:sym typeface="Barlow"/>
                        </a:rPr>
                        <a:t>Action: Benchmark MinMax and Robust Scaler in Preprocessor</a:t>
                      </a:r>
                    </a:p>
                  </a:txBody>
                  <a:tcPr marL="190500" marR="190500" marT="190500" marB="190500">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0" name="Table 9">
            <a:extLst>
              <a:ext uri="{FF2B5EF4-FFF2-40B4-BE49-F238E27FC236}">
                <a16:creationId xmlns:a16="http://schemas.microsoft.com/office/drawing/2014/main" id="{E1BCE241-1040-C2D7-4F77-37D8F4D7FBB8}"/>
              </a:ext>
            </a:extLst>
          </p:cNvPr>
          <p:cNvGraphicFramePr>
            <a:graphicFrameLocks noGrp="1"/>
          </p:cNvGraphicFramePr>
          <p:nvPr>
            <p:extLst>
              <p:ext uri="{D42A27DB-BD31-4B8C-83A1-F6EECF244321}">
                <p14:modId xmlns:p14="http://schemas.microsoft.com/office/powerpoint/2010/main" val="1217493057"/>
              </p:ext>
            </p:extLst>
          </p:nvPr>
        </p:nvGraphicFramePr>
        <p:xfrm>
          <a:off x="381000" y="8423118"/>
          <a:ext cx="11863233" cy="1645920"/>
        </p:xfrm>
        <a:graphic>
          <a:graphicData uri="http://schemas.openxmlformats.org/drawingml/2006/table">
            <a:tbl>
              <a:tblPr>
                <a:tableStyleId>{D7AC3CCA-C797-4891-BE02-D94E43425B78}</a:tableStyleId>
              </a:tblPr>
              <a:tblGrid>
                <a:gridCol w="1318137">
                  <a:extLst>
                    <a:ext uri="{9D8B030D-6E8A-4147-A177-3AD203B41FA5}">
                      <a16:colId xmlns:a16="http://schemas.microsoft.com/office/drawing/2014/main" val="3436971388"/>
                    </a:ext>
                  </a:extLst>
                </a:gridCol>
                <a:gridCol w="1318137">
                  <a:extLst>
                    <a:ext uri="{9D8B030D-6E8A-4147-A177-3AD203B41FA5}">
                      <a16:colId xmlns:a16="http://schemas.microsoft.com/office/drawing/2014/main" val="1742527764"/>
                    </a:ext>
                  </a:extLst>
                </a:gridCol>
                <a:gridCol w="1318137">
                  <a:extLst>
                    <a:ext uri="{9D8B030D-6E8A-4147-A177-3AD203B41FA5}">
                      <a16:colId xmlns:a16="http://schemas.microsoft.com/office/drawing/2014/main" val="574169245"/>
                    </a:ext>
                  </a:extLst>
                </a:gridCol>
                <a:gridCol w="1318137">
                  <a:extLst>
                    <a:ext uri="{9D8B030D-6E8A-4147-A177-3AD203B41FA5}">
                      <a16:colId xmlns:a16="http://schemas.microsoft.com/office/drawing/2014/main" val="3821858305"/>
                    </a:ext>
                  </a:extLst>
                </a:gridCol>
                <a:gridCol w="1318137">
                  <a:extLst>
                    <a:ext uri="{9D8B030D-6E8A-4147-A177-3AD203B41FA5}">
                      <a16:colId xmlns:a16="http://schemas.microsoft.com/office/drawing/2014/main" val="323530313"/>
                    </a:ext>
                  </a:extLst>
                </a:gridCol>
                <a:gridCol w="1318137">
                  <a:extLst>
                    <a:ext uri="{9D8B030D-6E8A-4147-A177-3AD203B41FA5}">
                      <a16:colId xmlns:a16="http://schemas.microsoft.com/office/drawing/2014/main" val="3643315785"/>
                    </a:ext>
                  </a:extLst>
                </a:gridCol>
                <a:gridCol w="1318137">
                  <a:extLst>
                    <a:ext uri="{9D8B030D-6E8A-4147-A177-3AD203B41FA5}">
                      <a16:colId xmlns:a16="http://schemas.microsoft.com/office/drawing/2014/main" val="416761139"/>
                    </a:ext>
                  </a:extLst>
                </a:gridCol>
                <a:gridCol w="1318137">
                  <a:extLst>
                    <a:ext uri="{9D8B030D-6E8A-4147-A177-3AD203B41FA5}">
                      <a16:colId xmlns:a16="http://schemas.microsoft.com/office/drawing/2014/main" val="224284082"/>
                    </a:ext>
                  </a:extLst>
                </a:gridCol>
                <a:gridCol w="1318137">
                  <a:extLst>
                    <a:ext uri="{9D8B030D-6E8A-4147-A177-3AD203B41FA5}">
                      <a16:colId xmlns:a16="http://schemas.microsoft.com/office/drawing/2014/main" val="3741356"/>
                    </a:ext>
                  </a:extLst>
                </a:gridCol>
              </a:tblGrid>
              <a:tr h="513333">
                <a:tc>
                  <a:txBody>
                    <a:bodyPr/>
                    <a:lstStyle/>
                    <a:p>
                      <a:pPr algn="r"/>
                      <a:br>
                        <a:rPr lang="en-ID">
                          <a:effectLst/>
                        </a:rPr>
                      </a:br>
                      <a:r>
                        <a:rPr lang="en-ID">
                          <a:effectLst/>
                        </a:rPr>
                        <a:t>count</a:t>
                      </a:r>
                    </a:p>
                  </a:txBody>
                  <a:tcPr anchor="ctr"/>
                </a:tc>
                <a:tc>
                  <a:txBody>
                    <a:bodyPr/>
                    <a:lstStyle/>
                    <a:p>
                      <a:pPr algn="r"/>
                      <a:r>
                        <a:rPr lang="en-ID">
                          <a:effectLst/>
                        </a:rPr>
                        <a:t>mean</a:t>
                      </a:r>
                    </a:p>
                  </a:txBody>
                  <a:tcPr anchor="ctr"/>
                </a:tc>
                <a:tc>
                  <a:txBody>
                    <a:bodyPr/>
                    <a:lstStyle/>
                    <a:p>
                      <a:pPr algn="r"/>
                      <a:r>
                        <a:rPr lang="en-ID">
                          <a:effectLst/>
                        </a:rPr>
                        <a:t>std</a:t>
                      </a:r>
                    </a:p>
                  </a:txBody>
                  <a:tcPr anchor="ctr"/>
                </a:tc>
                <a:tc>
                  <a:txBody>
                    <a:bodyPr/>
                    <a:lstStyle/>
                    <a:p>
                      <a:pPr algn="r"/>
                      <a:r>
                        <a:rPr lang="en-ID">
                          <a:effectLst/>
                        </a:rPr>
                        <a:t>min</a:t>
                      </a:r>
                    </a:p>
                  </a:txBody>
                  <a:tcPr anchor="ctr"/>
                </a:tc>
                <a:tc>
                  <a:txBody>
                    <a:bodyPr/>
                    <a:lstStyle/>
                    <a:p>
                      <a:pPr algn="r"/>
                      <a:r>
                        <a:rPr lang="en-ID" dirty="0">
                          <a:effectLst/>
                        </a:rPr>
                        <a:t>25%</a:t>
                      </a:r>
                    </a:p>
                  </a:txBody>
                  <a:tcPr anchor="ctr"/>
                </a:tc>
                <a:tc>
                  <a:txBody>
                    <a:bodyPr/>
                    <a:lstStyle/>
                    <a:p>
                      <a:pPr algn="r"/>
                      <a:r>
                        <a:rPr lang="en-ID">
                          <a:effectLst/>
                        </a:rPr>
                        <a:t>50%</a:t>
                      </a:r>
                    </a:p>
                  </a:txBody>
                  <a:tcPr anchor="ctr"/>
                </a:tc>
                <a:tc>
                  <a:txBody>
                    <a:bodyPr/>
                    <a:lstStyle/>
                    <a:p>
                      <a:pPr algn="r"/>
                      <a:r>
                        <a:rPr lang="en-ID">
                          <a:effectLst/>
                        </a:rPr>
                        <a:t>75%</a:t>
                      </a:r>
                    </a:p>
                  </a:txBody>
                  <a:tcPr anchor="ctr"/>
                </a:tc>
                <a:tc>
                  <a:txBody>
                    <a:bodyPr/>
                    <a:lstStyle/>
                    <a:p>
                      <a:pPr algn="r"/>
                      <a:r>
                        <a:rPr lang="en-ID">
                          <a:effectLst/>
                        </a:rPr>
                        <a:t>max</a:t>
                      </a:r>
                    </a:p>
                  </a:txBody>
                  <a:tcPr anchor="ctr"/>
                </a:tc>
                <a:tc>
                  <a:txBody>
                    <a:bodyPr/>
                    <a:lstStyle/>
                    <a:p>
                      <a:endParaRPr lang="en-ID" dirty="0"/>
                    </a:p>
                  </a:txBody>
                  <a:tcPr/>
                </a:tc>
                <a:extLst>
                  <a:ext uri="{0D108BD9-81ED-4DB2-BD59-A6C34878D82A}">
                    <a16:rowId xmlns:a16="http://schemas.microsoft.com/office/drawing/2014/main" val="3632878526"/>
                  </a:ext>
                </a:extLst>
              </a:tr>
              <a:tr h="293333">
                <a:tc>
                  <a:txBody>
                    <a:bodyPr/>
                    <a:lstStyle/>
                    <a:p>
                      <a:pPr fontAlgn="ctr"/>
                      <a:r>
                        <a:rPr lang="en-ID">
                          <a:effectLst/>
                        </a:rPr>
                        <a:t>tenure</a:t>
                      </a:r>
                    </a:p>
                  </a:txBody>
                  <a:tcPr anchor="ctr"/>
                </a:tc>
                <a:tc>
                  <a:txBody>
                    <a:bodyPr/>
                    <a:lstStyle/>
                    <a:p>
                      <a:r>
                        <a:rPr lang="en-ID"/>
                        <a:t>4930.0</a:t>
                      </a:r>
                    </a:p>
                  </a:txBody>
                  <a:tcPr anchor="ctr"/>
                </a:tc>
                <a:tc>
                  <a:txBody>
                    <a:bodyPr/>
                    <a:lstStyle/>
                    <a:p>
                      <a:r>
                        <a:rPr lang="en-ID"/>
                        <a:t>32.401217</a:t>
                      </a:r>
                    </a:p>
                  </a:txBody>
                  <a:tcPr anchor="ctr"/>
                </a:tc>
                <a:tc>
                  <a:txBody>
                    <a:bodyPr/>
                    <a:lstStyle/>
                    <a:p>
                      <a:r>
                        <a:rPr lang="en-ID"/>
                        <a:t>24.501193</a:t>
                      </a:r>
                    </a:p>
                  </a:txBody>
                  <a:tcPr anchor="ctr"/>
                </a:tc>
                <a:tc>
                  <a:txBody>
                    <a:bodyPr/>
                    <a:lstStyle/>
                    <a:p>
                      <a:r>
                        <a:rPr lang="en-ID"/>
                        <a:t>0.0</a:t>
                      </a:r>
                    </a:p>
                  </a:txBody>
                  <a:tcPr anchor="ctr"/>
                </a:tc>
                <a:tc>
                  <a:txBody>
                    <a:bodyPr/>
                    <a:lstStyle/>
                    <a:p>
                      <a:r>
                        <a:rPr lang="en-ID"/>
                        <a:t>9.00</a:t>
                      </a:r>
                    </a:p>
                  </a:txBody>
                  <a:tcPr anchor="ctr"/>
                </a:tc>
                <a:tc>
                  <a:txBody>
                    <a:bodyPr/>
                    <a:lstStyle/>
                    <a:p>
                      <a:r>
                        <a:rPr lang="en-ID"/>
                        <a:t>29.00</a:t>
                      </a:r>
                    </a:p>
                  </a:txBody>
                  <a:tcPr anchor="ctr"/>
                </a:tc>
                <a:tc>
                  <a:txBody>
                    <a:bodyPr/>
                    <a:lstStyle/>
                    <a:p>
                      <a:r>
                        <a:rPr lang="en-ID"/>
                        <a:t>55.00</a:t>
                      </a:r>
                    </a:p>
                  </a:txBody>
                  <a:tcPr anchor="ctr"/>
                </a:tc>
                <a:tc>
                  <a:txBody>
                    <a:bodyPr/>
                    <a:lstStyle/>
                    <a:p>
                      <a:r>
                        <a:rPr lang="en-ID"/>
                        <a:t>72.00</a:t>
                      </a:r>
                    </a:p>
                  </a:txBody>
                  <a:tcPr anchor="ctr"/>
                </a:tc>
                <a:extLst>
                  <a:ext uri="{0D108BD9-81ED-4DB2-BD59-A6C34878D82A}">
                    <a16:rowId xmlns:a16="http://schemas.microsoft.com/office/drawing/2014/main" val="983404789"/>
                  </a:ext>
                </a:extLst>
              </a:tr>
              <a:tr h="513333">
                <a:tc>
                  <a:txBody>
                    <a:bodyPr/>
                    <a:lstStyle/>
                    <a:p>
                      <a:pPr fontAlgn="ctr"/>
                      <a:r>
                        <a:rPr lang="en-ID">
                          <a:effectLst/>
                        </a:rPr>
                        <a:t>MonthlyCharges</a:t>
                      </a:r>
                    </a:p>
                  </a:txBody>
                  <a:tcPr anchor="ctr"/>
                </a:tc>
                <a:tc>
                  <a:txBody>
                    <a:bodyPr/>
                    <a:lstStyle/>
                    <a:p>
                      <a:r>
                        <a:rPr lang="en-ID"/>
                        <a:t>4930.0</a:t>
                      </a:r>
                    </a:p>
                  </a:txBody>
                  <a:tcPr anchor="ctr"/>
                </a:tc>
                <a:tc>
                  <a:txBody>
                    <a:bodyPr/>
                    <a:lstStyle/>
                    <a:p>
                      <a:r>
                        <a:rPr lang="en-ID"/>
                        <a:t>64.883032</a:t>
                      </a:r>
                    </a:p>
                  </a:txBody>
                  <a:tcPr anchor="ctr"/>
                </a:tc>
                <a:tc>
                  <a:txBody>
                    <a:bodyPr/>
                    <a:lstStyle/>
                    <a:p>
                      <a:r>
                        <a:rPr lang="en-ID"/>
                        <a:t>29.923960</a:t>
                      </a:r>
                    </a:p>
                  </a:txBody>
                  <a:tcPr anchor="ctr"/>
                </a:tc>
                <a:tc>
                  <a:txBody>
                    <a:bodyPr/>
                    <a:lstStyle/>
                    <a:p>
                      <a:r>
                        <a:rPr lang="en-ID"/>
                        <a:t>18.8</a:t>
                      </a:r>
                    </a:p>
                  </a:txBody>
                  <a:tcPr anchor="ctr"/>
                </a:tc>
                <a:tc>
                  <a:txBody>
                    <a:bodyPr/>
                    <a:lstStyle/>
                    <a:p>
                      <a:r>
                        <a:rPr lang="en-ID"/>
                        <a:t>37.05</a:t>
                      </a:r>
                    </a:p>
                  </a:txBody>
                  <a:tcPr anchor="ctr"/>
                </a:tc>
                <a:tc>
                  <a:txBody>
                    <a:bodyPr/>
                    <a:lstStyle/>
                    <a:p>
                      <a:r>
                        <a:rPr lang="en-ID"/>
                        <a:t>70.35</a:t>
                      </a:r>
                    </a:p>
                  </a:txBody>
                  <a:tcPr anchor="ctr"/>
                </a:tc>
                <a:tc>
                  <a:txBody>
                    <a:bodyPr/>
                    <a:lstStyle/>
                    <a:p>
                      <a:r>
                        <a:rPr lang="en-ID"/>
                        <a:t>89.85</a:t>
                      </a:r>
                    </a:p>
                  </a:txBody>
                  <a:tcPr anchor="ctr"/>
                </a:tc>
                <a:tc>
                  <a:txBody>
                    <a:bodyPr/>
                    <a:lstStyle/>
                    <a:p>
                      <a:r>
                        <a:rPr lang="en-ID" dirty="0"/>
                        <a:t>118.65</a:t>
                      </a:r>
                    </a:p>
                  </a:txBody>
                  <a:tcPr anchor="ctr"/>
                </a:tc>
                <a:extLst>
                  <a:ext uri="{0D108BD9-81ED-4DB2-BD59-A6C34878D82A}">
                    <a16:rowId xmlns:a16="http://schemas.microsoft.com/office/drawing/2014/main" val="2764103612"/>
                  </a:ext>
                </a:extLst>
              </a:tr>
            </a:tbl>
          </a:graphicData>
        </a:graphic>
      </p:graphicFrame>
      <p:sp>
        <p:nvSpPr>
          <p:cNvPr id="8" name="Slide Number Placeholder 7">
            <a:extLst>
              <a:ext uri="{FF2B5EF4-FFF2-40B4-BE49-F238E27FC236}">
                <a16:creationId xmlns:a16="http://schemas.microsoft.com/office/drawing/2014/main" id="{F1B9EE94-C35A-334F-069F-34E0726031AC}"/>
              </a:ext>
            </a:extLst>
          </p:cNvPr>
          <p:cNvSpPr>
            <a:spLocks noGrp="1"/>
          </p:cNvSpPr>
          <p:nvPr>
            <p:ph type="sldNum" sz="quarter" idx="12"/>
          </p:nvPr>
        </p:nvSpPr>
        <p:spPr/>
        <p:txBody>
          <a:bodyPr/>
          <a:lstStyle/>
          <a:p>
            <a:fld id="{B6F15528-21DE-4FAA-801E-634DDDAF4B2B}"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262425" y="785110"/>
            <a:ext cx="16258210" cy="1171575"/>
          </a:xfrm>
          <a:prstGeom prst="rect">
            <a:avLst/>
          </a:prstGeom>
        </p:spPr>
        <p:txBody>
          <a:bodyPr lIns="0" tIns="0" rIns="0" bIns="0" rtlCol="0" anchor="t">
            <a:spAutoFit/>
          </a:bodyPr>
          <a:lstStyle/>
          <a:p>
            <a:pPr algn="ctr">
              <a:lnSpc>
                <a:spcPts val="9242"/>
              </a:lnSpc>
            </a:pPr>
            <a:r>
              <a:rPr lang="en-US" sz="7702" b="1">
                <a:solidFill>
                  <a:srgbClr val="2A2E30"/>
                </a:solidFill>
                <a:latin typeface="Barlow Bold"/>
                <a:ea typeface="Barlow Bold"/>
                <a:cs typeface="Barlow Bold"/>
                <a:sym typeface="Barlow Bold"/>
              </a:rPr>
              <a:t>Data Understanding</a:t>
            </a:r>
          </a:p>
        </p:txBody>
      </p:sp>
      <p:graphicFrame>
        <p:nvGraphicFramePr>
          <p:cNvPr id="3" name="Table 3"/>
          <p:cNvGraphicFramePr>
            <a:graphicFrameLocks noGrp="1"/>
          </p:cNvGraphicFramePr>
          <p:nvPr/>
        </p:nvGraphicFramePr>
        <p:xfrm>
          <a:off x="1028700" y="3077213"/>
          <a:ext cx="16230600" cy="5367779"/>
        </p:xfrm>
        <a:graphic>
          <a:graphicData uri="http://schemas.openxmlformats.org/drawingml/2006/table">
            <a:tbl>
              <a:tblPr/>
              <a:tblGrid>
                <a:gridCol w="8115300">
                  <a:extLst>
                    <a:ext uri="{9D8B030D-6E8A-4147-A177-3AD203B41FA5}">
                      <a16:colId xmlns:a16="http://schemas.microsoft.com/office/drawing/2014/main" val="20000"/>
                    </a:ext>
                  </a:extLst>
                </a:gridCol>
                <a:gridCol w="8115300">
                  <a:extLst>
                    <a:ext uri="{9D8B030D-6E8A-4147-A177-3AD203B41FA5}">
                      <a16:colId xmlns:a16="http://schemas.microsoft.com/office/drawing/2014/main" val="20001"/>
                    </a:ext>
                  </a:extLst>
                </a:gridCol>
              </a:tblGrid>
              <a:tr h="1113837">
                <a:tc>
                  <a:txBody>
                    <a:bodyPr/>
                    <a:lstStyle/>
                    <a:p>
                      <a:pPr algn="l">
                        <a:lnSpc>
                          <a:spcPts val="4200"/>
                        </a:lnSpc>
                        <a:defRPr/>
                      </a:pPr>
                      <a:endParaRPr lang="en-US" sz="1100"/>
                    </a:p>
                  </a:txBody>
                  <a:tcPr marL="190500" marR="190500" marT="190500" marB="190500" anchor="ctr">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tc>
                  <a:txBody>
                    <a:bodyPr/>
                    <a:lstStyle/>
                    <a:p>
                      <a:pPr algn="l">
                        <a:lnSpc>
                          <a:spcPts val="4200"/>
                        </a:lnSpc>
                        <a:defRPr/>
                      </a:pPr>
                      <a:r>
                        <a:rPr lang="en-US" sz="3000" b="1">
                          <a:solidFill>
                            <a:srgbClr val="2A2E30"/>
                          </a:solidFill>
                          <a:latin typeface="Barlow Semi-Bold"/>
                          <a:ea typeface="Barlow Semi-Bold"/>
                          <a:cs typeface="Barlow Semi-Bold"/>
                          <a:sym typeface="Barlow Semi-Bold"/>
                        </a:rPr>
                        <a:t>EDA - Categorical Feature Analysis</a:t>
                      </a:r>
                      <a:endParaRPr lang="en-US" sz="1100"/>
                    </a:p>
                  </a:txBody>
                  <a:tcPr marL="190500" marR="190500" marT="190500" marB="190500" anchor="ctr">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extLst>
                  <a:ext uri="{0D108BD9-81ED-4DB2-BD59-A6C34878D82A}">
                    <a16:rowId xmlns:a16="http://schemas.microsoft.com/office/drawing/2014/main" val="10000"/>
                  </a:ext>
                </a:extLst>
              </a:tr>
              <a:tr h="4253942">
                <a:tc>
                  <a:txBody>
                    <a:bodyPr/>
                    <a:lstStyle/>
                    <a:p>
                      <a:pPr marL="453392" lvl="1" indent="-226696" algn="l">
                        <a:lnSpc>
                          <a:spcPts val="3150"/>
                        </a:lnSpc>
                        <a:buFont typeface="Arial"/>
                        <a:buChar char="•"/>
                        <a:defRPr/>
                      </a:pPr>
                      <a:endParaRPr lang="en-US" sz="1100"/>
                    </a:p>
                  </a:txBody>
                  <a:tcPr marL="190500" marR="190500" marT="190500" marB="190500">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tc>
                  <a:txBody>
                    <a:bodyPr/>
                    <a:lstStyle/>
                    <a:p>
                      <a:pPr marL="453392" lvl="1" indent="-226696" algn="l">
                        <a:lnSpc>
                          <a:spcPts val="3150"/>
                        </a:lnSpc>
                        <a:buFont typeface="Arial"/>
                        <a:buChar char="•"/>
                        <a:defRPr/>
                      </a:pPr>
                      <a:r>
                        <a:rPr lang="en-US" sz="2100" spc="8">
                          <a:solidFill>
                            <a:srgbClr val="2A2E30"/>
                          </a:solidFill>
                          <a:latin typeface="Barlow"/>
                          <a:ea typeface="Barlow"/>
                          <a:cs typeface="Barlow"/>
                          <a:sym typeface="Barlow"/>
                        </a:rPr>
                        <a:t>All categorical columns are nominal, </a:t>
                      </a:r>
                      <a:r>
                        <a:rPr lang="en-US" sz="2100" b="1" spc="8">
                          <a:solidFill>
                            <a:srgbClr val="2A2E30"/>
                          </a:solidFill>
                          <a:latin typeface="Barlow Bold"/>
                          <a:ea typeface="Barlow Bold"/>
                          <a:cs typeface="Barlow Bold"/>
                          <a:sym typeface="Barlow Bold"/>
                        </a:rPr>
                        <a:t>except Contract columns (ordinal).</a:t>
                      </a:r>
                      <a:endParaRPr lang="en-US" sz="1100"/>
                    </a:p>
                    <a:p>
                      <a:pPr marL="453392" lvl="1" indent="-226696" algn="l">
                        <a:lnSpc>
                          <a:spcPts val="3150"/>
                        </a:lnSpc>
                        <a:buFont typeface="Arial"/>
                        <a:buChar char="•"/>
                      </a:pPr>
                      <a:r>
                        <a:rPr lang="en-US" sz="2100" spc="8">
                          <a:solidFill>
                            <a:srgbClr val="2A2E30"/>
                          </a:solidFill>
                          <a:latin typeface="Barlow"/>
                          <a:ea typeface="Barlow"/>
                          <a:cs typeface="Barlow"/>
                          <a:sym typeface="Barlow"/>
                        </a:rPr>
                        <a:t>Actions: To use ordinal encoder for Contract columns and one hot encoder for the rest while pre-processing.</a:t>
                      </a:r>
                    </a:p>
                  </a:txBody>
                  <a:tcPr marL="190500" marR="190500" marT="190500" marB="190500">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4">
            <a:extLst>
              <a:ext uri="{FF2B5EF4-FFF2-40B4-BE49-F238E27FC236}">
                <a16:creationId xmlns:a16="http://schemas.microsoft.com/office/drawing/2014/main" id="{8E06B3C1-C04A-015F-FB24-39DBAB148E2C}"/>
              </a:ext>
            </a:extLst>
          </p:cNvPr>
          <p:cNvGraphicFramePr>
            <a:graphicFrameLocks noGrp="1"/>
          </p:cNvGraphicFramePr>
          <p:nvPr>
            <p:extLst>
              <p:ext uri="{D42A27DB-BD31-4B8C-83A1-F6EECF244321}">
                <p14:modId xmlns:p14="http://schemas.microsoft.com/office/powerpoint/2010/main" val="414089742"/>
              </p:ext>
            </p:extLst>
          </p:nvPr>
        </p:nvGraphicFramePr>
        <p:xfrm>
          <a:off x="1262424" y="2400300"/>
          <a:ext cx="6738576" cy="7721598"/>
        </p:xfrm>
        <a:graphic>
          <a:graphicData uri="http://schemas.openxmlformats.org/drawingml/2006/table">
            <a:tbl>
              <a:tblPr>
                <a:tableStyleId>{D7AC3CCA-C797-4891-BE02-D94E43425B78}</a:tableStyleId>
              </a:tblPr>
              <a:tblGrid>
                <a:gridCol w="2246192">
                  <a:extLst>
                    <a:ext uri="{9D8B030D-6E8A-4147-A177-3AD203B41FA5}">
                      <a16:colId xmlns:a16="http://schemas.microsoft.com/office/drawing/2014/main" val="3768302711"/>
                    </a:ext>
                  </a:extLst>
                </a:gridCol>
                <a:gridCol w="2246192">
                  <a:extLst>
                    <a:ext uri="{9D8B030D-6E8A-4147-A177-3AD203B41FA5}">
                      <a16:colId xmlns:a16="http://schemas.microsoft.com/office/drawing/2014/main" val="3104305834"/>
                    </a:ext>
                  </a:extLst>
                </a:gridCol>
                <a:gridCol w="2246192">
                  <a:extLst>
                    <a:ext uri="{9D8B030D-6E8A-4147-A177-3AD203B41FA5}">
                      <a16:colId xmlns:a16="http://schemas.microsoft.com/office/drawing/2014/main" val="3869574095"/>
                    </a:ext>
                  </a:extLst>
                </a:gridCol>
              </a:tblGrid>
              <a:tr h="472419">
                <a:tc>
                  <a:txBody>
                    <a:bodyPr/>
                    <a:lstStyle/>
                    <a:p>
                      <a:pPr algn="l" fontAlgn="ctr"/>
                      <a:r>
                        <a:rPr lang="en-ID" sz="2700" u="none" strike="noStrike">
                          <a:effectLst/>
                        </a:rPr>
                        <a:t> </a:t>
                      </a:r>
                      <a:endParaRPr lang="en-ID" sz="2700" b="1" i="0" u="none" strike="noStrike">
                        <a:solidFill>
                          <a:srgbClr val="000000"/>
                        </a:solidFill>
                        <a:effectLst/>
                        <a:latin typeface="Aptos Narrow" panose="020B0004020202020204" pitchFamily="34" charset="0"/>
                      </a:endParaRPr>
                    </a:p>
                  </a:txBody>
                  <a:tcPr marL="16933" marR="16933" marT="16933" marB="0" anchor="ctr"/>
                </a:tc>
                <a:tc>
                  <a:txBody>
                    <a:bodyPr/>
                    <a:lstStyle/>
                    <a:p>
                      <a:pPr algn="l" fontAlgn="ctr"/>
                      <a:r>
                        <a:rPr lang="en-ID" sz="2700" u="none" strike="noStrike">
                          <a:effectLst/>
                        </a:rPr>
                        <a:t>unique</a:t>
                      </a:r>
                      <a:endParaRPr lang="en-ID" sz="2700" b="1" i="0" u="none" strike="noStrike">
                        <a:solidFill>
                          <a:srgbClr val="000000"/>
                        </a:solidFill>
                        <a:effectLst/>
                        <a:latin typeface="Aptos Narrow" panose="020B0004020202020204" pitchFamily="34" charset="0"/>
                      </a:endParaRPr>
                    </a:p>
                  </a:txBody>
                  <a:tcPr marL="16933" marR="16933" marT="16933" marB="0" anchor="ctr"/>
                </a:tc>
                <a:tc>
                  <a:txBody>
                    <a:bodyPr/>
                    <a:lstStyle/>
                    <a:p>
                      <a:pPr algn="l" fontAlgn="ctr"/>
                      <a:r>
                        <a:rPr lang="en-ID" sz="2700" u="none" strike="noStrike">
                          <a:effectLst/>
                        </a:rPr>
                        <a:t>top</a:t>
                      </a:r>
                      <a:endParaRPr lang="en-ID" sz="2700" b="1" i="0" u="none" strike="noStrike">
                        <a:solidFill>
                          <a:srgbClr val="000000"/>
                        </a:solidFill>
                        <a:effectLst/>
                        <a:latin typeface="Aptos Narrow" panose="020B0004020202020204" pitchFamily="34" charset="0"/>
                      </a:endParaRPr>
                    </a:p>
                  </a:txBody>
                  <a:tcPr marL="16933" marR="16933" marT="16933" marB="0" anchor="ctr"/>
                </a:tc>
                <a:extLst>
                  <a:ext uri="{0D108BD9-81ED-4DB2-BD59-A6C34878D82A}">
                    <a16:rowId xmlns:a16="http://schemas.microsoft.com/office/drawing/2014/main" val="2640045741"/>
                  </a:ext>
                </a:extLst>
              </a:tr>
              <a:tr h="847095">
                <a:tc>
                  <a:txBody>
                    <a:bodyPr/>
                    <a:lstStyle/>
                    <a:p>
                      <a:pPr algn="l" fontAlgn="ctr"/>
                      <a:r>
                        <a:rPr lang="en-ID" sz="2700" u="none" strike="noStrike">
                          <a:effectLst/>
                        </a:rPr>
                        <a:t>Dependents</a:t>
                      </a:r>
                      <a:endParaRPr lang="en-ID" sz="2700" b="1" i="0" u="none" strike="noStrike">
                        <a:solidFill>
                          <a:srgbClr val="000000"/>
                        </a:solidFill>
                        <a:effectLst/>
                        <a:latin typeface="Aptos Narrow" panose="020B0004020202020204" pitchFamily="34" charset="0"/>
                      </a:endParaRPr>
                    </a:p>
                  </a:txBody>
                  <a:tcPr marL="16933" marR="16933" marT="16933" marB="0" anchor="ctr"/>
                </a:tc>
                <a:tc>
                  <a:txBody>
                    <a:bodyPr/>
                    <a:lstStyle/>
                    <a:p>
                      <a:pPr algn="l" fontAlgn="ctr"/>
                      <a:r>
                        <a:rPr lang="en-ID" sz="2700" u="none" strike="noStrike">
                          <a:effectLst/>
                        </a:rPr>
                        <a:t>2</a:t>
                      </a:r>
                      <a:endParaRPr lang="en-ID" sz="2700" b="0" i="0" u="none" strike="noStrike">
                        <a:solidFill>
                          <a:srgbClr val="000000"/>
                        </a:solidFill>
                        <a:effectLst/>
                        <a:latin typeface="Aptos Narrow" panose="020B0004020202020204" pitchFamily="34" charset="0"/>
                      </a:endParaRPr>
                    </a:p>
                  </a:txBody>
                  <a:tcPr marL="16933" marR="16933" marT="16933" marB="0" anchor="ctr"/>
                </a:tc>
                <a:tc>
                  <a:txBody>
                    <a:bodyPr/>
                    <a:lstStyle/>
                    <a:p>
                      <a:pPr algn="l" fontAlgn="ctr"/>
                      <a:r>
                        <a:rPr lang="en-ID" sz="2700" u="none" strike="noStrike">
                          <a:effectLst/>
                        </a:rPr>
                        <a:t>No</a:t>
                      </a:r>
                      <a:endParaRPr lang="en-ID" sz="2700" b="0" i="0" u="none" strike="noStrike">
                        <a:solidFill>
                          <a:srgbClr val="000000"/>
                        </a:solidFill>
                        <a:effectLst/>
                        <a:latin typeface="Aptos Narrow" panose="020B0004020202020204" pitchFamily="34" charset="0"/>
                      </a:endParaRPr>
                    </a:p>
                  </a:txBody>
                  <a:tcPr marL="16933" marR="16933" marT="16933" marB="0" anchor="ctr"/>
                </a:tc>
                <a:extLst>
                  <a:ext uri="{0D108BD9-81ED-4DB2-BD59-A6C34878D82A}">
                    <a16:rowId xmlns:a16="http://schemas.microsoft.com/office/drawing/2014/main" val="1028599112"/>
                  </a:ext>
                </a:extLst>
              </a:tr>
              <a:tr h="847095">
                <a:tc>
                  <a:txBody>
                    <a:bodyPr/>
                    <a:lstStyle/>
                    <a:p>
                      <a:pPr algn="l" fontAlgn="ctr"/>
                      <a:r>
                        <a:rPr lang="en-ID" sz="2700" u="none" strike="noStrike">
                          <a:effectLst/>
                        </a:rPr>
                        <a:t>OnlineSecurity</a:t>
                      </a:r>
                      <a:endParaRPr lang="en-ID" sz="2700" b="1" i="0" u="none" strike="noStrike">
                        <a:solidFill>
                          <a:srgbClr val="000000"/>
                        </a:solidFill>
                        <a:effectLst/>
                        <a:latin typeface="Aptos Narrow" panose="020B0004020202020204" pitchFamily="34" charset="0"/>
                      </a:endParaRPr>
                    </a:p>
                  </a:txBody>
                  <a:tcPr marL="16933" marR="16933" marT="16933" marB="0" anchor="ctr"/>
                </a:tc>
                <a:tc>
                  <a:txBody>
                    <a:bodyPr/>
                    <a:lstStyle/>
                    <a:p>
                      <a:pPr algn="l" fontAlgn="ctr"/>
                      <a:r>
                        <a:rPr lang="en-ID" sz="2700" u="none" strike="noStrike">
                          <a:effectLst/>
                        </a:rPr>
                        <a:t>3</a:t>
                      </a:r>
                      <a:endParaRPr lang="en-ID" sz="2700" b="0" i="0" u="none" strike="noStrike">
                        <a:solidFill>
                          <a:srgbClr val="000000"/>
                        </a:solidFill>
                        <a:effectLst/>
                        <a:latin typeface="Aptos Narrow" panose="020B0004020202020204" pitchFamily="34" charset="0"/>
                      </a:endParaRPr>
                    </a:p>
                  </a:txBody>
                  <a:tcPr marL="16933" marR="16933" marT="16933" marB="0" anchor="ctr"/>
                </a:tc>
                <a:tc>
                  <a:txBody>
                    <a:bodyPr/>
                    <a:lstStyle/>
                    <a:p>
                      <a:pPr algn="l" fontAlgn="ctr"/>
                      <a:r>
                        <a:rPr lang="en-ID" sz="2700" u="none" strike="noStrike">
                          <a:effectLst/>
                        </a:rPr>
                        <a:t>No</a:t>
                      </a:r>
                      <a:endParaRPr lang="en-ID" sz="2700" b="0" i="0" u="none" strike="noStrike">
                        <a:solidFill>
                          <a:srgbClr val="000000"/>
                        </a:solidFill>
                        <a:effectLst/>
                        <a:latin typeface="Aptos Narrow" panose="020B0004020202020204" pitchFamily="34" charset="0"/>
                      </a:endParaRPr>
                    </a:p>
                  </a:txBody>
                  <a:tcPr marL="16933" marR="16933" marT="16933" marB="0" anchor="ctr"/>
                </a:tc>
                <a:extLst>
                  <a:ext uri="{0D108BD9-81ED-4DB2-BD59-A6C34878D82A}">
                    <a16:rowId xmlns:a16="http://schemas.microsoft.com/office/drawing/2014/main" val="2005621581"/>
                  </a:ext>
                </a:extLst>
              </a:tr>
              <a:tr h="847095">
                <a:tc>
                  <a:txBody>
                    <a:bodyPr/>
                    <a:lstStyle/>
                    <a:p>
                      <a:pPr algn="l" fontAlgn="ctr"/>
                      <a:r>
                        <a:rPr lang="en-ID" sz="2700" u="none" strike="noStrike">
                          <a:effectLst/>
                        </a:rPr>
                        <a:t>OnlineBackup</a:t>
                      </a:r>
                      <a:endParaRPr lang="en-ID" sz="2700" b="1" i="0" u="none" strike="noStrike">
                        <a:solidFill>
                          <a:srgbClr val="000000"/>
                        </a:solidFill>
                        <a:effectLst/>
                        <a:latin typeface="Aptos Narrow" panose="020B0004020202020204" pitchFamily="34" charset="0"/>
                      </a:endParaRPr>
                    </a:p>
                  </a:txBody>
                  <a:tcPr marL="16933" marR="16933" marT="16933" marB="0" anchor="ctr"/>
                </a:tc>
                <a:tc>
                  <a:txBody>
                    <a:bodyPr/>
                    <a:lstStyle/>
                    <a:p>
                      <a:pPr algn="l" fontAlgn="ctr"/>
                      <a:r>
                        <a:rPr lang="en-ID" sz="2700" u="none" strike="noStrike">
                          <a:effectLst/>
                        </a:rPr>
                        <a:t>3</a:t>
                      </a:r>
                      <a:endParaRPr lang="en-ID" sz="2700" b="0" i="0" u="none" strike="noStrike">
                        <a:solidFill>
                          <a:srgbClr val="000000"/>
                        </a:solidFill>
                        <a:effectLst/>
                        <a:latin typeface="Aptos Narrow" panose="020B0004020202020204" pitchFamily="34" charset="0"/>
                      </a:endParaRPr>
                    </a:p>
                  </a:txBody>
                  <a:tcPr marL="16933" marR="16933" marT="16933" marB="0" anchor="ctr"/>
                </a:tc>
                <a:tc>
                  <a:txBody>
                    <a:bodyPr/>
                    <a:lstStyle/>
                    <a:p>
                      <a:pPr algn="l" fontAlgn="ctr"/>
                      <a:r>
                        <a:rPr lang="en-ID" sz="2700" u="none" strike="noStrike">
                          <a:effectLst/>
                        </a:rPr>
                        <a:t>No</a:t>
                      </a:r>
                      <a:endParaRPr lang="en-ID" sz="2700" b="0" i="0" u="none" strike="noStrike">
                        <a:solidFill>
                          <a:srgbClr val="000000"/>
                        </a:solidFill>
                        <a:effectLst/>
                        <a:latin typeface="Aptos Narrow" panose="020B0004020202020204" pitchFamily="34" charset="0"/>
                      </a:endParaRPr>
                    </a:p>
                  </a:txBody>
                  <a:tcPr marL="16933" marR="16933" marT="16933" marB="0" anchor="ctr"/>
                </a:tc>
                <a:extLst>
                  <a:ext uri="{0D108BD9-81ED-4DB2-BD59-A6C34878D82A}">
                    <a16:rowId xmlns:a16="http://schemas.microsoft.com/office/drawing/2014/main" val="1563381889"/>
                  </a:ext>
                </a:extLst>
              </a:tr>
              <a:tr h="847095">
                <a:tc>
                  <a:txBody>
                    <a:bodyPr/>
                    <a:lstStyle/>
                    <a:p>
                      <a:pPr algn="l" fontAlgn="ctr"/>
                      <a:r>
                        <a:rPr lang="en-ID" sz="2700" u="none" strike="noStrike">
                          <a:effectLst/>
                        </a:rPr>
                        <a:t>InternetService</a:t>
                      </a:r>
                      <a:endParaRPr lang="en-ID" sz="2700" b="1" i="0" u="none" strike="noStrike">
                        <a:solidFill>
                          <a:srgbClr val="000000"/>
                        </a:solidFill>
                        <a:effectLst/>
                        <a:latin typeface="Aptos Narrow" panose="020B0004020202020204" pitchFamily="34" charset="0"/>
                      </a:endParaRPr>
                    </a:p>
                  </a:txBody>
                  <a:tcPr marL="16933" marR="16933" marT="16933" marB="0" anchor="ctr"/>
                </a:tc>
                <a:tc>
                  <a:txBody>
                    <a:bodyPr/>
                    <a:lstStyle/>
                    <a:p>
                      <a:pPr algn="l" fontAlgn="ctr"/>
                      <a:r>
                        <a:rPr lang="en-ID" sz="2700" u="none" strike="noStrike">
                          <a:effectLst/>
                        </a:rPr>
                        <a:t>3</a:t>
                      </a:r>
                      <a:endParaRPr lang="en-ID" sz="2700" b="0" i="0" u="none" strike="noStrike">
                        <a:solidFill>
                          <a:srgbClr val="000000"/>
                        </a:solidFill>
                        <a:effectLst/>
                        <a:latin typeface="Aptos Narrow" panose="020B0004020202020204" pitchFamily="34" charset="0"/>
                      </a:endParaRPr>
                    </a:p>
                  </a:txBody>
                  <a:tcPr marL="16933" marR="16933" marT="16933" marB="0" anchor="ctr"/>
                </a:tc>
                <a:tc>
                  <a:txBody>
                    <a:bodyPr/>
                    <a:lstStyle/>
                    <a:p>
                      <a:pPr algn="l" fontAlgn="ctr"/>
                      <a:r>
                        <a:rPr lang="en-ID" sz="2700" u="none" strike="noStrike">
                          <a:effectLst/>
                        </a:rPr>
                        <a:t>Fiber optic</a:t>
                      </a:r>
                      <a:endParaRPr lang="en-ID" sz="2700" b="0" i="0" u="none" strike="noStrike">
                        <a:solidFill>
                          <a:srgbClr val="000000"/>
                        </a:solidFill>
                        <a:effectLst/>
                        <a:latin typeface="Aptos Narrow" panose="020B0004020202020204" pitchFamily="34" charset="0"/>
                      </a:endParaRPr>
                    </a:p>
                  </a:txBody>
                  <a:tcPr marL="16933" marR="16933" marT="16933" marB="0" anchor="ctr"/>
                </a:tc>
                <a:extLst>
                  <a:ext uri="{0D108BD9-81ED-4DB2-BD59-A6C34878D82A}">
                    <a16:rowId xmlns:a16="http://schemas.microsoft.com/office/drawing/2014/main" val="3933073344"/>
                  </a:ext>
                </a:extLst>
              </a:tr>
              <a:tr h="847095">
                <a:tc>
                  <a:txBody>
                    <a:bodyPr/>
                    <a:lstStyle/>
                    <a:p>
                      <a:pPr algn="l" fontAlgn="ctr"/>
                      <a:r>
                        <a:rPr lang="en-ID" sz="2700" u="none" strike="noStrike">
                          <a:effectLst/>
                        </a:rPr>
                        <a:t>DeviceProtection</a:t>
                      </a:r>
                      <a:endParaRPr lang="en-ID" sz="2700" b="1" i="0" u="none" strike="noStrike">
                        <a:solidFill>
                          <a:srgbClr val="000000"/>
                        </a:solidFill>
                        <a:effectLst/>
                        <a:latin typeface="Aptos Narrow" panose="020B0004020202020204" pitchFamily="34" charset="0"/>
                      </a:endParaRPr>
                    </a:p>
                  </a:txBody>
                  <a:tcPr marL="16933" marR="16933" marT="16933" marB="0" anchor="ctr"/>
                </a:tc>
                <a:tc>
                  <a:txBody>
                    <a:bodyPr/>
                    <a:lstStyle/>
                    <a:p>
                      <a:pPr algn="l" fontAlgn="ctr"/>
                      <a:r>
                        <a:rPr lang="en-ID" sz="2700" u="none" strike="noStrike">
                          <a:effectLst/>
                        </a:rPr>
                        <a:t>3</a:t>
                      </a:r>
                      <a:endParaRPr lang="en-ID" sz="2700" b="0" i="0" u="none" strike="noStrike">
                        <a:solidFill>
                          <a:srgbClr val="000000"/>
                        </a:solidFill>
                        <a:effectLst/>
                        <a:latin typeface="Aptos Narrow" panose="020B0004020202020204" pitchFamily="34" charset="0"/>
                      </a:endParaRPr>
                    </a:p>
                  </a:txBody>
                  <a:tcPr marL="16933" marR="16933" marT="16933" marB="0" anchor="ctr"/>
                </a:tc>
                <a:tc>
                  <a:txBody>
                    <a:bodyPr/>
                    <a:lstStyle/>
                    <a:p>
                      <a:pPr algn="l" fontAlgn="ctr"/>
                      <a:r>
                        <a:rPr lang="en-ID" sz="2700" u="none" strike="noStrike">
                          <a:effectLst/>
                        </a:rPr>
                        <a:t>No</a:t>
                      </a:r>
                      <a:endParaRPr lang="en-ID" sz="2700" b="0" i="0" u="none" strike="noStrike">
                        <a:solidFill>
                          <a:srgbClr val="000000"/>
                        </a:solidFill>
                        <a:effectLst/>
                        <a:latin typeface="Aptos Narrow" panose="020B0004020202020204" pitchFamily="34" charset="0"/>
                      </a:endParaRPr>
                    </a:p>
                  </a:txBody>
                  <a:tcPr marL="16933" marR="16933" marT="16933" marB="0" anchor="ctr"/>
                </a:tc>
                <a:extLst>
                  <a:ext uri="{0D108BD9-81ED-4DB2-BD59-A6C34878D82A}">
                    <a16:rowId xmlns:a16="http://schemas.microsoft.com/office/drawing/2014/main" val="3913332304"/>
                  </a:ext>
                </a:extLst>
              </a:tr>
              <a:tr h="847095">
                <a:tc>
                  <a:txBody>
                    <a:bodyPr/>
                    <a:lstStyle/>
                    <a:p>
                      <a:pPr algn="l" fontAlgn="ctr"/>
                      <a:r>
                        <a:rPr lang="en-ID" sz="2700" u="none" strike="noStrike">
                          <a:effectLst/>
                        </a:rPr>
                        <a:t>TechSupport</a:t>
                      </a:r>
                      <a:endParaRPr lang="en-ID" sz="2700" b="1" i="0" u="none" strike="noStrike">
                        <a:solidFill>
                          <a:srgbClr val="000000"/>
                        </a:solidFill>
                        <a:effectLst/>
                        <a:latin typeface="Aptos Narrow" panose="020B0004020202020204" pitchFamily="34" charset="0"/>
                      </a:endParaRPr>
                    </a:p>
                  </a:txBody>
                  <a:tcPr marL="16933" marR="16933" marT="16933" marB="0" anchor="ctr"/>
                </a:tc>
                <a:tc>
                  <a:txBody>
                    <a:bodyPr/>
                    <a:lstStyle/>
                    <a:p>
                      <a:pPr algn="l" fontAlgn="ctr"/>
                      <a:r>
                        <a:rPr lang="en-ID" sz="2700" u="none" strike="noStrike">
                          <a:effectLst/>
                        </a:rPr>
                        <a:t>3</a:t>
                      </a:r>
                      <a:endParaRPr lang="en-ID" sz="2700" b="0" i="0" u="none" strike="noStrike">
                        <a:solidFill>
                          <a:srgbClr val="000000"/>
                        </a:solidFill>
                        <a:effectLst/>
                        <a:latin typeface="Aptos Narrow" panose="020B0004020202020204" pitchFamily="34" charset="0"/>
                      </a:endParaRPr>
                    </a:p>
                  </a:txBody>
                  <a:tcPr marL="16933" marR="16933" marT="16933" marB="0" anchor="ctr"/>
                </a:tc>
                <a:tc>
                  <a:txBody>
                    <a:bodyPr/>
                    <a:lstStyle/>
                    <a:p>
                      <a:pPr algn="l" fontAlgn="ctr"/>
                      <a:r>
                        <a:rPr lang="en-ID" sz="2700" u="none" strike="noStrike">
                          <a:effectLst/>
                        </a:rPr>
                        <a:t>No</a:t>
                      </a:r>
                      <a:endParaRPr lang="en-ID" sz="2700" b="0" i="0" u="none" strike="noStrike">
                        <a:solidFill>
                          <a:srgbClr val="000000"/>
                        </a:solidFill>
                        <a:effectLst/>
                        <a:latin typeface="Aptos Narrow" panose="020B0004020202020204" pitchFamily="34" charset="0"/>
                      </a:endParaRPr>
                    </a:p>
                  </a:txBody>
                  <a:tcPr marL="16933" marR="16933" marT="16933" marB="0" anchor="ctr"/>
                </a:tc>
                <a:extLst>
                  <a:ext uri="{0D108BD9-81ED-4DB2-BD59-A6C34878D82A}">
                    <a16:rowId xmlns:a16="http://schemas.microsoft.com/office/drawing/2014/main" val="674950832"/>
                  </a:ext>
                </a:extLst>
              </a:tr>
              <a:tr h="847095">
                <a:tc>
                  <a:txBody>
                    <a:bodyPr/>
                    <a:lstStyle/>
                    <a:p>
                      <a:pPr algn="l" fontAlgn="ctr"/>
                      <a:r>
                        <a:rPr lang="en-ID" sz="2700" u="none" strike="noStrike">
                          <a:effectLst/>
                          <a:highlight>
                            <a:srgbClr val="FFFF00"/>
                          </a:highlight>
                        </a:rPr>
                        <a:t>Contract</a:t>
                      </a:r>
                      <a:endParaRPr lang="en-ID" sz="2700" b="1" i="0" u="none" strike="noStrike">
                        <a:solidFill>
                          <a:srgbClr val="000000"/>
                        </a:solidFill>
                        <a:effectLst/>
                        <a:highlight>
                          <a:srgbClr val="FFFF00"/>
                        </a:highlight>
                        <a:latin typeface="Aptos Narrow" panose="020B0004020202020204" pitchFamily="34" charset="0"/>
                      </a:endParaRPr>
                    </a:p>
                  </a:txBody>
                  <a:tcPr marL="16933" marR="16933" marT="16933" marB="0" anchor="ctr"/>
                </a:tc>
                <a:tc>
                  <a:txBody>
                    <a:bodyPr/>
                    <a:lstStyle/>
                    <a:p>
                      <a:pPr algn="l" fontAlgn="ctr"/>
                      <a:r>
                        <a:rPr lang="en-ID" sz="2700" u="none" strike="noStrike">
                          <a:effectLst/>
                          <a:highlight>
                            <a:srgbClr val="FFFF00"/>
                          </a:highlight>
                        </a:rPr>
                        <a:t>3</a:t>
                      </a:r>
                      <a:endParaRPr lang="en-ID" sz="2700" b="0" i="0" u="none" strike="noStrike">
                        <a:solidFill>
                          <a:srgbClr val="000000"/>
                        </a:solidFill>
                        <a:effectLst/>
                        <a:highlight>
                          <a:srgbClr val="FFFF00"/>
                        </a:highlight>
                        <a:latin typeface="Aptos Narrow" panose="020B0004020202020204" pitchFamily="34" charset="0"/>
                      </a:endParaRPr>
                    </a:p>
                  </a:txBody>
                  <a:tcPr marL="16933" marR="16933" marT="16933" marB="0" anchor="ctr"/>
                </a:tc>
                <a:tc>
                  <a:txBody>
                    <a:bodyPr/>
                    <a:lstStyle/>
                    <a:p>
                      <a:pPr algn="l" fontAlgn="ctr"/>
                      <a:r>
                        <a:rPr lang="en-ID" sz="2700" u="none" strike="noStrike" dirty="0">
                          <a:effectLst/>
                          <a:highlight>
                            <a:srgbClr val="FFFF00"/>
                          </a:highlight>
                        </a:rPr>
                        <a:t>Month-to-month</a:t>
                      </a:r>
                      <a:endParaRPr lang="en-ID" sz="2700" b="0" i="0" u="none" strike="noStrike" dirty="0">
                        <a:solidFill>
                          <a:srgbClr val="000000"/>
                        </a:solidFill>
                        <a:effectLst/>
                        <a:highlight>
                          <a:srgbClr val="FFFF00"/>
                        </a:highlight>
                        <a:latin typeface="Aptos Narrow" panose="020B0004020202020204" pitchFamily="34" charset="0"/>
                      </a:endParaRPr>
                    </a:p>
                  </a:txBody>
                  <a:tcPr marL="16933" marR="16933" marT="16933" marB="0" anchor="ctr"/>
                </a:tc>
                <a:extLst>
                  <a:ext uri="{0D108BD9-81ED-4DB2-BD59-A6C34878D82A}">
                    <a16:rowId xmlns:a16="http://schemas.microsoft.com/office/drawing/2014/main" val="480786880"/>
                  </a:ext>
                </a:extLst>
              </a:tr>
              <a:tr h="847095">
                <a:tc>
                  <a:txBody>
                    <a:bodyPr/>
                    <a:lstStyle/>
                    <a:p>
                      <a:pPr algn="l" fontAlgn="ctr"/>
                      <a:r>
                        <a:rPr lang="en-ID" sz="2700" u="none" strike="noStrike">
                          <a:effectLst/>
                        </a:rPr>
                        <a:t>PaperlessBilling</a:t>
                      </a:r>
                      <a:endParaRPr lang="en-ID" sz="2700" b="1" i="0" u="none" strike="noStrike">
                        <a:solidFill>
                          <a:srgbClr val="000000"/>
                        </a:solidFill>
                        <a:effectLst/>
                        <a:latin typeface="Aptos Narrow" panose="020B0004020202020204" pitchFamily="34" charset="0"/>
                      </a:endParaRPr>
                    </a:p>
                  </a:txBody>
                  <a:tcPr marL="16933" marR="16933" marT="16933" marB="0" anchor="ctr"/>
                </a:tc>
                <a:tc>
                  <a:txBody>
                    <a:bodyPr/>
                    <a:lstStyle/>
                    <a:p>
                      <a:pPr algn="l" fontAlgn="ctr"/>
                      <a:r>
                        <a:rPr lang="en-ID" sz="2700" u="none" strike="noStrike">
                          <a:effectLst/>
                        </a:rPr>
                        <a:t>2</a:t>
                      </a:r>
                      <a:endParaRPr lang="en-ID" sz="2700" b="0" i="0" u="none" strike="noStrike">
                        <a:solidFill>
                          <a:srgbClr val="000000"/>
                        </a:solidFill>
                        <a:effectLst/>
                        <a:latin typeface="Aptos Narrow" panose="020B0004020202020204" pitchFamily="34" charset="0"/>
                      </a:endParaRPr>
                    </a:p>
                  </a:txBody>
                  <a:tcPr marL="16933" marR="16933" marT="16933" marB="0" anchor="ctr"/>
                </a:tc>
                <a:tc>
                  <a:txBody>
                    <a:bodyPr/>
                    <a:lstStyle/>
                    <a:p>
                      <a:pPr algn="l" fontAlgn="ctr"/>
                      <a:r>
                        <a:rPr lang="en-ID" sz="2700" u="none" strike="noStrike">
                          <a:effectLst/>
                        </a:rPr>
                        <a:t>Yes</a:t>
                      </a:r>
                      <a:endParaRPr lang="en-ID" sz="2700" b="0" i="0" u="none" strike="noStrike">
                        <a:solidFill>
                          <a:srgbClr val="000000"/>
                        </a:solidFill>
                        <a:effectLst/>
                        <a:latin typeface="Aptos Narrow" panose="020B0004020202020204" pitchFamily="34" charset="0"/>
                      </a:endParaRPr>
                    </a:p>
                  </a:txBody>
                  <a:tcPr marL="16933" marR="16933" marT="16933" marB="0" anchor="ctr"/>
                </a:tc>
                <a:extLst>
                  <a:ext uri="{0D108BD9-81ED-4DB2-BD59-A6C34878D82A}">
                    <a16:rowId xmlns:a16="http://schemas.microsoft.com/office/drawing/2014/main" val="3179236717"/>
                  </a:ext>
                </a:extLst>
              </a:tr>
              <a:tr h="472419">
                <a:tc>
                  <a:txBody>
                    <a:bodyPr/>
                    <a:lstStyle/>
                    <a:p>
                      <a:pPr algn="l" fontAlgn="ctr"/>
                      <a:r>
                        <a:rPr lang="en-ID" sz="2700" u="none" strike="noStrike">
                          <a:effectLst/>
                        </a:rPr>
                        <a:t>Churn</a:t>
                      </a:r>
                      <a:endParaRPr lang="en-ID" sz="2700" b="1" i="0" u="none" strike="noStrike">
                        <a:solidFill>
                          <a:srgbClr val="000000"/>
                        </a:solidFill>
                        <a:effectLst/>
                        <a:latin typeface="Aptos Narrow" panose="020B0004020202020204" pitchFamily="34" charset="0"/>
                      </a:endParaRPr>
                    </a:p>
                  </a:txBody>
                  <a:tcPr marL="16933" marR="16933" marT="16933" marB="0" anchor="ctr"/>
                </a:tc>
                <a:tc>
                  <a:txBody>
                    <a:bodyPr/>
                    <a:lstStyle/>
                    <a:p>
                      <a:pPr algn="l" fontAlgn="ctr"/>
                      <a:r>
                        <a:rPr lang="en-ID" sz="2700" u="none" strike="noStrike">
                          <a:effectLst/>
                        </a:rPr>
                        <a:t>2</a:t>
                      </a:r>
                      <a:endParaRPr lang="en-ID" sz="2700" b="0" i="0" u="none" strike="noStrike">
                        <a:solidFill>
                          <a:srgbClr val="000000"/>
                        </a:solidFill>
                        <a:effectLst/>
                        <a:latin typeface="Aptos Narrow" panose="020B0004020202020204" pitchFamily="34" charset="0"/>
                      </a:endParaRPr>
                    </a:p>
                  </a:txBody>
                  <a:tcPr marL="16933" marR="16933" marT="16933" marB="0" anchor="ctr"/>
                </a:tc>
                <a:tc>
                  <a:txBody>
                    <a:bodyPr/>
                    <a:lstStyle/>
                    <a:p>
                      <a:pPr algn="l" fontAlgn="ctr"/>
                      <a:r>
                        <a:rPr lang="en-ID" sz="2700" u="none" strike="noStrike" dirty="0">
                          <a:effectLst/>
                        </a:rPr>
                        <a:t>No</a:t>
                      </a:r>
                      <a:endParaRPr lang="en-ID" sz="2700" b="0" i="0" u="none" strike="noStrike" dirty="0">
                        <a:solidFill>
                          <a:srgbClr val="000000"/>
                        </a:solidFill>
                        <a:effectLst/>
                        <a:latin typeface="Aptos Narrow" panose="020B0004020202020204" pitchFamily="34" charset="0"/>
                      </a:endParaRPr>
                    </a:p>
                  </a:txBody>
                  <a:tcPr marL="16933" marR="16933" marT="16933" marB="0" anchor="ctr"/>
                </a:tc>
                <a:extLst>
                  <a:ext uri="{0D108BD9-81ED-4DB2-BD59-A6C34878D82A}">
                    <a16:rowId xmlns:a16="http://schemas.microsoft.com/office/drawing/2014/main" val="2694675926"/>
                  </a:ext>
                </a:extLst>
              </a:tr>
            </a:tbl>
          </a:graphicData>
        </a:graphic>
      </p:graphicFrame>
      <p:sp>
        <p:nvSpPr>
          <p:cNvPr id="4" name="Slide Number Placeholder 3">
            <a:extLst>
              <a:ext uri="{FF2B5EF4-FFF2-40B4-BE49-F238E27FC236}">
                <a16:creationId xmlns:a16="http://schemas.microsoft.com/office/drawing/2014/main" id="{04C45A52-E61A-7DD4-BD0B-7F1BE1F078DE}"/>
              </a:ext>
            </a:extLst>
          </p:cNvPr>
          <p:cNvSpPr>
            <a:spLocks noGrp="1"/>
          </p:cNvSpPr>
          <p:nvPr>
            <p:ph type="sldNum" sz="quarter" idx="12"/>
          </p:nvPr>
        </p:nvSpPr>
        <p:spPr/>
        <p:txBody>
          <a:bodyPr/>
          <a:lstStyle/>
          <a:p>
            <a:fld id="{B6F15528-21DE-4FAA-801E-634DDDAF4B2B}"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028700" y="7578009"/>
          <a:ext cx="16230600" cy="2342130"/>
        </p:xfrm>
        <a:graphic>
          <a:graphicData uri="http://schemas.openxmlformats.org/drawingml/2006/table">
            <a:tbl>
              <a:tblPr/>
              <a:tblGrid>
                <a:gridCol w="1573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tblGrid>
              <a:tr h="942975">
                <a:tc>
                  <a:txBody>
                    <a:bodyPr/>
                    <a:lstStyle/>
                    <a:p>
                      <a:pPr algn="l">
                        <a:lnSpc>
                          <a:spcPts val="4200"/>
                        </a:lnSpc>
                        <a:defRPr/>
                      </a:pPr>
                      <a:r>
                        <a:rPr lang="en-US" sz="3000" b="1">
                          <a:solidFill>
                            <a:srgbClr val="2A2E30"/>
                          </a:solidFill>
                          <a:latin typeface="Barlow Semi-Bold"/>
                          <a:ea typeface="Barlow Semi-Bold"/>
                          <a:cs typeface="Barlow Semi-Bold"/>
                          <a:sym typeface="Barlow Semi-Bold"/>
                        </a:rPr>
                        <a:t>Correlation Analysis</a:t>
                      </a:r>
                      <a:endParaRPr lang="en-US" sz="1100"/>
                    </a:p>
                  </a:txBody>
                  <a:tcPr marL="190500" marR="190500" marT="190500" marB="190500" anchor="ctr">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tc>
                  <a:txBody>
                    <a:bodyPr/>
                    <a:lstStyle/>
                    <a:p>
                      <a:pPr algn="l">
                        <a:lnSpc>
                          <a:spcPts val="4200"/>
                        </a:lnSpc>
                        <a:defRPr/>
                      </a:pPr>
                      <a:endParaRPr lang="en-US" sz="1100"/>
                    </a:p>
                  </a:txBody>
                  <a:tcPr marL="190500" marR="190500" marT="190500" marB="190500" anchor="ctr">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extLst>
                  <a:ext uri="{0D108BD9-81ED-4DB2-BD59-A6C34878D82A}">
                    <a16:rowId xmlns:a16="http://schemas.microsoft.com/office/drawing/2014/main" val="10000"/>
                  </a:ext>
                </a:extLst>
              </a:tr>
              <a:tr h="1399155">
                <a:tc>
                  <a:txBody>
                    <a:bodyPr/>
                    <a:lstStyle/>
                    <a:p>
                      <a:pPr marL="453392" lvl="1" indent="-226696" algn="l">
                        <a:lnSpc>
                          <a:spcPts val="3150"/>
                        </a:lnSpc>
                        <a:buFont typeface="Arial"/>
                        <a:buChar char="•"/>
                        <a:defRPr/>
                      </a:pPr>
                      <a:r>
                        <a:rPr lang="en-US" sz="2100" spc="8">
                          <a:solidFill>
                            <a:srgbClr val="2A2E30"/>
                          </a:solidFill>
                          <a:latin typeface="Barlow"/>
                          <a:ea typeface="Barlow"/>
                          <a:cs typeface="Barlow"/>
                          <a:sym typeface="Barlow"/>
                        </a:rPr>
                        <a:t>Low monotonic relationship</a:t>
                      </a:r>
                      <a:endParaRPr lang="en-US" sz="1100"/>
                    </a:p>
                    <a:p>
                      <a:pPr marL="453392" lvl="1" indent="-226696" algn="l">
                        <a:lnSpc>
                          <a:spcPts val="3150"/>
                        </a:lnSpc>
                        <a:buFont typeface="Arial"/>
                        <a:buChar char="•"/>
                      </a:pPr>
                      <a:r>
                        <a:rPr lang="en-US" sz="2100" spc="8">
                          <a:solidFill>
                            <a:srgbClr val="2A2E30"/>
                          </a:solidFill>
                          <a:latin typeface="Barlow"/>
                          <a:ea typeface="Barlow"/>
                          <a:cs typeface="Barlow"/>
                          <a:sym typeface="Barlow"/>
                        </a:rPr>
                        <a:t>Directly proportional</a:t>
                      </a:r>
                    </a:p>
                  </a:txBody>
                  <a:tcPr marL="190500" marR="190500" marT="190500" marB="190500">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tc>
                  <a:txBody>
                    <a:bodyPr/>
                    <a:lstStyle/>
                    <a:p>
                      <a:pPr marL="453392" lvl="1" indent="-226696" algn="l">
                        <a:lnSpc>
                          <a:spcPts val="3150"/>
                        </a:lnSpc>
                        <a:buFont typeface="Arial"/>
                        <a:buChar char="•"/>
                        <a:defRPr/>
                      </a:pPr>
                      <a:endParaRPr lang="en-US" sz="1100"/>
                    </a:p>
                  </a:txBody>
                  <a:tcPr marL="190500" marR="190500" marT="190500" marB="190500">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Freeform 3"/>
          <p:cNvSpPr/>
          <p:nvPr/>
        </p:nvSpPr>
        <p:spPr>
          <a:xfrm>
            <a:off x="1198318" y="2083097"/>
            <a:ext cx="15891364" cy="5701027"/>
          </a:xfrm>
          <a:custGeom>
            <a:avLst/>
            <a:gdLst/>
            <a:ahLst/>
            <a:cxnLst/>
            <a:rect l="l" t="t" r="r" b="b"/>
            <a:pathLst>
              <a:path w="15891364" h="5701027">
                <a:moveTo>
                  <a:pt x="0" y="0"/>
                </a:moveTo>
                <a:lnTo>
                  <a:pt x="15891364" y="0"/>
                </a:lnTo>
                <a:lnTo>
                  <a:pt x="15891364" y="5701027"/>
                </a:lnTo>
                <a:lnTo>
                  <a:pt x="0" y="5701027"/>
                </a:lnTo>
                <a:lnTo>
                  <a:pt x="0" y="0"/>
                </a:lnTo>
                <a:close/>
              </a:path>
            </a:pathLst>
          </a:custGeom>
          <a:blipFill>
            <a:blip r:embed="rId2"/>
            <a:stretch>
              <a:fillRect/>
            </a:stretch>
          </a:blipFill>
        </p:spPr>
        <p:txBody>
          <a:bodyPr/>
          <a:lstStyle/>
          <a:p>
            <a:endParaRPr lang="en-ID"/>
          </a:p>
        </p:txBody>
      </p:sp>
      <p:sp>
        <p:nvSpPr>
          <p:cNvPr id="4" name="TextBox 4"/>
          <p:cNvSpPr txBox="1"/>
          <p:nvPr/>
        </p:nvSpPr>
        <p:spPr>
          <a:xfrm>
            <a:off x="1056310" y="616470"/>
            <a:ext cx="16258210" cy="1171575"/>
          </a:xfrm>
          <a:prstGeom prst="rect">
            <a:avLst/>
          </a:prstGeom>
        </p:spPr>
        <p:txBody>
          <a:bodyPr lIns="0" tIns="0" rIns="0" bIns="0" rtlCol="0" anchor="t">
            <a:spAutoFit/>
          </a:bodyPr>
          <a:lstStyle/>
          <a:p>
            <a:pPr algn="ctr">
              <a:lnSpc>
                <a:spcPts val="9242"/>
              </a:lnSpc>
            </a:pPr>
            <a:r>
              <a:rPr lang="en-US" sz="7702" b="1">
                <a:solidFill>
                  <a:srgbClr val="2A2E30"/>
                </a:solidFill>
                <a:latin typeface="Barlow Bold"/>
                <a:ea typeface="Barlow Bold"/>
                <a:cs typeface="Barlow Bold"/>
                <a:sym typeface="Barlow Bold"/>
              </a:rPr>
              <a:t>Data Understanding</a:t>
            </a:r>
          </a:p>
        </p:txBody>
      </p:sp>
      <p:sp>
        <p:nvSpPr>
          <p:cNvPr id="5" name="Slide Number Placeholder 4">
            <a:extLst>
              <a:ext uri="{FF2B5EF4-FFF2-40B4-BE49-F238E27FC236}">
                <a16:creationId xmlns:a16="http://schemas.microsoft.com/office/drawing/2014/main" id="{C5E1802E-181B-4109-DF17-BBB3901FF5AE}"/>
              </a:ext>
            </a:extLst>
          </p:cNvPr>
          <p:cNvSpPr>
            <a:spLocks noGrp="1"/>
          </p:cNvSpPr>
          <p:nvPr>
            <p:ph type="sldNum" sz="quarter" idx="12"/>
          </p:nvPr>
        </p:nvSpPr>
        <p:spPr/>
        <p:txBody>
          <a:bodyPr/>
          <a:lstStyle/>
          <a:p>
            <a:fld id="{B6F15528-21DE-4FAA-801E-634DDDAF4B2B}"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70168" y="2549471"/>
            <a:ext cx="10473417" cy="5102207"/>
            <a:chOff x="0" y="0"/>
            <a:chExt cx="13964556" cy="6802942"/>
          </a:xfrm>
        </p:grpSpPr>
        <p:sp>
          <p:nvSpPr>
            <p:cNvPr id="3" name="TextBox 3"/>
            <p:cNvSpPr txBox="1"/>
            <p:nvPr/>
          </p:nvSpPr>
          <p:spPr>
            <a:xfrm>
              <a:off x="0" y="0"/>
              <a:ext cx="13964556" cy="1930400"/>
            </a:xfrm>
            <a:prstGeom prst="rect">
              <a:avLst/>
            </a:prstGeom>
          </p:spPr>
          <p:txBody>
            <a:bodyPr lIns="0" tIns="0" rIns="0" bIns="0" rtlCol="0" anchor="t">
              <a:spAutoFit/>
            </a:bodyPr>
            <a:lstStyle/>
            <a:p>
              <a:pPr algn="l">
                <a:lnSpc>
                  <a:spcPts val="11400"/>
                </a:lnSpc>
              </a:pPr>
              <a:r>
                <a:rPr lang="en-US" sz="9500" b="1">
                  <a:solidFill>
                    <a:srgbClr val="2A2E30"/>
                  </a:solidFill>
                  <a:latin typeface="Barlow Bold"/>
                  <a:ea typeface="Barlow Bold"/>
                  <a:cs typeface="Barlow Bold"/>
                  <a:sym typeface="Barlow Bold"/>
                </a:rPr>
                <a:t>3. Data Preparation</a:t>
              </a:r>
            </a:p>
          </p:txBody>
        </p:sp>
        <p:sp>
          <p:nvSpPr>
            <p:cNvPr id="4" name="TextBox 4"/>
            <p:cNvSpPr txBox="1"/>
            <p:nvPr/>
          </p:nvSpPr>
          <p:spPr>
            <a:xfrm>
              <a:off x="0" y="2666679"/>
              <a:ext cx="13964556" cy="4136264"/>
            </a:xfrm>
            <a:prstGeom prst="rect">
              <a:avLst/>
            </a:prstGeom>
          </p:spPr>
          <p:txBody>
            <a:bodyPr lIns="0" tIns="0" rIns="0" bIns="0" rtlCol="0" anchor="t">
              <a:spAutoFit/>
            </a:bodyPr>
            <a:lstStyle/>
            <a:p>
              <a:pPr marL="596961" lvl="1" indent="-298480" algn="l">
                <a:lnSpc>
                  <a:spcPts val="4147"/>
                </a:lnSpc>
                <a:buFont typeface="Arial"/>
                <a:buChar char="•"/>
              </a:pPr>
              <a:r>
                <a:rPr lang="en-US" sz="2764" spc="11">
                  <a:solidFill>
                    <a:srgbClr val="345C72"/>
                  </a:solidFill>
                  <a:latin typeface="Barlow"/>
                  <a:ea typeface="Barlow"/>
                  <a:cs typeface="Barlow"/>
                  <a:sym typeface="Barlow"/>
                </a:rPr>
                <a:t>Feature Engineering</a:t>
              </a:r>
            </a:p>
            <a:p>
              <a:pPr marL="596961" lvl="1" indent="-298480" algn="l">
                <a:lnSpc>
                  <a:spcPts val="4147"/>
                </a:lnSpc>
                <a:buFont typeface="Arial"/>
                <a:buChar char="•"/>
              </a:pPr>
              <a:r>
                <a:rPr lang="en-US" sz="2764" spc="11">
                  <a:solidFill>
                    <a:srgbClr val="345C72"/>
                  </a:solidFill>
                  <a:latin typeface="Barlow"/>
                  <a:ea typeface="Barlow"/>
                  <a:cs typeface="Barlow"/>
                  <a:sym typeface="Barlow"/>
                </a:rPr>
                <a:t>Binning</a:t>
              </a:r>
            </a:p>
            <a:p>
              <a:pPr marL="596961" lvl="1" indent="-298480" algn="l">
                <a:lnSpc>
                  <a:spcPts val="4147"/>
                </a:lnSpc>
                <a:buFont typeface="Arial"/>
                <a:buChar char="•"/>
              </a:pPr>
              <a:r>
                <a:rPr lang="en-US" sz="2764" spc="11">
                  <a:solidFill>
                    <a:srgbClr val="345C72"/>
                  </a:solidFill>
                  <a:latin typeface="Barlow"/>
                  <a:ea typeface="Barlow"/>
                  <a:cs typeface="Barlow"/>
                  <a:sym typeface="Barlow"/>
                </a:rPr>
                <a:t>Target Labeling</a:t>
              </a:r>
            </a:p>
            <a:p>
              <a:pPr marL="596961" lvl="1" indent="-298480" algn="l">
                <a:lnSpc>
                  <a:spcPts val="4147"/>
                </a:lnSpc>
                <a:buFont typeface="Arial"/>
                <a:buChar char="•"/>
              </a:pPr>
              <a:r>
                <a:rPr lang="en-US" sz="2764" spc="11">
                  <a:solidFill>
                    <a:srgbClr val="345C72"/>
                  </a:solidFill>
                  <a:latin typeface="Barlow"/>
                  <a:ea typeface="Barlow"/>
                  <a:cs typeface="Barlow"/>
                  <a:sym typeface="Barlow"/>
                </a:rPr>
                <a:t>Define X and y</a:t>
              </a:r>
            </a:p>
            <a:p>
              <a:pPr marL="596961" lvl="1" indent="-298480" algn="l">
                <a:lnSpc>
                  <a:spcPts val="4147"/>
                </a:lnSpc>
                <a:buFont typeface="Arial"/>
                <a:buChar char="•"/>
              </a:pPr>
              <a:r>
                <a:rPr lang="en-US" sz="2764" spc="11">
                  <a:solidFill>
                    <a:srgbClr val="345C72"/>
                  </a:solidFill>
                  <a:latin typeface="Barlow"/>
                  <a:ea typeface="Barlow"/>
                  <a:cs typeface="Barlow"/>
                  <a:sym typeface="Barlow"/>
                </a:rPr>
                <a:t>Train-Test Split</a:t>
              </a:r>
            </a:p>
            <a:p>
              <a:pPr marL="596961" lvl="1" indent="-298480" algn="l">
                <a:lnSpc>
                  <a:spcPts val="4147"/>
                </a:lnSpc>
                <a:buFont typeface="Arial"/>
                <a:buChar char="•"/>
              </a:pPr>
              <a:r>
                <a:rPr lang="en-US" sz="2764" spc="11">
                  <a:solidFill>
                    <a:srgbClr val="345C72"/>
                  </a:solidFill>
                  <a:latin typeface="Barlow"/>
                  <a:ea typeface="Barlow"/>
                  <a:cs typeface="Barlow"/>
                  <a:sym typeface="Barlow"/>
                </a:rPr>
                <a:t>Data Transformation Setup</a:t>
              </a:r>
            </a:p>
          </p:txBody>
        </p:sp>
      </p:grpSp>
      <p:sp>
        <p:nvSpPr>
          <p:cNvPr id="5" name="Freeform 5"/>
          <p:cNvSpPr/>
          <p:nvPr/>
        </p:nvSpPr>
        <p:spPr>
          <a:xfrm>
            <a:off x="-1684584" y="2700276"/>
            <a:ext cx="6822551" cy="4800595"/>
          </a:xfrm>
          <a:custGeom>
            <a:avLst/>
            <a:gdLst/>
            <a:ahLst/>
            <a:cxnLst/>
            <a:rect l="l" t="t" r="r" b="b"/>
            <a:pathLst>
              <a:path w="6822551" h="4800595">
                <a:moveTo>
                  <a:pt x="0" y="0"/>
                </a:moveTo>
                <a:lnTo>
                  <a:pt x="6822552" y="0"/>
                </a:lnTo>
                <a:lnTo>
                  <a:pt x="6822552" y="4800596"/>
                </a:lnTo>
                <a:lnTo>
                  <a:pt x="0" y="4800596"/>
                </a:lnTo>
                <a:lnTo>
                  <a:pt x="0" y="0"/>
                </a:lnTo>
                <a:close/>
              </a:path>
            </a:pathLst>
          </a:custGeom>
          <a:blipFill>
            <a:blip r:embed="rId2">
              <a:alphaModFix amt="56000"/>
              <a:extLst>
                <a:ext uri="{96DAC541-7B7A-43D3-8B79-37D633B846F1}">
                  <asvg:svgBlip xmlns:asvg="http://schemas.microsoft.com/office/drawing/2016/SVG/main" r:embed="rId3"/>
                </a:ext>
              </a:extLst>
            </a:blip>
            <a:stretch>
              <a:fillRect/>
            </a:stretch>
          </a:blipFill>
        </p:spPr>
        <p:txBody>
          <a:bodyPr/>
          <a:lstStyle/>
          <a:p>
            <a:endParaRPr lang="en-ID"/>
          </a:p>
        </p:txBody>
      </p:sp>
      <p:sp>
        <p:nvSpPr>
          <p:cNvPr id="6" name="Slide Number Placeholder 5">
            <a:extLst>
              <a:ext uri="{FF2B5EF4-FFF2-40B4-BE49-F238E27FC236}">
                <a16:creationId xmlns:a16="http://schemas.microsoft.com/office/drawing/2014/main" id="{94C269AB-5BEA-7C0E-BE39-936275F6FD16}"/>
              </a:ext>
            </a:extLst>
          </p:cNvPr>
          <p:cNvSpPr>
            <a:spLocks noGrp="1"/>
          </p:cNvSpPr>
          <p:nvPr>
            <p:ph type="sldNum" sz="quarter" idx="12"/>
          </p:nvPr>
        </p:nvSpPr>
        <p:spPr/>
        <p:txBody>
          <a:bodyPr/>
          <a:lstStyle/>
          <a:p>
            <a:fld id="{B6F15528-21DE-4FAA-801E-634DDDAF4B2B}"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Russian Abstract Wireframe Elements Concentric Sound Wave"/>
          <p:cNvSpPr/>
          <p:nvPr/>
        </p:nvSpPr>
        <p:spPr>
          <a:xfrm>
            <a:off x="10474325" y="1769517"/>
            <a:ext cx="6784975" cy="6747966"/>
          </a:xfrm>
          <a:custGeom>
            <a:avLst/>
            <a:gdLst/>
            <a:ahLst/>
            <a:cxnLst/>
            <a:rect l="l" t="t" r="r" b="b"/>
            <a:pathLst>
              <a:path w="6784975" h="6747966">
                <a:moveTo>
                  <a:pt x="0" y="0"/>
                </a:moveTo>
                <a:lnTo>
                  <a:pt x="6784975" y="0"/>
                </a:lnTo>
                <a:lnTo>
                  <a:pt x="6784975" y="6747966"/>
                </a:lnTo>
                <a:lnTo>
                  <a:pt x="0" y="6747966"/>
                </a:lnTo>
                <a:lnTo>
                  <a:pt x="0" y="0"/>
                </a:lnTo>
                <a:close/>
              </a:path>
            </a:pathLst>
          </a:custGeom>
          <a:blipFill>
            <a:blip r:embed="rId2">
              <a:alphaModFix amt="26000"/>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3" name="Group 3"/>
          <p:cNvGrpSpPr/>
          <p:nvPr/>
        </p:nvGrpSpPr>
        <p:grpSpPr>
          <a:xfrm>
            <a:off x="1043705" y="1343974"/>
            <a:ext cx="12929436" cy="7523757"/>
            <a:chOff x="0" y="0"/>
            <a:chExt cx="17239248" cy="10031676"/>
          </a:xfrm>
        </p:grpSpPr>
        <p:sp>
          <p:nvSpPr>
            <p:cNvPr id="4" name="TextBox 4"/>
            <p:cNvSpPr txBox="1"/>
            <p:nvPr/>
          </p:nvSpPr>
          <p:spPr>
            <a:xfrm>
              <a:off x="0" y="-19050"/>
              <a:ext cx="17239248" cy="1644650"/>
            </a:xfrm>
            <a:prstGeom prst="rect">
              <a:avLst/>
            </a:prstGeom>
          </p:spPr>
          <p:txBody>
            <a:bodyPr lIns="0" tIns="0" rIns="0" bIns="0" rtlCol="0" anchor="t">
              <a:spAutoFit/>
            </a:bodyPr>
            <a:lstStyle/>
            <a:p>
              <a:pPr marL="0" lvl="0" indent="0" algn="l">
                <a:lnSpc>
                  <a:spcPts val="9600"/>
                </a:lnSpc>
              </a:pPr>
              <a:r>
                <a:rPr lang="en-US" sz="8000" b="1">
                  <a:solidFill>
                    <a:srgbClr val="2A2E30"/>
                  </a:solidFill>
                  <a:latin typeface="Barlow Bold"/>
                  <a:ea typeface="Barlow Bold"/>
                  <a:cs typeface="Barlow Bold"/>
                  <a:sym typeface="Barlow Bold"/>
                </a:rPr>
                <a:t>Overview</a:t>
              </a:r>
            </a:p>
          </p:txBody>
        </p:sp>
        <p:sp>
          <p:nvSpPr>
            <p:cNvPr id="5" name="TextBox 5"/>
            <p:cNvSpPr txBox="1"/>
            <p:nvPr/>
          </p:nvSpPr>
          <p:spPr>
            <a:xfrm>
              <a:off x="0" y="1864587"/>
              <a:ext cx="14767826" cy="568325"/>
            </a:xfrm>
            <a:prstGeom prst="rect">
              <a:avLst/>
            </a:prstGeom>
          </p:spPr>
          <p:txBody>
            <a:bodyPr lIns="0" tIns="0" rIns="0" bIns="0" rtlCol="0" anchor="t">
              <a:spAutoFit/>
            </a:bodyPr>
            <a:lstStyle/>
            <a:p>
              <a:pPr marL="0" lvl="0" indent="0" algn="l">
                <a:lnSpc>
                  <a:spcPts val="3359"/>
                </a:lnSpc>
              </a:pPr>
              <a:r>
                <a:rPr lang="en-US" sz="2799" u="none">
                  <a:solidFill>
                    <a:srgbClr val="345C72"/>
                  </a:solidFill>
                  <a:latin typeface="Barlow"/>
                  <a:ea typeface="Barlow"/>
                  <a:cs typeface="Barlow"/>
                  <a:sym typeface="Barlow"/>
                </a:rPr>
                <a:t>CRISP-DM Approach</a:t>
              </a:r>
            </a:p>
          </p:txBody>
        </p:sp>
        <p:sp>
          <p:nvSpPr>
            <p:cNvPr id="6" name="TextBox 6"/>
            <p:cNvSpPr txBox="1"/>
            <p:nvPr/>
          </p:nvSpPr>
          <p:spPr>
            <a:xfrm>
              <a:off x="0" y="4049765"/>
              <a:ext cx="12208794" cy="5981911"/>
            </a:xfrm>
            <a:prstGeom prst="rect">
              <a:avLst/>
            </a:prstGeom>
          </p:spPr>
          <p:txBody>
            <a:bodyPr lIns="0" tIns="0" rIns="0" bIns="0" rtlCol="0" anchor="t">
              <a:spAutoFit/>
            </a:bodyPr>
            <a:lstStyle/>
            <a:p>
              <a:pPr marL="561341" lvl="1" indent="-280670" algn="l">
                <a:lnSpc>
                  <a:spcPts val="5200"/>
                </a:lnSpc>
                <a:buAutoNum type="arabicPeriod"/>
              </a:pPr>
              <a:r>
                <a:rPr lang="en-US" sz="2600" spc="10">
                  <a:solidFill>
                    <a:srgbClr val="2A2E30"/>
                  </a:solidFill>
                  <a:latin typeface="Barlow"/>
                  <a:ea typeface="Barlow"/>
                  <a:cs typeface="Barlow"/>
                  <a:sym typeface="Barlow"/>
                </a:rPr>
                <a:t>Business Understanding</a:t>
              </a:r>
            </a:p>
            <a:p>
              <a:pPr marL="561341" lvl="1" indent="-280670" algn="l">
                <a:lnSpc>
                  <a:spcPts val="5200"/>
                </a:lnSpc>
                <a:buAutoNum type="arabicPeriod"/>
              </a:pPr>
              <a:r>
                <a:rPr lang="en-US" sz="2600" spc="10">
                  <a:solidFill>
                    <a:srgbClr val="2A2E30"/>
                  </a:solidFill>
                  <a:latin typeface="Barlow"/>
                  <a:ea typeface="Barlow"/>
                  <a:cs typeface="Barlow"/>
                  <a:sym typeface="Barlow"/>
                </a:rPr>
                <a:t>Data Understanding</a:t>
              </a:r>
            </a:p>
            <a:p>
              <a:pPr marL="561341" lvl="1" indent="-280670" algn="l">
                <a:lnSpc>
                  <a:spcPts val="5200"/>
                </a:lnSpc>
                <a:buAutoNum type="arabicPeriod"/>
              </a:pPr>
              <a:r>
                <a:rPr lang="en-US" sz="2600" spc="10">
                  <a:solidFill>
                    <a:srgbClr val="2A2E30"/>
                  </a:solidFill>
                  <a:latin typeface="Barlow"/>
                  <a:ea typeface="Barlow"/>
                  <a:cs typeface="Barlow"/>
                  <a:sym typeface="Barlow"/>
                </a:rPr>
                <a:t>Data Preparation</a:t>
              </a:r>
            </a:p>
            <a:p>
              <a:pPr marL="561341" lvl="1" indent="-280670" algn="l">
                <a:lnSpc>
                  <a:spcPts val="5200"/>
                </a:lnSpc>
                <a:buAutoNum type="arabicPeriod"/>
              </a:pPr>
              <a:r>
                <a:rPr lang="en-US" sz="2600" spc="10">
                  <a:solidFill>
                    <a:srgbClr val="2A2E30"/>
                  </a:solidFill>
                  <a:latin typeface="Barlow"/>
                  <a:ea typeface="Barlow"/>
                  <a:cs typeface="Barlow"/>
                  <a:sym typeface="Barlow"/>
                </a:rPr>
                <a:t>Modeling</a:t>
              </a:r>
            </a:p>
            <a:p>
              <a:pPr marL="561341" lvl="1" indent="-280670" algn="l">
                <a:lnSpc>
                  <a:spcPts val="5200"/>
                </a:lnSpc>
                <a:buAutoNum type="arabicPeriod"/>
              </a:pPr>
              <a:r>
                <a:rPr lang="en-US" sz="2600" spc="10">
                  <a:solidFill>
                    <a:srgbClr val="2A2E30"/>
                  </a:solidFill>
                  <a:latin typeface="Barlow"/>
                  <a:ea typeface="Barlow"/>
                  <a:cs typeface="Barlow"/>
                  <a:sym typeface="Barlow"/>
                </a:rPr>
                <a:t>Evaluation</a:t>
              </a:r>
            </a:p>
            <a:p>
              <a:pPr marL="561341" lvl="1" indent="-280670" algn="l">
                <a:lnSpc>
                  <a:spcPts val="5200"/>
                </a:lnSpc>
                <a:buAutoNum type="arabicPeriod"/>
              </a:pPr>
              <a:r>
                <a:rPr lang="en-US" sz="2600" spc="10">
                  <a:solidFill>
                    <a:srgbClr val="2A2E30"/>
                  </a:solidFill>
                  <a:latin typeface="Barlow"/>
                  <a:ea typeface="Barlow"/>
                  <a:cs typeface="Barlow"/>
                  <a:sym typeface="Barlow"/>
                </a:rPr>
                <a:t>Deployment</a:t>
              </a:r>
            </a:p>
            <a:p>
              <a:pPr marL="561341" lvl="1" indent="-280670" algn="l">
                <a:lnSpc>
                  <a:spcPts val="5200"/>
                </a:lnSpc>
                <a:buAutoNum type="arabicPeriod"/>
              </a:pPr>
              <a:r>
                <a:rPr lang="en-US" sz="2600" spc="10">
                  <a:solidFill>
                    <a:srgbClr val="2A2E30"/>
                  </a:solidFill>
                  <a:latin typeface="Barlow"/>
                  <a:ea typeface="Barlow"/>
                  <a:cs typeface="Barlow"/>
                  <a:sym typeface="Barlow"/>
                </a:rPr>
                <a:t>Conclusion and Recommendations</a:t>
              </a:r>
            </a:p>
          </p:txBody>
        </p:sp>
      </p:grpSp>
      <p:grpSp>
        <p:nvGrpSpPr>
          <p:cNvPr id="7" name="Group 7"/>
          <p:cNvGrpSpPr/>
          <p:nvPr/>
        </p:nvGrpSpPr>
        <p:grpSpPr>
          <a:xfrm>
            <a:off x="12119574" y="3266052"/>
            <a:ext cx="7188914" cy="8764322"/>
            <a:chOff x="0" y="0"/>
            <a:chExt cx="9585219" cy="11685763"/>
          </a:xfrm>
        </p:grpSpPr>
        <p:grpSp>
          <p:nvGrpSpPr>
            <p:cNvPr id="8" name="Group 8"/>
            <p:cNvGrpSpPr/>
            <p:nvPr/>
          </p:nvGrpSpPr>
          <p:grpSpPr>
            <a:xfrm rot="-2700000">
              <a:off x="-562750" y="7790982"/>
              <a:ext cx="7429400" cy="1485661"/>
              <a:chOff x="0" y="0"/>
              <a:chExt cx="31900754" cy="6379210"/>
            </a:xfrm>
          </p:grpSpPr>
          <p:sp>
            <p:nvSpPr>
              <p:cNvPr id="9" name="Freeform 9"/>
              <p:cNvSpPr/>
              <p:nvPr/>
            </p:nvSpPr>
            <p:spPr>
              <a:xfrm>
                <a:off x="0" y="0"/>
                <a:ext cx="31900754" cy="6379210"/>
              </a:xfrm>
              <a:custGeom>
                <a:avLst/>
                <a:gdLst/>
                <a:ahLst/>
                <a:cxnLst/>
                <a:rect l="l" t="t" r="r" b="b"/>
                <a:pathLst>
                  <a:path w="31900754" h="6379210">
                    <a:moveTo>
                      <a:pt x="25204906" y="0"/>
                    </a:moveTo>
                    <a:lnTo>
                      <a:pt x="8024961" y="0"/>
                    </a:lnTo>
                    <a:lnTo>
                      <a:pt x="6736517" y="7620"/>
                    </a:lnTo>
                    <a:lnTo>
                      <a:pt x="0" y="6379210"/>
                    </a:lnTo>
                    <a:lnTo>
                      <a:pt x="25254845" y="6379210"/>
                    </a:lnTo>
                    <a:lnTo>
                      <a:pt x="31900754" y="0"/>
                    </a:lnTo>
                    <a:close/>
                  </a:path>
                </a:pathLst>
              </a:custGeom>
              <a:solidFill>
                <a:srgbClr val="16191B"/>
              </a:solidFill>
            </p:spPr>
            <p:txBody>
              <a:bodyPr/>
              <a:lstStyle/>
              <a:p>
                <a:endParaRPr lang="en-ID"/>
              </a:p>
            </p:txBody>
          </p:sp>
        </p:grpSp>
        <p:grpSp>
          <p:nvGrpSpPr>
            <p:cNvPr id="10" name="Group 10"/>
            <p:cNvGrpSpPr/>
            <p:nvPr/>
          </p:nvGrpSpPr>
          <p:grpSpPr>
            <a:xfrm rot="-2700000">
              <a:off x="3734095" y="6248668"/>
              <a:ext cx="6125442" cy="1485661"/>
              <a:chOff x="0" y="0"/>
              <a:chExt cx="26301750" cy="6379210"/>
            </a:xfrm>
          </p:grpSpPr>
          <p:sp>
            <p:nvSpPr>
              <p:cNvPr id="11" name="Freeform 11"/>
              <p:cNvSpPr/>
              <p:nvPr/>
            </p:nvSpPr>
            <p:spPr>
              <a:xfrm>
                <a:off x="0" y="0"/>
                <a:ext cx="26301750" cy="6379210"/>
              </a:xfrm>
              <a:custGeom>
                <a:avLst/>
                <a:gdLst/>
                <a:ahLst/>
                <a:cxnLst/>
                <a:rect l="l" t="t" r="r" b="b"/>
                <a:pathLst>
                  <a:path w="26301750" h="6379210">
                    <a:moveTo>
                      <a:pt x="19619477" y="0"/>
                    </a:moveTo>
                    <a:lnTo>
                      <a:pt x="7607643" y="0"/>
                    </a:lnTo>
                    <a:lnTo>
                      <a:pt x="6706792" y="7620"/>
                    </a:lnTo>
                    <a:lnTo>
                      <a:pt x="0" y="6379210"/>
                    </a:lnTo>
                    <a:lnTo>
                      <a:pt x="19655841" y="6379210"/>
                    </a:lnTo>
                    <a:lnTo>
                      <a:pt x="26301750" y="0"/>
                    </a:lnTo>
                    <a:close/>
                  </a:path>
                </a:pathLst>
              </a:custGeom>
              <a:solidFill>
                <a:srgbClr val="16191B"/>
              </a:solidFill>
            </p:spPr>
            <p:txBody>
              <a:bodyPr/>
              <a:lstStyle/>
              <a:p>
                <a:endParaRPr lang="en-ID"/>
              </a:p>
            </p:txBody>
          </p:sp>
        </p:grpSp>
        <p:grpSp>
          <p:nvGrpSpPr>
            <p:cNvPr id="12" name="Group 12"/>
            <p:cNvGrpSpPr/>
            <p:nvPr/>
          </p:nvGrpSpPr>
          <p:grpSpPr>
            <a:xfrm rot="-2700000">
              <a:off x="3831566" y="1948101"/>
              <a:ext cx="6125442" cy="1485661"/>
              <a:chOff x="0" y="0"/>
              <a:chExt cx="26301750" cy="6379210"/>
            </a:xfrm>
          </p:grpSpPr>
          <p:sp>
            <p:nvSpPr>
              <p:cNvPr id="13" name="Freeform 13"/>
              <p:cNvSpPr/>
              <p:nvPr/>
            </p:nvSpPr>
            <p:spPr>
              <a:xfrm>
                <a:off x="0" y="0"/>
                <a:ext cx="26301750" cy="6379210"/>
              </a:xfrm>
              <a:custGeom>
                <a:avLst/>
                <a:gdLst/>
                <a:ahLst/>
                <a:cxnLst/>
                <a:rect l="l" t="t" r="r" b="b"/>
                <a:pathLst>
                  <a:path w="26301750" h="6379210">
                    <a:moveTo>
                      <a:pt x="19619477" y="0"/>
                    </a:moveTo>
                    <a:lnTo>
                      <a:pt x="7607643" y="0"/>
                    </a:lnTo>
                    <a:lnTo>
                      <a:pt x="6706792" y="7620"/>
                    </a:lnTo>
                    <a:lnTo>
                      <a:pt x="0" y="6379210"/>
                    </a:lnTo>
                    <a:lnTo>
                      <a:pt x="19655841" y="6379210"/>
                    </a:lnTo>
                    <a:lnTo>
                      <a:pt x="26301750" y="0"/>
                    </a:lnTo>
                    <a:close/>
                  </a:path>
                </a:pathLst>
              </a:custGeom>
              <a:solidFill>
                <a:srgbClr val="16191B"/>
              </a:solidFill>
            </p:spPr>
            <p:txBody>
              <a:bodyPr/>
              <a:lstStyle/>
              <a:p>
                <a:endParaRPr lang="en-ID"/>
              </a:p>
            </p:txBody>
          </p:sp>
        </p:grpSp>
      </p:grpSp>
      <p:sp>
        <p:nvSpPr>
          <p:cNvPr id="14" name="Slide Number Placeholder 13">
            <a:extLst>
              <a:ext uri="{FF2B5EF4-FFF2-40B4-BE49-F238E27FC236}">
                <a16:creationId xmlns:a16="http://schemas.microsoft.com/office/drawing/2014/main" id="{3A6CDA18-BCD8-A460-BFD4-8F8A441BB857}"/>
              </a:ext>
            </a:extLst>
          </p:cNvPr>
          <p:cNvSpPr>
            <a:spLocks noGrp="1"/>
          </p:cNvSpPr>
          <p:nvPr>
            <p:ph type="sldNum" sz="quarter" idx="12"/>
          </p:nvPr>
        </p:nvSpPr>
        <p:spPr/>
        <p:txBody>
          <a:bodyPr/>
          <a:lstStyle/>
          <a:p>
            <a:fld id="{B6F15528-21DE-4FAA-801E-634DDDAF4B2B}"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8102914" y="1028700"/>
          <a:ext cx="9156386" cy="7469137"/>
        </p:xfrm>
        <a:graphic>
          <a:graphicData uri="http://schemas.openxmlformats.org/drawingml/2006/table">
            <a:tbl>
              <a:tblPr/>
              <a:tblGrid>
                <a:gridCol w="9156386">
                  <a:extLst>
                    <a:ext uri="{9D8B030D-6E8A-4147-A177-3AD203B41FA5}">
                      <a16:colId xmlns:a16="http://schemas.microsoft.com/office/drawing/2014/main" val="20000"/>
                    </a:ext>
                  </a:extLst>
                </a:gridCol>
              </a:tblGrid>
              <a:tr h="904875">
                <a:tc>
                  <a:txBody>
                    <a:bodyPr/>
                    <a:lstStyle/>
                    <a:p>
                      <a:pPr algn="l">
                        <a:lnSpc>
                          <a:spcPts val="3920"/>
                        </a:lnSpc>
                        <a:defRPr/>
                      </a:pPr>
                      <a:r>
                        <a:rPr lang="en-US" sz="2800" b="1">
                          <a:solidFill>
                            <a:srgbClr val="2A2E30"/>
                          </a:solidFill>
                          <a:latin typeface="Barlow Semi-Bold"/>
                          <a:ea typeface="Barlow Semi-Bold"/>
                          <a:cs typeface="Barlow Semi-Bold"/>
                          <a:sym typeface="Barlow Semi-Bold"/>
                        </a:rPr>
                        <a:t>Feature Engineering</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81050">
                <a:tc>
                  <a:txBody>
                    <a:bodyPr/>
                    <a:lstStyle/>
                    <a:p>
                      <a:pPr algn="l">
                        <a:lnSpc>
                          <a:spcPts val="3150"/>
                        </a:lnSpc>
                        <a:defRPr/>
                      </a:pPr>
                      <a:r>
                        <a:rPr lang="en-US" sz="2100" spc="8">
                          <a:solidFill>
                            <a:srgbClr val="2A2E30"/>
                          </a:solidFill>
                          <a:latin typeface="Barlow"/>
                          <a:ea typeface="Barlow"/>
                          <a:cs typeface="Barlow"/>
                          <a:sym typeface="Barlow"/>
                        </a:rPr>
                        <a:t>Total Charges = tenure x Monthly Charges</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15937">
                <a:tc>
                  <a:txBody>
                    <a:bodyPr/>
                    <a:lstStyle/>
                    <a:p>
                      <a:pPr algn="l">
                        <a:lnSpc>
                          <a:spcPts val="3920"/>
                        </a:lnSpc>
                        <a:defRPr/>
                      </a:pPr>
                      <a:r>
                        <a:rPr lang="en-US" sz="2800" b="1">
                          <a:solidFill>
                            <a:srgbClr val="2A2E30"/>
                          </a:solidFill>
                          <a:latin typeface="Barlow Semi-Bold"/>
                          <a:ea typeface="Barlow Semi-Bold"/>
                          <a:cs typeface="Barlow Semi-Bold"/>
                          <a:sym typeface="Barlow Semi-Bold"/>
                        </a:rPr>
                        <a:t>Binning</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143000">
                <a:tc>
                  <a:txBody>
                    <a:bodyPr/>
                    <a:lstStyle/>
                    <a:p>
                      <a:pPr algn="l">
                        <a:lnSpc>
                          <a:spcPts val="2940"/>
                        </a:lnSpc>
                        <a:defRPr/>
                      </a:pPr>
                      <a:r>
                        <a:rPr lang="en-US" sz="2100" spc="8">
                          <a:solidFill>
                            <a:srgbClr val="2A2E30"/>
                          </a:solidFill>
                          <a:latin typeface="Barlow"/>
                          <a:ea typeface="Barlow"/>
                          <a:cs typeface="Barlow"/>
                          <a:sym typeface="Barlow"/>
                        </a:rPr>
                        <a:t>Equal frequencies based on quarter quantile on tenure, monthly charges, and total charges.</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04875">
                <a:tc>
                  <a:txBody>
                    <a:bodyPr/>
                    <a:lstStyle/>
                    <a:p>
                      <a:pPr algn="l">
                        <a:lnSpc>
                          <a:spcPts val="3920"/>
                        </a:lnSpc>
                        <a:defRPr/>
                      </a:pPr>
                      <a:r>
                        <a:rPr lang="en-US" sz="2800" b="1">
                          <a:solidFill>
                            <a:srgbClr val="2A2E30"/>
                          </a:solidFill>
                          <a:latin typeface="Barlow Semi-Bold"/>
                          <a:ea typeface="Barlow Semi-Bold"/>
                          <a:cs typeface="Barlow Semi-Bold"/>
                          <a:sym typeface="Barlow Semi-Bold"/>
                        </a:rPr>
                        <a:t>Target Labeling</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71525">
                <a:tc>
                  <a:txBody>
                    <a:bodyPr/>
                    <a:lstStyle/>
                    <a:p>
                      <a:pPr algn="l">
                        <a:lnSpc>
                          <a:spcPts val="2940"/>
                        </a:lnSpc>
                        <a:defRPr/>
                      </a:pPr>
                      <a:r>
                        <a:rPr lang="en-US" sz="2100" spc="8">
                          <a:solidFill>
                            <a:srgbClr val="2A2E30"/>
                          </a:solidFill>
                          <a:latin typeface="Barlow"/>
                          <a:ea typeface="Barlow"/>
                          <a:cs typeface="Barlow"/>
                          <a:sym typeface="Barlow"/>
                        </a:rPr>
                        <a:t>Churn ⟶ 1, Not Churn ⟶ 0</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904875">
                <a:tc>
                  <a:txBody>
                    <a:bodyPr/>
                    <a:lstStyle/>
                    <a:p>
                      <a:pPr algn="l">
                        <a:lnSpc>
                          <a:spcPts val="3919"/>
                        </a:lnSpc>
                        <a:defRPr/>
                      </a:pPr>
                      <a:r>
                        <a:rPr lang="en-US" sz="2799" b="1" spc="11">
                          <a:solidFill>
                            <a:srgbClr val="2A2E30"/>
                          </a:solidFill>
                          <a:latin typeface="Barlow Semi-Bold"/>
                          <a:ea typeface="Barlow Semi-Bold"/>
                          <a:cs typeface="Barlow Semi-Bold"/>
                          <a:sym typeface="Barlow Semi-Bold"/>
                        </a:rPr>
                        <a:t>Define Features and Target</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143000">
                <a:tc>
                  <a:txBody>
                    <a:bodyPr/>
                    <a:lstStyle/>
                    <a:p>
                      <a:pPr algn="l">
                        <a:lnSpc>
                          <a:spcPts val="2940"/>
                        </a:lnSpc>
                        <a:defRPr/>
                      </a:pPr>
                      <a:r>
                        <a:rPr lang="en-US" sz="2100" spc="8">
                          <a:solidFill>
                            <a:srgbClr val="2A2E30"/>
                          </a:solidFill>
                          <a:latin typeface="Barlow"/>
                          <a:ea typeface="Barlow"/>
                          <a:cs typeface="Barlow"/>
                          <a:sym typeface="Barlow"/>
                        </a:rPr>
                        <a:t>Features (X): All columns except Churn</a:t>
                      </a:r>
                      <a:endParaRPr lang="en-US" sz="1100"/>
                    </a:p>
                    <a:p>
                      <a:pPr algn="l">
                        <a:lnSpc>
                          <a:spcPts val="2940"/>
                        </a:lnSpc>
                      </a:pPr>
                      <a:r>
                        <a:rPr lang="en-US" sz="2100" spc="8">
                          <a:solidFill>
                            <a:srgbClr val="2A2E30"/>
                          </a:solidFill>
                          <a:latin typeface="Barlow"/>
                          <a:ea typeface="Barlow"/>
                          <a:cs typeface="Barlow"/>
                          <a:sym typeface="Barlow"/>
                        </a:rPr>
                        <a:t>Target (y): Churn</a:t>
                      </a: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3" name="Freeform 3"/>
          <p:cNvSpPr/>
          <p:nvPr/>
        </p:nvSpPr>
        <p:spPr>
          <a:xfrm rot="9120144">
            <a:off x="-2463045" y="7237643"/>
            <a:ext cx="8476077" cy="8429844"/>
          </a:xfrm>
          <a:custGeom>
            <a:avLst/>
            <a:gdLst/>
            <a:ahLst/>
            <a:cxnLst/>
            <a:rect l="l" t="t" r="r" b="b"/>
            <a:pathLst>
              <a:path w="8476077" h="8429844">
                <a:moveTo>
                  <a:pt x="0" y="0"/>
                </a:moveTo>
                <a:lnTo>
                  <a:pt x="8476077" y="0"/>
                </a:lnTo>
                <a:lnTo>
                  <a:pt x="8476077" y="8429844"/>
                </a:lnTo>
                <a:lnTo>
                  <a:pt x="0" y="8429844"/>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4" name="Group 4"/>
          <p:cNvGrpSpPr/>
          <p:nvPr/>
        </p:nvGrpSpPr>
        <p:grpSpPr>
          <a:xfrm>
            <a:off x="1028700" y="1028700"/>
            <a:ext cx="5838185" cy="1457009"/>
            <a:chOff x="0" y="0"/>
            <a:chExt cx="7784247" cy="1942679"/>
          </a:xfrm>
        </p:grpSpPr>
        <p:sp>
          <p:nvSpPr>
            <p:cNvPr id="5" name="TextBox 5"/>
            <p:cNvSpPr txBox="1"/>
            <p:nvPr/>
          </p:nvSpPr>
          <p:spPr>
            <a:xfrm>
              <a:off x="0" y="-19050"/>
              <a:ext cx="7784247" cy="1035050"/>
            </a:xfrm>
            <a:prstGeom prst="rect">
              <a:avLst/>
            </a:prstGeom>
          </p:spPr>
          <p:txBody>
            <a:bodyPr lIns="0" tIns="0" rIns="0" bIns="0" rtlCol="0" anchor="t">
              <a:spAutoFit/>
            </a:bodyPr>
            <a:lstStyle/>
            <a:p>
              <a:pPr algn="l">
                <a:lnSpc>
                  <a:spcPts val="6000"/>
                </a:lnSpc>
              </a:pPr>
              <a:r>
                <a:rPr lang="en-US" sz="5000" b="1">
                  <a:solidFill>
                    <a:srgbClr val="2A2E30"/>
                  </a:solidFill>
                  <a:latin typeface="Barlow Bold"/>
                  <a:ea typeface="Barlow Bold"/>
                  <a:cs typeface="Barlow Bold"/>
                  <a:sym typeface="Barlow Bold"/>
                </a:rPr>
                <a:t>Data Preparation</a:t>
              </a:r>
            </a:p>
          </p:txBody>
        </p:sp>
        <p:sp>
          <p:nvSpPr>
            <p:cNvPr id="6" name="TextBox 6"/>
            <p:cNvSpPr txBox="1"/>
            <p:nvPr/>
          </p:nvSpPr>
          <p:spPr>
            <a:xfrm>
              <a:off x="0" y="1361654"/>
              <a:ext cx="7784247" cy="581025"/>
            </a:xfrm>
            <a:prstGeom prst="rect">
              <a:avLst/>
            </a:prstGeom>
          </p:spPr>
          <p:txBody>
            <a:bodyPr lIns="0" tIns="0" rIns="0" bIns="0" rtlCol="0" anchor="t">
              <a:spAutoFit/>
            </a:bodyPr>
            <a:lstStyle/>
            <a:p>
              <a:pPr algn="l">
                <a:lnSpc>
                  <a:spcPts val="3749"/>
                </a:lnSpc>
              </a:pPr>
              <a:endParaRPr/>
            </a:p>
          </p:txBody>
        </p:sp>
      </p:grpSp>
      <p:sp>
        <p:nvSpPr>
          <p:cNvPr id="7" name="Slide Number Placeholder 6">
            <a:extLst>
              <a:ext uri="{FF2B5EF4-FFF2-40B4-BE49-F238E27FC236}">
                <a16:creationId xmlns:a16="http://schemas.microsoft.com/office/drawing/2014/main" id="{F36652FE-A6D8-84F9-AA58-997BEB005561}"/>
              </a:ext>
            </a:extLst>
          </p:cNvPr>
          <p:cNvSpPr>
            <a:spLocks noGrp="1"/>
          </p:cNvSpPr>
          <p:nvPr>
            <p:ph type="sldNum" sz="quarter" idx="12"/>
          </p:nvPr>
        </p:nvSpPr>
        <p:spPr/>
        <p:txBody>
          <a:bodyPr/>
          <a:lstStyle/>
          <a:p>
            <a:fld id="{B6F15528-21DE-4FAA-801E-634DDDAF4B2B}"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028700" y="3077213"/>
          <a:ext cx="16230600" cy="5367779"/>
        </p:xfrm>
        <a:graphic>
          <a:graphicData uri="http://schemas.openxmlformats.org/drawingml/2006/table">
            <a:tbl>
              <a:tblPr/>
              <a:tblGrid>
                <a:gridCol w="10251398">
                  <a:extLst>
                    <a:ext uri="{9D8B030D-6E8A-4147-A177-3AD203B41FA5}">
                      <a16:colId xmlns:a16="http://schemas.microsoft.com/office/drawing/2014/main" val="20000"/>
                    </a:ext>
                  </a:extLst>
                </a:gridCol>
                <a:gridCol w="5979202">
                  <a:extLst>
                    <a:ext uri="{9D8B030D-6E8A-4147-A177-3AD203B41FA5}">
                      <a16:colId xmlns:a16="http://schemas.microsoft.com/office/drawing/2014/main" val="20001"/>
                    </a:ext>
                  </a:extLst>
                </a:gridCol>
              </a:tblGrid>
              <a:tr h="1113837">
                <a:tc>
                  <a:txBody>
                    <a:bodyPr/>
                    <a:lstStyle/>
                    <a:p>
                      <a:pPr algn="l">
                        <a:lnSpc>
                          <a:spcPts val="4200"/>
                        </a:lnSpc>
                        <a:defRPr/>
                      </a:pPr>
                      <a:endParaRPr lang="en-US" sz="1100"/>
                    </a:p>
                  </a:txBody>
                  <a:tcPr marL="190500" marR="190500" marT="190500" marB="190500" anchor="ctr">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tc>
                  <a:txBody>
                    <a:bodyPr/>
                    <a:lstStyle/>
                    <a:p>
                      <a:pPr algn="l">
                        <a:lnSpc>
                          <a:spcPts val="4200"/>
                        </a:lnSpc>
                        <a:defRPr/>
                      </a:pPr>
                      <a:r>
                        <a:rPr lang="en-US" sz="3000" b="1">
                          <a:solidFill>
                            <a:srgbClr val="2A2E30"/>
                          </a:solidFill>
                          <a:latin typeface="Barlow Semi-Bold"/>
                          <a:ea typeface="Barlow Semi-Bold"/>
                          <a:cs typeface="Barlow Semi-Bold"/>
                          <a:sym typeface="Barlow Semi-Bold"/>
                        </a:rPr>
                        <a:t>Train-Test Split</a:t>
                      </a:r>
                      <a:endParaRPr lang="en-US" sz="1100"/>
                    </a:p>
                  </a:txBody>
                  <a:tcPr marL="190500" marR="190500" marT="190500" marB="190500" anchor="ctr">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extLst>
                  <a:ext uri="{0D108BD9-81ED-4DB2-BD59-A6C34878D82A}">
                    <a16:rowId xmlns:a16="http://schemas.microsoft.com/office/drawing/2014/main" val="10000"/>
                  </a:ext>
                </a:extLst>
              </a:tr>
              <a:tr h="4253942">
                <a:tc>
                  <a:txBody>
                    <a:bodyPr/>
                    <a:lstStyle/>
                    <a:p>
                      <a:pPr marL="453392" lvl="1" indent="-226696" algn="l">
                        <a:lnSpc>
                          <a:spcPts val="3150"/>
                        </a:lnSpc>
                        <a:buFont typeface="Arial"/>
                        <a:buChar char="•"/>
                        <a:defRPr/>
                      </a:pPr>
                      <a:endParaRPr lang="en-US" sz="1100"/>
                    </a:p>
                  </a:txBody>
                  <a:tcPr marL="190500" marR="190500" marT="190500" marB="190500">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tc>
                  <a:txBody>
                    <a:bodyPr/>
                    <a:lstStyle/>
                    <a:p>
                      <a:pPr marL="453392" lvl="1" indent="-226696" algn="l">
                        <a:lnSpc>
                          <a:spcPts val="3150"/>
                        </a:lnSpc>
                        <a:buFont typeface="Arial"/>
                        <a:buChar char="•"/>
                        <a:defRPr/>
                      </a:pPr>
                      <a:r>
                        <a:rPr lang="en-US" sz="2100" spc="8">
                          <a:solidFill>
                            <a:srgbClr val="2A2E30"/>
                          </a:solidFill>
                          <a:latin typeface="Barlow"/>
                          <a:ea typeface="Barlow"/>
                          <a:cs typeface="Barlow"/>
                          <a:sym typeface="Barlow"/>
                        </a:rPr>
                        <a:t>Train Size: 80 %</a:t>
                      </a:r>
                      <a:endParaRPr lang="en-US" sz="1100"/>
                    </a:p>
                    <a:p>
                      <a:pPr marL="453392" lvl="1" indent="-226696" algn="l">
                        <a:lnSpc>
                          <a:spcPts val="3150"/>
                        </a:lnSpc>
                        <a:buFont typeface="Arial"/>
                        <a:buChar char="•"/>
                      </a:pPr>
                      <a:r>
                        <a:rPr lang="en-US" sz="2100" spc="8">
                          <a:solidFill>
                            <a:srgbClr val="2A2E30"/>
                          </a:solidFill>
                          <a:latin typeface="Barlow"/>
                          <a:ea typeface="Barlow"/>
                          <a:cs typeface="Barlow"/>
                          <a:sym typeface="Barlow"/>
                        </a:rPr>
                        <a:t>Test Size: 20 %</a:t>
                      </a:r>
                    </a:p>
                    <a:p>
                      <a:pPr marL="453392" lvl="1" indent="-226696" algn="l">
                        <a:lnSpc>
                          <a:spcPts val="3150"/>
                        </a:lnSpc>
                        <a:buFont typeface="Arial"/>
                        <a:buChar char="•"/>
                      </a:pPr>
                      <a:r>
                        <a:rPr lang="en-US" sz="2100" spc="8">
                          <a:solidFill>
                            <a:srgbClr val="2A2E30"/>
                          </a:solidFill>
                          <a:latin typeface="Barlow"/>
                          <a:ea typeface="Barlow"/>
                          <a:cs typeface="Barlow"/>
                          <a:sym typeface="Barlow"/>
                        </a:rPr>
                        <a:t>Stratify on target</a:t>
                      </a:r>
                    </a:p>
                  </a:txBody>
                  <a:tcPr marL="190500" marR="190500" marT="190500" marB="190500">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Freeform 3"/>
          <p:cNvSpPr/>
          <p:nvPr/>
        </p:nvSpPr>
        <p:spPr>
          <a:xfrm>
            <a:off x="0" y="2804622"/>
            <a:ext cx="11124133" cy="5912962"/>
          </a:xfrm>
          <a:custGeom>
            <a:avLst/>
            <a:gdLst/>
            <a:ahLst/>
            <a:cxnLst/>
            <a:rect l="l" t="t" r="r" b="b"/>
            <a:pathLst>
              <a:path w="11124133" h="5912962">
                <a:moveTo>
                  <a:pt x="0" y="0"/>
                </a:moveTo>
                <a:lnTo>
                  <a:pt x="11124133" y="0"/>
                </a:lnTo>
                <a:lnTo>
                  <a:pt x="11124133" y="5912961"/>
                </a:lnTo>
                <a:lnTo>
                  <a:pt x="0" y="5912961"/>
                </a:lnTo>
                <a:lnTo>
                  <a:pt x="0" y="0"/>
                </a:lnTo>
                <a:close/>
              </a:path>
            </a:pathLst>
          </a:custGeom>
          <a:blipFill>
            <a:blip r:embed="rId2"/>
            <a:stretch>
              <a:fillRect/>
            </a:stretch>
          </a:blipFill>
        </p:spPr>
        <p:txBody>
          <a:bodyPr/>
          <a:lstStyle/>
          <a:p>
            <a:endParaRPr lang="en-ID"/>
          </a:p>
        </p:txBody>
      </p:sp>
      <p:sp>
        <p:nvSpPr>
          <p:cNvPr id="4" name="TextBox 4"/>
          <p:cNvSpPr txBox="1"/>
          <p:nvPr/>
        </p:nvSpPr>
        <p:spPr>
          <a:xfrm>
            <a:off x="1056310" y="1028700"/>
            <a:ext cx="16258210" cy="1171575"/>
          </a:xfrm>
          <a:prstGeom prst="rect">
            <a:avLst/>
          </a:prstGeom>
        </p:spPr>
        <p:txBody>
          <a:bodyPr lIns="0" tIns="0" rIns="0" bIns="0" rtlCol="0" anchor="t">
            <a:spAutoFit/>
          </a:bodyPr>
          <a:lstStyle/>
          <a:p>
            <a:pPr algn="ctr">
              <a:lnSpc>
                <a:spcPts val="9242"/>
              </a:lnSpc>
            </a:pPr>
            <a:r>
              <a:rPr lang="en-US" sz="7702" b="1">
                <a:solidFill>
                  <a:srgbClr val="2A2E30"/>
                </a:solidFill>
                <a:latin typeface="Barlow Bold"/>
                <a:ea typeface="Barlow Bold"/>
                <a:cs typeface="Barlow Bold"/>
                <a:sym typeface="Barlow Bold"/>
              </a:rPr>
              <a:t>Data Preparation</a:t>
            </a:r>
          </a:p>
        </p:txBody>
      </p:sp>
      <p:sp>
        <p:nvSpPr>
          <p:cNvPr id="5" name="Slide Number Placeholder 4">
            <a:extLst>
              <a:ext uri="{FF2B5EF4-FFF2-40B4-BE49-F238E27FC236}">
                <a16:creationId xmlns:a16="http://schemas.microsoft.com/office/drawing/2014/main" id="{B7CD8405-3CCB-4513-8D16-16B52FCFAA1C}"/>
              </a:ext>
            </a:extLst>
          </p:cNvPr>
          <p:cNvSpPr>
            <a:spLocks noGrp="1"/>
          </p:cNvSpPr>
          <p:nvPr>
            <p:ph type="sldNum" sz="quarter" idx="12"/>
          </p:nvPr>
        </p:nvSpPr>
        <p:spPr/>
        <p:txBody>
          <a:bodyPr/>
          <a:lstStyle/>
          <a:p>
            <a:fld id="{B6F15528-21DE-4FAA-801E-634DDDAF4B2B}"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346665">
            <a:off x="13698353" y="-2914049"/>
            <a:ext cx="7202852" cy="7163563"/>
          </a:xfrm>
          <a:custGeom>
            <a:avLst/>
            <a:gdLst/>
            <a:ahLst/>
            <a:cxnLst/>
            <a:rect l="l" t="t" r="r" b="b"/>
            <a:pathLst>
              <a:path w="7202852" h="7163563">
                <a:moveTo>
                  <a:pt x="0" y="0"/>
                </a:moveTo>
                <a:lnTo>
                  <a:pt x="7202852" y="0"/>
                </a:lnTo>
                <a:lnTo>
                  <a:pt x="7202852" y="7163563"/>
                </a:lnTo>
                <a:lnTo>
                  <a:pt x="0" y="7163563"/>
                </a:lnTo>
                <a:lnTo>
                  <a:pt x="0" y="0"/>
                </a:lnTo>
                <a:close/>
              </a:path>
            </a:pathLst>
          </a:custGeom>
          <a:blipFill>
            <a:blip r:embed="rId2">
              <a:alphaModFix amt="26000"/>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 name="Freeform 3"/>
          <p:cNvSpPr/>
          <p:nvPr/>
        </p:nvSpPr>
        <p:spPr>
          <a:xfrm rot="-1346665">
            <a:off x="7313057" y="-5014027"/>
            <a:ext cx="7202852" cy="7163563"/>
          </a:xfrm>
          <a:custGeom>
            <a:avLst/>
            <a:gdLst/>
            <a:ahLst/>
            <a:cxnLst/>
            <a:rect l="l" t="t" r="r" b="b"/>
            <a:pathLst>
              <a:path w="7202852" h="7163563">
                <a:moveTo>
                  <a:pt x="0" y="0"/>
                </a:moveTo>
                <a:lnTo>
                  <a:pt x="7202852" y="0"/>
                </a:lnTo>
                <a:lnTo>
                  <a:pt x="7202852" y="7163563"/>
                </a:lnTo>
                <a:lnTo>
                  <a:pt x="0" y="7163563"/>
                </a:lnTo>
                <a:lnTo>
                  <a:pt x="0" y="0"/>
                </a:lnTo>
                <a:close/>
              </a:path>
            </a:pathLst>
          </a:custGeom>
          <a:blipFill>
            <a:blip r:embed="rId2">
              <a:alphaModFix amt="26000"/>
              <a:extLst>
                <a:ext uri="{96DAC541-7B7A-43D3-8B79-37D633B846F1}">
                  <asvg:svgBlip xmlns:asvg="http://schemas.microsoft.com/office/drawing/2016/SVG/main" r:embed="rId3"/>
                </a:ext>
              </a:extLst>
            </a:blip>
            <a:stretch>
              <a:fillRect/>
            </a:stretch>
          </a:blipFill>
        </p:spPr>
        <p:txBody>
          <a:bodyPr/>
          <a:lstStyle/>
          <a:p>
            <a:endParaRPr lang="en-ID"/>
          </a:p>
        </p:txBody>
      </p:sp>
      <p:sp>
        <p:nvSpPr>
          <p:cNvPr id="4" name="TextBox 4"/>
          <p:cNvSpPr txBox="1"/>
          <p:nvPr/>
        </p:nvSpPr>
        <p:spPr>
          <a:xfrm>
            <a:off x="1028700" y="1431070"/>
            <a:ext cx="8488290" cy="1781175"/>
          </a:xfrm>
          <a:prstGeom prst="rect">
            <a:avLst/>
          </a:prstGeom>
        </p:spPr>
        <p:txBody>
          <a:bodyPr lIns="0" tIns="0" rIns="0" bIns="0" rtlCol="0" anchor="t">
            <a:spAutoFit/>
          </a:bodyPr>
          <a:lstStyle/>
          <a:p>
            <a:pPr algn="l">
              <a:lnSpc>
                <a:spcPts val="9359"/>
              </a:lnSpc>
            </a:pPr>
            <a:r>
              <a:rPr lang="en-US" sz="7799" b="1">
                <a:solidFill>
                  <a:srgbClr val="2A2E30"/>
                </a:solidFill>
                <a:latin typeface="Barlow Bold"/>
                <a:ea typeface="Barlow Bold"/>
                <a:cs typeface="Barlow Bold"/>
                <a:sym typeface="Barlow Bold"/>
              </a:rPr>
              <a:t>Data Preparation</a:t>
            </a:r>
          </a:p>
          <a:p>
            <a:pPr algn="l">
              <a:lnSpc>
                <a:spcPts val="4680"/>
              </a:lnSpc>
            </a:pPr>
            <a:r>
              <a:rPr lang="en-US" sz="3900" b="1">
                <a:solidFill>
                  <a:srgbClr val="2A2E30"/>
                </a:solidFill>
                <a:latin typeface="Barlow Bold"/>
                <a:ea typeface="Barlow Bold"/>
                <a:cs typeface="Barlow Bold"/>
                <a:sym typeface="Barlow Bold"/>
              </a:rPr>
              <a:t>Data Transformation Setup</a:t>
            </a:r>
          </a:p>
        </p:txBody>
      </p:sp>
      <p:sp>
        <p:nvSpPr>
          <p:cNvPr id="5" name="TextBox 5"/>
          <p:cNvSpPr txBox="1"/>
          <p:nvPr/>
        </p:nvSpPr>
        <p:spPr>
          <a:xfrm>
            <a:off x="1217044" y="5086597"/>
            <a:ext cx="2459408" cy="476250"/>
          </a:xfrm>
          <a:prstGeom prst="rect">
            <a:avLst/>
          </a:prstGeom>
        </p:spPr>
        <p:txBody>
          <a:bodyPr lIns="0" tIns="0" rIns="0" bIns="0" rtlCol="0" anchor="t">
            <a:spAutoFit/>
          </a:bodyPr>
          <a:lstStyle/>
          <a:p>
            <a:pPr algn="l">
              <a:lnSpc>
                <a:spcPts val="3600"/>
              </a:lnSpc>
            </a:pPr>
            <a:r>
              <a:rPr lang="en-US" sz="3000" b="1">
                <a:solidFill>
                  <a:srgbClr val="2A2E30"/>
                </a:solidFill>
                <a:latin typeface="Barlow Semi-Bold"/>
                <a:ea typeface="Barlow Semi-Bold"/>
                <a:cs typeface="Barlow Semi-Bold"/>
                <a:sym typeface="Barlow Semi-Bold"/>
              </a:rPr>
              <a:t>Step 1</a:t>
            </a:r>
          </a:p>
        </p:txBody>
      </p:sp>
      <p:sp>
        <p:nvSpPr>
          <p:cNvPr id="6" name="TextBox 6"/>
          <p:cNvSpPr txBox="1"/>
          <p:nvPr/>
        </p:nvSpPr>
        <p:spPr>
          <a:xfrm>
            <a:off x="4565670" y="5086597"/>
            <a:ext cx="2459408" cy="476250"/>
          </a:xfrm>
          <a:prstGeom prst="rect">
            <a:avLst/>
          </a:prstGeom>
        </p:spPr>
        <p:txBody>
          <a:bodyPr lIns="0" tIns="0" rIns="0" bIns="0" rtlCol="0" anchor="t">
            <a:spAutoFit/>
          </a:bodyPr>
          <a:lstStyle/>
          <a:p>
            <a:pPr algn="l">
              <a:lnSpc>
                <a:spcPts val="3600"/>
              </a:lnSpc>
            </a:pPr>
            <a:r>
              <a:rPr lang="en-US" sz="3000" b="1">
                <a:solidFill>
                  <a:srgbClr val="2A2E30"/>
                </a:solidFill>
                <a:latin typeface="Barlow Semi-Bold"/>
                <a:ea typeface="Barlow Semi-Bold"/>
                <a:cs typeface="Barlow Semi-Bold"/>
                <a:sym typeface="Barlow Semi-Bold"/>
              </a:rPr>
              <a:t>Step 2</a:t>
            </a:r>
          </a:p>
        </p:txBody>
      </p:sp>
      <p:sp>
        <p:nvSpPr>
          <p:cNvPr id="7" name="TextBox 7"/>
          <p:cNvSpPr txBox="1"/>
          <p:nvPr/>
        </p:nvSpPr>
        <p:spPr>
          <a:xfrm>
            <a:off x="7914296" y="5086597"/>
            <a:ext cx="2459408" cy="476250"/>
          </a:xfrm>
          <a:prstGeom prst="rect">
            <a:avLst/>
          </a:prstGeom>
        </p:spPr>
        <p:txBody>
          <a:bodyPr lIns="0" tIns="0" rIns="0" bIns="0" rtlCol="0" anchor="t">
            <a:spAutoFit/>
          </a:bodyPr>
          <a:lstStyle/>
          <a:p>
            <a:pPr algn="l">
              <a:lnSpc>
                <a:spcPts val="3600"/>
              </a:lnSpc>
            </a:pPr>
            <a:r>
              <a:rPr lang="en-US" sz="3000" b="1">
                <a:solidFill>
                  <a:srgbClr val="2A2E30"/>
                </a:solidFill>
                <a:latin typeface="Barlow Semi-Bold"/>
                <a:ea typeface="Barlow Semi-Bold"/>
                <a:cs typeface="Barlow Semi-Bold"/>
                <a:sym typeface="Barlow Semi-Bold"/>
              </a:rPr>
              <a:t>Step 3</a:t>
            </a:r>
          </a:p>
        </p:txBody>
      </p:sp>
      <p:sp>
        <p:nvSpPr>
          <p:cNvPr id="8" name="TextBox 8"/>
          <p:cNvSpPr txBox="1"/>
          <p:nvPr/>
        </p:nvSpPr>
        <p:spPr>
          <a:xfrm>
            <a:off x="11262922" y="5086597"/>
            <a:ext cx="2459408" cy="476250"/>
          </a:xfrm>
          <a:prstGeom prst="rect">
            <a:avLst/>
          </a:prstGeom>
        </p:spPr>
        <p:txBody>
          <a:bodyPr lIns="0" tIns="0" rIns="0" bIns="0" rtlCol="0" anchor="t">
            <a:spAutoFit/>
          </a:bodyPr>
          <a:lstStyle/>
          <a:p>
            <a:pPr algn="l">
              <a:lnSpc>
                <a:spcPts val="3600"/>
              </a:lnSpc>
            </a:pPr>
            <a:r>
              <a:rPr lang="en-US" sz="3000" b="1">
                <a:solidFill>
                  <a:srgbClr val="2A2E30"/>
                </a:solidFill>
                <a:latin typeface="Barlow Semi-Bold"/>
                <a:ea typeface="Barlow Semi-Bold"/>
                <a:cs typeface="Barlow Semi-Bold"/>
                <a:sym typeface="Barlow Semi-Bold"/>
              </a:rPr>
              <a:t>Step 4</a:t>
            </a:r>
          </a:p>
        </p:txBody>
      </p:sp>
      <p:sp>
        <p:nvSpPr>
          <p:cNvPr id="9" name="TextBox 9"/>
          <p:cNvSpPr txBox="1"/>
          <p:nvPr/>
        </p:nvSpPr>
        <p:spPr>
          <a:xfrm>
            <a:off x="14611548" y="5086597"/>
            <a:ext cx="2459408" cy="476250"/>
          </a:xfrm>
          <a:prstGeom prst="rect">
            <a:avLst/>
          </a:prstGeom>
        </p:spPr>
        <p:txBody>
          <a:bodyPr lIns="0" tIns="0" rIns="0" bIns="0" rtlCol="0" anchor="t">
            <a:spAutoFit/>
          </a:bodyPr>
          <a:lstStyle/>
          <a:p>
            <a:pPr algn="l">
              <a:lnSpc>
                <a:spcPts val="3600"/>
              </a:lnSpc>
            </a:pPr>
            <a:r>
              <a:rPr lang="en-US" sz="3000" b="1">
                <a:solidFill>
                  <a:srgbClr val="2A2E30"/>
                </a:solidFill>
                <a:latin typeface="Barlow Semi-Bold"/>
                <a:ea typeface="Barlow Semi-Bold"/>
                <a:cs typeface="Barlow Semi-Bold"/>
                <a:sym typeface="Barlow Semi-Bold"/>
              </a:rPr>
              <a:t>Step 5</a:t>
            </a:r>
          </a:p>
        </p:txBody>
      </p:sp>
      <p:grpSp>
        <p:nvGrpSpPr>
          <p:cNvPr id="10" name="Group 10"/>
          <p:cNvGrpSpPr/>
          <p:nvPr/>
        </p:nvGrpSpPr>
        <p:grpSpPr>
          <a:xfrm>
            <a:off x="1217044" y="6311322"/>
            <a:ext cx="2462801" cy="3870811"/>
            <a:chOff x="0" y="0"/>
            <a:chExt cx="3283734" cy="5161081"/>
          </a:xfrm>
        </p:grpSpPr>
        <p:sp>
          <p:nvSpPr>
            <p:cNvPr id="11" name="TextBox 11"/>
            <p:cNvSpPr txBox="1"/>
            <p:nvPr/>
          </p:nvSpPr>
          <p:spPr>
            <a:xfrm>
              <a:off x="0" y="-123825"/>
              <a:ext cx="3283734" cy="518371"/>
            </a:xfrm>
            <a:prstGeom prst="rect">
              <a:avLst/>
            </a:prstGeom>
          </p:spPr>
          <p:txBody>
            <a:bodyPr lIns="0" tIns="0" rIns="0" bIns="0" rtlCol="0" anchor="t">
              <a:spAutoFit/>
            </a:bodyPr>
            <a:lstStyle/>
            <a:p>
              <a:pPr algn="l">
                <a:lnSpc>
                  <a:spcPts val="3520"/>
                </a:lnSpc>
              </a:pPr>
              <a:r>
                <a:rPr lang="en-US" sz="2000" u="sng" spc="8">
                  <a:solidFill>
                    <a:srgbClr val="2A2E30"/>
                  </a:solidFill>
                  <a:latin typeface="Barlow"/>
                  <a:ea typeface="Barlow"/>
                  <a:cs typeface="Barlow"/>
                  <a:sym typeface="Barlow"/>
                </a:rPr>
                <a:t>Identify Columns</a:t>
              </a:r>
            </a:p>
          </p:txBody>
        </p:sp>
        <p:sp>
          <p:nvSpPr>
            <p:cNvPr id="12" name="TextBox 12"/>
            <p:cNvSpPr txBox="1"/>
            <p:nvPr/>
          </p:nvSpPr>
          <p:spPr>
            <a:xfrm>
              <a:off x="0" y="742328"/>
              <a:ext cx="3283734" cy="4418753"/>
            </a:xfrm>
            <a:prstGeom prst="rect">
              <a:avLst/>
            </a:prstGeom>
          </p:spPr>
          <p:txBody>
            <a:bodyPr lIns="0" tIns="0" rIns="0" bIns="0" rtlCol="0" anchor="t">
              <a:spAutoFit/>
            </a:bodyPr>
            <a:lstStyle/>
            <a:p>
              <a:pPr algn="l">
                <a:lnSpc>
                  <a:spcPts val="2660"/>
                </a:lnSpc>
              </a:pPr>
              <a:r>
                <a:rPr lang="en-US" sz="1900" spc="7">
                  <a:solidFill>
                    <a:srgbClr val="2A2E30"/>
                  </a:solidFill>
                  <a:latin typeface="Barlow"/>
                  <a:ea typeface="Barlow"/>
                  <a:cs typeface="Barlow"/>
                  <a:sym typeface="Barlow"/>
                </a:rPr>
                <a:t>Extract categorical columns (excluding Churn and Contract), numeric columns, and binary columns (with exactly 2 unique values) to categorize the data appropriately for preprocessing.</a:t>
              </a:r>
            </a:p>
            <a:p>
              <a:pPr algn="l">
                <a:lnSpc>
                  <a:spcPts val="2660"/>
                </a:lnSpc>
              </a:pPr>
              <a:endParaRPr lang="en-US" sz="1900" spc="7">
                <a:solidFill>
                  <a:srgbClr val="2A2E30"/>
                </a:solidFill>
                <a:latin typeface="Barlow"/>
                <a:ea typeface="Barlow"/>
                <a:cs typeface="Barlow"/>
                <a:sym typeface="Barlow"/>
              </a:endParaRPr>
            </a:p>
          </p:txBody>
        </p:sp>
      </p:grpSp>
      <p:grpSp>
        <p:nvGrpSpPr>
          <p:cNvPr id="13" name="Group 13"/>
          <p:cNvGrpSpPr/>
          <p:nvPr/>
        </p:nvGrpSpPr>
        <p:grpSpPr>
          <a:xfrm>
            <a:off x="4565670" y="6311322"/>
            <a:ext cx="2462801" cy="3975586"/>
            <a:chOff x="0" y="0"/>
            <a:chExt cx="3283734" cy="5300781"/>
          </a:xfrm>
        </p:grpSpPr>
        <p:sp>
          <p:nvSpPr>
            <p:cNvPr id="14" name="TextBox 14"/>
            <p:cNvSpPr txBox="1"/>
            <p:nvPr/>
          </p:nvSpPr>
          <p:spPr>
            <a:xfrm>
              <a:off x="0" y="-123825"/>
              <a:ext cx="3283734" cy="1102571"/>
            </a:xfrm>
            <a:prstGeom prst="rect">
              <a:avLst/>
            </a:prstGeom>
          </p:spPr>
          <p:txBody>
            <a:bodyPr lIns="0" tIns="0" rIns="0" bIns="0" rtlCol="0" anchor="t">
              <a:spAutoFit/>
            </a:bodyPr>
            <a:lstStyle/>
            <a:p>
              <a:pPr algn="l">
                <a:lnSpc>
                  <a:spcPts val="3520"/>
                </a:lnSpc>
              </a:pPr>
              <a:r>
                <a:rPr lang="en-US" sz="2000" u="sng" spc="8">
                  <a:solidFill>
                    <a:srgbClr val="2A2E30"/>
                  </a:solidFill>
                  <a:latin typeface="Barlow"/>
                  <a:ea typeface="Barlow"/>
                  <a:cs typeface="Barlow"/>
                  <a:sym typeface="Barlow"/>
                </a:rPr>
                <a:t>Define Ordinal Categories</a:t>
              </a:r>
            </a:p>
          </p:txBody>
        </p:sp>
        <p:sp>
          <p:nvSpPr>
            <p:cNvPr id="15" name="TextBox 15"/>
            <p:cNvSpPr txBox="1"/>
            <p:nvPr/>
          </p:nvSpPr>
          <p:spPr>
            <a:xfrm>
              <a:off x="0" y="1326528"/>
              <a:ext cx="3283734" cy="3974253"/>
            </a:xfrm>
            <a:prstGeom prst="rect">
              <a:avLst/>
            </a:prstGeom>
          </p:spPr>
          <p:txBody>
            <a:bodyPr lIns="0" tIns="0" rIns="0" bIns="0" rtlCol="0" anchor="t">
              <a:spAutoFit/>
            </a:bodyPr>
            <a:lstStyle/>
            <a:p>
              <a:pPr algn="l">
                <a:lnSpc>
                  <a:spcPts val="2660"/>
                </a:lnSpc>
              </a:pPr>
              <a:r>
                <a:rPr lang="en-US" sz="1900" spc="7">
                  <a:solidFill>
                    <a:srgbClr val="2A2E30"/>
                  </a:solidFill>
                  <a:latin typeface="Barlow"/>
                  <a:ea typeface="Barlow"/>
                  <a:cs typeface="Barlow"/>
                  <a:sym typeface="Barlow"/>
                </a:rPr>
                <a:t>Specify the ordinal categories for the Contract column to ensure that the model understands the inherent order in these categories during training.</a:t>
              </a:r>
            </a:p>
            <a:p>
              <a:pPr algn="l">
                <a:lnSpc>
                  <a:spcPts val="2660"/>
                </a:lnSpc>
              </a:pPr>
              <a:endParaRPr lang="en-US" sz="1900" spc="7">
                <a:solidFill>
                  <a:srgbClr val="2A2E30"/>
                </a:solidFill>
                <a:latin typeface="Barlow"/>
                <a:ea typeface="Barlow"/>
                <a:cs typeface="Barlow"/>
                <a:sym typeface="Barlow"/>
              </a:endParaRPr>
            </a:p>
          </p:txBody>
        </p:sp>
      </p:grpSp>
      <p:grpSp>
        <p:nvGrpSpPr>
          <p:cNvPr id="16" name="Group 16"/>
          <p:cNvGrpSpPr/>
          <p:nvPr/>
        </p:nvGrpSpPr>
        <p:grpSpPr>
          <a:xfrm>
            <a:off x="7914296" y="6311322"/>
            <a:ext cx="2462801" cy="3975586"/>
            <a:chOff x="0" y="0"/>
            <a:chExt cx="3283734" cy="5300781"/>
          </a:xfrm>
        </p:grpSpPr>
        <p:sp>
          <p:nvSpPr>
            <p:cNvPr id="17" name="TextBox 17"/>
            <p:cNvSpPr txBox="1"/>
            <p:nvPr/>
          </p:nvSpPr>
          <p:spPr>
            <a:xfrm>
              <a:off x="0" y="-123825"/>
              <a:ext cx="3283734" cy="1102571"/>
            </a:xfrm>
            <a:prstGeom prst="rect">
              <a:avLst/>
            </a:prstGeom>
          </p:spPr>
          <p:txBody>
            <a:bodyPr lIns="0" tIns="0" rIns="0" bIns="0" rtlCol="0" anchor="t">
              <a:spAutoFit/>
            </a:bodyPr>
            <a:lstStyle/>
            <a:p>
              <a:pPr algn="l">
                <a:lnSpc>
                  <a:spcPts val="3520"/>
                </a:lnSpc>
              </a:pPr>
              <a:r>
                <a:rPr lang="en-US" sz="2000" u="sng" spc="8">
                  <a:solidFill>
                    <a:srgbClr val="2A2E30"/>
                  </a:solidFill>
                  <a:latin typeface="Barlow"/>
                  <a:ea typeface="Barlow"/>
                  <a:cs typeface="Barlow"/>
                  <a:sym typeface="Barlow"/>
                </a:rPr>
                <a:t>Binary Mapping Function</a:t>
              </a:r>
            </a:p>
          </p:txBody>
        </p:sp>
        <p:sp>
          <p:nvSpPr>
            <p:cNvPr id="18" name="TextBox 18"/>
            <p:cNvSpPr txBox="1"/>
            <p:nvPr/>
          </p:nvSpPr>
          <p:spPr>
            <a:xfrm>
              <a:off x="0" y="1326528"/>
              <a:ext cx="3283734" cy="3974253"/>
            </a:xfrm>
            <a:prstGeom prst="rect">
              <a:avLst/>
            </a:prstGeom>
          </p:spPr>
          <p:txBody>
            <a:bodyPr lIns="0" tIns="0" rIns="0" bIns="0" rtlCol="0" anchor="t">
              <a:spAutoFit/>
            </a:bodyPr>
            <a:lstStyle/>
            <a:p>
              <a:pPr algn="l">
                <a:lnSpc>
                  <a:spcPts val="2660"/>
                </a:lnSpc>
              </a:pPr>
              <a:r>
                <a:rPr lang="en-US" sz="1900" spc="7">
                  <a:solidFill>
                    <a:srgbClr val="2A2E30"/>
                  </a:solidFill>
                  <a:latin typeface="Barlow"/>
                  <a:ea typeface="Barlow"/>
                  <a:cs typeface="Barlow"/>
                  <a:sym typeface="Barlow"/>
                </a:rPr>
                <a:t>Create a function to map binary values ('No' to 0 and 'Yes' to 1) to convert categorical binary features into a numerical format suitable for machine learning algorithms.</a:t>
              </a:r>
            </a:p>
            <a:p>
              <a:pPr algn="l">
                <a:lnSpc>
                  <a:spcPts val="2660"/>
                </a:lnSpc>
              </a:pPr>
              <a:endParaRPr lang="en-US" sz="1900" spc="7">
                <a:solidFill>
                  <a:srgbClr val="2A2E30"/>
                </a:solidFill>
                <a:latin typeface="Barlow"/>
                <a:ea typeface="Barlow"/>
                <a:cs typeface="Barlow"/>
                <a:sym typeface="Barlow"/>
              </a:endParaRPr>
            </a:p>
          </p:txBody>
        </p:sp>
      </p:grpSp>
      <p:grpSp>
        <p:nvGrpSpPr>
          <p:cNvPr id="19" name="Group 19"/>
          <p:cNvGrpSpPr/>
          <p:nvPr/>
        </p:nvGrpSpPr>
        <p:grpSpPr>
          <a:xfrm>
            <a:off x="11262922" y="6311322"/>
            <a:ext cx="2759622" cy="3975586"/>
            <a:chOff x="0" y="0"/>
            <a:chExt cx="3679496" cy="5300781"/>
          </a:xfrm>
        </p:grpSpPr>
        <p:sp>
          <p:nvSpPr>
            <p:cNvPr id="20" name="TextBox 20"/>
            <p:cNvSpPr txBox="1"/>
            <p:nvPr/>
          </p:nvSpPr>
          <p:spPr>
            <a:xfrm>
              <a:off x="0" y="-123825"/>
              <a:ext cx="3679496" cy="1102571"/>
            </a:xfrm>
            <a:prstGeom prst="rect">
              <a:avLst/>
            </a:prstGeom>
          </p:spPr>
          <p:txBody>
            <a:bodyPr lIns="0" tIns="0" rIns="0" bIns="0" rtlCol="0" anchor="t">
              <a:spAutoFit/>
            </a:bodyPr>
            <a:lstStyle/>
            <a:p>
              <a:pPr algn="l">
                <a:lnSpc>
                  <a:spcPts val="3520"/>
                </a:lnSpc>
              </a:pPr>
              <a:r>
                <a:rPr lang="en-US" sz="2000" u="sng" spc="8">
                  <a:solidFill>
                    <a:srgbClr val="2A2E30"/>
                  </a:solidFill>
                  <a:latin typeface="Barlow"/>
                  <a:ea typeface="Barlow"/>
                  <a:cs typeface="Barlow"/>
                  <a:sym typeface="Barlow"/>
                </a:rPr>
                <a:t>Numeric Transformer Pipeline</a:t>
              </a:r>
            </a:p>
          </p:txBody>
        </p:sp>
        <p:sp>
          <p:nvSpPr>
            <p:cNvPr id="21" name="TextBox 21"/>
            <p:cNvSpPr txBox="1"/>
            <p:nvPr/>
          </p:nvSpPr>
          <p:spPr>
            <a:xfrm>
              <a:off x="0" y="1326528"/>
              <a:ext cx="3679496" cy="3974253"/>
            </a:xfrm>
            <a:prstGeom prst="rect">
              <a:avLst/>
            </a:prstGeom>
          </p:spPr>
          <p:txBody>
            <a:bodyPr lIns="0" tIns="0" rIns="0" bIns="0" rtlCol="0" anchor="t">
              <a:spAutoFit/>
            </a:bodyPr>
            <a:lstStyle/>
            <a:p>
              <a:pPr algn="l">
                <a:lnSpc>
                  <a:spcPts val="2660"/>
                </a:lnSpc>
              </a:pPr>
              <a:r>
                <a:rPr lang="en-US" sz="1900" spc="7">
                  <a:solidFill>
                    <a:srgbClr val="2A2E30"/>
                  </a:solidFill>
                  <a:latin typeface="Barlow"/>
                  <a:ea typeface="Barlow"/>
                  <a:cs typeface="Barlow"/>
                  <a:sym typeface="Barlow"/>
                </a:rPr>
                <a:t>Define a pipeline for scaling numeric features using a specified scaler (e.g., RobustScaler or MinMaxScaler) to standardize the range of numeric data and improve model performance.</a:t>
              </a:r>
            </a:p>
            <a:p>
              <a:pPr algn="l">
                <a:lnSpc>
                  <a:spcPts val="2660"/>
                </a:lnSpc>
              </a:pPr>
              <a:endParaRPr lang="en-US" sz="1900" spc="7">
                <a:solidFill>
                  <a:srgbClr val="2A2E30"/>
                </a:solidFill>
                <a:latin typeface="Barlow"/>
                <a:ea typeface="Barlow"/>
                <a:cs typeface="Barlow"/>
                <a:sym typeface="Barlow"/>
              </a:endParaRPr>
            </a:p>
          </p:txBody>
        </p:sp>
      </p:grpSp>
      <p:grpSp>
        <p:nvGrpSpPr>
          <p:cNvPr id="22" name="Group 22"/>
          <p:cNvGrpSpPr/>
          <p:nvPr/>
        </p:nvGrpSpPr>
        <p:grpSpPr>
          <a:xfrm>
            <a:off x="14611548" y="6311322"/>
            <a:ext cx="2688232" cy="3870811"/>
            <a:chOff x="0" y="0"/>
            <a:chExt cx="3584309" cy="5161081"/>
          </a:xfrm>
        </p:grpSpPr>
        <p:sp>
          <p:nvSpPr>
            <p:cNvPr id="23" name="TextBox 23"/>
            <p:cNvSpPr txBox="1"/>
            <p:nvPr/>
          </p:nvSpPr>
          <p:spPr>
            <a:xfrm>
              <a:off x="0" y="-123825"/>
              <a:ext cx="3584309" cy="518371"/>
            </a:xfrm>
            <a:prstGeom prst="rect">
              <a:avLst/>
            </a:prstGeom>
          </p:spPr>
          <p:txBody>
            <a:bodyPr lIns="0" tIns="0" rIns="0" bIns="0" rtlCol="0" anchor="t">
              <a:spAutoFit/>
            </a:bodyPr>
            <a:lstStyle/>
            <a:p>
              <a:pPr algn="l">
                <a:lnSpc>
                  <a:spcPts val="3520"/>
                </a:lnSpc>
              </a:pPr>
              <a:r>
                <a:rPr lang="en-US" sz="2000" u="sng" spc="8">
                  <a:solidFill>
                    <a:srgbClr val="2A2E30"/>
                  </a:solidFill>
                  <a:latin typeface="Barlow"/>
                  <a:ea typeface="Barlow"/>
                  <a:cs typeface="Barlow"/>
                  <a:sym typeface="Barlow"/>
                </a:rPr>
                <a:t>Preprocessor Creation</a:t>
              </a:r>
            </a:p>
          </p:txBody>
        </p:sp>
        <p:sp>
          <p:nvSpPr>
            <p:cNvPr id="24" name="TextBox 24"/>
            <p:cNvSpPr txBox="1"/>
            <p:nvPr/>
          </p:nvSpPr>
          <p:spPr>
            <a:xfrm>
              <a:off x="0" y="742328"/>
              <a:ext cx="3584309" cy="4418753"/>
            </a:xfrm>
            <a:prstGeom prst="rect">
              <a:avLst/>
            </a:prstGeom>
          </p:spPr>
          <p:txBody>
            <a:bodyPr lIns="0" tIns="0" rIns="0" bIns="0" rtlCol="0" anchor="t">
              <a:spAutoFit/>
            </a:bodyPr>
            <a:lstStyle/>
            <a:p>
              <a:pPr algn="l">
                <a:lnSpc>
                  <a:spcPts val="2660"/>
                </a:lnSpc>
              </a:pPr>
              <a:r>
                <a:rPr lang="en-US" sz="1900" spc="7">
                  <a:solidFill>
                    <a:srgbClr val="2A2E30"/>
                  </a:solidFill>
                  <a:latin typeface="Barlow"/>
                  <a:ea typeface="Barlow"/>
                  <a:cs typeface="Barlow"/>
                  <a:sym typeface="Barlow"/>
                </a:rPr>
                <a:t>Create a preprocessor that combines transformations for numeric, binary, ordinal, and categorical features, allowing for a streamlined and efficient data preparation process.</a:t>
              </a:r>
            </a:p>
            <a:p>
              <a:pPr algn="l">
                <a:lnSpc>
                  <a:spcPts val="2660"/>
                </a:lnSpc>
              </a:pPr>
              <a:endParaRPr lang="en-US" sz="1900" spc="7">
                <a:solidFill>
                  <a:srgbClr val="2A2E30"/>
                </a:solidFill>
                <a:latin typeface="Barlow"/>
                <a:ea typeface="Barlow"/>
                <a:cs typeface="Barlow"/>
                <a:sym typeface="Barlow"/>
              </a:endParaRPr>
            </a:p>
          </p:txBody>
        </p:sp>
      </p:grpSp>
      <p:sp>
        <p:nvSpPr>
          <p:cNvPr id="25" name="AutoShape 25"/>
          <p:cNvSpPr/>
          <p:nvPr/>
        </p:nvSpPr>
        <p:spPr>
          <a:xfrm>
            <a:off x="1420527" y="5875987"/>
            <a:ext cx="3150707" cy="0"/>
          </a:xfrm>
          <a:prstGeom prst="line">
            <a:avLst/>
          </a:prstGeom>
          <a:ln w="19050" cap="rnd">
            <a:solidFill>
              <a:srgbClr val="2A2E30">
                <a:alpha val="34902"/>
              </a:srgbClr>
            </a:solidFill>
            <a:prstDash val="solid"/>
            <a:headEnd type="none" w="sm" len="sm"/>
            <a:tailEnd type="none" w="sm" len="sm"/>
          </a:ln>
        </p:spPr>
        <p:txBody>
          <a:bodyPr/>
          <a:lstStyle/>
          <a:p>
            <a:endParaRPr lang="en-ID"/>
          </a:p>
        </p:txBody>
      </p:sp>
      <p:grpSp>
        <p:nvGrpSpPr>
          <p:cNvPr id="26" name="Group 26"/>
          <p:cNvGrpSpPr/>
          <p:nvPr/>
        </p:nvGrpSpPr>
        <p:grpSpPr>
          <a:xfrm>
            <a:off x="1217044" y="5774246"/>
            <a:ext cx="203483" cy="203483"/>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C72"/>
            </a:solidFill>
          </p:spPr>
          <p:txBody>
            <a:bodyPr/>
            <a:lstStyle/>
            <a:p>
              <a:endParaRPr lang="en-ID"/>
            </a:p>
          </p:txBody>
        </p:sp>
        <p:sp>
          <p:nvSpPr>
            <p:cNvPr id="28" name="TextBox 28"/>
            <p:cNvSpPr txBox="1"/>
            <p:nvPr/>
          </p:nvSpPr>
          <p:spPr>
            <a:xfrm>
              <a:off x="76200" y="47625"/>
              <a:ext cx="660400" cy="688975"/>
            </a:xfrm>
            <a:prstGeom prst="rect">
              <a:avLst/>
            </a:prstGeom>
          </p:spPr>
          <p:txBody>
            <a:bodyPr lIns="50800" tIns="50800" rIns="50800" bIns="50800" rtlCol="0" anchor="ctr"/>
            <a:lstStyle/>
            <a:p>
              <a:pPr algn="ctr">
                <a:lnSpc>
                  <a:spcPts val="2100"/>
                </a:lnSpc>
              </a:pPr>
              <a:endParaRPr/>
            </a:p>
          </p:txBody>
        </p:sp>
      </p:grpSp>
      <p:grpSp>
        <p:nvGrpSpPr>
          <p:cNvPr id="29" name="Group 29"/>
          <p:cNvGrpSpPr/>
          <p:nvPr/>
        </p:nvGrpSpPr>
        <p:grpSpPr>
          <a:xfrm>
            <a:off x="4571233" y="5774246"/>
            <a:ext cx="203483" cy="203483"/>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C72"/>
            </a:solidFill>
          </p:spPr>
          <p:txBody>
            <a:bodyPr/>
            <a:lstStyle/>
            <a:p>
              <a:endParaRPr lang="en-ID"/>
            </a:p>
          </p:txBody>
        </p:sp>
        <p:sp>
          <p:nvSpPr>
            <p:cNvPr id="31" name="TextBox 31"/>
            <p:cNvSpPr txBox="1"/>
            <p:nvPr/>
          </p:nvSpPr>
          <p:spPr>
            <a:xfrm>
              <a:off x="76200" y="47625"/>
              <a:ext cx="660400" cy="688975"/>
            </a:xfrm>
            <a:prstGeom prst="rect">
              <a:avLst/>
            </a:prstGeom>
          </p:spPr>
          <p:txBody>
            <a:bodyPr lIns="50800" tIns="50800" rIns="50800" bIns="50800" rtlCol="0" anchor="ctr"/>
            <a:lstStyle/>
            <a:p>
              <a:pPr algn="ctr">
                <a:lnSpc>
                  <a:spcPts val="2100"/>
                </a:lnSpc>
              </a:pPr>
              <a:endParaRPr/>
            </a:p>
          </p:txBody>
        </p:sp>
      </p:grpSp>
      <p:grpSp>
        <p:nvGrpSpPr>
          <p:cNvPr id="32" name="Group 32"/>
          <p:cNvGrpSpPr/>
          <p:nvPr/>
        </p:nvGrpSpPr>
        <p:grpSpPr>
          <a:xfrm>
            <a:off x="7925423" y="5774246"/>
            <a:ext cx="203483" cy="203483"/>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C72"/>
            </a:solidFill>
          </p:spPr>
          <p:txBody>
            <a:bodyPr/>
            <a:lstStyle/>
            <a:p>
              <a:endParaRPr lang="en-ID"/>
            </a:p>
          </p:txBody>
        </p:sp>
        <p:sp>
          <p:nvSpPr>
            <p:cNvPr id="34" name="TextBox 34"/>
            <p:cNvSpPr txBox="1"/>
            <p:nvPr/>
          </p:nvSpPr>
          <p:spPr>
            <a:xfrm>
              <a:off x="76200" y="47625"/>
              <a:ext cx="660400" cy="688975"/>
            </a:xfrm>
            <a:prstGeom prst="rect">
              <a:avLst/>
            </a:prstGeom>
          </p:spPr>
          <p:txBody>
            <a:bodyPr lIns="50800" tIns="50800" rIns="50800" bIns="50800" rtlCol="0" anchor="ctr"/>
            <a:lstStyle/>
            <a:p>
              <a:pPr algn="ctr">
                <a:lnSpc>
                  <a:spcPts val="2100"/>
                </a:lnSpc>
              </a:pPr>
              <a:endParaRPr/>
            </a:p>
          </p:txBody>
        </p:sp>
      </p:grpSp>
      <p:grpSp>
        <p:nvGrpSpPr>
          <p:cNvPr id="35" name="Group 35"/>
          <p:cNvGrpSpPr/>
          <p:nvPr/>
        </p:nvGrpSpPr>
        <p:grpSpPr>
          <a:xfrm>
            <a:off x="11279612" y="5774246"/>
            <a:ext cx="203483" cy="203483"/>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C72"/>
            </a:solidFill>
          </p:spPr>
          <p:txBody>
            <a:bodyPr/>
            <a:lstStyle/>
            <a:p>
              <a:endParaRPr lang="en-ID"/>
            </a:p>
          </p:txBody>
        </p:sp>
        <p:sp>
          <p:nvSpPr>
            <p:cNvPr id="37" name="TextBox 37"/>
            <p:cNvSpPr txBox="1"/>
            <p:nvPr/>
          </p:nvSpPr>
          <p:spPr>
            <a:xfrm>
              <a:off x="76200" y="47625"/>
              <a:ext cx="660400" cy="688975"/>
            </a:xfrm>
            <a:prstGeom prst="rect">
              <a:avLst/>
            </a:prstGeom>
          </p:spPr>
          <p:txBody>
            <a:bodyPr lIns="50800" tIns="50800" rIns="50800" bIns="50800" rtlCol="0" anchor="ctr"/>
            <a:lstStyle/>
            <a:p>
              <a:pPr algn="ctr">
                <a:lnSpc>
                  <a:spcPts val="2100"/>
                </a:lnSpc>
              </a:pPr>
              <a:endParaRPr/>
            </a:p>
          </p:txBody>
        </p:sp>
      </p:grpSp>
      <p:grpSp>
        <p:nvGrpSpPr>
          <p:cNvPr id="38" name="Group 38"/>
          <p:cNvGrpSpPr/>
          <p:nvPr/>
        </p:nvGrpSpPr>
        <p:grpSpPr>
          <a:xfrm>
            <a:off x="14633801" y="5774246"/>
            <a:ext cx="203483" cy="203483"/>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C72"/>
            </a:solidFill>
          </p:spPr>
          <p:txBody>
            <a:bodyPr/>
            <a:lstStyle/>
            <a:p>
              <a:endParaRPr lang="en-ID"/>
            </a:p>
          </p:txBody>
        </p:sp>
        <p:sp>
          <p:nvSpPr>
            <p:cNvPr id="40" name="TextBox 40"/>
            <p:cNvSpPr txBox="1"/>
            <p:nvPr/>
          </p:nvSpPr>
          <p:spPr>
            <a:xfrm>
              <a:off x="76200" y="47625"/>
              <a:ext cx="660400" cy="688975"/>
            </a:xfrm>
            <a:prstGeom prst="rect">
              <a:avLst/>
            </a:prstGeom>
          </p:spPr>
          <p:txBody>
            <a:bodyPr lIns="50800" tIns="50800" rIns="50800" bIns="50800" rtlCol="0" anchor="ctr"/>
            <a:lstStyle/>
            <a:p>
              <a:pPr algn="ctr">
                <a:lnSpc>
                  <a:spcPts val="2100"/>
                </a:lnSpc>
              </a:pPr>
              <a:endParaRPr/>
            </a:p>
          </p:txBody>
        </p:sp>
      </p:grpSp>
      <p:sp>
        <p:nvSpPr>
          <p:cNvPr id="41" name="AutoShape 41"/>
          <p:cNvSpPr/>
          <p:nvPr/>
        </p:nvSpPr>
        <p:spPr>
          <a:xfrm>
            <a:off x="4774716" y="5875987"/>
            <a:ext cx="3150707" cy="0"/>
          </a:xfrm>
          <a:prstGeom prst="line">
            <a:avLst/>
          </a:prstGeom>
          <a:ln w="19050" cap="rnd">
            <a:solidFill>
              <a:srgbClr val="2A2E30">
                <a:alpha val="34902"/>
              </a:srgbClr>
            </a:solidFill>
            <a:prstDash val="solid"/>
            <a:headEnd type="none" w="sm" len="sm"/>
            <a:tailEnd type="none" w="sm" len="sm"/>
          </a:ln>
        </p:spPr>
        <p:txBody>
          <a:bodyPr/>
          <a:lstStyle/>
          <a:p>
            <a:endParaRPr lang="en-ID"/>
          </a:p>
        </p:txBody>
      </p:sp>
      <p:sp>
        <p:nvSpPr>
          <p:cNvPr id="42" name="AutoShape 42"/>
          <p:cNvSpPr/>
          <p:nvPr/>
        </p:nvSpPr>
        <p:spPr>
          <a:xfrm>
            <a:off x="8128905" y="5875987"/>
            <a:ext cx="3150707" cy="0"/>
          </a:xfrm>
          <a:prstGeom prst="line">
            <a:avLst/>
          </a:prstGeom>
          <a:ln w="19050" cap="rnd">
            <a:solidFill>
              <a:srgbClr val="2A2E30">
                <a:alpha val="34902"/>
              </a:srgbClr>
            </a:solidFill>
            <a:prstDash val="solid"/>
            <a:headEnd type="none" w="sm" len="sm"/>
            <a:tailEnd type="none" w="sm" len="sm"/>
          </a:ln>
        </p:spPr>
        <p:txBody>
          <a:bodyPr/>
          <a:lstStyle/>
          <a:p>
            <a:endParaRPr lang="en-ID"/>
          </a:p>
        </p:txBody>
      </p:sp>
      <p:sp>
        <p:nvSpPr>
          <p:cNvPr id="43" name="AutoShape 43"/>
          <p:cNvSpPr/>
          <p:nvPr/>
        </p:nvSpPr>
        <p:spPr>
          <a:xfrm>
            <a:off x="11483095" y="5875987"/>
            <a:ext cx="3150707" cy="0"/>
          </a:xfrm>
          <a:prstGeom prst="line">
            <a:avLst/>
          </a:prstGeom>
          <a:ln w="19050" cap="rnd">
            <a:solidFill>
              <a:srgbClr val="2A2E30">
                <a:alpha val="34902"/>
              </a:srgbClr>
            </a:solidFill>
            <a:prstDash val="solid"/>
            <a:headEnd type="none" w="sm" len="sm"/>
            <a:tailEnd type="none" w="sm" len="sm"/>
          </a:ln>
        </p:spPr>
        <p:txBody>
          <a:bodyPr/>
          <a:lstStyle/>
          <a:p>
            <a:endParaRPr lang="en-ID"/>
          </a:p>
        </p:txBody>
      </p:sp>
      <p:sp>
        <p:nvSpPr>
          <p:cNvPr id="44" name="Slide Number Placeholder 43">
            <a:extLst>
              <a:ext uri="{FF2B5EF4-FFF2-40B4-BE49-F238E27FC236}">
                <a16:creationId xmlns:a16="http://schemas.microsoft.com/office/drawing/2014/main" id="{11A48492-9943-05E0-DED2-A52898BC2DD1}"/>
              </a:ext>
            </a:extLst>
          </p:cNvPr>
          <p:cNvSpPr>
            <a:spLocks noGrp="1"/>
          </p:cNvSpPr>
          <p:nvPr>
            <p:ph type="sldNum" sz="quarter" idx="12"/>
          </p:nvPr>
        </p:nvSpPr>
        <p:spPr/>
        <p:txBody>
          <a:bodyPr/>
          <a:lstStyle/>
          <a:p>
            <a:fld id="{B6F15528-21DE-4FAA-801E-634DDDAF4B2B}"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70168" y="3073346"/>
            <a:ext cx="10473417" cy="4054457"/>
            <a:chOff x="0" y="0"/>
            <a:chExt cx="13964556" cy="5405942"/>
          </a:xfrm>
        </p:grpSpPr>
        <p:sp>
          <p:nvSpPr>
            <p:cNvPr id="3" name="TextBox 3"/>
            <p:cNvSpPr txBox="1"/>
            <p:nvPr/>
          </p:nvSpPr>
          <p:spPr>
            <a:xfrm>
              <a:off x="0" y="0"/>
              <a:ext cx="13964556" cy="1930400"/>
            </a:xfrm>
            <a:prstGeom prst="rect">
              <a:avLst/>
            </a:prstGeom>
          </p:spPr>
          <p:txBody>
            <a:bodyPr lIns="0" tIns="0" rIns="0" bIns="0" rtlCol="0" anchor="t">
              <a:spAutoFit/>
            </a:bodyPr>
            <a:lstStyle/>
            <a:p>
              <a:pPr algn="l">
                <a:lnSpc>
                  <a:spcPts val="11400"/>
                </a:lnSpc>
              </a:pPr>
              <a:r>
                <a:rPr lang="en-US" sz="9500" b="1">
                  <a:solidFill>
                    <a:srgbClr val="2A2E30"/>
                  </a:solidFill>
                  <a:latin typeface="Barlow Bold"/>
                  <a:ea typeface="Barlow Bold"/>
                  <a:cs typeface="Barlow Bold"/>
                  <a:sym typeface="Barlow Bold"/>
                </a:rPr>
                <a:t>4. Modeling</a:t>
              </a:r>
            </a:p>
          </p:txBody>
        </p:sp>
        <p:sp>
          <p:nvSpPr>
            <p:cNvPr id="4" name="TextBox 4"/>
            <p:cNvSpPr txBox="1"/>
            <p:nvPr/>
          </p:nvSpPr>
          <p:spPr>
            <a:xfrm>
              <a:off x="0" y="2666679"/>
              <a:ext cx="13964556" cy="2739264"/>
            </a:xfrm>
            <a:prstGeom prst="rect">
              <a:avLst/>
            </a:prstGeom>
          </p:spPr>
          <p:txBody>
            <a:bodyPr lIns="0" tIns="0" rIns="0" bIns="0" rtlCol="0" anchor="t">
              <a:spAutoFit/>
            </a:bodyPr>
            <a:lstStyle/>
            <a:p>
              <a:pPr marL="596961" lvl="1" indent="-298480" algn="l">
                <a:lnSpc>
                  <a:spcPts val="4147"/>
                </a:lnSpc>
                <a:buFont typeface="Arial"/>
                <a:buChar char="•"/>
              </a:pPr>
              <a:r>
                <a:rPr lang="en-US" sz="2764" spc="11">
                  <a:solidFill>
                    <a:srgbClr val="345C72"/>
                  </a:solidFill>
                  <a:latin typeface="Barlow"/>
                  <a:ea typeface="Barlow"/>
                  <a:cs typeface="Barlow"/>
                  <a:sym typeface="Barlow"/>
                </a:rPr>
                <a:t>Model Initialization and Benchmarking</a:t>
              </a:r>
            </a:p>
            <a:p>
              <a:pPr marL="596961" lvl="1" indent="-298480" algn="l">
                <a:lnSpc>
                  <a:spcPts val="4147"/>
                </a:lnSpc>
                <a:buFont typeface="Arial"/>
                <a:buChar char="•"/>
              </a:pPr>
              <a:r>
                <a:rPr lang="en-US" sz="2764" spc="11">
                  <a:solidFill>
                    <a:srgbClr val="345C72"/>
                  </a:solidFill>
                  <a:latin typeface="Barlow"/>
                  <a:ea typeface="Barlow"/>
                  <a:cs typeface="Barlow"/>
                  <a:sym typeface="Barlow"/>
                </a:rPr>
                <a:t>Hyperparameter Tuning</a:t>
              </a:r>
            </a:p>
            <a:p>
              <a:pPr marL="596961" lvl="1" indent="-298480" algn="l">
                <a:lnSpc>
                  <a:spcPts val="4147"/>
                </a:lnSpc>
                <a:buFont typeface="Arial"/>
                <a:buChar char="•"/>
              </a:pPr>
              <a:r>
                <a:rPr lang="en-US" sz="2764" spc="11">
                  <a:solidFill>
                    <a:srgbClr val="345C72"/>
                  </a:solidFill>
                  <a:latin typeface="Barlow"/>
                  <a:ea typeface="Barlow"/>
                  <a:cs typeface="Barlow"/>
                  <a:sym typeface="Barlow"/>
                </a:rPr>
                <a:t>Learning Curve</a:t>
              </a:r>
            </a:p>
            <a:p>
              <a:pPr marL="596961" lvl="1" indent="-298480" algn="l">
                <a:lnSpc>
                  <a:spcPts val="4147"/>
                </a:lnSpc>
                <a:buFont typeface="Arial"/>
                <a:buChar char="•"/>
              </a:pPr>
              <a:r>
                <a:rPr lang="en-US" sz="2764" spc="11">
                  <a:solidFill>
                    <a:srgbClr val="345C72"/>
                  </a:solidFill>
                  <a:latin typeface="Barlow"/>
                  <a:ea typeface="Barlow"/>
                  <a:cs typeface="Barlow"/>
                  <a:sym typeface="Barlow"/>
                </a:rPr>
                <a:t>Threshold Tuning</a:t>
              </a:r>
            </a:p>
          </p:txBody>
        </p:sp>
      </p:grpSp>
      <p:sp>
        <p:nvSpPr>
          <p:cNvPr id="5" name="Freeform 5"/>
          <p:cNvSpPr/>
          <p:nvPr/>
        </p:nvSpPr>
        <p:spPr>
          <a:xfrm>
            <a:off x="-1684584" y="2700276"/>
            <a:ext cx="6822551" cy="4800595"/>
          </a:xfrm>
          <a:custGeom>
            <a:avLst/>
            <a:gdLst/>
            <a:ahLst/>
            <a:cxnLst/>
            <a:rect l="l" t="t" r="r" b="b"/>
            <a:pathLst>
              <a:path w="6822551" h="4800595">
                <a:moveTo>
                  <a:pt x="0" y="0"/>
                </a:moveTo>
                <a:lnTo>
                  <a:pt x="6822552" y="0"/>
                </a:lnTo>
                <a:lnTo>
                  <a:pt x="6822552" y="4800596"/>
                </a:lnTo>
                <a:lnTo>
                  <a:pt x="0" y="4800596"/>
                </a:lnTo>
                <a:lnTo>
                  <a:pt x="0" y="0"/>
                </a:lnTo>
                <a:close/>
              </a:path>
            </a:pathLst>
          </a:custGeom>
          <a:blipFill>
            <a:blip r:embed="rId2">
              <a:alphaModFix amt="56000"/>
              <a:extLst>
                <a:ext uri="{96DAC541-7B7A-43D3-8B79-37D633B846F1}">
                  <asvg:svgBlip xmlns:asvg="http://schemas.microsoft.com/office/drawing/2016/SVG/main" r:embed="rId3"/>
                </a:ext>
              </a:extLst>
            </a:blip>
            <a:stretch>
              <a:fillRect/>
            </a:stretch>
          </a:blipFill>
        </p:spPr>
        <p:txBody>
          <a:bodyPr/>
          <a:lstStyle/>
          <a:p>
            <a:endParaRPr lang="en-ID"/>
          </a:p>
        </p:txBody>
      </p:sp>
      <p:sp>
        <p:nvSpPr>
          <p:cNvPr id="6" name="Slide Number Placeholder 5">
            <a:extLst>
              <a:ext uri="{FF2B5EF4-FFF2-40B4-BE49-F238E27FC236}">
                <a16:creationId xmlns:a16="http://schemas.microsoft.com/office/drawing/2014/main" id="{3C43F02C-C911-055A-4B88-82C22216988F}"/>
              </a:ext>
            </a:extLst>
          </p:cNvPr>
          <p:cNvSpPr>
            <a:spLocks noGrp="1"/>
          </p:cNvSpPr>
          <p:nvPr>
            <p:ph type="sldNum" sz="quarter" idx="12"/>
          </p:nvPr>
        </p:nvSpPr>
        <p:spPr/>
        <p:txBody>
          <a:bodyPr/>
          <a:lstStyle/>
          <a:p>
            <a:fld id="{B6F15528-21DE-4FAA-801E-634DDDAF4B2B}"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346665">
            <a:off x="13698353" y="-2914049"/>
            <a:ext cx="7202852" cy="7163563"/>
          </a:xfrm>
          <a:custGeom>
            <a:avLst/>
            <a:gdLst/>
            <a:ahLst/>
            <a:cxnLst/>
            <a:rect l="l" t="t" r="r" b="b"/>
            <a:pathLst>
              <a:path w="7202852" h="7163563">
                <a:moveTo>
                  <a:pt x="0" y="0"/>
                </a:moveTo>
                <a:lnTo>
                  <a:pt x="7202852" y="0"/>
                </a:lnTo>
                <a:lnTo>
                  <a:pt x="7202852" y="7163563"/>
                </a:lnTo>
                <a:lnTo>
                  <a:pt x="0" y="7163563"/>
                </a:lnTo>
                <a:lnTo>
                  <a:pt x="0" y="0"/>
                </a:lnTo>
                <a:close/>
              </a:path>
            </a:pathLst>
          </a:custGeom>
          <a:blipFill>
            <a:blip r:embed="rId2">
              <a:alphaModFix amt="26000"/>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 name="Freeform 3"/>
          <p:cNvSpPr/>
          <p:nvPr/>
        </p:nvSpPr>
        <p:spPr>
          <a:xfrm rot="-1346665">
            <a:off x="7313057" y="-5014027"/>
            <a:ext cx="7202852" cy="7163563"/>
          </a:xfrm>
          <a:custGeom>
            <a:avLst/>
            <a:gdLst/>
            <a:ahLst/>
            <a:cxnLst/>
            <a:rect l="l" t="t" r="r" b="b"/>
            <a:pathLst>
              <a:path w="7202852" h="7163563">
                <a:moveTo>
                  <a:pt x="0" y="0"/>
                </a:moveTo>
                <a:lnTo>
                  <a:pt x="7202852" y="0"/>
                </a:lnTo>
                <a:lnTo>
                  <a:pt x="7202852" y="7163563"/>
                </a:lnTo>
                <a:lnTo>
                  <a:pt x="0" y="7163563"/>
                </a:lnTo>
                <a:lnTo>
                  <a:pt x="0" y="0"/>
                </a:lnTo>
                <a:close/>
              </a:path>
            </a:pathLst>
          </a:custGeom>
          <a:blipFill>
            <a:blip r:embed="rId2">
              <a:alphaModFix amt="26000"/>
              <a:extLst>
                <a:ext uri="{96DAC541-7B7A-43D3-8B79-37D633B846F1}">
                  <asvg:svgBlip xmlns:asvg="http://schemas.microsoft.com/office/drawing/2016/SVG/main" r:embed="rId3"/>
                </a:ext>
              </a:extLst>
            </a:blip>
            <a:stretch>
              <a:fillRect/>
            </a:stretch>
          </a:blipFill>
        </p:spPr>
        <p:txBody>
          <a:bodyPr/>
          <a:lstStyle/>
          <a:p>
            <a:endParaRPr lang="en-ID"/>
          </a:p>
        </p:txBody>
      </p:sp>
      <p:sp>
        <p:nvSpPr>
          <p:cNvPr id="4" name="TextBox 4"/>
          <p:cNvSpPr txBox="1"/>
          <p:nvPr/>
        </p:nvSpPr>
        <p:spPr>
          <a:xfrm>
            <a:off x="1028700" y="1431070"/>
            <a:ext cx="8488290" cy="1781175"/>
          </a:xfrm>
          <a:prstGeom prst="rect">
            <a:avLst/>
          </a:prstGeom>
        </p:spPr>
        <p:txBody>
          <a:bodyPr lIns="0" tIns="0" rIns="0" bIns="0" rtlCol="0" anchor="t">
            <a:spAutoFit/>
          </a:bodyPr>
          <a:lstStyle/>
          <a:p>
            <a:pPr algn="l">
              <a:lnSpc>
                <a:spcPts val="9359"/>
              </a:lnSpc>
            </a:pPr>
            <a:r>
              <a:rPr lang="en-US" sz="7799" b="1">
                <a:solidFill>
                  <a:srgbClr val="2A2E30"/>
                </a:solidFill>
                <a:latin typeface="Barlow Bold"/>
                <a:ea typeface="Barlow Bold"/>
                <a:cs typeface="Barlow Bold"/>
                <a:sym typeface="Barlow Bold"/>
              </a:rPr>
              <a:t>Modeling</a:t>
            </a:r>
          </a:p>
          <a:p>
            <a:pPr algn="l">
              <a:lnSpc>
                <a:spcPts val="4680"/>
              </a:lnSpc>
            </a:pPr>
            <a:r>
              <a:rPr lang="en-US" sz="3900" b="1">
                <a:solidFill>
                  <a:srgbClr val="2A2E30"/>
                </a:solidFill>
                <a:latin typeface="Barlow Bold"/>
                <a:ea typeface="Barlow Bold"/>
                <a:cs typeface="Barlow Bold"/>
                <a:sym typeface="Barlow Bold"/>
              </a:rPr>
              <a:t>Model Benchmark Initialization</a:t>
            </a:r>
          </a:p>
        </p:txBody>
      </p:sp>
      <p:sp>
        <p:nvSpPr>
          <p:cNvPr id="5" name="TextBox 5"/>
          <p:cNvSpPr txBox="1"/>
          <p:nvPr/>
        </p:nvSpPr>
        <p:spPr>
          <a:xfrm>
            <a:off x="1217044" y="5086597"/>
            <a:ext cx="2459408" cy="476250"/>
          </a:xfrm>
          <a:prstGeom prst="rect">
            <a:avLst/>
          </a:prstGeom>
        </p:spPr>
        <p:txBody>
          <a:bodyPr lIns="0" tIns="0" rIns="0" bIns="0" rtlCol="0" anchor="t">
            <a:spAutoFit/>
          </a:bodyPr>
          <a:lstStyle/>
          <a:p>
            <a:pPr algn="l">
              <a:lnSpc>
                <a:spcPts val="3600"/>
              </a:lnSpc>
            </a:pPr>
            <a:r>
              <a:rPr lang="en-US" sz="3000" b="1">
                <a:solidFill>
                  <a:srgbClr val="2A2E30"/>
                </a:solidFill>
                <a:latin typeface="Barlow Semi-Bold"/>
                <a:ea typeface="Barlow Semi-Bold"/>
                <a:cs typeface="Barlow Semi-Bold"/>
                <a:sym typeface="Barlow Semi-Bold"/>
              </a:rPr>
              <a:t>Step 1</a:t>
            </a:r>
          </a:p>
        </p:txBody>
      </p:sp>
      <p:sp>
        <p:nvSpPr>
          <p:cNvPr id="6" name="TextBox 6"/>
          <p:cNvSpPr txBox="1"/>
          <p:nvPr/>
        </p:nvSpPr>
        <p:spPr>
          <a:xfrm>
            <a:off x="4565670" y="5086597"/>
            <a:ext cx="2459408" cy="476250"/>
          </a:xfrm>
          <a:prstGeom prst="rect">
            <a:avLst/>
          </a:prstGeom>
        </p:spPr>
        <p:txBody>
          <a:bodyPr lIns="0" tIns="0" rIns="0" bIns="0" rtlCol="0" anchor="t">
            <a:spAutoFit/>
          </a:bodyPr>
          <a:lstStyle/>
          <a:p>
            <a:pPr algn="l">
              <a:lnSpc>
                <a:spcPts val="3600"/>
              </a:lnSpc>
            </a:pPr>
            <a:r>
              <a:rPr lang="en-US" sz="3000" b="1">
                <a:solidFill>
                  <a:srgbClr val="2A2E30"/>
                </a:solidFill>
                <a:latin typeface="Barlow Semi-Bold"/>
                <a:ea typeface="Barlow Semi-Bold"/>
                <a:cs typeface="Barlow Semi-Bold"/>
                <a:sym typeface="Barlow Semi-Bold"/>
              </a:rPr>
              <a:t>Step 2</a:t>
            </a:r>
          </a:p>
        </p:txBody>
      </p:sp>
      <p:sp>
        <p:nvSpPr>
          <p:cNvPr id="7" name="TextBox 7"/>
          <p:cNvSpPr txBox="1"/>
          <p:nvPr/>
        </p:nvSpPr>
        <p:spPr>
          <a:xfrm>
            <a:off x="7914296" y="5086597"/>
            <a:ext cx="2459408" cy="476250"/>
          </a:xfrm>
          <a:prstGeom prst="rect">
            <a:avLst/>
          </a:prstGeom>
        </p:spPr>
        <p:txBody>
          <a:bodyPr lIns="0" tIns="0" rIns="0" bIns="0" rtlCol="0" anchor="t">
            <a:spAutoFit/>
          </a:bodyPr>
          <a:lstStyle/>
          <a:p>
            <a:pPr algn="l">
              <a:lnSpc>
                <a:spcPts val="3600"/>
              </a:lnSpc>
            </a:pPr>
            <a:r>
              <a:rPr lang="en-US" sz="3000" b="1">
                <a:solidFill>
                  <a:srgbClr val="2A2E30"/>
                </a:solidFill>
                <a:latin typeface="Barlow Semi-Bold"/>
                <a:ea typeface="Barlow Semi-Bold"/>
                <a:cs typeface="Barlow Semi-Bold"/>
                <a:sym typeface="Barlow Semi-Bold"/>
              </a:rPr>
              <a:t>Step 3</a:t>
            </a:r>
          </a:p>
        </p:txBody>
      </p:sp>
      <p:sp>
        <p:nvSpPr>
          <p:cNvPr id="8" name="TextBox 8"/>
          <p:cNvSpPr txBox="1"/>
          <p:nvPr/>
        </p:nvSpPr>
        <p:spPr>
          <a:xfrm>
            <a:off x="11262922" y="5086597"/>
            <a:ext cx="2459408" cy="476250"/>
          </a:xfrm>
          <a:prstGeom prst="rect">
            <a:avLst/>
          </a:prstGeom>
        </p:spPr>
        <p:txBody>
          <a:bodyPr lIns="0" tIns="0" rIns="0" bIns="0" rtlCol="0" anchor="t">
            <a:spAutoFit/>
          </a:bodyPr>
          <a:lstStyle/>
          <a:p>
            <a:pPr algn="l">
              <a:lnSpc>
                <a:spcPts val="3600"/>
              </a:lnSpc>
            </a:pPr>
            <a:r>
              <a:rPr lang="en-US" sz="3000" b="1">
                <a:solidFill>
                  <a:srgbClr val="2A2E30"/>
                </a:solidFill>
                <a:latin typeface="Barlow Semi-Bold"/>
                <a:ea typeface="Barlow Semi-Bold"/>
                <a:cs typeface="Barlow Semi-Bold"/>
                <a:sym typeface="Barlow Semi-Bold"/>
              </a:rPr>
              <a:t>Step 4</a:t>
            </a:r>
          </a:p>
        </p:txBody>
      </p:sp>
      <p:sp>
        <p:nvSpPr>
          <p:cNvPr id="9" name="TextBox 9"/>
          <p:cNvSpPr txBox="1"/>
          <p:nvPr/>
        </p:nvSpPr>
        <p:spPr>
          <a:xfrm>
            <a:off x="14611548" y="5086597"/>
            <a:ext cx="2459408" cy="476250"/>
          </a:xfrm>
          <a:prstGeom prst="rect">
            <a:avLst/>
          </a:prstGeom>
        </p:spPr>
        <p:txBody>
          <a:bodyPr lIns="0" tIns="0" rIns="0" bIns="0" rtlCol="0" anchor="t">
            <a:spAutoFit/>
          </a:bodyPr>
          <a:lstStyle/>
          <a:p>
            <a:pPr algn="l">
              <a:lnSpc>
                <a:spcPts val="3600"/>
              </a:lnSpc>
            </a:pPr>
            <a:r>
              <a:rPr lang="en-US" sz="3000" b="1">
                <a:solidFill>
                  <a:srgbClr val="2A2E30"/>
                </a:solidFill>
                <a:latin typeface="Barlow Semi-Bold"/>
                <a:ea typeface="Barlow Semi-Bold"/>
                <a:cs typeface="Barlow Semi-Bold"/>
                <a:sym typeface="Barlow Semi-Bold"/>
              </a:rPr>
              <a:t>Step 5</a:t>
            </a:r>
          </a:p>
        </p:txBody>
      </p:sp>
      <p:grpSp>
        <p:nvGrpSpPr>
          <p:cNvPr id="10" name="Group 10"/>
          <p:cNvGrpSpPr/>
          <p:nvPr/>
        </p:nvGrpSpPr>
        <p:grpSpPr>
          <a:xfrm>
            <a:off x="1217044" y="6311322"/>
            <a:ext cx="2462801" cy="3775688"/>
            <a:chOff x="0" y="0"/>
            <a:chExt cx="3283734" cy="5034250"/>
          </a:xfrm>
        </p:grpSpPr>
        <p:sp>
          <p:nvSpPr>
            <p:cNvPr id="11" name="TextBox 11"/>
            <p:cNvSpPr txBox="1"/>
            <p:nvPr/>
          </p:nvSpPr>
          <p:spPr>
            <a:xfrm>
              <a:off x="0" y="-104775"/>
              <a:ext cx="3283734" cy="1042203"/>
            </a:xfrm>
            <a:prstGeom prst="rect">
              <a:avLst/>
            </a:prstGeom>
          </p:spPr>
          <p:txBody>
            <a:bodyPr lIns="0" tIns="0" rIns="0" bIns="0" rtlCol="0" anchor="t">
              <a:spAutoFit/>
            </a:bodyPr>
            <a:lstStyle/>
            <a:p>
              <a:pPr algn="l">
                <a:lnSpc>
                  <a:spcPts val="3344"/>
                </a:lnSpc>
              </a:pPr>
              <a:r>
                <a:rPr lang="en-US" sz="1900" u="sng" spc="7">
                  <a:solidFill>
                    <a:srgbClr val="2A2E30"/>
                  </a:solidFill>
                  <a:latin typeface="Barlow"/>
                  <a:ea typeface="Barlow"/>
                  <a:cs typeface="Barlow"/>
                  <a:sym typeface="Barlow"/>
                </a:rPr>
                <a:t>Define Base Models and Stacking Classifier</a:t>
              </a:r>
            </a:p>
          </p:txBody>
        </p:sp>
        <p:sp>
          <p:nvSpPr>
            <p:cNvPr id="12" name="TextBox 12"/>
            <p:cNvSpPr txBox="1"/>
            <p:nvPr/>
          </p:nvSpPr>
          <p:spPr>
            <a:xfrm>
              <a:off x="0" y="1275686"/>
              <a:ext cx="3283734" cy="3758565"/>
            </a:xfrm>
            <a:prstGeom prst="rect">
              <a:avLst/>
            </a:prstGeom>
          </p:spPr>
          <p:txBody>
            <a:bodyPr lIns="0" tIns="0" rIns="0" bIns="0" rtlCol="0" anchor="t">
              <a:spAutoFit/>
            </a:bodyPr>
            <a:lstStyle/>
            <a:p>
              <a:pPr algn="l">
                <a:lnSpc>
                  <a:spcPts val="2520"/>
                </a:lnSpc>
              </a:pPr>
              <a:r>
                <a:rPr lang="en-US" sz="1800" spc="7">
                  <a:solidFill>
                    <a:srgbClr val="2A2E30"/>
                  </a:solidFill>
                  <a:latin typeface="Barlow"/>
                  <a:ea typeface="Barlow"/>
                  <a:cs typeface="Barlow"/>
                  <a:sym typeface="Barlow"/>
                </a:rPr>
                <a:t>Create a list of base models (e.g., Logistic Regression, Random Forest, XGBoost) and define a stacking classifier using these models with Logistic Regression as the meta-model.</a:t>
              </a:r>
            </a:p>
          </p:txBody>
        </p:sp>
      </p:grpSp>
      <p:grpSp>
        <p:nvGrpSpPr>
          <p:cNvPr id="13" name="Group 13"/>
          <p:cNvGrpSpPr/>
          <p:nvPr/>
        </p:nvGrpSpPr>
        <p:grpSpPr>
          <a:xfrm>
            <a:off x="4565670" y="6311322"/>
            <a:ext cx="2462801" cy="3461363"/>
            <a:chOff x="0" y="0"/>
            <a:chExt cx="3283734" cy="4615150"/>
          </a:xfrm>
        </p:grpSpPr>
        <p:sp>
          <p:nvSpPr>
            <p:cNvPr id="14" name="TextBox 14"/>
            <p:cNvSpPr txBox="1"/>
            <p:nvPr/>
          </p:nvSpPr>
          <p:spPr>
            <a:xfrm>
              <a:off x="0" y="-104775"/>
              <a:ext cx="3283734" cy="1042203"/>
            </a:xfrm>
            <a:prstGeom prst="rect">
              <a:avLst/>
            </a:prstGeom>
          </p:spPr>
          <p:txBody>
            <a:bodyPr lIns="0" tIns="0" rIns="0" bIns="0" rtlCol="0" anchor="t">
              <a:spAutoFit/>
            </a:bodyPr>
            <a:lstStyle/>
            <a:p>
              <a:pPr algn="l">
                <a:lnSpc>
                  <a:spcPts val="3344"/>
                </a:lnSpc>
              </a:pPr>
              <a:r>
                <a:rPr lang="en-US" sz="1900" u="sng" spc="7">
                  <a:solidFill>
                    <a:srgbClr val="2A2E30"/>
                  </a:solidFill>
                  <a:latin typeface="Barlow"/>
                  <a:ea typeface="Barlow"/>
                  <a:cs typeface="Barlow"/>
                  <a:sym typeface="Barlow"/>
                </a:rPr>
                <a:t>Compile Models Dictionary</a:t>
              </a:r>
            </a:p>
          </p:txBody>
        </p:sp>
        <p:sp>
          <p:nvSpPr>
            <p:cNvPr id="15" name="TextBox 15"/>
            <p:cNvSpPr txBox="1"/>
            <p:nvPr/>
          </p:nvSpPr>
          <p:spPr>
            <a:xfrm>
              <a:off x="0" y="1275686"/>
              <a:ext cx="3283734" cy="3339465"/>
            </a:xfrm>
            <a:prstGeom prst="rect">
              <a:avLst/>
            </a:prstGeom>
          </p:spPr>
          <p:txBody>
            <a:bodyPr lIns="0" tIns="0" rIns="0" bIns="0" rtlCol="0" anchor="t">
              <a:spAutoFit/>
            </a:bodyPr>
            <a:lstStyle/>
            <a:p>
              <a:pPr algn="l">
                <a:lnSpc>
                  <a:spcPts val="2520"/>
                </a:lnSpc>
              </a:pPr>
              <a:r>
                <a:rPr lang="en-US" sz="1800" spc="7">
                  <a:solidFill>
                    <a:srgbClr val="2A2E30"/>
                  </a:solidFill>
                  <a:latin typeface="Barlow"/>
                  <a:ea typeface="Barlow"/>
                  <a:cs typeface="Barlow"/>
                  <a:sym typeface="Barlow"/>
                </a:rPr>
                <a:t>Construct a comprehensive dictionary of various machine learning models, including traditional classifiers and the stacking classifier.</a:t>
              </a:r>
            </a:p>
          </p:txBody>
        </p:sp>
      </p:grpSp>
      <p:grpSp>
        <p:nvGrpSpPr>
          <p:cNvPr id="16" name="Group 16"/>
          <p:cNvGrpSpPr/>
          <p:nvPr/>
        </p:nvGrpSpPr>
        <p:grpSpPr>
          <a:xfrm>
            <a:off x="7914296" y="6311322"/>
            <a:ext cx="2462801" cy="2832713"/>
            <a:chOff x="0" y="0"/>
            <a:chExt cx="3283734" cy="3776950"/>
          </a:xfrm>
        </p:grpSpPr>
        <p:sp>
          <p:nvSpPr>
            <p:cNvPr id="17" name="TextBox 17"/>
            <p:cNvSpPr txBox="1"/>
            <p:nvPr/>
          </p:nvSpPr>
          <p:spPr>
            <a:xfrm>
              <a:off x="0" y="-104775"/>
              <a:ext cx="3283734" cy="1042203"/>
            </a:xfrm>
            <a:prstGeom prst="rect">
              <a:avLst/>
            </a:prstGeom>
          </p:spPr>
          <p:txBody>
            <a:bodyPr lIns="0" tIns="0" rIns="0" bIns="0" rtlCol="0" anchor="t">
              <a:spAutoFit/>
            </a:bodyPr>
            <a:lstStyle/>
            <a:p>
              <a:pPr algn="l">
                <a:lnSpc>
                  <a:spcPts val="3344"/>
                </a:lnSpc>
              </a:pPr>
              <a:r>
                <a:rPr lang="en-US" sz="1900" u="sng" spc="7">
                  <a:solidFill>
                    <a:srgbClr val="2A2E30"/>
                  </a:solidFill>
                  <a:latin typeface="Barlow"/>
                  <a:ea typeface="Barlow"/>
                  <a:cs typeface="Barlow"/>
                  <a:sym typeface="Barlow"/>
                </a:rPr>
                <a:t>Set Up Cross-Validation and Scoring</a:t>
              </a:r>
            </a:p>
          </p:txBody>
        </p:sp>
        <p:sp>
          <p:nvSpPr>
            <p:cNvPr id="18" name="TextBox 18"/>
            <p:cNvSpPr txBox="1"/>
            <p:nvPr/>
          </p:nvSpPr>
          <p:spPr>
            <a:xfrm>
              <a:off x="0" y="1275686"/>
              <a:ext cx="3283734" cy="2501265"/>
            </a:xfrm>
            <a:prstGeom prst="rect">
              <a:avLst/>
            </a:prstGeom>
          </p:spPr>
          <p:txBody>
            <a:bodyPr lIns="0" tIns="0" rIns="0" bIns="0" rtlCol="0" anchor="t">
              <a:spAutoFit/>
            </a:bodyPr>
            <a:lstStyle/>
            <a:p>
              <a:pPr algn="l">
                <a:lnSpc>
                  <a:spcPts val="2520"/>
                </a:lnSpc>
              </a:pPr>
              <a:r>
                <a:rPr lang="en-US" sz="1800" spc="7">
                  <a:solidFill>
                    <a:srgbClr val="2A2E30"/>
                  </a:solidFill>
                  <a:latin typeface="Barlow"/>
                  <a:ea typeface="Barlow"/>
                  <a:cs typeface="Barlow"/>
                  <a:sym typeface="Barlow"/>
                </a:rPr>
                <a:t>Establish a Stratified K-Fold cross-validation strategy and define scoring metrics (e.g., recall) for evaluating model performance.</a:t>
              </a:r>
            </a:p>
          </p:txBody>
        </p:sp>
      </p:grpSp>
      <p:grpSp>
        <p:nvGrpSpPr>
          <p:cNvPr id="19" name="Group 19"/>
          <p:cNvGrpSpPr/>
          <p:nvPr/>
        </p:nvGrpSpPr>
        <p:grpSpPr>
          <a:xfrm>
            <a:off x="11262922" y="6311322"/>
            <a:ext cx="2759622" cy="3147038"/>
            <a:chOff x="0" y="0"/>
            <a:chExt cx="3679496" cy="4196050"/>
          </a:xfrm>
        </p:grpSpPr>
        <p:sp>
          <p:nvSpPr>
            <p:cNvPr id="20" name="TextBox 20"/>
            <p:cNvSpPr txBox="1"/>
            <p:nvPr/>
          </p:nvSpPr>
          <p:spPr>
            <a:xfrm>
              <a:off x="0" y="-104775"/>
              <a:ext cx="3679496" cy="1042203"/>
            </a:xfrm>
            <a:prstGeom prst="rect">
              <a:avLst/>
            </a:prstGeom>
          </p:spPr>
          <p:txBody>
            <a:bodyPr lIns="0" tIns="0" rIns="0" bIns="0" rtlCol="0" anchor="t">
              <a:spAutoFit/>
            </a:bodyPr>
            <a:lstStyle/>
            <a:p>
              <a:pPr algn="l">
                <a:lnSpc>
                  <a:spcPts val="3344"/>
                </a:lnSpc>
              </a:pPr>
              <a:r>
                <a:rPr lang="en-US" sz="1900" u="sng" spc="7">
                  <a:solidFill>
                    <a:srgbClr val="2A2E30"/>
                  </a:solidFill>
                  <a:latin typeface="Barlow"/>
                  <a:ea typeface="Barlow"/>
                  <a:cs typeface="Barlow"/>
                  <a:sym typeface="Barlow"/>
                </a:rPr>
                <a:t>Evaluate Models with Different Scalers</a:t>
              </a:r>
            </a:p>
          </p:txBody>
        </p:sp>
        <p:sp>
          <p:nvSpPr>
            <p:cNvPr id="21" name="TextBox 21"/>
            <p:cNvSpPr txBox="1"/>
            <p:nvPr/>
          </p:nvSpPr>
          <p:spPr>
            <a:xfrm>
              <a:off x="0" y="1275686"/>
              <a:ext cx="3679496" cy="2920365"/>
            </a:xfrm>
            <a:prstGeom prst="rect">
              <a:avLst/>
            </a:prstGeom>
          </p:spPr>
          <p:txBody>
            <a:bodyPr lIns="0" tIns="0" rIns="0" bIns="0" rtlCol="0" anchor="t">
              <a:spAutoFit/>
            </a:bodyPr>
            <a:lstStyle/>
            <a:p>
              <a:pPr algn="l">
                <a:lnSpc>
                  <a:spcPts val="2520"/>
                </a:lnSpc>
              </a:pPr>
              <a:r>
                <a:rPr lang="en-US" sz="1800" spc="7">
                  <a:solidFill>
                    <a:srgbClr val="2A2E30"/>
                  </a:solidFill>
                  <a:latin typeface="Barlow"/>
                  <a:ea typeface="Barlow"/>
                  <a:cs typeface="Barlow"/>
                  <a:sym typeface="Barlow"/>
                </a:rPr>
                <a:t>Iterate over different scalers and models, creating pipelines that include preprocessing and model training, and collect performance scores through cross-validation.</a:t>
              </a:r>
            </a:p>
          </p:txBody>
        </p:sp>
      </p:grpSp>
      <p:grpSp>
        <p:nvGrpSpPr>
          <p:cNvPr id="22" name="Group 22"/>
          <p:cNvGrpSpPr/>
          <p:nvPr/>
        </p:nvGrpSpPr>
        <p:grpSpPr>
          <a:xfrm>
            <a:off x="14611548" y="6311322"/>
            <a:ext cx="2688232" cy="3147038"/>
            <a:chOff x="0" y="0"/>
            <a:chExt cx="3584309" cy="4196050"/>
          </a:xfrm>
        </p:grpSpPr>
        <p:sp>
          <p:nvSpPr>
            <p:cNvPr id="23" name="TextBox 23"/>
            <p:cNvSpPr txBox="1"/>
            <p:nvPr/>
          </p:nvSpPr>
          <p:spPr>
            <a:xfrm>
              <a:off x="0" y="-104775"/>
              <a:ext cx="3584309" cy="1042203"/>
            </a:xfrm>
            <a:prstGeom prst="rect">
              <a:avLst/>
            </a:prstGeom>
          </p:spPr>
          <p:txBody>
            <a:bodyPr lIns="0" tIns="0" rIns="0" bIns="0" rtlCol="0" anchor="t">
              <a:spAutoFit/>
            </a:bodyPr>
            <a:lstStyle/>
            <a:p>
              <a:pPr algn="l">
                <a:lnSpc>
                  <a:spcPts val="3344"/>
                </a:lnSpc>
              </a:pPr>
              <a:r>
                <a:rPr lang="en-US" sz="1900" u="sng" spc="7">
                  <a:solidFill>
                    <a:srgbClr val="2A2E30"/>
                  </a:solidFill>
                  <a:latin typeface="Barlow"/>
                  <a:ea typeface="Barlow"/>
                  <a:cs typeface="Barlow"/>
                  <a:sym typeface="Barlow"/>
                </a:rPr>
                <a:t>Identify and Display Best Model and Scaler</a:t>
              </a:r>
            </a:p>
          </p:txBody>
        </p:sp>
        <p:sp>
          <p:nvSpPr>
            <p:cNvPr id="24" name="TextBox 24"/>
            <p:cNvSpPr txBox="1"/>
            <p:nvPr/>
          </p:nvSpPr>
          <p:spPr>
            <a:xfrm>
              <a:off x="0" y="1275686"/>
              <a:ext cx="3584309" cy="2920365"/>
            </a:xfrm>
            <a:prstGeom prst="rect">
              <a:avLst/>
            </a:prstGeom>
          </p:spPr>
          <p:txBody>
            <a:bodyPr lIns="0" tIns="0" rIns="0" bIns="0" rtlCol="0" anchor="t">
              <a:spAutoFit/>
            </a:bodyPr>
            <a:lstStyle/>
            <a:p>
              <a:pPr algn="l">
                <a:lnSpc>
                  <a:spcPts val="2520"/>
                </a:lnSpc>
              </a:pPr>
              <a:r>
                <a:rPr lang="en-US" sz="1800" spc="7">
                  <a:solidFill>
                    <a:srgbClr val="2A2E30"/>
                  </a:solidFill>
                  <a:latin typeface="Barlow"/>
                  <a:ea typeface="Barlow"/>
                  <a:cs typeface="Barlow"/>
                  <a:sym typeface="Barlow"/>
                </a:rPr>
                <a:t>Determine the best-performing model and scaler from the results, create a final pipeline using these selections, and display the optimized pipeline configuration.</a:t>
              </a:r>
            </a:p>
          </p:txBody>
        </p:sp>
      </p:grpSp>
      <p:sp>
        <p:nvSpPr>
          <p:cNvPr id="25" name="AutoShape 25"/>
          <p:cNvSpPr/>
          <p:nvPr/>
        </p:nvSpPr>
        <p:spPr>
          <a:xfrm>
            <a:off x="1420527" y="5875987"/>
            <a:ext cx="3150707" cy="0"/>
          </a:xfrm>
          <a:prstGeom prst="line">
            <a:avLst/>
          </a:prstGeom>
          <a:ln w="19050" cap="rnd">
            <a:solidFill>
              <a:srgbClr val="2A2E30">
                <a:alpha val="34902"/>
              </a:srgbClr>
            </a:solidFill>
            <a:prstDash val="solid"/>
            <a:headEnd type="none" w="sm" len="sm"/>
            <a:tailEnd type="none" w="sm" len="sm"/>
          </a:ln>
        </p:spPr>
        <p:txBody>
          <a:bodyPr/>
          <a:lstStyle/>
          <a:p>
            <a:endParaRPr lang="en-ID"/>
          </a:p>
        </p:txBody>
      </p:sp>
      <p:grpSp>
        <p:nvGrpSpPr>
          <p:cNvPr id="26" name="Group 26"/>
          <p:cNvGrpSpPr/>
          <p:nvPr/>
        </p:nvGrpSpPr>
        <p:grpSpPr>
          <a:xfrm>
            <a:off x="1217044" y="5774246"/>
            <a:ext cx="203483" cy="203483"/>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C72"/>
            </a:solidFill>
          </p:spPr>
          <p:txBody>
            <a:bodyPr/>
            <a:lstStyle/>
            <a:p>
              <a:endParaRPr lang="en-ID"/>
            </a:p>
          </p:txBody>
        </p:sp>
        <p:sp>
          <p:nvSpPr>
            <p:cNvPr id="28" name="TextBox 28"/>
            <p:cNvSpPr txBox="1"/>
            <p:nvPr/>
          </p:nvSpPr>
          <p:spPr>
            <a:xfrm>
              <a:off x="76200" y="47625"/>
              <a:ext cx="660400" cy="688975"/>
            </a:xfrm>
            <a:prstGeom prst="rect">
              <a:avLst/>
            </a:prstGeom>
          </p:spPr>
          <p:txBody>
            <a:bodyPr lIns="50800" tIns="50800" rIns="50800" bIns="50800" rtlCol="0" anchor="ctr"/>
            <a:lstStyle/>
            <a:p>
              <a:pPr algn="ctr">
                <a:lnSpc>
                  <a:spcPts val="2100"/>
                </a:lnSpc>
              </a:pPr>
              <a:endParaRPr/>
            </a:p>
          </p:txBody>
        </p:sp>
      </p:grpSp>
      <p:grpSp>
        <p:nvGrpSpPr>
          <p:cNvPr id="29" name="Group 29"/>
          <p:cNvGrpSpPr/>
          <p:nvPr/>
        </p:nvGrpSpPr>
        <p:grpSpPr>
          <a:xfrm>
            <a:off x="4571233" y="5774246"/>
            <a:ext cx="203483" cy="203483"/>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C72"/>
            </a:solidFill>
          </p:spPr>
          <p:txBody>
            <a:bodyPr/>
            <a:lstStyle/>
            <a:p>
              <a:endParaRPr lang="en-ID"/>
            </a:p>
          </p:txBody>
        </p:sp>
        <p:sp>
          <p:nvSpPr>
            <p:cNvPr id="31" name="TextBox 31"/>
            <p:cNvSpPr txBox="1"/>
            <p:nvPr/>
          </p:nvSpPr>
          <p:spPr>
            <a:xfrm>
              <a:off x="76200" y="47625"/>
              <a:ext cx="660400" cy="688975"/>
            </a:xfrm>
            <a:prstGeom prst="rect">
              <a:avLst/>
            </a:prstGeom>
          </p:spPr>
          <p:txBody>
            <a:bodyPr lIns="50800" tIns="50800" rIns="50800" bIns="50800" rtlCol="0" anchor="ctr"/>
            <a:lstStyle/>
            <a:p>
              <a:pPr algn="ctr">
                <a:lnSpc>
                  <a:spcPts val="2100"/>
                </a:lnSpc>
              </a:pPr>
              <a:endParaRPr/>
            </a:p>
          </p:txBody>
        </p:sp>
      </p:grpSp>
      <p:grpSp>
        <p:nvGrpSpPr>
          <p:cNvPr id="32" name="Group 32"/>
          <p:cNvGrpSpPr/>
          <p:nvPr/>
        </p:nvGrpSpPr>
        <p:grpSpPr>
          <a:xfrm>
            <a:off x="7925423" y="5774246"/>
            <a:ext cx="203483" cy="203483"/>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C72"/>
            </a:solidFill>
          </p:spPr>
          <p:txBody>
            <a:bodyPr/>
            <a:lstStyle/>
            <a:p>
              <a:endParaRPr lang="en-ID"/>
            </a:p>
          </p:txBody>
        </p:sp>
        <p:sp>
          <p:nvSpPr>
            <p:cNvPr id="34" name="TextBox 34"/>
            <p:cNvSpPr txBox="1"/>
            <p:nvPr/>
          </p:nvSpPr>
          <p:spPr>
            <a:xfrm>
              <a:off x="76200" y="47625"/>
              <a:ext cx="660400" cy="688975"/>
            </a:xfrm>
            <a:prstGeom prst="rect">
              <a:avLst/>
            </a:prstGeom>
          </p:spPr>
          <p:txBody>
            <a:bodyPr lIns="50800" tIns="50800" rIns="50800" bIns="50800" rtlCol="0" anchor="ctr"/>
            <a:lstStyle/>
            <a:p>
              <a:pPr algn="ctr">
                <a:lnSpc>
                  <a:spcPts val="2100"/>
                </a:lnSpc>
              </a:pPr>
              <a:endParaRPr/>
            </a:p>
          </p:txBody>
        </p:sp>
      </p:grpSp>
      <p:grpSp>
        <p:nvGrpSpPr>
          <p:cNvPr id="35" name="Group 35"/>
          <p:cNvGrpSpPr/>
          <p:nvPr/>
        </p:nvGrpSpPr>
        <p:grpSpPr>
          <a:xfrm>
            <a:off x="11279612" y="5774246"/>
            <a:ext cx="203483" cy="203483"/>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C72"/>
            </a:solidFill>
          </p:spPr>
          <p:txBody>
            <a:bodyPr/>
            <a:lstStyle/>
            <a:p>
              <a:endParaRPr lang="en-ID"/>
            </a:p>
          </p:txBody>
        </p:sp>
        <p:sp>
          <p:nvSpPr>
            <p:cNvPr id="37" name="TextBox 37"/>
            <p:cNvSpPr txBox="1"/>
            <p:nvPr/>
          </p:nvSpPr>
          <p:spPr>
            <a:xfrm>
              <a:off x="76200" y="47625"/>
              <a:ext cx="660400" cy="688975"/>
            </a:xfrm>
            <a:prstGeom prst="rect">
              <a:avLst/>
            </a:prstGeom>
          </p:spPr>
          <p:txBody>
            <a:bodyPr lIns="50800" tIns="50800" rIns="50800" bIns="50800" rtlCol="0" anchor="ctr"/>
            <a:lstStyle/>
            <a:p>
              <a:pPr algn="ctr">
                <a:lnSpc>
                  <a:spcPts val="2100"/>
                </a:lnSpc>
              </a:pPr>
              <a:endParaRPr/>
            </a:p>
          </p:txBody>
        </p:sp>
      </p:grpSp>
      <p:grpSp>
        <p:nvGrpSpPr>
          <p:cNvPr id="38" name="Group 38"/>
          <p:cNvGrpSpPr/>
          <p:nvPr/>
        </p:nvGrpSpPr>
        <p:grpSpPr>
          <a:xfrm>
            <a:off x="14633801" y="5774246"/>
            <a:ext cx="203483" cy="203483"/>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C72"/>
            </a:solidFill>
          </p:spPr>
          <p:txBody>
            <a:bodyPr/>
            <a:lstStyle/>
            <a:p>
              <a:endParaRPr lang="en-ID"/>
            </a:p>
          </p:txBody>
        </p:sp>
        <p:sp>
          <p:nvSpPr>
            <p:cNvPr id="40" name="TextBox 40"/>
            <p:cNvSpPr txBox="1"/>
            <p:nvPr/>
          </p:nvSpPr>
          <p:spPr>
            <a:xfrm>
              <a:off x="76200" y="47625"/>
              <a:ext cx="660400" cy="688975"/>
            </a:xfrm>
            <a:prstGeom prst="rect">
              <a:avLst/>
            </a:prstGeom>
          </p:spPr>
          <p:txBody>
            <a:bodyPr lIns="50800" tIns="50800" rIns="50800" bIns="50800" rtlCol="0" anchor="ctr"/>
            <a:lstStyle/>
            <a:p>
              <a:pPr algn="ctr">
                <a:lnSpc>
                  <a:spcPts val="2100"/>
                </a:lnSpc>
              </a:pPr>
              <a:endParaRPr/>
            </a:p>
          </p:txBody>
        </p:sp>
      </p:grpSp>
      <p:sp>
        <p:nvSpPr>
          <p:cNvPr id="41" name="AutoShape 41"/>
          <p:cNvSpPr/>
          <p:nvPr/>
        </p:nvSpPr>
        <p:spPr>
          <a:xfrm>
            <a:off x="4774716" y="5875987"/>
            <a:ext cx="3150707" cy="0"/>
          </a:xfrm>
          <a:prstGeom prst="line">
            <a:avLst/>
          </a:prstGeom>
          <a:ln w="19050" cap="rnd">
            <a:solidFill>
              <a:srgbClr val="2A2E30">
                <a:alpha val="34902"/>
              </a:srgbClr>
            </a:solidFill>
            <a:prstDash val="solid"/>
            <a:headEnd type="none" w="sm" len="sm"/>
            <a:tailEnd type="none" w="sm" len="sm"/>
          </a:ln>
        </p:spPr>
        <p:txBody>
          <a:bodyPr/>
          <a:lstStyle/>
          <a:p>
            <a:endParaRPr lang="en-ID"/>
          </a:p>
        </p:txBody>
      </p:sp>
      <p:sp>
        <p:nvSpPr>
          <p:cNvPr id="42" name="AutoShape 42"/>
          <p:cNvSpPr/>
          <p:nvPr/>
        </p:nvSpPr>
        <p:spPr>
          <a:xfrm>
            <a:off x="8128905" y="5875987"/>
            <a:ext cx="3150707" cy="0"/>
          </a:xfrm>
          <a:prstGeom prst="line">
            <a:avLst/>
          </a:prstGeom>
          <a:ln w="19050" cap="rnd">
            <a:solidFill>
              <a:srgbClr val="2A2E30">
                <a:alpha val="34902"/>
              </a:srgbClr>
            </a:solidFill>
            <a:prstDash val="solid"/>
            <a:headEnd type="none" w="sm" len="sm"/>
            <a:tailEnd type="none" w="sm" len="sm"/>
          </a:ln>
        </p:spPr>
        <p:txBody>
          <a:bodyPr/>
          <a:lstStyle/>
          <a:p>
            <a:endParaRPr lang="en-ID"/>
          </a:p>
        </p:txBody>
      </p:sp>
      <p:sp>
        <p:nvSpPr>
          <p:cNvPr id="43" name="AutoShape 43"/>
          <p:cNvSpPr/>
          <p:nvPr/>
        </p:nvSpPr>
        <p:spPr>
          <a:xfrm>
            <a:off x="11483095" y="5875987"/>
            <a:ext cx="3150707" cy="0"/>
          </a:xfrm>
          <a:prstGeom prst="line">
            <a:avLst/>
          </a:prstGeom>
          <a:ln w="19050" cap="rnd">
            <a:solidFill>
              <a:srgbClr val="2A2E30">
                <a:alpha val="34902"/>
              </a:srgbClr>
            </a:solidFill>
            <a:prstDash val="solid"/>
            <a:headEnd type="none" w="sm" len="sm"/>
            <a:tailEnd type="none" w="sm" len="sm"/>
          </a:ln>
        </p:spPr>
        <p:txBody>
          <a:bodyPr/>
          <a:lstStyle/>
          <a:p>
            <a:endParaRPr lang="en-ID"/>
          </a:p>
        </p:txBody>
      </p:sp>
      <p:sp>
        <p:nvSpPr>
          <p:cNvPr id="44" name="Slide Number Placeholder 43">
            <a:extLst>
              <a:ext uri="{FF2B5EF4-FFF2-40B4-BE49-F238E27FC236}">
                <a16:creationId xmlns:a16="http://schemas.microsoft.com/office/drawing/2014/main" id="{62A97911-18BF-7239-F7BC-A0D7AE5685E4}"/>
              </a:ext>
            </a:extLst>
          </p:cNvPr>
          <p:cNvSpPr>
            <a:spLocks noGrp="1"/>
          </p:cNvSpPr>
          <p:nvPr>
            <p:ph type="sldNum" sz="quarter" idx="12"/>
          </p:nvPr>
        </p:nvSpPr>
        <p:spPr/>
        <p:txBody>
          <a:bodyPr/>
          <a:lstStyle/>
          <a:p>
            <a:fld id="{B6F15528-21DE-4FAA-801E-634DDDAF4B2B}"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59615" y="2553665"/>
            <a:ext cx="13394144" cy="4951070"/>
            <a:chOff x="0" y="0"/>
            <a:chExt cx="17858858" cy="6601426"/>
          </a:xfrm>
        </p:grpSpPr>
        <p:sp>
          <p:nvSpPr>
            <p:cNvPr id="3" name="TextBox 3"/>
            <p:cNvSpPr txBox="1"/>
            <p:nvPr/>
          </p:nvSpPr>
          <p:spPr>
            <a:xfrm>
              <a:off x="0" y="0"/>
              <a:ext cx="17858858" cy="1562100"/>
            </a:xfrm>
            <a:prstGeom prst="rect">
              <a:avLst/>
            </a:prstGeom>
          </p:spPr>
          <p:txBody>
            <a:bodyPr lIns="0" tIns="0" rIns="0" bIns="0" rtlCol="0" anchor="t">
              <a:spAutoFit/>
            </a:bodyPr>
            <a:lstStyle/>
            <a:p>
              <a:pPr algn="l">
                <a:lnSpc>
                  <a:spcPts val="9242"/>
                </a:lnSpc>
              </a:pPr>
              <a:r>
                <a:rPr lang="en-US" sz="7702" b="1">
                  <a:solidFill>
                    <a:srgbClr val="2A2E30"/>
                  </a:solidFill>
                  <a:latin typeface="Barlow Bold"/>
                  <a:ea typeface="Barlow Bold"/>
                  <a:cs typeface="Barlow Bold"/>
                  <a:sym typeface="Barlow Bold"/>
                </a:rPr>
                <a:t>Modeling</a:t>
              </a:r>
            </a:p>
          </p:txBody>
        </p:sp>
        <p:sp>
          <p:nvSpPr>
            <p:cNvPr id="4" name="TextBox 4"/>
            <p:cNvSpPr txBox="1"/>
            <p:nvPr/>
          </p:nvSpPr>
          <p:spPr>
            <a:xfrm>
              <a:off x="0" y="2040227"/>
              <a:ext cx="17858858" cy="628650"/>
            </a:xfrm>
            <a:prstGeom prst="rect">
              <a:avLst/>
            </a:prstGeom>
          </p:spPr>
          <p:txBody>
            <a:bodyPr lIns="0" tIns="0" rIns="0" bIns="0" rtlCol="0" anchor="t">
              <a:spAutoFit/>
            </a:bodyPr>
            <a:lstStyle/>
            <a:p>
              <a:pPr algn="l">
                <a:lnSpc>
                  <a:spcPts val="3600"/>
                </a:lnSpc>
              </a:pPr>
              <a:r>
                <a:rPr lang="en-US" sz="3000" b="1">
                  <a:solidFill>
                    <a:srgbClr val="2A2E30"/>
                  </a:solidFill>
                  <a:latin typeface="Barlow Semi-Bold"/>
                  <a:ea typeface="Barlow Semi-Bold"/>
                  <a:cs typeface="Barlow Semi-Bold"/>
                  <a:sym typeface="Barlow Semi-Bold"/>
                </a:rPr>
                <a:t>Best Model Benchmark Initialization</a:t>
              </a:r>
            </a:p>
          </p:txBody>
        </p:sp>
        <p:sp>
          <p:nvSpPr>
            <p:cNvPr id="5" name="TextBox 5"/>
            <p:cNvSpPr txBox="1"/>
            <p:nvPr/>
          </p:nvSpPr>
          <p:spPr>
            <a:xfrm>
              <a:off x="0" y="3200315"/>
              <a:ext cx="17858858" cy="3401111"/>
            </a:xfrm>
            <a:prstGeom prst="rect">
              <a:avLst/>
            </a:prstGeom>
          </p:spPr>
          <p:txBody>
            <a:bodyPr lIns="0" tIns="0" rIns="0" bIns="0" rtlCol="0" anchor="t">
              <a:spAutoFit/>
            </a:bodyPr>
            <a:lstStyle/>
            <a:p>
              <a:pPr marL="511683" lvl="1" indent="-255842" algn="l">
                <a:lnSpc>
                  <a:spcPts val="4171"/>
                </a:lnSpc>
                <a:buFont typeface="Arial"/>
                <a:buChar char="•"/>
              </a:pPr>
              <a:r>
                <a:rPr lang="en-US" sz="2370" spc="9">
                  <a:solidFill>
                    <a:srgbClr val="2A2E30"/>
                  </a:solidFill>
                  <a:latin typeface="Barlow"/>
                  <a:ea typeface="Barlow"/>
                  <a:cs typeface="Barlow"/>
                  <a:sym typeface="Barlow"/>
                </a:rPr>
                <a:t>Metric: Recall</a:t>
              </a:r>
            </a:p>
            <a:p>
              <a:pPr marL="511683" lvl="1" indent="-255842" algn="l">
                <a:lnSpc>
                  <a:spcPts val="4171"/>
                </a:lnSpc>
                <a:buFont typeface="Arial"/>
                <a:buChar char="•"/>
              </a:pPr>
              <a:r>
                <a:rPr lang="en-US" sz="2370" spc="9">
                  <a:solidFill>
                    <a:srgbClr val="2A2E30"/>
                  </a:solidFill>
                  <a:latin typeface="Barlow"/>
                  <a:ea typeface="Barlow"/>
                  <a:cs typeface="Barlow"/>
                  <a:sym typeface="Barlow"/>
                </a:rPr>
                <a:t>Model: AdaBoost</a:t>
              </a:r>
            </a:p>
            <a:p>
              <a:pPr marL="511683" lvl="1" indent="-255842" algn="l">
                <a:lnSpc>
                  <a:spcPts val="4171"/>
                </a:lnSpc>
                <a:buFont typeface="Arial"/>
                <a:buChar char="•"/>
              </a:pPr>
              <a:r>
                <a:rPr lang="en-US" sz="2370" spc="9">
                  <a:solidFill>
                    <a:srgbClr val="2A2E30"/>
                  </a:solidFill>
                  <a:latin typeface="Barlow"/>
                  <a:ea typeface="Barlow"/>
                  <a:cs typeface="Barlow"/>
                  <a:sym typeface="Barlow"/>
                </a:rPr>
                <a:t>Scaler: Robust</a:t>
              </a:r>
            </a:p>
            <a:p>
              <a:pPr marL="511683" lvl="1" indent="-255842" algn="l">
                <a:lnSpc>
                  <a:spcPts val="4171"/>
                </a:lnSpc>
                <a:buFont typeface="Arial"/>
                <a:buChar char="•"/>
              </a:pPr>
              <a:r>
                <a:rPr lang="en-US" sz="2370" spc="9">
                  <a:solidFill>
                    <a:srgbClr val="2A2E30"/>
                  </a:solidFill>
                  <a:latin typeface="Barlow"/>
                  <a:ea typeface="Barlow"/>
                  <a:cs typeface="Barlow"/>
                  <a:sym typeface="Barlow"/>
                </a:rPr>
                <a:t>Mean Score: 0.54</a:t>
              </a:r>
            </a:p>
            <a:p>
              <a:pPr marL="511683" lvl="1" indent="-255842" algn="l">
                <a:lnSpc>
                  <a:spcPts val="4171"/>
                </a:lnSpc>
                <a:buFont typeface="Arial"/>
                <a:buChar char="•"/>
              </a:pPr>
              <a:r>
                <a:rPr lang="en-US" sz="2370" spc="9">
                  <a:solidFill>
                    <a:srgbClr val="2A2E30"/>
                  </a:solidFill>
                  <a:latin typeface="Barlow"/>
                  <a:ea typeface="Barlow"/>
                  <a:cs typeface="Barlow"/>
                  <a:sym typeface="Barlow"/>
                </a:rPr>
                <a:t>Std Dev: 0.04</a:t>
              </a:r>
            </a:p>
          </p:txBody>
        </p:sp>
      </p:grpSp>
      <p:sp>
        <p:nvSpPr>
          <p:cNvPr id="6" name="Freeform 6"/>
          <p:cNvSpPr/>
          <p:nvPr/>
        </p:nvSpPr>
        <p:spPr>
          <a:xfrm rot="-1346665">
            <a:off x="13698353" y="-2914049"/>
            <a:ext cx="7202852" cy="7163563"/>
          </a:xfrm>
          <a:custGeom>
            <a:avLst/>
            <a:gdLst/>
            <a:ahLst/>
            <a:cxnLst/>
            <a:rect l="l" t="t" r="r" b="b"/>
            <a:pathLst>
              <a:path w="7202852" h="7163563">
                <a:moveTo>
                  <a:pt x="0" y="0"/>
                </a:moveTo>
                <a:lnTo>
                  <a:pt x="7202852" y="0"/>
                </a:lnTo>
                <a:lnTo>
                  <a:pt x="7202852" y="7163563"/>
                </a:lnTo>
                <a:lnTo>
                  <a:pt x="0" y="7163563"/>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n-ID"/>
          </a:p>
        </p:txBody>
      </p:sp>
      <p:sp>
        <p:nvSpPr>
          <p:cNvPr id="7" name="Freeform 7"/>
          <p:cNvSpPr/>
          <p:nvPr/>
        </p:nvSpPr>
        <p:spPr>
          <a:xfrm rot="-1346665">
            <a:off x="7313057" y="-5014027"/>
            <a:ext cx="7202852" cy="7163563"/>
          </a:xfrm>
          <a:custGeom>
            <a:avLst/>
            <a:gdLst/>
            <a:ahLst/>
            <a:cxnLst/>
            <a:rect l="l" t="t" r="r" b="b"/>
            <a:pathLst>
              <a:path w="7202852" h="7163563">
                <a:moveTo>
                  <a:pt x="0" y="0"/>
                </a:moveTo>
                <a:lnTo>
                  <a:pt x="7202852" y="0"/>
                </a:lnTo>
                <a:lnTo>
                  <a:pt x="7202852" y="7163563"/>
                </a:lnTo>
                <a:lnTo>
                  <a:pt x="0" y="7163563"/>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n-ID"/>
          </a:p>
        </p:txBody>
      </p:sp>
      <p:sp>
        <p:nvSpPr>
          <p:cNvPr id="8" name="Slide Number Placeholder 7">
            <a:extLst>
              <a:ext uri="{FF2B5EF4-FFF2-40B4-BE49-F238E27FC236}">
                <a16:creationId xmlns:a16="http://schemas.microsoft.com/office/drawing/2014/main" id="{69027C5E-F6D0-AC50-00F7-92F809796D9F}"/>
              </a:ext>
            </a:extLst>
          </p:cNvPr>
          <p:cNvSpPr>
            <a:spLocks noGrp="1"/>
          </p:cNvSpPr>
          <p:nvPr>
            <p:ph type="sldNum" sz="quarter" idx="12"/>
          </p:nvPr>
        </p:nvSpPr>
        <p:spPr/>
        <p:txBody>
          <a:bodyPr/>
          <a:lstStyle/>
          <a:p>
            <a:fld id="{B6F15528-21DE-4FAA-801E-634DDDAF4B2B}"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346665">
            <a:off x="13698353" y="-2914049"/>
            <a:ext cx="7202852" cy="7163563"/>
          </a:xfrm>
          <a:custGeom>
            <a:avLst/>
            <a:gdLst/>
            <a:ahLst/>
            <a:cxnLst/>
            <a:rect l="l" t="t" r="r" b="b"/>
            <a:pathLst>
              <a:path w="7202852" h="7163563">
                <a:moveTo>
                  <a:pt x="0" y="0"/>
                </a:moveTo>
                <a:lnTo>
                  <a:pt x="7202852" y="0"/>
                </a:lnTo>
                <a:lnTo>
                  <a:pt x="7202852" y="7163563"/>
                </a:lnTo>
                <a:lnTo>
                  <a:pt x="0" y="7163563"/>
                </a:lnTo>
                <a:lnTo>
                  <a:pt x="0" y="0"/>
                </a:lnTo>
                <a:close/>
              </a:path>
            </a:pathLst>
          </a:custGeom>
          <a:blipFill>
            <a:blip r:embed="rId2">
              <a:alphaModFix amt="26000"/>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 name="Freeform 3"/>
          <p:cNvSpPr/>
          <p:nvPr/>
        </p:nvSpPr>
        <p:spPr>
          <a:xfrm rot="-1346665">
            <a:off x="7313057" y="-5014027"/>
            <a:ext cx="7202852" cy="7163563"/>
          </a:xfrm>
          <a:custGeom>
            <a:avLst/>
            <a:gdLst/>
            <a:ahLst/>
            <a:cxnLst/>
            <a:rect l="l" t="t" r="r" b="b"/>
            <a:pathLst>
              <a:path w="7202852" h="7163563">
                <a:moveTo>
                  <a:pt x="0" y="0"/>
                </a:moveTo>
                <a:lnTo>
                  <a:pt x="7202852" y="0"/>
                </a:lnTo>
                <a:lnTo>
                  <a:pt x="7202852" y="7163563"/>
                </a:lnTo>
                <a:lnTo>
                  <a:pt x="0" y="7163563"/>
                </a:lnTo>
                <a:lnTo>
                  <a:pt x="0" y="0"/>
                </a:lnTo>
                <a:close/>
              </a:path>
            </a:pathLst>
          </a:custGeom>
          <a:blipFill>
            <a:blip r:embed="rId2">
              <a:alphaModFix amt="26000"/>
              <a:extLst>
                <a:ext uri="{96DAC541-7B7A-43D3-8B79-37D633B846F1}">
                  <asvg:svgBlip xmlns:asvg="http://schemas.microsoft.com/office/drawing/2016/SVG/main" r:embed="rId3"/>
                </a:ext>
              </a:extLst>
            </a:blip>
            <a:stretch>
              <a:fillRect/>
            </a:stretch>
          </a:blipFill>
        </p:spPr>
        <p:txBody>
          <a:bodyPr/>
          <a:lstStyle/>
          <a:p>
            <a:endParaRPr lang="en-ID"/>
          </a:p>
        </p:txBody>
      </p:sp>
      <p:sp>
        <p:nvSpPr>
          <p:cNvPr id="4" name="TextBox 4"/>
          <p:cNvSpPr txBox="1"/>
          <p:nvPr/>
        </p:nvSpPr>
        <p:spPr>
          <a:xfrm>
            <a:off x="1028700" y="1440595"/>
            <a:ext cx="16770355" cy="3267075"/>
          </a:xfrm>
          <a:prstGeom prst="rect">
            <a:avLst/>
          </a:prstGeom>
        </p:spPr>
        <p:txBody>
          <a:bodyPr lIns="0" tIns="0" rIns="0" bIns="0" rtlCol="0" anchor="t">
            <a:spAutoFit/>
          </a:bodyPr>
          <a:lstStyle/>
          <a:p>
            <a:pPr algn="l">
              <a:lnSpc>
                <a:spcPts val="5040"/>
              </a:lnSpc>
            </a:pPr>
            <a:r>
              <a:rPr lang="en-US" sz="4200" b="1">
                <a:solidFill>
                  <a:srgbClr val="2A2E30"/>
                </a:solidFill>
                <a:latin typeface="Barlow Bold"/>
                <a:ea typeface="Barlow Bold"/>
                <a:cs typeface="Barlow Bold"/>
                <a:sym typeface="Barlow Bold"/>
              </a:rPr>
              <a:t>Modeling</a:t>
            </a:r>
          </a:p>
          <a:p>
            <a:pPr algn="l">
              <a:lnSpc>
                <a:spcPts val="5040"/>
              </a:lnSpc>
            </a:pPr>
            <a:endParaRPr lang="en-US" sz="4200" b="1">
              <a:solidFill>
                <a:srgbClr val="2A2E30"/>
              </a:solidFill>
              <a:latin typeface="Barlow Bold"/>
              <a:ea typeface="Barlow Bold"/>
              <a:cs typeface="Barlow Bold"/>
              <a:sym typeface="Barlow Bold"/>
            </a:endParaRPr>
          </a:p>
          <a:p>
            <a:pPr algn="l">
              <a:lnSpc>
                <a:spcPts val="3359"/>
              </a:lnSpc>
            </a:pPr>
            <a:r>
              <a:rPr lang="en-US" sz="2799" b="1">
                <a:solidFill>
                  <a:srgbClr val="2A2E30"/>
                </a:solidFill>
                <a:latin typeface="Barlow Bold"/>
                <a:ea typeface="Barlow Bold"/>
                <a:cs typeface="Barlow Bold"/>
                <a:sym typeface="Barlow Bold"/>
              </a:rPr>
              <a:t>AdaBoost Algorithm</a:t>
            </a:r>
          </a:p>
          <a:p>
            <a:pPr algn="l">
              <a:lnSpc>
                <a:spcPts val="2520"/>
              </a:lnSpc>
            </a:pPr>
            <a:endParaRPr lang="en-US" sz="2799" b="1">
              <a:solidFill>
                <a:srgbClr val="2A2E30"/>
              </a:solidFill>
              <a:latin typeface="Barlow Bold"/>
              <a:ea typeface="Barlow Bold"/>
              <a:cs typeface="Barlow Bold"/>
              <a:sym typeface="Barlow Bold"/>
            </a:endParaRPr>
          </a:p>
          <a:p>
            <a:pPr algn="l">
              <a:lnSpc>
                <a:spcPts val="2520"/>
              </a:lnSpc>
            </a:pPr>
            <a:r>
              <a:rPr lang="en-US" sz="2100">
                <a:solidFill>
                  <a:srgbClr val="2A2E30"/>
                </a:solidFill>
                <a:latin typeface="Barlow"/>
                <a:ea typeface="Barlow"/>
                <a:cs typeface="Barlow"/>
                <a:sym typeface="Barlow"/>
              </a:rPr>
              <a:t>AdaBoost, short for Adaptive Boosting, is an ensemble learning algorithm designed to enhance the performance of weak classifiers by combining them into a stronger model. It works by sequentially training a series of classifiers, each focusing on the misclassified samples from the previous ones, thereby improving the model's ability to handle difficult cases. The final prediction is made by aggregating the weighted outputs of all the classifiers, making AdaBoost effective for various classification tasks while also providing insights into feature importance.</a:t>
            </a:r>
          </a:p>
        </p:txBody>
      </p:sp>
      <p:sp>
        <p:nvSpPr>
          <p:cNvPr id="5" name="TextBox 5"/>
          <p:cNvSpPr txBox="1"/>
          <p:nvPr/>
        </p:nvSpPr>
        <p:spPr>
          <a:xfrm>
            <a:off x="1217044" y="5086597"/>
            <a:ext cx="2459408" cy="476250"/>
          </a:xfrm>
          <a:prstGeom prst="rect">
            <a:avLst/>
          </a:prstGeom>
        </p:spPr>
        <p:txBody>
          <a:bodyPr lIns="0" tIns="0" rIns="0" bIns="0" rtlCol="0" anchor="t">
            <a:spAutoFit/>
          </a:bodyPr>
          <a:lstStyle/>
          <a:p>
            <a:pPr algn="l">
              <a:lnSpc>
                <a:spcPts val="3600"/>
              </a:lnSpc>
            </a:pPr>
            <a:r>
              <a:rPr lang="en-US" sz="3000" b="1">
                <a:solidFill>
                  <a:srgbClr val="2A2E30"/>
                </a:solidFill>
                <a:latin typeface="Barlow Semi-Bold"/>
                <a:ea typeface="Barlow Semi-Bold"/>
                <a:cs typeface="Barlow Semi-Bold"/>
                <a:sym typeface="Barlow Semi-Bold"/>
              </a:rPr>
              <a:t>Step 1</a:t>
            </a:r>
          </a:p>
        </p:txBody>
      </p:sp>
      <p:sp>
        <p:nvSpPr>
          <p:cNvPr id="6" name="TextBox 6"/>
          <p:cNvSpPr txBox="1"/>
          <p:nvPr/>
        </p:nvSpPr>
        <p:spPr>
          <a:xfrm>
            <a:off x="4565670" y="5086597"/>
            <a:ext cx="2459408" cy="476250"/>
          </a:xfrm>
          <a:prstGeom prst="rect">
            <a:avLst/>
          </a:prstGeom>
        </p:spPr>
        <p:txBody>
          <a:bodyPr lIns="0" tIns="0" rIns="0" bIns="0" rtlCol="0" anchor="t">
            <a:spAutoFit/>
          </a:bodyPr>
          <a:lstStyle/>
          <a:p>
            <a:pPr algn="l">
              <a:lnSpc>
                <a:spcPts val="3600"/>
              </a:lnSpc>
            </a:pPr>
            <a:r>
              <a:rPr lang="en-US" sz="3000" b="1">
                <a:solidFill>
                  <a:srgbClr val="2A2E30"/>
                </a:solidFill>
                <a:latin typeface="Barlow Semi-Bold"/>
                <a:ea typeface="Barlow Semi-Bold"/>
                <a:cs typeface="Barlow Semi-Bold"/>
                <a:sym typeface="Barlow Semi-Bold"/>
              </a:rPr>
              <a:t>Step 2</a:t>
            </a:r>
          </a:p>
        </p:txBody>
      </p:sp>
      <p:sp>
        <p:nvSpPr>
          <p:cNvPr id="7" name="TextBox 7"/>
          <p:cNvSpPr txBox="1"/>
          <p:nvPr/>
        </p:nvSpPr>
        <p:spPr>
          <a:xfrm>
            <a:off x="7914296" y="5086597"/>
            <a:ext cx="2459408" cy="476250"/>
          </a:xfrm>
          <a:prstGeom prst="rect">
            <a:avLst/>
          </a:prstGeom>
        </p:spPr>
        <p:txBody>
          <a:bodyPr lIns="0" tIns="0" rIns="0" bIns="0" rtlCol="0" anchor="t">
            <a:spAutoFit/>
          </a:bodyPr>
          <a:lstStyle/>
          <a:p>
            <a:pPr algn="l">
              <a:lnSpc>
                <a:spcPts val="3600"/>
              </a:lnSpc>
            </a:pPr>
            <a:r>
              <a:rPr lang="en-US" sz="3000" b="1">
                <a:solidFill>
                  <a:srgbClr val="2A2E30"/>
                </a:solidFill>
                <a:latin typeface="Barlow Semi-Bold"/>
                <a:ea typeface="Barlow Semi-Bold"/>
                <a:cs typeface="Barlow Semi-Bold"/>
                <a:sym typeface="Barlow Semi-Bold"/>
              </a:rPr>
              <a:t>Step 3</a:t>
            </a:r>
          </a:p>
        </p:txBody>
      </p:sp>
      <p:sp>
        <p:nvSpPr>
          <p:cNvPr id="8" name="TextBox 8"/>
          <p:cNvSpPr txBox="1"/>
          <p:nvPr/>
        </p:nvSpPr>
        <p:spPr>
          <a:xfrm>
            <a:off x="11262922" y="5086597"/>
            <a:ext cx="2459408" cy="476250"/>
          </a:xfrm>
          <a:prstGeom prst="rect">
            <a:avLst/>
          </a:prstGeom>
        </p:spPr>
        <p:txBody>
          <a:bodyPr lIns="0" tIns="0" rIns="0" bIns="0" rtlCol="0" anchor="t">
            <a:spAutoFit/>
          </a:bodyPr>
          <a:lstStyle/>
          <a:p>
            <a:pPr algn="l">
              <a:lnSpc>
                <a:spcPts val="3600"/>
              </a:lnSpc>
            </a:pPr>
            <a:r>
              <a:rPr lang="en-US" sz="3000" b="1">
                <a:solidFill>
                  <a:srgbClr val="2A2E30"/>
                </a:solidFill>
                <a:latin typeface="Barlow Semi-Bold"/>
                <a:ea typeface="Barlow Semi-Bold"/>
                <a:cs typeface="Barlow Semi-Bold"/>
                <a:sym typeface="Barlow Semi-Bold"/>
              </a:rPr>
              <a:t>Step 4</a:t>
            </a:r>
          </a:p>
        </p:txBody>
      </p:sp>
      <p:sp>
        <p:nvSpPr>
          <p:cNvPr id="9" name="TextBox 9"/>
          <p:cNvSpPr txBox="1"/>
          <p:nvPr/>
        </p:nvSpPr>
        <p:spPr>
          <a:xfrm>
            <a:off x="14611548" y="5086597"/>
            <a:ext cx="2459408" cy="476250"/>
          </a:xfrm>
          <a:prstGeom prst="rect">
            <a:avLst/>
          </a:prstGeom>
        </p:spPr>
        <p:txBody>
          <a:bodyPr lIns="0" tIns="0" rIns="0" bIns="0" rtlCol="0" anchor="t">
            <a:spAutoFit/>
          </a:bodyPr>
          <a:lstStyle/>
          <a:p>
            <a:pPr algn="l">
              <a:lnSpc>
                <a:spcPts val="3600"/>
              </a:lnSpc>
            </a:pPr>
            <a:r>
              <a:rPr lang="en-US" sz="3000" b="1">
                <a:solidFill>
                  <a:srgbClr val="2A2E30"/>
                </a:solidFill>
                <a:latin typeface="Barlow Semi-Bold"/>
                <a:ea typeface="Barlow Semi-Bold"/>
                <a:cs typeface="Barlow Semi-Bold"/>
                <a:sym typeface="Barlow Semi-Bold"/>
              </a:rPr>
              <a:t>Step 5</a:t>
            </a:r>
          </a:p>
        </p:txBody>
      </p:sp>
      <p:grpSp>
        <p:nvGrpSpPr>
          <p:cNvPr id="10" name="Group 10"/>
          <p:cNvGrpSpPr/>
          <p:nvPr/>
        </p:nvGrpSpPr>
        <p:grpSpPr>
          <a:xfrm>
            <a:off x="1217044" y="6311322"/>
            <a:ext cx="2462801" cy="2099288"/>
            <a:chOff x="0" y="0"/>
            <a:chExt cx="3283734" cy="2799050"/>
          </a:xfrm>
        </p:grpSpPr>
        <p:sp>
          <p:nvSpPr>
            <p:cNvPr id="11" name="TextBox 11"/>
            <p:cNvSpPr txBox="1"/>
            <p:nvPr/>
          </p:nvSpPr>
          <p:spPr>
            <a:xfrm>
              <a:off x="0" y="-104775"/>
              <a:ext cx="3283734" cy="483403"/>
            </a:xfrm>
            <a:prstGeom prst="rect">
              <a:avLst/>
            </a:prstGeom>
          </p:spPr>
          <p:txBody>
            <a:bodyPr lIns="0" tIns="0" rIns="0" bIns="0" rtlCol="0" anchor="t">
              <a:spAutoFit/>
            </a:bodyPr>
            <a:lstStyle/>
            <a:p>
              <a:pPr algn="l">
                <a:lnSpc>
                  <a:spcPts val="3344"/>
                </a:lnSpc>
              </a:pPr>
              <a:r>
                <a:rPr lang="en-US" sz="1900" u="sng" spc="7">
                  <a:solidFill>
                    <a:srgbClr val="2A2E30"/>
                  </a:solidFill>
                  <a:latin typeface="Barlow"/>
                  <a:ea typeface="Barlow"/>
                  <a:cs typeface="Barlow"/>
                  <a:sym typeface="Barlow"/>
                </a:rPr>
                <a:t>Initialize Weights</a:t>
              </a:r>
            </a:p>
          </p:txBody>
        </p:sp>
        <p:sp>
          <p:nvSpPr>
            <p:cNvPr id="12" name="TextBox 12"/>
            <p:cNvSpPr txBox="1"/>
            <p:nvPr/>
          </p:nvSpPr>
          <p:spPr>
            <a:xfrm>
              <a:off x="0" y="716886"/>
              <a:ext cx="3283734" cy="2082165"/>
            </a:xfrm>
            <a:prstGeom prst="rect">
              <a:avLst/>
            </a:prstGeom>
          </p:spPr>
          <p:txBody>
            <a:bodyPr lIns="0" tIns="0" rIns="0" bIns="0" rtlCol="0" anchor="t">
              <a:spAutoFit/>
            </a:bodyPr>
            <a:lstStyle/>
            <a:p>
              <a:pPr algn="l">
                <a:lnSpc>
                  <a:spcPts val="2520"/>
                </a:lnSpc>
              </a:pPr>
              <a:r>
                <a:rPr lang="en-US" sz="1800" spc="7">
                  <a:solidFill>
                    <a:srgbClr val="2A2E30"/>
                  </a:solidFill>
                  <a:latin typeface="Barlow"/>
                  <a:ea typeface="Barlow"/>
                  <a:cs typeface="Barlow"/>
                  <a:sym typeface="Barlow"/>
                </a:rPr>
                <a:t>Assign equal weights to all training samples to ensure each sample contributes equally to the learning process.</a:t>
              </a:r>
            </a:p>
          </p:txBody>
        </p:sp>
      </p:grpSp>
      <p:grpSp>
        <p:nvGrpSpPr>
          <p:cNvPr id="13" name="Group 13"/>
          <p:cNvGrpSpPr/>
          <p:nvPr/>
        </p:nvGrpSpPr>
        <p:grpSpPr>
          <a:xfrm>
            <a:off x="4565670" y="6311322"/>
            <a:ext cx="2462801" cy="2727938"/>
            <a:chOff x="0" y="0"/>
            <a:chExt cx="3283734" cy="3637250"/>
          </a:xfrm>
        </p:grpSpPr>
        <p:sp>
          <p:nvSpPr>
            <p:cNvPr id="14" name="TextBox 14"/>
            <p:cNvSpPr txBox="1"/>
            <p:nvPr/>
          </p:nvSpPr>
          <p:spPr>
            <a:xfrm>
              <a:off x="0" y="-104775"/>
              <a:ext cx="3283734" cy="483403"/>
            </a:xfrm>
            <a:prstGeom prst="rect">
              <a:avLst/>
            </a:prstGeom>
          </p:spPr>
          <p:txBody>
            <a:bodyPr lIns="0" tIns="0" rIns="0" bIns="0" rtlCol="0" anchor="t">
              <a:spAutoFit/>
            </a:bodyPr>
            <a:lstStyle/>
            <a:p>
              <a:pPr algn="l">
                <a:lnSpc>
                  <a:spcPts val="3344"/>
                </a:lnSpc>
              </a:pPr>
              <a:r>
                <a:rPr lang="en-US" sz="1900" u="sng" spc="7">
                  <a:solidFill>
                    <a:srgbClr val="2A2E30"/>
                  </a:solidFill>
                  <a:latin typeface="Barlow"/>
                  <a:ea typeface="Barlow"/>
                  <a:cs typeface="Barlow"/>
                  <a:sym typeface="Barlow"/>
                </a:rPr>
                <a:t>Train Base Classifier</a:t>
              </a:r>
            </a:p>
          </p:txBody>
        </p:sp>
        <p:sp>
          <p:nvSpPr>
            <p:cNvPr id="15" name="TextBox 15"/>
            <p:cNvSpPr txBox="1"/>
            <p:nvPr/>
          </p:nvSpPr>
          <p:spPr>
            <a:xfrm>
              <a:off x="0" y="716886"/>
              <a:ext cx="3283734" cy="2920365"/>
            </a:xfrm>
            <a:prstGeom prst="rect">
              <a:avLst/>
            </a:prstGeom>
          </p:spPr>
          <p:txBody>
            <a:bodyPr lIns="0" tIns="0" rIns="0" bIns="0" rtlCol="0" anchor="t">
              <a:spAutoFit/>
            </a:bodyPr>
            <a:lstStyle/>
            <a:p>
              <a:pPr algn="l">
                <a:lnSpc>
                  <a:spcPts val="2520"/>
                </a:lnSpc>
              </a:pPr>
              <a:r>
                <a:rPr lang="en-US" sz="1800" spc="7">
                  <a:solidFill>
                    <a:srgbClr val="2A2E30"/>
                  </a:solidFill>
                  <a:latin typeface="Barlow"/>
                  <a:ea typeface="Barlow"/>
                  <a:cs typeface="Barlow"/>
                  <a:sym typeface="Barlow"/>
                </a:rPr>
                <a:t>Train a simple base classifier (e.g., a shallow decision tree) on the weighted training data and evaluate its performance to identify misclassified samples.</a:t>
              </a:r>
            </a:p>
          </p:txBody>
        </p:sp>
      </p:grpSp>
      <p:grpSp>
        <p:nvGrpSpPr>
          <p:cNvPr id="16" name="Group 16"/>
          <p:cNvGrpSpPr/>
          <p:nvPr/>
        </p:nvGrpSpPr>
        <p:grpSpPr>
          <a:xfrm>
            <a:off x="7914296" y="6311322"/>
            <a:ext cx="2462801" cy="3482953"/>
            <a:chOff x="0" y="0"/>
            <a:chExt cx="3283734" cy="4643937"/>
          </a:xfrm>
        </p:grpSpPr>
        <p:sp>
          <p:nvSpPr>
            <p:cNvPr id="17" name="TextBox 17"/>
            <p:cNvSpPr txBox="1"/>
            <p:nvPr/>
          </p:nvSpPr>
          <p:spPr>
            <a:xfrm>
              <a:off x="0" y="-104775"/>
              <a:ext cx="3283734" cy="483403"/>
            </a:xfrm>
            <a:prstGeom prst="rect">
              <a:avLst/>
            </a:prstGeom>
          </p:spPr>
          <p:txBody>
            <a:bodyPr lIns="0" tIns="0" rIns="0" bIns="0" rtlCol="0" anchor="t">
              <a:spAutoFit/>
            </a:bodyPr>
            <a:lstStyle/>
            <a:p>
              <a:pPr algn="l">
                <a:lnSpc>
                  <a:spcPts val="3344"/>
                </a:lnSpc>
              </a:pPr>
              <a:r>
                <a:rPr lang="en-US" sz="1900" u="sng" spc="7">
                  <a:solidFill>
                    <a:srgbClr val="2A2E30"/>
                  </a:solidFill>
                  <a:latin typeface="Barlow"/>
                  <a:ea typeface="Barlow"/>
                  <a:cs typeface="Barlow"/>
                  <a:sym typeface="Barlow"/>
                </a:rPr>
                <a:t>Update Weights</a:t>
              </a:r>
            </a:p>
          </p:txBody>
        </p:sp>
        <p:sp>
          <p:nvSpPr>
            <p:cNvPr id="18" name="TextBox 18"/>
            <p:cNvSpPr txBox="1"/>
            <p:nvPr/>
          </p:nvSpPr>
          <p:spPr>
            <a:xfrm>
              <a:off x="0" y="726411"/>
              <a:ext cx="3283734" cy="3917526"/>
            </a:xfrm>
            <a:prstGeom prst="rect">
              <a:avLst/>
            </a:prstGeom>
          </p:spPr>
          <p:txBody>
            <a:bodyPr lIns="0" tIns="0" rIns="0" bIns="0" rtlCol="0" anchor="t">
              <a:spAutoFit/>
            </a:bodyPr>
            <a:lstStyle/>
            <a:p>
              <a:pPr algn="l">
                <a:lnSpc>
                  <a:spcPts val="2380"/>
                </a:lnSpc>
              </a:pPr>
              <a:r>
                <a:rPr lang="en-US" sz="1700" spc="6">
                  <a:solidFill>
                    <a:srgbClr val="2A2E30"/>
                  </a:solidFill>
                  <a:latin typeface="Barlow"/>
                  <a:ea typeface="Barlow"/>
                  <a:cs typeface="Barlow"/>
                  <a:sym typeface="Barlow"/>
                </a:rPr>
                <a:t>Adjust the weights of the training samples by increasing the weights of misclassified samples and decreasing the weights of correctly classified ones, emphasizing difficult cases for the next classifier.</a:t>
              </a:r>
            </a:p>
          </p:txBody>
        </p:sp>
      </p:grpSp>
      <p:grpSp>
        <p:nvGrpSpPr>
          <p:cNvPr id="19" name="Group 19"/>
          <p:cNvGrpSpPr/>
          <p:nvPr/>
        </p:nvGrpSpPr>
        <p:grpSpPr>
          <a:xfrm>
            <a:off x="11262922" y="6311322"/>
            <a:ext cx="2759622" cy="2727938"/>
            <a:chOff x="0" y="0"/>
            <a:chExt cx="3679496" cy="3637250"/>
          </a:xfrm>
        </p:grpSpPr>
        <p:sp>
          <p:nvSpPr>
            <p:cNvPr id="20" name="TextBox 20"/>
            <p:cNvSpPr txBox="1"/>
            <p:nvPr/>
          </p:nvSpPr>
          <p:spPr>
            <a:xfrm>
              <a:off x="0" y="-104775"/>
              <a:ext cx="3679496" cy="483403"/>
            </a:xfrm>
            <a:prstGeom prst="rect">
              <a:avLst/>
            </a:prstGeom>
          </p:spPr>
          <p:txBody>
            <a:bodyPr lIns="0" tIns="0" rIns="0" bIns="0" rtlCol="0" anchor="t">
              <a:spAutoFit/>
            </a:bodyPr>
            <a:lstStyle/>
            <a:p>
              <a:pPr algn="l">
                <a:lnSpc>
                  <a:spcPts val="3344"/>
                </a:lnSpc>
              </a:pPr>
              <a:r>
                <a:rPr lang="en-US" sz="1900" u="sng" spc="7">
                  <a:solidFill>
                    <a:srgbClr val="2A2E30"/>
                  </a:solidFill>
                  <a:latin typeface="Barlow"/>
                  <a:ea typeface="Barlow"/>
                  <a:cs typeface="Barlow"/>
                  <a:sym typeface="Barlow"/>
                </a:rPr>
                <a:t>Combine Classifiers</a:t>
              </a:r>
            </a:p>
          </p:txBody>
        </p:sp>
        <p:sp>
          <p:nvSpPr>
            <p:cNvPr id="21" name="TextBox 21"/>
            <p:cNvSpPr txBox="1"/>
            <p:nvPr/>
          </p:nvSpPr>
          <p:spPr>
            <a:xfrm>
              <a:off x="0" y="716886"/>
              <a:ext cx="3679496" cy="2920365"/>
            </a:xfrm>
            <a:prstGeom prst="rect">
              <a:avLst/>
            </a:prstGeom>
          </p:spPr>
          <p:txBody>
            <a:bodyPr lIns="0" tIns="0" rIns="0" bIns="0" rtlCol="0" anchor="t">
              <a:spAutoFit/>
            </a:bodyPr>
            <a:lstStyle/>
            <a:p>
              <a:pPr algn="l">
                <a:lnSpc>
                  <a:spcPts val="2520"/>
                </a:lnSpc>
              </a:pPr>
              <a:r>
                <a:rPr lang="en-US" sz="1800" spc="7">
                  <a:solidFill>
                    <a:srgbClr val="2A2E30"/>
                  </a:solidFill>
                  <a:latin typeface="Barlow"/>
                  <a:ea typeface="Barlow"/>
                  <a:cs typeface="Barlow"/>
                  <a:sym typeface="Barlow"/>
                </a:rPr>
                <a:t>Train multiple base classifiers iteratively, combining their predictions by weighting them according to their accuracy to create a strong ensemble model.</a:t>
              </a:r>
            </a:p>
          </p:txBody>
        </p:sp>
      </p:grpSp>
      <p:grpSp>
        <p:nvGrpSpPr>
          <p:cNvPr id="22" name="Group 22"/>
          <p:cNvGrpSpPr/>
          <p:nvPr/>
        </p:nvGrpSpPr>
        <p:grpSpPr>
          <a:xfrm>
            <a:off x="14611548" y="6311322"/>
            <a:ext cx="2688232" cy="3147038"/>
            <a:chOff x="0" y="0"/>
            <a:chExt cx="3584309" cy="4196050"/>
          </a:xfrm>
        </p:grpSpPr>
        <p:sp>
          <p:nvSpPr>
            <p:cNvPr id="23" name="TextBox 23"/>
            <p:cNvSpPr txBox="1"/>
            <p:nvPr/>
          </p:nvSpPr>
          <p:spPr>
            <a:xfrm>
              <a:off x="0" y="-104775"/>
              <a:ext cx="3584309" cy="1042203"/>
            </a:xfrm>
            <a:prstGeom prst="rect">
              <a:avLst/>
            </a:prstGeom>
          </p:spPr>
          <p:txBody>
            <a:bodyPr lIns="0" tIns="0" rIns="0" bIns="0" rtlCol="0" anchor="t">
              <a:spAutoFit/>
            </a:bodyPr>
            <a:lstStyle/>
            <a:p>
              <a:pPr algn="l">
                <a:lnSpc>
                  <a:spcPts val="3344"/>
                </a:lnSpc>
              </a:pPr>
              <a:r>
                <a:rPr lang="en-US" sz="1900" u="sng" spc="7">
                  <a:solidFill>
                    <a:srgbClr val="2A2E30"/>
                  </a:solidFill>
                  <a:latin typeface="Barlow"/>
                  <a:ea typeface="Barlow"/>
                  <a:cs typeface="Barlow"/>
                  <a:sym typeface="Barlow"/>
                </a:rPr>
                <a:t>Make Predictions and Evaluate</a:t>
              </a:r>
            </a:p>
          </p:txBody>
        </p:sp>
        <p:sp>
          <p:nvSpPr>
            <p:cNvPr id="24" name="TextBox 24"/>
            <p:cNvSpPr txBox="1"/>
            <p:nvPr/>
          </p:nvSpPr>
          <p:spPr>
            <a:xfrm>
              <a:off x="0" y="1275686"/>
              <a:ext cx="3584309" cy="2920365"/>
            </a:xfrm>
            <a:prstGeom prst="rect">
              <a:avLst/>
            </a:prstGeom>
          </p:spPr>
          <p:txBody>
            <a:bodyPr lIns="0" tIns="0" rIns="0" bIns="0" rtlCol="0" anchor="t">
              <a:spAutoFit/>
            </a:bodyPr>
            <a:lstStyle/>
            <a:p>
              <a:pPr algn="l">
                <a:lnSpc>
                  <a:spcPts val="2520"/>
                </a:lnSpc>
              </a:pPr>
              <a:r>
                <a:rPr lang="en-US" sz="1800" spc="7">
                  <a:solidFill>
                    <a:srgbClr val="2A2E30"/>
                  </a:solidFill>
                  <a:latin typeface="Barlow"/>
                  <a:ea typeface="Barlow"/>
                  <a:cs typeface="Barlow"/>
                  <a:sym typeface="Barlow"/>
                </a:rPr>
                <a:t>Use the combined model to make predictions on new data, and assess its performance using various metrics, while also providing insights into feature importance.</a:t>
              </a:r>
            </a:p>
          </p:txBody>
        </p:sp>
      </p:grpSp>
      <p:sp>
        <p:nvSpPr>
          <p:cNvPr id="25" name="AutoShape 25"/>
          <p:cNvSpPr/>
          <p:nvPr/>
        </p:nvSpPr>
        <p:spPr>
          <a:xfrm>
            <a:off x="1420527" y="5875987"/>
            <a:ext cx="3150707" cy="0"/>
          </a:xfrm>
          <a:prstGeom prst="line">
            <a:avLst/>
          </a:prstGeom>
          <a:ln w="19050" cap="rnd">
            <a:solidFill>
              <a:srgbClr val="2A2E30">
                <a:alpha val="34902"/>
              </a:srgbClr>
            </a:solidFill>
            <a:prstDash val="solid"/>
            <a:headEnd type="none" w="sm" len="sm"/>
            <a:tailEnd type="none" w="sm" len="sm"/>
          </a:ln>
        </p:spPr>
        <p:txBody>
          <a:bodyPr/>
          <a:lstStyle/>
          <a:p>
            <a:endParaRPr lang="en-ID"/>
          </a:p>
        </p:txBody>
      </p:sp>
      <p:grpSp>
        <p:nvGrpSpPr>
          <p:cNvPr id="26" name="Group 26"/>
          <p:cNvGrpSpPr/>
          <p:nvPr/>
        </p:nvGrpSpPr>
        <p:grpSpPr>
          <a:xfrm>
            <a:off x="1217044" y="5774246"/>
            <a:ext cx="203483" cy="203483"/>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C72"/>
            </a:solidFill>
          </p:spPr>
          <p:txBody>
            <a:bodyPr/>
            <a:lstStyle/>
            <a:p>
              <a:endParaRPr lang="en-ID"/>
            </a:p>
          </p:txBody>
        </p:sp>
        <p:sp>
          <p:nvSpPr>
            <p:cNvPr id="28" name="TextBox 28"/>
            <p:cNvSpPr txBox="1"/>
            <p:nvPr/>
          </p:nvSpPr>
          <p:spPr>
            <a:xfrm>
              <a:off x="76200" y="47625"/>
              <a:ext cx="660400" cy="688975"/>
            </a:xfrm>
            <a:prstGeom prst="rect">
              <a:avLst/>
            </a:prstGeom>
          </p:spPr>
          <p:txBody>
            <a:bodyPr lIns="50800" tIns="50800" rIns="50800" bIns="50800" rtlCol="0" anchor="ctr"/>
            <a:lstStyle/>
            <a:p>
              <a:pPr algn="ctr">
                <a:lnSpc>
                  <a:spcPts val="2100"/>
                </a:lnSpc>
              </a:pPr>
              <a:endParaRPr/>
            </a:p>
          </p:txBody>
        </p:sp>
      </p:grpSp>
      <p:grpSp>
        <p:nvGrpSpPr>
          <p:cNvPr id="29" name="Group 29"/>
          <p:cNvGrpSpPr/>
          <p:nvPr/>
        </p:nvGrpSpPr>
        <p:grpSpPr>
          <a:xfrm>
            <a:off x="4571233" y="5774246"/>
            <a:ext cx="203483" cy="203483"/>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C72"/>
            </a:solidFill>
          </p:spPr>
          <p:txBody>
            <a:bodyPr/>
            <a:lstStyle/>
            <a:p>
              <a:endParaRPr lang="en-ID"/>
            </a:p>
          </p:txBody>
        </p:sp>
        <p:sp>
          <p:nvSpPr>
            <p:cNvPr id="31" name="TextBox 31"/>
            <p:cNvSpPr txBox="1"/>
            <p:nvPr/>
          </p:nvSpPr>
          <p:spPr>
            <a:xfrm>
              <a:off x="76200" y="47625"/>
              <a:ext cx="660400" cy="688975"/>
            </a:xfrm>
            <a:prstGeom prst="rect">
              <a:avLst/>
            </a:prstGeom>
          </p:spPr>
          <p:txBody>
            <a:bodyPr lIns="50800" tIns="50800" rIns="50800" bIns="50800" rtlCol="0" anchor="ctr"/>
            <a:lstStyle/>
            <a:p>
              <a:pPr algn="ctr">
                <a:lnSpc>
                  <a:spcPts val="2100"/>
                </a:lnSpc>
              </a:pPr>
              <a:endParaRPr/>
            </a:p>
          </p:txBody>
        </p:sp>
      </p:grpSp>
      <p:grpSp>
        <p:nvGrpSpPr>
          <p:cNvPr id="32" name="Group 32"/>
          <p:cNvGrpSpPr/>
          <p:nvPr/>
        </p:nvGrpSpPr>
        <p:grpSpPr>
          <a:xfrm>
            <a:off x="7925423" y="5774246"/>
            <a:ext cx="203483" cy="203483"/>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C72"/>
            </a:solidFill>
          </p:spPr>
          <p:txBody>
            <a:bodyPr/>
            <a:lstStyle/>
            <a:p>
              <a:endParaRPr lang="en-ID"/>
            </a:p>
          </p:txBody>
        </p:sp>
        <p:sp>
          <p:nvSpPr>
            <p:cNvPr id="34" name="TextBox 34"/>
            <p:cNvSpPr txBox="1"/>
            <p:nvPr/>
          </p:nvSpPr>
          <p:spPr>
            <a:xfrm>
              <a:off x="76200" y="47625"/>
              <a:ext cx="660400" cy="688975"/>
            </a:xfrm>
            <a:prstGeom prst="rect">
              <a:avLst/>
            </a:prstGeom>
          </p:spPr>
          <p:txBody>
            <a:bodyPr lIns="50800" tIns="50800" rIns="50800" bIns="50800" rtlCol="0" anchor="ctr"/>
            <a:lstStyle/>
            <a:p>
              <a:pPr algn="ctr">
                <a:lnSpc>
                  <a:spcPts val="2100"/>
                </a:lnSpc>
              </a:pPr>
              <a:endParaRPr/>
            </a:p>
          </p:txBody>
        </p:sp>
      </p:grpSp>
      <p:grpSp>
        <p:nvGrpSpPr>
          <p:cNvPr id="35" name="Group 35"/>
          <p:cNvGrpSpPr/>
          <p:nvPr/>
        </p:nvGrpSpPr>
        <p:grpSpPr>
          <a:xfrm>
            <a:off x="11279612" y="5774246"/>
            <a:ext cx="203483" cy="203483"/>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C72"/>
            </a:solidFill>
          </p:spPr>
          <p:txBody>
            <a:bodyPr/>
            <a:lstStyle/>
            <a:p>
              <a:endParaRPr lang="en-ID"/>
            </a:p>
          </p:txBody>
        </p:sp>
        <p:sp>
          <p:nvSpPr>
            <p:cNvPr id="37" name="TextBox 37"/>
            <p:cNvSpPr txBox="1"/>
            <p:nvPr/>
          </p:nvSpPr>
          <p:spPr>
            <a:xfrm>
              <a:off x="76200" y="47625"/>
              <a:ext cx="660400" cy="688975"/>
            </a:xfrm>
            <a:prstGeom prst="rect">
              <a:avLst/>
            </a:prstGeom>
          </p:spPr>
          <p:txBody>
            <a:bodyPr lIns="50800" tIns="50800" rIns="50800" bIns="50800" rtlCol="0" anchor="ctr"/>
            <a:lstStyle/>
            <a:p>
              <a:pPr algn="ctr">
                <a:lnSpc>
                  <a:spcPts val="2100"/>
                </a:lnSpc>
              </a:pPr>
              <a:endParaRPr/>
            </a:p>
          </p:txBody>
        </p:sp>
      </p:grpSp>
      <p:grpSp>
        <p:nvGrpSpPr>
          <p:cNvPr id="38" name="Group 38"/>
          <p:cNvGrpSpPr/>
          <p:nvPr/>
        </p:nvGrpSpPr>
        <p:grpSpPr>
          <a:xfrm>
            <a:off x="14633801" y="5774246"/>
            <a:ext cx="203483" cy="203483"/>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C72"/>
            </a:solidFill>
          </p:spPr>
          <p:txBody>
            <a:bodyPr/>
            <a:lstStyle/>
            <a:p>
              <a:endParaRPr lang="en-ID"/>
            </a:p>
          </p:txBody>
        </p:sp>
        <p:sp>
          <p:nvSpPr>
            <p:cNvPr id="40" name="TextBox 40"/>
            <p:cNvSpPr txBox="1"/>
            <p:nvPr/>
          </p:nvSpPr>
          <p:spPr>
            <a:xfrm>
              <a:off x="76200" y="47625"/>
              <a:ext cx="660400" cy="688975"/>
            </a:xfrm>
            <a:prstGeom prst="rect">
              <a:avLst/>
            </a:prstGeom>
          </p:spPr>
          <p:txBody>
            <a:bodyPr lIns="50800" tIns="50800" rIns="50800" bIns="50800" rtlCol="0" anchor="ctr"/>
            <a:lstStyle/>
            <a:p>
              <a:pPr algn="ctr">
                <a:lnSpc>
                  <a:spcPts val="2100"/>
                </a:lnSpc>
              </a:pPr>
              <a:endParaRPr/>
            </a:p>
          </p:txBody>
        </p:sp>
      </p:grpSp>
      <p:sp>
        <p:nvSpPr>
          <p:cNvPr id="41" name="AutoShape 41"/>
          <p:cNvSpPr/>
          <p:nvPr/>
        </p:nvSpPr>
        <p:spPr>
          <a:xfrm>
            <a:off x="4774716" y="5875987"/>
            <a:ext cx="3150707" cy="0"/>
          </a:xfrm>
          <a:prstGeom prst="line">
            <a:avLst/>
          </a:prstGeom>
          <a:ln w="19050" cap="rnd">
            <a:solidFill>
              <a:srgbClr val="2A2E30">
                <a:alpha val="34902"/>
              </a:srgbClr>
            </a:solidFill>
            <a:prstDash val="solid"/>
            <a:headEnd type="none" w="sm" len="sm"/>
            <a:tailEnd type="none" w="sm" len="sm"/>
          </a:ln>
        </p:spPr>
        <p:txBody>
          <a:bodyPr/>
          <a:lstStyle/>
          <a:p>
            <a:endParaRPr lang="en-ID"/>
          </a:p>
        </p:txBody>
      </p:sp>
      <p:sp>
        <p:nvSpPr>
          <p:cNvPr id="42" name="AutoShape 42"/>
          <p:cNvSpPr/>
          <p:nvPr/>
        </p:nvSpPr>
        <p:spPr>
          <a:xfrm>
            <a:off x="8128905" y="5875987"/>
            <a:ext cx="3150707" cy="0"/>
          </a:xfrm>
          <a:prstGeom prst="line">
            <a:avLst/>
          </a:prstGeom>
          <a:ln w="19050" cap="rnd">
            <a:solidFill>
              <a:srgbClr val="2A2E30">
                <a:alpha val="34902"/>
              </a:srgbClr>
            </a:solidFill>
            <a:prstDash val="solid"/>
            <a:headEnd type="none" w="sm" len="sm"/>
            <a:tailEnd type="none" w="sm" len="sm"/>
          </a:ln>
        </p:spPr>
        <p:txBody>
          <a:bodyPr/>
          <a:lstStyle/>
          <a:p>
            <a:endParaRPr lang="en-ID"/>
          </a:p>
        </p:txBody>
      </p:sp>
      <p:sp>
        <p:nvSpPr>
          <p:cNvPr id="43" name="AutoShape 43"/>
          <p:cNvSpPr/>
          <p:nvPr/>
        </p:nvSpPr>
        <p:spPr>
          <a:xfrm>
            <a:off x="11483095" y="5875987"/>
            <a:ext cx="3150707" cy="0"/>
          </a:xfrm>
          <a:prstGeom prst="line">
            <a:avLst/>
          </a:prstGeom>
          <a:ln w="19050" cap="rnd">
            <a:solidFill>
              <a:srgbClr val="2A2E30">
                <a:alpha val="34902"/>
              </a:srgbClr>
            </a:solidFill>
            <a:prstDash val="solid"/>
            <a:headEnd type="none" w="sm" len="sm"/>
            <a:tailEnd type="none" w="sm" len="sm"/>
          </a:ln>
        </p:spPr>
        <p:txBody>
          <a:bodyPr/>
          <a:lstStyle/>
          <a:p>
            <a:endParaRPr lang="en-ID"/>
          </a:p>
        </p:txBody>
      </p:sp>
      <p:sp>
        <p:nvSpPr>
          <p:cNvPr id="44" name="Slide Number Placeholder 43">
            <a:extLst>
              <a:ext uri="{FF2B5EF4-FFF2-40B4-BE49-F238E27FC236}">
                <a16:creationId xmlns:a16="http://schemas.microsoft.com/office/drawing/2014/main" id="{D7BB2082-776D-E169-CD86-AD5B9DCFBB4F}"/>
              </a:ext>
            </a:extLst>
          </p:cNvPr>
          <p:cNvSpPr>
            <a:spLocks noGrp="1"/>
          </p:cNvSpPr>
          <p:nvPr>
            <p:ph type="sldNum" sz="quarter" idx="12"/>
          </p:nvPr>
        </p:nvSpPr>
        <p:spPr/>
        <p:txBody>
          <a:bodyPr/>
          <a:lstStyle/>
          <a:p>
            <a:fld id="{B6F15528-21DE-4FAA-801E-634DDDAF4B2B}"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5838185" cy="2207579"/>
            <a:chOff x="0" y="0"/>
            <a:chExt cx="7784247" cy="2943439"/>
          </a:xfrm>
        </p:grpSpPr>
        <p:sp>
          <p:nvSpPr>
            <p:cNvPr id="3" name="TextBox 3"/>
            <p:cNvSpPr txBox="1"/>
            <p:nvPr/>
          </p:nvSpPr>
          <p:spPr>
            <a:xfrm>
              <a:off x="0" y="-9525"/>
              <a:ext cx="7784247" cy="1965325"/>
            </a:xfrm>
            <a:prstGeom prst="rect">
              <a:avLst/>
            </a:prstGeom>
          </p:spPr>
          <p:txBody>
            <a:bodyPr lIns="0" tIns="0" rIns="0" bIns="0" rtlCol="0" anchor="t">
              <a:spAutoFit/>
            </a:bodyPr>
            <a:lstStyle/>
            <a:p>
              <a:pPr algn="l">
                <a:lnSpc>
                  <a:spcPts val="11613"/>
                </a:lnSpc>
              </a:pPr>
              <a:r>
                <a:rPr lang="en-US" sz="9677" b="1">
                  <a:solidFill>
                    <a:srgbClr val="345C72"/>
                  </a:solidFill>
                  <a:latin typeface="Barlow Bold"/>
                  <a:ea typeface="Barlow Bold"/>
                  <a:cs typeface="Barlow Bold"/>
                  <a:sym typeface="Barlow Bold"/>
                </a:rPr>
                <a:t>AdaBoost</a:t>
              </a:r>
            </a:p>
          </p:txBody>
        </p:sp>
        <p:sp>
          <p:nvSpPr>
            <p:cNvPr id="4" name="TextBox 4"/>
            <p:cNvSpPr txBox="1"/>
            <p:nvPr/>
          </p:nvSpPr>
          <p:spPr>
            <a:xfrm>
              <a:off x="0" y="2301454"/>
              <a:ext cx="7784247" cy="641986"/>
            </a:xfrm>
            <a:prstGeom prst="rect">
              <a:avLst/>
            </a:prstGeom>
          </p:spPr>
          <p:txBody>
            <a:bodyPr lIns="0" tIns="0" rIns="0" bIns="0" rtlCol="0" anchor="t">
              <a:spAutoFit/>
            </a:bodyPr>
            <a:lstStyle/>
            <a:p>
              <a:pPr algn="l">
                <a:lnSpc>
                  <a:spcPts val="4199"/>
                </a:lnSpc>
              </a:pPr>
              <a:r>
                <a:rPr lang="en-US" sz="2799" b="1">
                  <a:solidFill>
                    <a:srgbClr val="2A2E30"/>
                  </a:solidFill>
                  <a:latin typeface="Barlow Bold"/>
                  <a:ea typeface="Barlow Bold"/>
                  <a:cs typeface="Barlow Bold"/>
                  <a:sym typeface="Barlow Bold"/>
                </a:rPr>
                <a:t>Parameters</a:t>
              </a:r>
            </a:p>
          </p:txBody>
        </p:sp>
      </p:grpSp>
      <p:graphicFrame>
        <p:nvGraphicFramePr>
          <p:cNvPr id="5" name="Table 5"/>
          <p:cNvGraphicFramePr>
            <a:graphicFrameLocks noGrp="1"/>
          </p:cNvGraphicFramePr>
          <p:nvPr/>
        </p:nvGraphicFramePr>
        <p:xfrm>
          <a:off x="8102914" y="1028700"/>
          <a:ext cx="9156386" cy="9160921"/>
        </p:xfrm>
        <a:graphic>
          <a:graphicData uri="http://schemas.openxmlformats.org/drawingml/2006/table">
            <a:tbl>
              <a:tblPr/>
              <a:tblGrid>
                <a:gridCol w="4578193">
                  <a:extLst>
                    <a:ext uri="{9D8B030D-6E8A-4147-A177-3AD203B41FA5}">
                      <a16:colId xmlns:a16="http://schemas.microsoft.com/office/drawing/2014/main" val="20000"/>
                    </a:ext>
                  </a:extLst>
                </a:gridCol>
                <a:gridCol w="4578193">
                  <a:extLst>
                    <a:ext uri="{9D8B030D-6E8A-4147-A177-3AD203B41FA5}">
                      <a16:colId xmlns:a16="http://schemas.microsoft.com/office/drawing/2014/main" val="20001"/>
                    </a:ext>
                  </a:extLst>
                </a:gridCol>
              </a:tblGrid>
              <a:tr h="2066925">
                <a:tc>
                  <a:txBody>
                    <a:bodyPr/>
                    <a:lstStyle/>
                    <a:p>
                      <a:pPr algn="l">
                        <a:lnSpc>
                          <a:spcPts val="3920"/>
                        </a:lnSpc>
                        <a:defRPr/>
                      </a:pPr>
                      <a:r>
                        <a:rPr lang="en-US" sz="2800" b="1">
                          <a:solidFill>
                            <a:srgbClr val="2A2E30"/>
                          </a:solidFill>
                          <a:latin typeface="Barlow Semi-Bold"/>
                          <a:ea typeface="Barlow Semi-Bold"/>
                          <a:cs typeface="Barlow Semi-Bold"/>
                          <a:sym typeface="Barlow Semi-Bold"/>
                        </a:rPr>
                        <a:t>estimator</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2660"/>
                        </a:lnSpc>
                        <a:defRPr/>
                      </a:pPr>
                      <a:r>
                        <a:rPr lang="en-US" sz="1900">
                          <a:solidFill>
                            <a:srgbClr val="2A2E30"/>
                          </a:solidFill>
                          <a:latin typeface="Barlow"/>
                          <a:ea typeface="Barlow"/>
                          <a:cs typeface="Barlow"/>
                          <a:sym typeface="Barlow"/>
                        </a:rPr>
                        <a:t>To specify the type of base classifier used in the AdaBoost ensemble. The default classifier estimator in AdaBoost is a decision tree classifier with a maximum depth of 1</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72232">
                <a:tc>
                  <a:txBody>
                    <a:bodyPr/>
                    <a:lstStyle/>
                    <a:p>
                      <a:pPr algn="l">
                        <a:lnSpc>
                          <a:spcPts val="4200"/>
                        </a:lnSpc>
                        <a:defRPr/>
                      </a:pPr>
                      <a:r>
                        <a:rPr lang="en-US" sz="2800" b="1">
                          <a:solidFill>
                            <a:srgbClr val="2A2E30"/>
                          </a:solidFill>
                          <a:latin typeface="Barlow Semi-Bold"/>
                          <a:ea typeface="Barlow Semi-Bold"/>
                          <a:cs typeface="Barlow Semi-Bold"/>
                          <a:sym typeface="Barlow Semi-Bold"/>
                        </a:rPr>
                        <a:t>n_estimators</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2850"/>
                        </a:lnSpc>
                        <a:defRPr/>
                      </a:pPr>
                      <a:r>
                        <a:rPr lang="en-US" sz="1900" spc="7">
                          <a:solidFill>
                            <a:srgbClr val="2A2E30"/>
                          </a:solidFill>
                          <a:latin typeface="Barlow"/>
                          <a:ea typeface="Barlow"/>
                          <a:cs typeface="Barlow"/>
                          <a:sym typeface="Barlow"/>
                        </a:rPr>
                        <a:t>Controls the number of weak classifiers to be combined in the ensemble. More classifiers potentially improving performance but also increasing the risk of overfitting.</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433896">
                <a:tc>
                  <a:txBody>
                    <a:bodyPr/>
                    <a:lstStyle/>
                    <a:p>
                      <a:pPr algn="l">
                        <a:lnSpc>
                          <a:spcPts val="3920"/>
                        </a:lnSpc>
                        <a:defRPr/>
                      </a:pPr>
                      <a:r>
                        <a:rPr lang="en-US" sz="2800" b="1">
                          <a:solidFill>
                            <a:srgbClr val="2A2E30"/>
                          </a:solidFill>
                          <a:latin typeface="Barlow Semi-Bold"/>
                          <a:ea typeface="Barlow Semi-Bold"/>
                          <a:cs typeface="Barlow Semi-Bold"/>
                          <a:sym typeface="Barlow Semi-Bold"/>
                        </a:rPr>
                        <a:t>learning_rate</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2660"/>
                        </a:lnSpc>
                        <a:defRPr/>
                      </a:pPr>
                      <a:r>
                        <a:rPr lang="en-US" sz="1900" spc="7">
                          <a:solidFill>
                            <a:srgbClr val="2A2E30"/>
                          </a:solidFill>
                          <a:latin typeface="Barlow"/>
                          <a:ea typeface="Barlow"/>
                          <a:cs typeface="Barlow"/>
                          <a:sym typeface="Barlow"/>
                        </a:rPr>
                        <a:t>Adjusts the contribution of each weak classifier to the final model. A larger learning rate can speed up learning but may lead to overfitting.</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84502">
                <a:tc>
                  <a:txBody>
                    <a:bodyPr/>
                    <a:lstStyle/>
                    <a:p>
                      <a:pPr algn="l">
                        <a:lnSpc>
                          <a:spcPts val="3920"/>
                        </a:lnSpc>
                        <a:defRPr/>
                      </a:pPr>
                      <a:r>
                        <a:rPr lang="en-US" sz="2800" b="1">
                          <a:solidFill>
                            <a:srgbClr val="2A2E30"/>
                          </a:solidFill>
                          <a:latin typeface="Barlow Semi-Bold"/>
                          <a:ea typeface="Barlow Semi-Bold"/>
                          <a:cs typeface="Barlow Semi-Bold"/>
                          <a:sym typeface="Barlow Semi-Bold"/>
                        </a:rPr>
                        <a:t>algorithm</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2660"/>
                        </a:lnSpc>
                        <a:defRPr/>
                      </a:pPr>
                      <a:r>
                        <a:rPr lang="en-US" sz="1900" spc="7">
                          <a:solidFill>
                            <a:srgbClr val="2A2E30"/>
                          </a:solidFill>
                          <a:latin typeface="Barlow"/>
                          <a:ea typeface="Barlow"/>
                          <a:cs typeface="Barlow"/>
                          <a:sym typeface="Barlow"/>
                        </a:rPr>
                        <a:t>specifies the algorithm used for combining the weak classifiers</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6" name="Slide Number Placeholder 5">
            <a:extLst>
              <a:ext uri="{FF2B5EF4-FFF2-40B4-BE49-F238E27FC236}">
                <a16:creationId xmlns:a16="http://schemas.microsoft.com/office/drawing/2014/main" id="{E6555639-1E12-DF08-07BE-7BE2C225B585}"/>
              </a:ext>
            </a:extLst>
          </p:cNvPr>
          <p:cNvSpPr>
            <a:spLocks noGrp="1"/>
          </p:cNvSpPr>
          <p:nvPr>
            <p:ph type="sldNum" sz="quarter" idx="12"/>
          </p:nvPr>
        </p:nvSpPr>
        <p:spPr/>
        <p:txBody>
          <a:bodyPr/>
          <a:lstStyle/>
          <a:p>
            <a:fld id="{B6F15528-21DE-4FAA-801E-634DDDAF4B2B}"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346665">
            <a:off x="13698353" y="-2914049"/>
            <a:ext cx="7202852" cy="7163563"/>
          </a:xfrm>
          <a:custGeom>
            <a:avLst/>
            <a:gdLst/>
            <a:ahLst/>
            <a:cxnLst/>
            <a:rect l="l" t="t" r="r" b="b"/>
            <a:pathLst>
              <a:path w="7202852" h="7163563">
                <a:moveTo>
                  <a:pt x="0" y="0"/>
                </a:moveTo>
                <a:lnTo>
                  <a:pt x="7202852" y="0"/>
                </a:lnTo>
                <a:lnTo>
                  <a:pt x="7202852" y="7163563"/>
                </a:lnTo>
                <a:lnTo>
                  <a:pt x="0" y="7163563"/>
                </a:lnTo>
                <a:lnTo>
                  <a:pt x="0" y="0"/>
                </a:lnTo>
                <a:close/>
              </a:path>
            </a:pathLst>
          </a:custGeom>
          <a:blipFill>
            <a:blip r:embed="rId2">
              <a:alphaModFix amt="26000"/>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 name="Freeform 3"/>
          <p:cNvSpPr/>
          <p:nvPr/>
        </p:nvSpPr>
        <p:spPr>
          <a:xfrm rot="-1346665">
            <a:off x="7313057" y="-5014027"/>
            <a:ext cx="7202852" cy="7163563"/>
          </a:xfrm>
          <a:custGeom>
            <a:avLst/>
            <a:gdLst/>
            <a:ahLst/>
            <a:cxnLst/>
            <a:rect l="l" t="t" r="r" b="b"/>
            <a:pathLst>
              <a:path w="7202852" h="7163563">
                <a:moveTo>
                  <a:pt x="0" y="0"/>
                </a:moveTo>
                <a:lnTo>
                  <a:pt x="7202852" y="0"/>
                </a:lnTo>
                <a:lnTo>
                  <a:pt x="7202852" y="7163563"/>
                </a:lnTo>
                <a:lnTo>
                  <a:pt x="0" y="7163563"/>
                </a:lnTo>
                <a:lnTo>
                  <a:pt x="0" y="0"/>
                </a:lnTo>
                <a:close/>
              </a:path>
            </a:pathLst>
          </a:custGeom>
          <a:blipFill>
            <a:blip r:embed="rId2">
              <a:alphaModFix amt="26000"/>
              <a:extLst>
                <a:ext uri="{96DAC541-7B7A-43D3-8B79-37D633B846F1}">
                  <asvg:svgBlip xmlns:asvg="http://schemas.microsoft.com/office/drawing/2016/SVG/main" r:embed="rId3"/>
                </a:ext>
              </a:extLst>
            </a:blip>
            <a:stretch>
              <a:fillRect/>
            </a:stretch>
          </a:blipFill>
        </p:spPr>
        <p:txBody>
          <a:bodyPr/>
          <a:lstStyle/>
          <a:p>
            <a:endParaRPr lang="en-ID"/>
          </a:p>
        </p:txBody>
      </p:sp>
      <p:sp>
        <p:nvSpPr>
          <p:cNvPr id="4" name="TextBox 4"/>
          <p:cNvSpPr txBox="1"/>
          <p:nvPr/>
        </p:nvSpPr>
        <p:spPr>
          <a:xfrm>
            <a:off x="1028700" y="1431070"/>
            <a:ext cx="8488290" cy="1781175"/>
          </a:xfrm>
          <a:prstGeom prst="rect">
            <a:avLst/>
          </a:prstGeom>
        </p:spPr>
        <p:txBody>
          <a:bodyPr lIns="0" tIns="0" rIns="0" bIns="0" rtlCol="0" anchor="t">
            <a:spAutoFit/>
          </a:bodyPr>
          <a:lstStyle/>
          <a:p>
            <a:pPr algn="l">
              <a:lnSpc>
                <a:spcPts val="9359"/>
              </a:lnSpc>
            </a:pPr>
            <a:r>
              <a:rPr lang="en-US" sz="7799" b="1">
                <a:solidFill>
                  <a:srgbClr val="2A2E30"/>
                </a:solidFill>
                <a:latin typeface="Barlow Bold"/>
                <a:ea typeface="Barlow Bold"/>
                <a:cs typeface="Barlow Bold"/>
                <a:sym typeface="Barlow Bold"/>
              </a:rPr>
              <a:t>Modeling</a:t>
            </a:r>
          </a:p>
          <a:p>
            <a:pPr algn="l">
              <a:lnSpc>
                <a:spcPts val="4680"/>
              </a:lnSpc>
            </a:pPr>
            <a:r>
              <a:rPr lang="en-US" sz="3900" b="1">
                <a:solidFill>
                  <a:srgbClr val="2A2E30"/>
                </a:solidFill>
                <a:latin typeface="Barlow Bold"/>
                <a:ea typeface="Barlow Bold"/>
                <a:cs typeface="Barlow Bold"/>
                <a:sym typeface="Barlow Bold"/>
              </a:rPr>
              <a:t>Searching The Best Model</a:t>
            </a:r>
          </a:p>
        </p:txBody>
      </p:sp>
      <p:sp>
        <p:nvSpPr>
          <p:cNvPr id="5" name="TextBox 5"/>
          <p:cNvSpPr txBox="1"/>
          <p:nvPr/>
        </p:nvSpPr>
        <p:spPr>
          <a:xfrm>
            <a:off x="1217044" y="5086597"/>
            <a:ext cx="2459408" cy="476250"/>
          </a:xfrm>
          <a:prstGeom prst="rect">
            <a:avLst/>
          </a:prstGeom>
        </p:spPr>
        <p:txBody>
          <a:bodyPr lIns="0" tIns="0" rIns="0" bIns="0" rtlCol="0" anchor="t">
            <a:spAutoFit/>
          </a:bodyPr>
          <a:lstStyle/>
          <a:p>
            <a:pPr algn="l">
              <a:lnSpc>
                <a:spcPts val="3600"/>
              </a:lnSpc>
            </a:pPr>
            <a:r>
              <a:rPr lang="en-US" sz="3000" b="1">
                <a:solidFill>
                  <a:srgbClr val="2A2E30"/>
                </a:solidFill>
                <a:latin typeface="Barlow Semi-Bold"/>
                <a:ea typeface="Barlow Semi-Bold"/>
                <a:cs typeface="Barlow Semi-Bold"/>
                <a:sym typeface="Barlow Semi-Bold"/>
              </a:rPr>
              <a:t>Step 1</a:t>
            </a:r>
          </a:p>
        </p:txBody>
      </p:sp>
      <p:sp>
        <p:nvSpPr>
          <p:cNvPr id="6" name="TextBox 6"/>
          <p:cNvSpPr txBox="1"/>
          <p:nvPr/>
        </p:nvSpPr>
        <p:spPr>
          <a:xfrm>
            <a:off x="4565670" y="5086597"/>
            <a:ext cx="2459408" cy="476250"/>
          </a:xfrm>
          <a:prstGeom prst="rect">
            <a:avLst/>
          </a:prstGeom>
        </p:spPr>
        <p:txBody>
          <a:bodyPr lIns="0" tIns="0" rIns="0" bIns="0" rtlCol="0" anchor="t">
            <a:spAutoFit/>
          </a:bodyPr>
          <a:lstStyle/>
          <a:p>
            <a:pPr algn="l">
              <a:lnSpc>
                <a:spcPts val="3600"/>
              </a:lnSpc>
            </a:pPr>
            <a:r>
              <a:rPr lang="en-US" sz="3000" b="1">
                <a:solidFill>
                  <a:srgbClr val="2A2E30"/>
                </a:solidFill>
                <a:latin typeface="Barlow Semi-Bold"/>
                <a:ea typeface="Barlow Semi-Bold"/>
                <a:cs typeface="Barlow Semi-Bold"/>
                <a:sym typeface="Barlow Semi-Bold"/>
              </a:rPr>
              <a:t>Step 2</a:t>
            </a:r>
          </a:p>
        </p:txBody>
      </p:sp>
      <p:sp>
        <p:nvSpPr>
          <p:cNvPr id="7" name="TextBox 7"/>
          <p:cNvSpPr txBox="1"/>
          <p:nvPr/>
        </p:nvSpPr>
        <p:spPr>
          <a:xfrm>
            <a:off x="7914296" y="5086597"/>
            <a:ext cx="2459408" cy="476250"/>
          </a:xfrm>
          <a:prstGeom prst="rect">
            <a:avLst/>
          </a:prstGeom>
        </p:spPr>
        <p:txBody>
          <a:bodyPr lIns="0" tIns="0" rIns="0" bIns="0" rtlCol="0" anchor="t">
            <a:spAutoFit/>
          </a:bodyPr>
          <a:lstStyle/>
          <a:p>
            <a:pPr algn="l">
              <a:lnSpc>
                <a:spcPts val="3600"/>
              </a:lnSpc>
            </a:pPr>
            <a:r>
              <a:rPr lang="en-US" sz="3000" b="1">
                <a:solidFill>
                  <a:srgbClr val="2A2E30"/>
                </a:solidFill>
                <a:latin typeface="Barlow Semi-Bold"/>
                <a:ea typeface="Barlow Semi-Bold"/>
                <a:cs typeface="Barlow Semi-Bold"/>
                <a:sym typeface="Barlow Semi-Bold"/>
              </a:rPr>
              <a:t>Step 3</a:t>
            </a:r>
          </a:p>
        </p:txBody>
      </p:sp>
      <p:sp>
        <p:nvSpPr>
          <p:cNvPr id="8" name="TextBox 8"/>
          <p:cNvSpPr txBox="1"/>
          <p:nvPr/>
        </p:nvSpPr>
        <p:spPr>
          <a:xfrm>
            <a:off x="11262922" y="5086597"/>
            <a:ext cx="2459408" cy="476250"/>
          </a:xfrm>
          <a:prstGeom prst="rect">
            <a:avLst/>
          </a:prstGeom>
        </p:spPr>
        <p:txBody>
          <a:bodyPr lIns="0" tIns="0" rIns="0" bIns="0" rtlCol="0" anchor="t">
            <a:spAutoFit/>
          </a:bodyPr>
          <a:lstStyle/>
          <a:p>
            <a:pPr algn="l">
              <a:lnSpc>
                <a:spcPts val="3600"/>
              </a:lnSpc>
            </a:pPr>
            <a:r>
              <a:rPr lang="en-US" sz="3000" b="1">
                <a:solidFill>
                  <a:srgbClr val="2A2E30"/>
                </a:solidFill>
                <a:latin typeface="Barlow Semi-Bold"/>
                <a:ea typeface="Barlow Semi-Bold"/>
                <a:cs typeface="Barlow Semi-Bold"/>
                <a:sym typeface="Barlow Semi-Bold"/>
              </a:rPr>
              <a:t>Step 4</a:t>
            </a:r>
          </a:p>
        </p:txBody>
      </p:sp>
      <p:sp>
        <p:nvSpPr>
          <p:cNvPr id="9" name="TextBox 9"/>
          <p:cNvSpPr txBox="1"/>
          <p:nvPr/>
        </p:nvSpPr>
        <p:spPr>
          <a:xfrm>
            <a:off x="14611548" y="5086597"/>
            <a:ext cx="2459408" cy="476250"/>
          </a:xfrm>
          <a:prstGeom prst="rect">
            <a:avLst/>
          </a:prstGeom>
        </p:spPr>
        <p:txBody>
          <a:bodyPr lIns="0" tIns="0" rIns="0" bIns="0" rtlCol="0" anchor="t">
            <a:spAutoFit/>
          </a:bodyPr>
          <a:lstStyle/>
          <a:p>
            <a:pPr algn="l">
              <a:lnSpc>
                <a:spcPts val="3600"/>
              </a:lnSpc>
            </a:pPr>
            <a:r>
              <a:rPr lang="en-US" sz="3000" b="1">
                <a:solidFill>
                  <a:srgbClr val="2A2E30"/>
                </a:solidFill>
                <a:latin typeface="Barlow Semi-Bold"/>
                <a:ea typeface="Barlow Semi-Bold"/>
                <a:cs typeface="Barlow Semi-Bold"/>
                <a:sym typeface="Barlow Semi-Bold"/>
              </a:rPr>
              <a:t>Step 5</a:t>
            </a:r>
          </a:p>
        </p:txBody>
      </p:sp>
      <p:grpSp>
        <p:nvGrpSpPr>
          <p:cNvPr id="10" name="Group 10"/>
          <p:cNvGrpSpPr/>
          <p:nvPr/>
        </p:nvGrpSpPr>
        <p:grpSpPr>
          <a:xfrm>
            <a:off x="1217044" y="6311322"/>
            <a:ext cx="2462801" cy="2832713"/>
            <a:chOff x="0" y="0"/>
            <a:chExt cx="3283734" cy="3776950"/>
          </a:xfrm>
        </p:grpSpPr>
        <p:sp>
          <p:nvSpPr>
            <p:cNvPr id="11" name="TextBox 11"/>
            <p:cNvSpPr txBox="1"/>
            <p:nvPr/>
          </p:nvSpPr>
          <p:spPr>
            <a:xfrm>
              <a:off x="0" y="-104775"/>
              <a:ext cx="3283734" cy="1042203"/>
            </a:xfrm>
            <a:prstGeom prst="rect">
              <a:avLst/>
            </a:prstGeom>
          </p:spPr>
          <p:txBody>
            <a:bodyPr lIns="0" tIns="0" rIns="0" bIns="0" rtlCol="0" anchor="t">
              <a:spAutoFit/>
            </a:bodyPr>
            <a:lstStyle/>
            <a:p>
              <a:pPr algn="l">
                <a:lnSpc>
                  <a:spcPts val="3344"/>
                </a:lnSpc>
              </a:pPr>
              <a:r>
                <a:rPr lang="en-US" sz="1900" u="sng" spc="7">
                  <a:solidFill>
                    <a:srgbClr val="2A2E30"/>
                  </a:solidFill>
                  <a:latin typeface="Barlow"/>
                  <a:ea typeface="Barlow"/>
                  <a:cs typeface="Barlow"/>
                  <a:sym typeface="Barlow"/>
                </a:rPr>
                <a:t>Identify Categorical Features for SMOTENC</a:t>
              </a:r>
            </a:p>
          </p:txBody>
        </p:sp>
        <p:sp>
          <p:nvSpPr>
            <p:cNvPr id="12" name="TextBox 12"/>
            <p:cNvSpPr txBox="1"/>
            <p:nvPr/>
          </p:nvSpPr>
          <p:spPr>
            <a:xfrm>
              <a:off x="0" y="1275686"/>
              <a:ext cx="3283734" cy="2501265"/>
            </a:xfrm>
            <a:prstGeom prst="rect">
              <a:avLst/>
            </a:prstGeom>
          </p:spPr>
          <p:txBody>
            <a:bodyPr lIns="0" tIns="0" rIns="0" bIns="0" rtlCol="0" anchor="t">
              <a:spAutoFit/>
            </a:bodyPr>
            <a:lstStyle/>
            <a:p>
              <a:pPr algn="l">
                <a:lnSpc>
                  <a:spcPts val="2520"/>
                </a:lnSpc>
              </a:pPr>
              <a:r>
                <a:rPr lang="en-US" sz="1800" spc="7">
                  <a:solidFill>
                    <a:srgbClr val="2A2E30"/>
                  </a:solidFill>
                  <a:latin typeface="Barlow"/>
                  <a:ea typeface="Barlow"/>
                  <a:cs typeface="Barlow"/>
                  <a:sym typeface="Barlow"/>
                </a:rPr>
                <a:t>Extract the indices of categorical features from the training dataset to prepare for the application of SMOTENC.</a:t>
              </a:r>
            </a:p>
          </p:txBody>
        </p:sp>
      </p:grpSp>
      <p:grpSp>
        <p:nvGrpSpPr>
          <p:cNvPr id="13" name="Group 13"/>
          <p:cNvGrpSpPr/>
          <p:nvPr/>
        </p:nvGrpSpPr>
        <p:grpSpPr>
          <a:xfrm>
            <a:off x="4565670" y="6311322"/>
            <a:ext cx="2462801" cy="3461363"/>
            <a:chOff x="0" y="0"/>
            <a:chExt cx="3283734" cy="4615150"/>
          </a:xfrm>
        </p:grpSpPr>
        <p:sp>
          <p:nvSpPr>
            <p:cNvPr id="14" name="TextBox 14"/>
            <p:cNvSpPr txBox="1"/>
            <p:nvPr/>
          </p:nvSpPr>
          <p:spPr>
            <a:xfrm>
              <a:off x="0" y="-104775"/>
              <a:ext cx="3283734" cy="1042203"/>
            </a:xfrm>
            <a:prstGeom prst="rect">
              <a:avLst/>
            </a:prstGeom>
          </p:spPr>
          <p:txBody>
            <a:bodyPr lIns="0" tIns="0" rIns="0" bIns="0" rtlCol="0" anchor="t">
              <a:spAutoFit/>
            </a:bodyPr>
            <a:lstStyle/>
            <a:p>
              <a:pPr algn="l">
                <a:lnSpc>
                  <a:spcPts val="3344"/>
                </a:lnSpc>
              </a:pPr>
              <a:r>
                <a:rPr lang="en-US" sz="1900" u="sng" spc="7">
                  <a:solidFill>
                    <a:srgbClr val="2A2E30"/>
                  </a:solidFill>
                  <a:latin typeface="Barlow"/>
                  <a:ea typeface="Barlow"/>
                  <a:cs typeface="Barlow"/>
                  <a:sym typeface="Barlow"/>
                </a:rPr>
                <a:t>Define Base Pipeline Steps</a:t>
              </a:r>
            </a:p>
          </p:txBody>
        </p:sp>
        <p:sp>
          <p:nvSpPr>
            <p:cNvPr id="15" name="TextBox 15"/>
            <p:cNvSpPr txBox="1"/>
            <p:nvPr/>
          </p:nvSpPr>
          <p:spPr>
            <a:xfrm>
              <a:off x="0" y="1275686"/>
              <a:ext cx="3283734" cy="3339465"/>
            </a:xfrm>
            <a:prstGeom prst="rect">
              <a:avLst/>
            </a:prstGeom>
          </p:spPr>
          <p:txBody>
            <a:bodyPr lIns="0" tIns="0" rIns="0" bIns="0" rtlCol="0" anchor="t">
              <a:spAutoFit/>
            </a:bodyPr>
            <a:lstStyle/>
            <a:p>
              <a:pPr algn="l">
                <a:lnSpc>
                  <a:spcPts val="2520"/>
                </a:lnSpc>
              </a:pPr>
              <a:r>
                <a:rPr lang="en-US" sz="1800" spc="7">
                  <a:solidFill>
                    <a:srgbClr val="2A2E30"/>
                  </a:solidFill>
                  <a:latin typeface="Barlow"/>
                  <a:ea typeface="Barlow"/>
                  <a:cs typeface="Barlow"/>
                  <a:sym typeface="Barlow"/>
                </a:rPr>
                <a:t>Create a base pipeline that includes preprocessing (with the best scaler), a placeholder for a resampler, and a classifier (AdaBoostClassifier).</a:t>
              </a:r>
            </a:p>
          </p:txBody>
        </p:sp>
      </p:grpSp>
      <p:grpSp>
        <p:nvGrpSpPr>
          <p:cNvPr id="16" name="Group 16"/>
          <p:cNvGrpSpPr/>
          <p:nvPr/>
        </p:nvGrpSpPr>
        <p:grpSpPr>
          <a:xfrm>
            <a:off x="7914296" y="6311322"/>
            <a:ext cx="2462801" cy="3461363"/>
            <a:chOff x="0" y="0"/>
            <a:chExt cx="3283734" cy="4615150"/>
          </a:xfrm>
        </p:grpSpPr>
        <p:sp>
          <p:nvSpPr>
            <p:cNvPr id="17" name="TextBox 17"/>
            <p:cNvSpPr txBox="1"/>
            <p:nvPr/>
          </p:nvSpPr>
          <p:spPr>
            <a:xfrm>
              <a:off x="0" y="-104775"/>
              <a:ext cx="3283734" cy="1042203"/>
            </a:xfrm>
            <a:prstGeom prst="rect">
              <a:avLst/>
            </a:prstGeom>
          </p:spPr>
          <p:txBody>
            <a:bodyPr lIns="0" tIns="0" rIns="0" bIns="0" rtlCol="0" anchor="t">
              <a:spAutoFit/>
            </a:bodyPr>
            <a:lstStyle/>
            <a:p>
              <a:pPr algn="l">
                <a:lnSpc>
                  <a:spcPts val="3344"/>
                </a:lnSpc>
              </a:pPr>
              <a:r>
                <a:rPr lang="en-US" sz="1900" u="sng" spc="7">
                  <a:solidFill>
                    <a:srgbClr val="2A2E30"/>
                  </a:solidFill>
                  <a:latin typeface="Barlow"/>
                  <a:ea typeface="Barlow"/>
                  <a:cs typeface="Barlow"/>
                  <a:sym typeface="Barlow"/>
                </a:rPr>
                <a:t>Set Parameter Distributions</a:t>
              </a:r>
            </a:p>
          </p:txBody>
        </p:sp>
        <p:sp>
          <p:nvSpPr>
            <p:cNvPr id="18" name="TextBox 18"/>
            <p:cNvSpPr txBox="1"/>
            <p:nvPr/>
          </p:nvSpPr>
          <p:spPr>
            <a:xfrm>
              <a:off x="0" y="1275686"/>
              <a:ext cx="3283734" cy="3339465"/>
            </a:xfrm>
            <a:prstGeom prst="rect">
              <a:avLst/>
            </a:prstGeom>
          </p:spPr>
          <p:txBody>
            <a:bodyPr lIns="0" tIns="0" rIns="0" bIns="0" rtlCol="0" anchor="t">
              <a:spAutoFit/>
            </a:bodyPr>
            <a:lstStyle/>
            <a:p>
              <a:pPr algn="l">
                <a:lnSpc>
                  <a:spcPts val="2520"/>
                </a:lnSpc>
              </a:pPr>
              <a:r>
                <a:rPr lang="en-US" sz="1800" spc="7">
                  <a:solidFill>
                    <a:srgbClr val="2A2E30"/>
                  </a:solidFill>
                  <a:latin typeface="Barlow"/>
                  <a:ea typeface="Barlow"/>
                  <a:cs typeface="Barlow"/>
                  <a:sym typeface="Barlow"/>
                </a:rPr>
                <a:t>Define a parameter distribution for the randomized search, including choices for resampling techniques, hyperparameters for AdaBoost, and options for the base classifier.</a:t>
              </a:r>
            </a:p>
          </p:txBody>
        </p:sp>
      </p:grpSp>
      <p:grpSp>
        <p:nvGrpSpPr>
          <p:cNvPr id="19" name="Group 19"/>
          <p:cNvGrpSpPr/>
          <p:nvPr/>
        </p:nvGrpSpPr>
        <p:grpSpPr>
          <a:xfrm>
            <a:off x="11262922" y="6311322"/>
            <a:ext cx="2759622" cy="3147038"/>
            <a:chOff x="0" y="0"/>
            <a:chExt cx="3679496" cy="4196050"/>
          </a:xfrm>
        </p:grpSpPr>
        <p:sp>
          <p:nvSpPr>
            <p:cNvPr id="20" name="TextBox 20"/>
            <p:cNvSpPr txBox="1"/>
            <p:nvPr/>
          </p:nvSpPr>
          <p:spPr>
            <a:xfrm>
              <a:off x="0" y="-104775"/>
              <a:ext cx="3679496" cy="1042203"/>
            </a:xfrm>
            <a:prstGeom prst="rect">
              <a:avLst/>
            </a:prstGeom>
          </p:spPr>
          <p:txBody>
            <a:bodyPr lIns="0" tIns="0" rIns="0" bIns="0" rtlCol="0" anchor="t">
              <a:spAutoFit/>
            </a:bodyPr>
            <a:lstStyle/>
            <a:p>
              <a:pPr algn="l">
                <a:lnSpc>
                  <a:spcPts val="3344"/>
                </a:lnSpc>
              </a:pPr>
              <a:r>
                <a:rPr lang="en-US" sz="1900" u="sng" spc="7">
                  <a:solidFill>
                    <a:srgbClr val="2A2E30"/>
                  </a:solidFill>
                  <a:latin typeface="Barlow"/>
                  <a:ea typeface="Barlow"/>
                  <a:cs typeface="Barlow"/>
                  <a:sym typeface="Barlow"/>
                </a:rPr>
                <a:t>Configure RandomizedSearchCV</a:t>
              </a:r>
            </a:p>
          </p:txBody>
        </p:sp>
        <p:sp>
          <p:nvSpPr>
            <p:cNvPr id="21" name="TextBox 21"/>
            <p:cNvSpPr txBox="1"/>
            <p:nvPr/>
          </p:nvSpPr>
          <p:spPr>
            <a:xfrm>
              <a:off x="0" y="1275686"/>
              <a:ext cx="3679496" cy="2920365"/>
            </a:xfrm>
            <a:prstGeom prst="rect">
              <a:avLst/>
            </a:prstGeom>
          </p:spPr>
          <p:txBody>
            <a:bodyPr lIns="0" tIns="0" rIns="0" bIns="0" rtlCol="0" anchor="t">
              <a:spAutoFit/>
            </a:bodyPr>
            <a:lstStyle/>
            <a:p>
              <a:pPr algn="l">
                <a:lnSpc>
                  <a:spcPts val="2520"/>
                </a:lnSpc>
              </a:pPr>
              <a:r>
                <a:rPr lang="en-US" sz="1800" spc="7">
                  <a:solidFill>
                    <a:srgbClr val="2A2E30"/>
                  </a:solidFill>
                  <a:latin typeface="Barlow"/>
                  <a:ea typeface="Barlow"/>
                  <a:cs typeface="Barlow"/>
                  <a:sym typeface="Barlow"/>
                </a:rPr>
                <a:t>Set up a RandomizedSearchCV instance to perform hyperparameter tuning, using recall as the scoring metric and stratified cross-validation.</a:t>
              </a:r>
            </a:p>
          </p:txBody>
        </p:sp>
      </p:grpSp>
      <p:grpSp>
        <p:nvGrpSpPr>
          <p:cNvPr id="22" name="Group 22"/>
          <p:cNvGrpSpPr/>
          <p:nvPr/>
        </p:nvGrpSpPr>
        <p:grpSpPr>
          <a:xfrm>
            <a:off x="14611548" y="6311322"/>
            <a:ext cx="2688232" cy="3147038"/>
            <a:chOff x="0" y="0"/>
            <a:chExt cx="3584309" cy="4196050"/>
          </a:xfrm>
        </p:grpSpPr>
        <p:sp>
          <p:nvSpPr>
            <p:cNvPr id="23" name="TextBox 23"/>
            <p:cNvSpPr txBox="1"/>
            <p:nvPr/>
          </p:nvSpPr>
          <p:spPr>
            <a:xfrm>
              <a:off x="0" y="-104775"/>
              <a:ext cx="3584309" cy="1042203"/>
            </a:xfrm>
            <a:prstGeom prst="rect">
              <a:avLst/>
            </a:prstGeom>
          </p:spPr>
          <p:txBody>
            <a:bodyPr lIns="0" tIns="0" rIns="0" bIns="0" rtlCol="0" anchor="t">
              <a:spAutoFit/>
            </a:bodyPr>
            <a:lstStyle/>
            <a:p>
              <a:pPr algn="l">
                <a:lnSpc>
                  <a:spcPts val="3344"/>
                </a:lnSpc>
              </a:pPr>
              <a:r>
                <a:rPr lang="en-US" sz="1900" u="sng" spc="7">
                  <a:solidFill>
                    <a:srgbClr val="2A2E30"/>
                  </a:solidFill>
                  <a:latin typeface="Barlow"/>
                  <a:ea typeface="Barlow"/>
                  <a:cs typeface="Barlow"/>
                  <a:sym typeface="Barlow"/>
                </a:rPr>
                <a:t>Fit Model and Output Results</a:t>
              </a:r>
            </a:p>
          </p:txBody>
        </p:sp>
        <p:sp>
          <p:nvSpPr>
            <p:cNvPr id="24" name="TextBox 24"/>
            <p:cNvSpPr txBox="1"/>
            <p:nvPr/>
          </p:nvSpPr>
          <p:spPr>
            <a:xfrm>
              <a:off x="0" y="1275686"/>
              <a:ext cx="3584309" cy="2920365"/>
            </a:xfrm>
            <a:prstGeom prst="rect">
              <a:avLst/>
            </a:prstGeom>
          </p:spPr>
          <p:txBody>
            <a:bodyPr lIns="0" tIns="0" rIns="0" bIns="0" rtlCol="0" anchor="t">
              <a:spAutoFit/>
            </a:bodyPr>
            <a:lstStyle/>
            <a:p>
              <a:pPr algn="l">
                <a:lnSpc>
                  <a:spcPts val="2520"/>
                </a:lnSpc>
              </a:pPr>
              <a:r>
                <a:rPr lang="en-US" sz="1800" spc="7">
                  <a:solidFill>
                    <a:srgbClr val="2A2E30"/>
                  </a:solidFill>
                  <a:latin typeface="Barlow"/>
                  <a:ea typeface="Barlow"/>
                  <a:cs typeface="Barlow"/>
                  <a:sym typeface="Barlow"/>
                </a:rPr>
                <a:t>Fit the RandomizedSearchCV on the training data to find the best hyperparameters, and display the best pipeline with the tuned parameters.</a:t>
              </a:r>
            </a:p>
          </p:txBody>
        </p:sp>
      </p:grpSp>
      <p:sp>
        <p:nvSpPr>
          <p:cNvPr id="25" name="AutoShape 25"/>
          <p:cNvSpPr/>
          <p:nvPr/>
        </p:nvSpPr>
        <p:spPr>
          <a:xfrm>
            <a:off x="1420527" y="5875987"/>
            <a:ext cx="3150707" cy="0"/>
          </a:xfrm>
          <a:prstGeom prst="line">
            <a:avLst/>
          </a:prstGeom>
          <a:ln w="19050" cap="rnd">
            <a:solidFill>
              <a:srgbClr val="2A2E30">
                <a:alpha val="34902"/>
              </a:srgbClr>
            </a:solidFill>
            <a:prstDash val="solid"/>
            <a:headEnd type="none" w="sm" len="sm"/>
            <a:tailEnd type="none" w="sm" len="sm"/>
          </a:ln>
        </p:spPr>
        <p:txBody>
          <a:bodyPr/>
          <a:lstStyle/>
          <a:p>
            <a:endParaRPr lang="en-ID"/>
          </a:p>
        </p:txBody>
      </p:sp>
      <p:grpSp>
        <p:nvGrpSpPr>
          <p:cNvPr id="26" name="Group 26"/>
          <p:cNvGrpSpPr/>
          <p:nvPr/>
        </p:nvGrpSpPr>
        <p:grpSpPr>
          <a:xfrm>
            <a:off x="1217044" y="5774246"/>
            <a:ext cx="203483" cy="203483"/>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C72"/>
            </a:solidFill>
          </p:spPr>
          <p:txBody>
            <a:bodyPr/>
            <a:lstStyle/>
            <a:p>
              <a:endParaRPr lang="en-ID"/>
            </a:p>
          </p:txBody>
        </p:sp>
        <p:sp>
          <p:nvSpPr>
            <p:cNvPr id="28" name="TextBox 28"/>
            <p:cNvSpPr txBox="1"/>
            <p:nvPr/>
          </p:nvSpPr>
          <p:spPr>
            <a:xfrm>
              <a:off x="76200" y="47625"/>
              <a:ext cx="660400" cy="688975"/>
            </a:xfrm>
            <a:prstGeom prst="rect">
              <a:avLst/>
            </a:prstGeom>
          </p:spPr>
          <p:txBody>
            <a:bodyPr lIns="50800" tIns="50800" rIns="50800" bIns="50800" rtlCol="0" anchor="ctr"/>
            <a:lstStyle/>
            <a:p>
              <a:pPr algn="ctr">
                <a:lnSpc>
                  <a:spcPts val="2100"/>
                </a:lnSpc>
              </a:pPr>
              <a:endParaRPr/>
            </a:p>
          </p:txBody>
        </p:sp>
      </p:grpSp>
      <p:grpSp>
        <p:nvGrpSpPr>
          <p:cNvPr id="29" name="Group 29"/>
          <p:cNvGrpSpPr/>
          <p:nvPr/>
        </p:nvGrpSpPr>
        <p:grpSpPr>
          <a:xfrm>
            <a:off x="4571233" y="5774246"/>
            <a:ext cx="203483" cy="203483"/>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C72"/>
            </a:solidFill>
          </p:spPr>
          <p:txBody>
            <a:bodyPr/>
            <a:lstStyle/>
            <a:p>
              <a:endParaRPr lang="en-ID"/>
            </a:p>
          </p:txBody>
        </p:sp>
        <p:sp>
          <p:nvSpPr>
            <p:cNvPr id="31" name="TextBox 31"/>
            <p:cNvSpPr txBox="1"/>
            <p:nvPr/>
          </p:nvSpPr>
          <p:spPr>
            <a:xfrm>
              <a:off x="76200" y="47625"/>
              <a:ext cx="660400" cy="688975"/>
            </a:xfrm>
            <a:prstGeom prst="rect">
              <a:avLst/>
            </a:prstGeom>
          </p:spPr>
          <p:txBody>
            <a:bodyPr lIns="50800" tIns="50800" rIns="50800" bIns="50800" rtlCol="0" anchor="ctr"/>
            <a:lstStyle/>
            <a:p>
              <a:pPr algn="ctr">
                <a:lnSpc>
                  <a:spcPts val="2100"/>
                </a:lnSpc>
              </a:pPr>
              <a:endParaRPr/>
            </a:p>
          </p:txBody>
        </p:sp>
      </p:grpSp>
      <p:grpSp>
        <p:nvGrpSpPr>
          <p:cNvPr id="32" name="Group 32"/>
          <p:cNvGrpSpPr/>
          <p:nvPr/>
        </p:nvGrpSpPr>
        <p:grpSpPr>
          <a:xfrm>
            <a:off x="7925423" y="5774246"/>
            <a:ext cx="203483" cy="203483"/>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C72"/>
            </a:solidFill>
          </p:spPr>
          <p:txBody>
            <a:bodyPr/>
            <a:lstStyle/>
            <a:p>
              <a:endParaRPr lang="en-ID"/>
            </a:p>
          </p:txBody>
        </p:sp>
        <p:sp>
          <p:nvSpPr>
            <p:cNvPr id="34" name="TextBox 34"/>
            <p:cNvSpPr txBox="1"/>
            <p:nvPr/>
          </p:nvSpPr>
          <p:spPr>
            <a:xfrm>
              <a:off x="76200" y="47625"/>
              <a:ext cx="660400" cy="688975"/>
            </a:xfrm>
            <a:prstGeom prst="rect">
              <a:avLst/>
            </a:prstGeom>
          </p:spPr>
          <p:txBody>
            <a:bodyPr lIns="50800" tIns="50800" rIns="50800" bIns="50800" rtlCol="0" anchor="ctr"/>
            <a:lstStyle/>
            <a:p>
              <a:pPr algn="ctr">
                <a:lnSpc>
                  <a:spcPts val="2100"/>
                </a:lnSpc>
              </a:pPr>
              <a:endParaRPr/>
            </a:p>
          </p:txBody>
        </p:sp>
      </p:grpSp>
      <p:grpSp>
        <p:nvGrpSpPr>
          <p:cNvPr id="35" name="Group 35"/>
          <p:cNvGrpSpPr/>
          <p:nvPr/>
        </p:nvGrpSpPr>
        <p:grpSpPr>
          <a:xfrm>
            <a:off x="11279612" y="5774246"/>
            <a:ext cx="203483" cy="203483"/>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C72"/>
            </a:solidFill>
          </p:spPr>
          <p:txBody>
            <a:bodyPr/>
            <a:lstStyle/>
            <a:p>
              <a:endParaRPr lang="en-ID"/>
            </a:p>
          </p:txBody>
        </p:sp>
        <p:sp>
          <p:nvSpPr>
            <p:cNvPr id="37" name="TextBox 37"/>
            <p:cNvSpPr txBox="1"/>
            <p:nvPr/>
          </p:nvSpPr>
          <p:spPr>
            <a:xfrm>
              <a:off x="76200" y="47625"/>
              <a:ext cx="660400" cy="688975"/>
            </a:xfrm>
            <a:prstGeom prst="rect">
              <a:avLst/>
            </a:prstGeom>
          </p:spPr>
          <p:txBody>
            <a:bodyPr lIns="50800" tIns="50800" rIns="50800" bIns="50800" rtlCol="0" anchor="ctr"/>
            <a:lstStyle/>
            <a:p>
              <a:pPr algn="ctr">
                <a:lnSpc>
                  <a:spcPts val="2100"/>
                </a:lnSpc>
              </a:pPr>
              <a:endParaRPr/>
            </a:p>
          </p:txBody>
        </p:sp>
      </p:grpSp>
      <p:grpSp>
        <p:nvGrpSpPr>
          <p:cNvPr id="38" name="Group 38"/>
          <p:cNvGrpSpPr/>
          <p:nvPr/>
        </p:nvGrpSpPr>
        <p:grpSpPr>
          <a:xfrm>
            <a:off x="14633801" y="5774246"/>
            <a:ext cx="203483" cy="203483"/>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C72"/>
            </a:solidFill>
          </p:spPr>
          <p:txBody>
            <a:bodyPr/>
            <a:lstStyle/>
            <a:p>
              <a:endParaRPr lang="en-ID"/>
            </a:p>
          </p:txBody>
        </p:sp>
        <p:sp>
          <p:nvSpPr>
            <p:cNvPr id="40" name="TextBox 40"/>
            <p:cNvSpPr txBox="1"/>
            <p:nvPr/>
          </p:nvSpPr>
          <p:spPr>
            <a:xfrm>
              <a:off x="76200" y="47625"/>
              <a:ext cx="660400" cy="688975"/>
            </a:xfrm>
            <a:prstGeom prst="rect">
              <a:avLst/>
            </a:prstGeom>
          </p:spPr>
          <p:txBody>
            <a:bodyPr lIns="50800" tIns="50800" rIns="50800" bIns="50800" rtlCol="0" anchor="ctr"/>
            <a:lstStyle/>
            <a:p>
              <a:pPr algn="ctr">
                <a:lnSpc>
                  <a:spcPts val="2100"/>
                </a:lnSpc>
              </a:pPr>
              <a:endParaRPr/>
            </a:p>
          </p:txBody>
        </p:sp>
      </p:grpSp>
      <p:sp>
        <p:nvSpPr>
          <p:cNvPr id="41" name="AutoShape 41"/>
          <p:cNvSpPr/>
          <p:nvPr/>
        </p:nvSpPr>
        <p:spPr>
          <a:xfrm>
            <a:off x="4774716" y="5875987"/>
            <a:ext cx="3150707" cy="0"/>
          </a:xfrm>
          <a:prstGeom prst="line">
            <a:avLst/>
          </a:prstGeom>
          <a:ln w="19050" cap="rnd">
            <a:solidFill>
              <a:srgbClr val="2A2E30">
                <a:alpha val="34902"/>
              </a:srgbClr>
            </a:solidFill>
            <a:prstDash val="solid"/>
            <a:headEnd type="none" w="sm" len="sm"/>
            <a:tailEnd type="none" w="sm" len="sm"/>
          </a:ln>
        </p:spPr>
        <p:txBody>
          <a:bodyPr/>
          <a:lstStyle/>
          <a:p>
            <a:endParaRPr lang="en-ID"/>
          </a:p>
        </p:txBody>
      </p:sp>
      <p:sp>
        <p:nvSpPr>
          <p:cNvPr id="42" name="AutoShape 42"/>
          <p:cNvSpPr/>
          <p:nvPr/>
        </p:nvSpPr>
        <p:spPr>
          <a:xfrm>
            <a:off x="8128905" y="5875987"/>
            <a:ext cx="3150707" cy="0"/>
          </a:xfrm>
          <a:prstGeom prst="line">
            <a:avLst/>
          </a:prstGeom>
          <a:ln w="19050" cap="rnd">
            <a:solidFill>
              <a:srgbClr val="2A2E30">
                <a:alpha val="34902"/>
              </a:srgbClr>
            </a:solidFill>
            <a:prstDash val="solid"/>
            <a:headEnd type="none" w="sm" len="sm"/>
            <a:tailEnd type="none" w="sm" len="sm"/>
          </a:ln>
        </p:spPr>
        <p:txBody>
          <a:bodyPr/>
          <a:lstStyle/>
          <a:p>
            <a:endParaRPr lang="en-ID"/>
          </a:p>
        </p:txBody>
      </p:sp>
      <p:sp>
        <p:nvSpPr>
          <p:cNvPr id="43" name="AutoShape 43"/>
          <p:cNvSpPr/>
          <p:nvPr/>
        </p:nvSpPr>
        <p:spPr>
          <a:xfrm>
            <a:off x="11483095" y="5875987"/>
            <a:ext cx="3150707" cy="0"/>
          </a:xfrm>
          <a:prstGeom prst="line">
            <a:avLst/>
          </a:prstGeom>
          <a:ln w="19050" cap="rnd">
            <a:solidFill>
              <a:srgbClr val="2A2E30">
                <a:alpha val="34902"/>
              </a:srgbClr>
            </a:solidFill>
            <a:prstDash val="solid"/>
            <a:headEnd type="none" w="sm" len="sm"/>
            <a:tailEnd type="none" w="sm" len="sm"/>
          </a:ln>
        </p:spPr>
        <p:txBody>
          <a:bodyPr/>
          <a:lstStyle/>
          <a:p>
            <a:endParaRPr lang="en-ID"/>
          </a:p>
        </p:txBody>
      </p:sp>
      <p:sp>
        <p:nvSpPr>
          <p:cNvPr id="44" name="Slide Number Placeholder 43">
            <a:extLst>
              <a:ext uri="{FF2B5EF4-FFF2-40B4-BE49-F238E27FC236}">
                <a16:creationId xmlns:a16="http://schemas.microsoft.com/office/drawing/2014/main" id="{4304D08C-6C81-EE2E-4332-69D8F390A293}"/>
              </a:ext>
            </a:extLst>
          </p:cNvPr>
          <p:cNvSpPr>
            <a:spLocks noGrp="1"/>
          </p:cNvSpPr>
          <p:nvPr>
            <p:ph type="sldNum" sz="quarter" idx="12"/>
          </p:nvPr>
        </p:nvSpPr>
        <p:spPr/>
        <p:txBody>
          <a:bodyPr/>
          <a:lstStyle/>
          <a:p>
            <a:fld id="{B6F15528-21DE-4FAA-801E-634DDDAF4B2B}" type="slidenum">
              <a:rPr lang="en-US" smtClean="0"/>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50090" y="1767853"/>
            <a:ext cx="13394144" cy="6522695"/>
            <a:chOff x="0" y="0"/>
            <a:chExt cx="17858858" cy="8696926"/>
          </a:xfrm>
        </p:grpSpPr>
        <p:sp>
          <p:nvSpPr>
            <p:cNvPr id="3" name="TextBox 3"/>
            <p:cNvSpPr txBox="1"/>
            <p:nvPr/>
          </p:nvSpPr>
          <p:spPr>
            <a:xfrm>
              <a:off x="0" y="0"/>
              <a:ext cx="17858858" cy="1562100"/>
            </a:xfrm>
            <a:prstGeom prst="rect">
              <a:avLst/>
            </a:prstGeom>
          </p:spPr>
          <p:txBody>
            <a:bodyPr lIns="0" tIns="0" rIns="0" bIns="0" rtlCol="0" anchor="t">
              <a:spAutoFit/>
            </a:bodyPr>
            <a:lstStyle/>
            <a:p>
              <a:pPr algn="l">
                <a:lnSpc>
                  <a:spcPts val="9242"/>
                </a:lnSpc>
              </a:pPr>
              <a:r>
                <a:rPr lang="en-US" sz="7702" b="1">
                  <a:solidFill>
                    <a:srgbClr val="2A2E30"/>
                  </a:solidFill>
                  <a:latin typeface="Barlow Bold"/>
                  <a:ea typeface="Barlow Bold"/>
                  <a:cs typeface="Barlow Bold"/>
                  <a:sym typeface="Barlow Bold"/>
                </a:rPr>
                <a:t>Modeling</a:t>
              </a:r>
            </a:p>
          </p:txBody>
        </p:sp>
        <p:sp>
          <p:nvSpPr>
            <p:cNvPr id="4" name="TextBox 4"/>
            <p:cNvSpPr txBox="1"/>
            <p:nvPr/>
          </p:nvSpPr>
          <p:spPr>
            <a:xfrm>
              <a:off x="0" y="2040227"/>
              <a:ext cx="17858858" cy="628650"/>
            </a:xfrm>
            <a:prstGeom prst="rect">
              <a:avLst/>
            </a:prstGeom>
          </p:spPr>
          <p:txBody>
            <a:bodyPr lIns="0" tIns="0" rIns="0" bIns="0" rtlCol="0" anchor="t">
              <a:spAutoFit/>
            </a:bodyPr>
            <a:lstStyle/>
            <a:p>
              <a:pPr algn="l">
                <a:lnSpc>
                  <a:spcPts val="3600"/>
                </a:lnSpc>
              </a:pPr>
              <a:r>
                <a:rPr lang="en-US" sz="3000" b="1">
                  <a:solidFill>
                    <a:srgbClr val="2A2E30"/>
                  </a:solidFill>
                  <a:latin typeface="Barlow Semi-Bold"/>
                  <a:ea typeface="Barlow Semi-Bold"/>
                  <a:cs typeface="Barlow Semi-Bold"/>
                  <a:sym typeface="Barlow Semi-Bold"/>
                </a:rPr>
                <a:t>Best AdaBoost Model After Hyperparameter Tuning</a:t>
              </a:r>
            </a:p>
          </p:txBody>
        </p:sp>
        <p:sp>
          <p:nvSpPr>
            <p:cNvPr id="5" name="TextBox 5"/>
            <p:cNvSpPr txBox="1"/>
            <p:nvPr/>
          </p:nvSpPr>
          <p:spPr>
            <a:xfrm>
              <a:off x="0" y="3200315"/>
              <a:ext cx="17858858" cy="5496611"/>
            </a:xfrm>
            <a:prstGeom prst="rect">
              <a:avLst/>
            </a:prstGeom>
          </p:spPr>
          <p:txBody>
            <a:bodyPr lIns="0" tIns="0" rIns="0" bIns="0" rtlCol="0" anchor="t">
              <a:spAutoFit/>
            </a:bodyPr>
            <a:lstStyle/>
            <a:p>
              <a:pPr marL="511683" lvl="1" indent="-255842" algn="l">
                <a:lnSpc>
                  <a:spcPts val="4171"/>
                </a:lnSpc>
                <a:buFont typeface="Arial"/>
                <a:buChar char="•"/>
              </a:pPr>
              <a:r>
                <a:rPr lang="en-US" sz="2370" spc="9">
                  <a:solidFill>
                    <a:srgbClr val="2A2E30"/>
                  </a:solidFill>
                  <a:latin typeface="Barlow"/>
                  <a:ea typeface="Barlow"/>
                  <a:cs typeface="Barlow"/>
                  <a:sym typeface="Barlow"/>
                </a:rPr>
                <a:t>Fitting 5 folds for each of 50 candidates, totalling 250 fits</a:t>
              </a:r>
            </a:p>
            <a:p>
              <a:pPr marL="511683" lvl="1" indent="-255842" algn="l">
                <a:lnSpc>
                  <a:spcPts val="4171"/>
                </a:lnSpc>
                <a:buFont typeface="Arial"/>
                <a:buChar char="•"/>
              </a:pPr>
              <a:r>
                <a:rPr lang="en-US" sz="2370" spc="9">
                  <a:solidFill>
                    <a:srgbClr val="2A2E30"/>
                  </a:solidFill>
                  <a:latin typeface="Barlow"/>
                  <a:ea typeface="Barlow"/>
                  <a:cs typeface="Barlow"/>
                  <a:sym typeface="Barlow"/>
                </a:rPr>
                <a:t>Best Hyperparameters: </a:t>
              </a:r>
            </a:p>
            <a:p>
              <a:pPr marL="1023366" lvl="2" indent="-341122" algn="l">
                <a:lnSpc>
                  <a:spcPts val="4171"/>
                </a:lnSpc>
                <a:buFont typeface="Arial"/>
                <a:buChar char="⚬"/>
              </a:pPr>
              <a:r>
                <a:rPr lang="en-US" sz="2370" spc="9">
                  <a:solidFill>
                    <a:srgbClr val="2A2E30"/>
                  </a:solidFill>
                  <a:latin typeface="Barlow"/>
                  <a:ea typeface="Barlow"/>
                  <a:cs typeface="Barlow"/>
                  <a:sym typeface="Barlow"/>
                </a:rPr>
                <a:t>'resampler': RandomOverSampler(random_state=42), </a:t>
              </a:r>
            </a:p>
            <a:p>
              <a:pPr marL="1023366" lvl="2" indent="-341122" algn="l">
                <a:lnSpc>
                  <a:spcPts val="4171"/>
                </a:lnSpc>
                <a:buFont typeface="Arial"/>
                <a:buChar char="⚬"/>
              </a:pPr>
              <a:r>
                <a:rPr lang="en-US" sz="2370" spc="9">
                  <a:solidFill>
                    <a:srgbClr val="2A2E30"/>
                  </a:solidFill>
                  <a:latin typeface="Barlow"/>
                  <a:ea typeface="Barlow"/>
                  <a:cs typeface="Barlow"/>
                  <a:sym typeface="Barlow"/>
                </a:rPr>
                <a:t>'classifier__n_estimators': 250, </a:t>
              </a:r>
            </a:p>
            <a:p>
              <a:pPr marL="1023366" lvl="2" indent="-341122" algn="l">
                <a:lnSpc>
                  <a:spcPts val="4171"/>
                </a:lnSpc>
                <a:buFont typeface="Arial"/>
                <a:buChar char="⚬"/>
              </a:pPr>
              <a:r>
                <a:rPr lang="en-US" sz="2370" spc="9">
                  <a:solidFill>
                    <a:srgbClr val="2A2E30"/>
                  </a:solidFill>
                  <a:latin typeface="Barlow"/>
                  <a:ea typeface="Barlow"/>
                  <a:cs typeface="Barlow"/>
                  <a:sym typeface="Barlow"/>
                </a:rPr>
                <a:t>'classifier__learning_rate': 0.01, </a:t>
              </a:r>
            </a:p>
            <a:p>
              <a:pPr marL="1023366" lvl="2" indent="-341122" algn="l">
                <a:lnSpc>
                  <a:spcPts val="4171"/>
                </a:lnSpc>
                <a:buFont typeface="Arial"/>
                <a:buChar char="⚬"/>
              </a:pPr>
              <a:r>
                <a:rPr lang="en-US" sz="2370" spc="9">
                  <a:solidFill>
                    <a:srgbClr val="2A2E30"/>
                  </a:solidFill>
                  <a:latin typeface="Barlow"/>
                  <a:ea typeface="Barlow"/>
                  <a:cs typeface="Barlow"/>
                  <a:sym typeface="Barlow"/>
                </a:rPr>
                <a:t>'classifier__estimator': DecisionTreeClassifier(max_depth=1), </a:t>
              </a:r>
            </a:p>
            <a:p>
              <a:pPr marL="1023366" lvl="2" indent="-341122" algn="l">
                <a:lnSpc>
                  <a:spcPts val="4171"/>
                </a:lnSpc>
                <a:buFont typeface="Arial"/>
                <a:buChar char="⚬"/>
              </a:pPr>
              <a:r>
                <a:rPr lang="en-US" sz="2370" spc="9">
                  <a:solidFill>
                    <a:srgbClr val="2A2E30"/>
                  </a:solidFill>
                  <a:latin typeface="Barlow"/>
                  <a:ea typeface="Barlow"/>
                  <a:cs typeface="Barlow"/>
                  <a:sym typeface="Barlow"/>
                </a:rPr>
                <a:t>'classifier__algorithm': 'SAMME</a:t>
              </a:r>
            </a:p>
            <a:p>
              <a:pPr marL="511683" lvl="1" indent="-255842" algn="l">
                <a:lnSpc>
                  <a:spcPts val="4171"/>
                </a:lnSpc>
                <a:buFont typeface="Arial"/>
                <a:buChar char="•"/>
              </a:pPr>
              <a:r>
                <a:rPr lang="en-US" sz="2370" spc="9">
                  <a:solidFill>
                    <a:srgbClr val="2A2E30"/>
                  </a:solidFill>
                  <a:latin typeface="Barlow"/>
                  <a:ea typeface="Barlow"/>
                  <a:cs typeface="Barlow"/>
                  <a:sym typeface="Barlow"/>
                </a:rPr>
                <a:t>Recall Score: 0.92 ⟶ Increases around 70% From Base Model</a:t>
              </a:r>
            </a:p>
          </p:txBody>
        </p:sp>
      </p:grpSp>
      <p:sp>
        <p:nvSpPr>
          <p:cNvPr id="6" name="Freeform 6"/>
          <p:cNvSpPr/>
          <p:nvPr/>
        </p:nvSpPr>
        <p:spPr>
          <a:xfrm rot="-1346665">
            <a:off x="13698353" y="-2914049"/>
            <a:ext cx="7202852" cy="7163563"/>
          </a:xfrm>
          <a:custGeom>
            <a:avLst/>
            <a:gdLst/>
            <a:ahLst/>
            <a:cxnLst/>
            <a:rect l="l" t="t" r="r" b="b"/>
            <a:pathLst>
              <a:path w="7202852" h="7163563">
                <a:moveTo>
                  <a:pt x="0" y="0"/>
                </a:moveTo>
                <a:lnTo>
                  <a:pt x="7202852" y="0"/>
                </a:lnTo>
                <a:lnTo>
                  <a:pt x="7202852" y="7163563"/>
                </a:lnTo>
                <a:lnTo>
                  <a:pt x="0" y="7163563"/>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n-ID"/>
          </a:p>
        </p:txBody>
      </p:sp>
      <p:sp>
        <p:nvSpPr>
          <p:cNvPr id="7" name="Freeform 7"/>
          <p:cNvSpPr/>
          <p:nvPr/>
        </p:nvSpPr>
        <p:spPr>
          <a:xfrm rot="-1346665">
            <a:off x="7313057" y="-5014027"/>
            <a:ext cx="7202852" cy="7163563"/>
          </a:xfrm>
          <a:custGeom>
            <a:avLst/>
            <a:gdLst/>
            <a:ahLst/>
            <a:cxnLst/>
            <a:rect l="l" t="t" r="r" b="b"/>
            <a:pathLst>
              <a:path w="7202852" h="7163563">
                <a:moveTo>
                  <a:pt x="0" y="0"/>
                </a:moveTo>
                <a:lnTo>
                  <a:pt x="7202852" y="0"/>
                </a:lnTo>
                <a:lnTo>
                  <a:pt x="7202852" y="7163563"/>
                </a:lnTo>
                <a:lnTo>
                  <a:pt x="0" y="7163563"/>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n-ID"/>
          </a:p>
        </p:txBody>
      </p:sp>
      <p:sp>
        <p:nvSpPr>
          <p:cNvPr id="8" name="Slide Number Placeholder 7">
            <a:extLst>
              <a:ext uri="{FF2B5EF4-FFF2-40B4-BE49-F238E27FC236}">
                <a16:creationId xmlns:a16="http://schemas.microsoft.com/office/drawing/2014/main" id="{E3AE3019-9A93-906C-77BC-0C901624A95E}"/>
              </a:ext>
            </a:extLst>
          </p:cNvPr>
          <p:cNvSpPr>
            <a:spLocks noGrp="1"/>
          </p:cNvSpPr>
          <p:nvPr>
            <p:ph type="sldNum" sz="quarter" idx="12"/>
          </p:nvPr>
        </p:nvSpPr>
        <p:spPr/>
        <p:txBody>
          <a:bodyPr/>
          <a:lstStyle/>
          <a:p>
            <a:fld id="{B6F15528-21DE-4FAA-801E-634DDDAF4B2B}" type="slidenum">
              <a:rPr lang="en-US" smtClean="0"/>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70168" y="1525533"/>
            <a:ext cx="10473417" cy="7150082"/>
            <a:chOff x="0" y="0"/>
            <a:chExt cx="13964556" cy="9533442"/>
          </a:xfrm>
        </p:grpSpPr>
        <p:sp>
          <p:nvSpPr>
            <p:cNvPr id="3" name="TextBox 3"/>
            <p:cNvSpPr txBox="1"/>
            <p:nvPr/>
          </p:nvSpPr>
          <p:spPr>
            <a:xfrm>
              <a:off x="0" y="0"/>
              <a:ext cx="13964556" cy="3962400"/>
            </a:xfrm>
            <a:prstGeom prst="rect">
              <a:avLst/>
            </a:prstGeom>
          </p:spPr>
          <p:txBody>
            <a:bodyPr lIns="0" tIns="0" rIns="0" bIns="0" rtlCol="0" anchor="t">
              <a:spAutoFit/>
            </a:bodyPr>
            <a:lstStyle/>
            <a:p>
              <a:pPr algn="l">
                <a:lnSpc>
                  <a:spcPts val="11760"/>
                </a:lnSpc>
              </a:pPr>
              <a:r>
                <a:rPr lang="en-US" sz="9800" b="1">
                  <a:solidFill>
                    <a:srgbClr val="2A2E30"/>
                  </a:solidFill>
                  <a:latin typeface="Barlow Bold"/>
                  <a:ea typeface="Barlow Bold"/>
                  <a:cs typeface="Barlow Bold"/>
                  <a:sym typeface="Barlow Bold"/>
                </a:rPr>
                <a:t>1. Business Understanding</a:t>
              </a:r>
            </a:p>
          </p:txBody>
        </p:sp>
        <p:sp>
          <p:nvSpPr>
            <p:cNvPr id="4" name="TextBox 4"/>
            <p:cNvSpPr txBox="1"/>
            <p:nvPr/>
          </p:nvSpPr>
          <p:spPr>
            <a:xfrm>
              <a:off x="0" y="4698679"/>
              <a:ext cx="13964556" cy="4834764"/>
            </a:xfrm>
            <a:prstGeom prst="rect">
              <a:avLst/>
            </a:prstGeom>
          </p:spPr>
          <p:txBody>
            <a:bodyPr lIns="0" tIns="0" rIns="0" bIns="0" rtlCol="0" anchor="t">
              <a:spAutoFit/>
            </a:bodyPr>
            <a:lstStyle/>
            <a:p>
              <a:pPr marL="596961" lvl="1" indent="-298480" algn="l">
                <a:lnSpc>
                  <a:spcPts val="4147"/>
                </a:lnSpc>
                <a:buFont typeface="Arial"/>
                <a:buChar char="•"/>
              </a:pPr>
              <a:r>
                <a:rPr lang="en-US" sz="2764" spc="11">
                  <a:solidFill>
                    <a:srgbClr val="345C72"/>
                  </a:solidFill>
                  <a:latin typeface="Barlow"/>
                  <a:ea typeface="Barlow"/>
                  <a:cs typeface="Barlow"/>
                  <a:sym typeface="Barlow"/>
                </a:rPr>
                <a:t>Background</a:t>
              </a:r>
            </a:p>
            <a:p>
              <a:pPr marL="596961" lvl="1" indent="-298480" algn="l">
                <a:lnSpc>
                  <a:spcPts val="4147"/>
                </a:lnSpc>
                <a:buFont typeface="Arial"/>
                <a:buChar char="•"/>
              </a:pPr>
              <a:r>
                <a:rPr lang="en-US" sz="2764" spc="11">
                  <a:solidFill>
                    <a:srgbClr val="345C72"/>
                  </a:solidFill>
                  <a:latin typeface="Barlow"/>
                  <a:ea typeface="Barlow"/>
                  <a:cs typeface="Barlow"/>
                  <a:sym typeface="Barlow"/>
                </a:rPr>
                <a:t>Gap Analysis</a:t>
              </a:r>
            </a:p>
            <a:p>
              <a:pPr marL="596961" lvl="1" indent="-298480" algn="l">
                <a:lnSpc>
                  <a:spcPts val="4147"/>
                </a:lnSpc>
                <a:buFont typeface="Arial"/>
                <a:buChar char="•"/>
              </a:pPr>
              <a:r>
                <a:rPr lang="en-US" sz="2764" spc="11">
                  <a:solidFill>
                    <a:srgbClr val="345C72"/>
                  </a:solidFill>
                  <a:latin typeface="Barlow"/>
                  <a:ea typeface="Barlow"/>
                  <a:cs typeface="Barlow"/>
                  <a:sym typeface="Barlow"/>
                </a:rPr>
                <a:t>Problem Statement</a:t>
              </a:r>
            </a:p>
            <a:p>
              <a:pPr marL="596961" lvl="1" indent="-298480" algn="l">
                <a:lnSpc>
                  <a:spcPts val="4147"/>
                </a:lnSpc>
                <a:buFont typeface="Arial"/>
                <a:buChar char="•"/>
              </a:pPr>
              <a:r>
                <a:rPr lang="en-US" sz="2764" spc="11">
                  <a:solidFill>
                    <a:srgbClr val="345C72"/>
                  </a:solidFill>
                  <a:latin typeface="Barlow"/>
                  <a:ea typeface="Barlow"/>
                  <a:cs typeface="Barlow"/>
                  <a:sym typeface="Barlow"/>
                </a:rPr>
                <a:t>Goals</a:t>
              </a:r>
            </a:p>
            <a:p>
              <a:pPr marL="596961" lvl="1" indent="-298480" algn="l">
                <a:lnSpc>
                  <a:spcPts val="4147"/>
                </a:lnSpc>
                <a:buFont typeface="Arial"/>
                <a:buChar char="•"/>
              </a:pPr>
              <a:r>
                <a:rPr lang="en-US" sz="2764" spc="11">
                  <a:solidFill>
                    <a:srgbClr val="345C72"/>
                  </a:solidFill>
                  <a:latin typeface="Barlow"/>
                  <a:ea typeface="Barlow"/>
                  <a:cs typeface="Barlow"/>
                  <a:sym typeface="Barlow"/>
                </a:rPr>
                <a:t>Analytic Approach</a:t>
              </a:r>
            </a:p>
            <a:p>
              <a:pPr marL="596961" lvl="1" indent="-298480" algn="l">
                <a:lnSpc>
                  <a:spcPts val="4147"/>
                </a:lnSpc>
                <a:buFont typeface="Arial"/>
                <a:buChar char="•"/>
              </a:pPr>
              <a:r>
                <a:rPr lang="en-US" sz="2764" spc="11">
                  <a:solidFill>
                    <a:srgbClr val="345C72"/>
                  </a:solidFill>
                  <a:latin typeface="Barlow"/>
                  <a:ea typeface="Barlow"/>
                  <a:cs typeface="Barlow"/>
                  <a:sym typeface="Barlow"/>
                </a:rPr>
                <a:t>Metric Evaluation</a:t>
              </a:r>
            </a:p>
            <a:p>
              <a:pPr marL="596961" lvl="1" indent="-298480" algn="l">
                <a:lnSpc>
                  <a:spcPts val="4147"/>
                </a:lnSpc>
                <a:buFont typeface="Arial"/>
                <a:buChar char="•"/>
              </a:pPr>
              <a:r>
                <a:rPr lang="en-US" sz="2764" spc="11">
                  <a:solidFill>
                    <a:srgbClr val="345C72"/>
                  </a:solidFill>
                  <a:latin typeface="Barlow"/>
                  <a:ea typeface="Barlow"/>
                  <a:cs typeface="Barlow"/>
                  <a:sym typeface="Barlow"/>
                </a:rPr>
                <a:t>Success Criteria</a:t>
              </a:r>
            </a:p>
          </p:txBody>
        </p:sp>
      </p:grpSp>
      <p:sp>
        <p:nvSpPr>
          <p:cNvPr id="5" name="Freeform 5"/>
          <p:cNvSpPr/>
          <p:nvPr/>
        </p:nvSpPr>
        <p:spPr>
          <a:xfrm>
            <a:off x="-1684584" y="2700276"/>
            <a:ext cx="6822551" cy="4800595"/>
          </a:xfrm>
          <a:custGeom>
            <a:avLst/>
            <a:gdLst/>
            <a:ahLst/>
            <a:cxnLst/>
            <a:rect l="l" t="t" r="r" b="b"/>
            <a:pathLst>
              <a:path w="6822551" h="4800595">
                <a:moveTo>
                  <a:pt x="0" y="0"/>
                </a:moveTo>
                <a:lnTo>
                  <a:pt x="6822552" y="0"/>
                </a:lnTo>
                <a:lnTo>
                  <a:pt x="6822552" y="4800596"/>
                </a:lnTo>
                <a:lnTo>
                  <a:pt x="0" y="4800596"/>
                </a:lnTo>
                <a:lnTo>
                  <a:pt x="0" y="0"/>
                </a:lnTo>
                <a:close/>
              </a:path>
            </a:pathLst>
          </a:custGeom>
          <a:blipFill>
            <a:blip r:embed="rId2">
              <a:alphaModFix amt="56000"/>
              <a:extLst>
                <a:ext uri="{96DAC541-7B7A-43D3-8B79-37D633B846F1}">
                  <asvg:svgBlip xmlns:asvg="http://schemas.microsoft.com/office/drawing/2016/SVG/main" r:embed="rId3"/>
                </a:ext>
              </a:extLst>
            </a:blip>
            <a:stretch>
              <a:fillRect/>
            </a:stretch>
          </a:blipFill>
        </p:spPr>
        <p:txBody>
          <a:bodyPr/>
          <a:lstStyle/>
          <a:p>
            <a:endParaRPr lang="en-ID"/>
          </a:p>
        </p:txBody>
      </p:sp>
      <p:sp>
        <p:nvSpPr>
          <p:cNvPr id="6" name="Slide Number Placeholder 5">
            <a:extLst>
              <a:ext uri="{FF2B5EF4-FFF2-40B4-BE49-F238E27FC236}">
                <a16:creationId xmlns:a16="http://schemas.microsoft.com/office/drawing/2014/main" id="{A6A3ED1A-D928-3CF0-C1C4-98CFA5508E4B}"/>
              </a:ext>
            </a:extLst>
          </p:cNvPr>
          <p:cNvSpPr>
            <a:spLocks noGrp="1"/>
          </p:cNvSpPr>
          <p:nvPr>
            <p:ph type="sldNum" sz="quarter" idx="12"/>
          </p:nvPr>
        </p:nvSpPr>
        <p:spPr/>
        <p:txBody>
          <a:bodyPr/>
          <a:lstStyle/>
          <a:p>
            <a:fld id="{B6F15528-21DE-4FAA-801E-634DDDAF4B2B}" type="slidenum">
              <a:rPr lang="en-US" smtClean="0"/>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803848" y="2428763"/>
          <a:ext cx="16865809" cy="6788197"/>
        </p:xfrm>
        <a:graphic>
          <a:graphicData uri="http://schemas.openxmlformats.org/drawingml/2006/table">
            <a:tbl>
              <a:tblPr/>
              <a:tblGrid>
                <a:gridCol w="9351989">
                  <a:extLst>
                    <a:ext uri="{9D8B030D-6E8A-4147-A177-3AD203B41FA5}">
                      <a16:colId xmlns:a16="http://schemas.microsoft.com/office/drawing/2014/main" val="20000"/>
                    </a:ext>
                  </a:extLst>
                </a:gridCol>
                <a:gridCol w="7513820">
                  <a:extLst>
                    <a:ext uri="{9D8B030D-6E8A-4147-A177-3AD203B41FA5}">
                      <a16:colId xmlns:a16="http://schemas.microsoft.com/office/drawing/2014/main" val="20001"/>
                    </a:ext>
                  </a:extLst>
                </a:gridCol>
              </a:tblGrid>
              <a:tr h="1113837">
                <a:tc>
                  <a:txBody>
                    <a:bodyPr/>
                    <a:lstStyle/>
                    <a:p>
                      <a:pPr algn="l">
                        <a:lnSpc>
                          <a:spcPts val="4200"/>
                        </a:lnSpc>
                        <a:defRPr/>
                      </a:pPr>
                      <a:endParaRPr lang="en-US" sz="1100"/>
                    </a:p>
                  </a:txBody>
                  <a:tcPr marL="190500" marR="190500" marT="190500" marB="190500" anchor="ctr">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tc>
                  <a:txBody>
                    <a:bodyPr/>
                    <a:lstStyle/>
                    <a:p>
                      <a:pPr algn="l">
                        <a:lnSpc>
                          <a:spcPts val="4200"/>
                        </a:lnSpc>
                        <a:defRPr/>
                      </a:pPr>
                      <a:r>
                        <a:rPr lang="en-US" sz="3000" b="1">
                          <a:solidFill>
                            <a:srgbClr val="2A2E30"/>
                          </a:solidFill>
                          <a:latin typeface="Barlow Semi-Bold"/>
                          <a:ea typeface="Barlow Semi-Bold"/>
                          <a:cs typeface="Barlow Semi-Bold"/>
                          <a:sym typeface="Barlow Semi-Bold"/>
                        </a:rPr>
                        <a:t>Recall Learning Curve</a:t>
                      </a:r>
                      <a:endParaRPr lang="en-US" sz="1100"/>
                    </a:p>
                  </a:txBody>
                  <a:tcPr marL="190500" marR="190500" marT="190500" marB="190500" anchor="ctr">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extLst>
                  <a:ext uri="{0D108BD9-81ED-4DB2-BD59-A6C34878D82A}">
                    <a16:rowId xmlns:a16="http://schemas.microsoft.com/office/drawing/2014/main" val="10000"/>
                  </a:ext>
                </a:extLst>
              </a:tr>
              <a:tr h="5667375">
                <a:tc>
                  <a:txBody>
                    <a:bodyPr/>
                    <a:lstStyle/>
                    <a:p>
                      <a:pPr marL="453392" lvl="1" indent="-226696" algn="l">
                        <a:lnSpc>
                          <a:spcPts val="3150"/>
                        </a:lnSpc>
                        <a:buFont typeface="Arial"/>
                        <a:buChar char="•"/>
                        <a:defRPr/>
                      </a:pPr>
                      <a:endParaRPr lang="en-US" sz="1100"/>
                    </a:p>
                  </a:txBody>
                  <a:tcPr marL="190500" marR="190500" marT="190500" marB="190500">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tc>
                  <a:txBody>
                    <a:bodyPr/>
                    <a:lstStyle/>
                    <a:p>
                      <a:pPr marL="410209" lvl="1" indent="-205105" algn="l">
                        <a:lnSpc>
                          <a:spcPts val="2849"/>
                        </a:lnSpc>
                        <a:buFont typeface="Arial"/>
                        <a:buChar char="•"/>
                        <a:defRPr/>
                      </a:pPr>
                      <a:r>
                        <a:rPr lang="en-US" sz="1899" spc="7">
                          <a:solidFill>
                            <a:srgbClr val="2A2E30"/>
                          </a:solidFill>
                          <a:latin typeface="Barlow"/>
                          <a:ea typeface="Barlow"/>
                          <a:cs typeface="Barlow"/>
                          <a:sym typeface="Barlow"/>
                        </a:rPr>
                        <a:t>Training Recall Stability: </a:t>
                      </a:r>
                      <a:endParaRPr lang="en-US" sz="1100"/>
                    </a:p>
                    <a:p>
                      <a:pPr algn="l">
                        <a:lnSpc>
                          <a:spcPts val="2849"/>
                        </a:lnSpc>
                      </a:pPr>
                      <a:r>
                        <a:rPr lang="en-US" sz="1899" spc="7">
                          <a:solidFill>
                            <a:srgbClr val="2A2E30"/>
                          </a:solidFill>
                          <a:latin typeface="Barlow"/>
                          <a:ea typeface="Barlow"/>
                          <a:cs typeface="Barlow"/>
                          <a:sym typeface="Barlow"/>
                        </a:rPr>
                        <a:t>The training recall scores remained consistently high (around 0.88 to 0.89) across varying training sizes, with low variability indicated by a narrow standard deviation.</a:t>
                      </a:r>
                    </a:p>
                    <a:p>
                      <a:pPr marL="410209" lvl="1" indent="-205105" algn="l">
                        <a:lnSpc>
                          <a:spcPts val="2849"/>
                        </a:lnSpc>
                        <a:buFont typeface="Arial"/>
                        <a:buChar char="•"/>
                      </a:pPr>
                      <a:r>
                        <a:rPr lang="en-US" sz="1899" spc="7">
                          <a:solidFill>
                            <a:srgbClr val="2A2E30"/>
                          </a:solidFill>
                          <a:latin typeface="Barlow"/>
                          <a:ea typeface="Barlow"/>
                          <a:cs typeface="Barlow"/>
                          <a:sym typeface="Barlow"/>
                        </a:rPr>
                        <a:t>Cross-Validation Improvement: </a:t>
                      </a:r>
                    </a:p>
                    <a:p>
                      <a:pPr algn="l">
                        <a:lnSpc>
                          <a:spcPts val="2849"/>
                        </a:lnSpc>
                      </a:pPr>
                      <a:r>
                        <a:rPr lang="en-US" sz="1899" spc="7">
                          <a:solidFill>
                            <a:srgbClr val="2A2E30"/>
                          </a:solidFill>
                          <a:latin typeface="Barlow"/>
                          <a:ea typeface="Barlow"/>
                          <a:cs typeface="Barlow"/>
                          <a:sym typeface="Barlow"/>
                        </a:rPr>
                        <a:t>Initially lower cross-validation recall scores improved and converged towards the training recall as training size increased, showing reduced variability with more data, indicating a well-fitted model.</a:t>
                      </a:r>
                    </a:p>
                    <a:p>
                      <a:pPr marL="410209" lvl="1" indent="-205105" algn="l">
                        <a:lnSpc>
                          <a:spcPts val="2849"/>
                        </a:lnSpc>
                        <a:buFont typeface="Arial"/>
                        <a:buChar char="•"/>
                      </a:pPr>
                      <a:r>
                        <a:rPr lang="en-US" sz="1899" spc="7">
                          <a:solidFill>
                            <a:srgbClr val="2A2E30"/>
                          </a:solidFill>
                          <a:latin typeface="Barlow"/>
                          <a:ea typeface="Barlow"/>
                          <a:cs typeface="Barlow"/>
                          <a:sym typeface="Barlow"/>
                        </a:rPr>
                        <a:t>Model Performance and Capacity: </a:t>
                      </a:r>
                    </a:p>
                    <a:p>
                      <a:pPr algn="l">
                        <a:lnSpc>
                          <a:spcPts val="2849"/>
                        </a:lnSpc>
                      </a:pPr>
                      <a:r>
                        <a:rPr lang="en-US" sz="1899" spc="7">
                          <a:solidFill>
                            <a:srgbClr val="2A2E30"/>
                          </a:solidFill>
                          <a:latin typeface="Barlow"/>
                          <a:ea typeface="Barlow"/>
                          <a:cs typeface="Barlow"/>
                          <a:sym typeface="Barlow"/>
                        </a:rPr>
                        <a:t>The model demonstrated good performance by minimizing false negatives, and recall scores stabilized at larger training sizes, suggesting that the model's capacity was reached with the current features and algorithm, with no significant improvements from additional data.</a:t>
                      </a:r>
                    </a:p>
                  </a:txBody>
                  <a:tcPr marL="190500" marR="190500" marT="190500" marB="190500">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Freeform 3"/>
          <p:cNvSpPr/>
          <p:nvPr/>
        </p:nvSpPr>
        <p:spPr>
          <a:xfrm>
            <a:off x="1056310" y="3077213"/>
            <a:ext cx="9014171" cy="5780337"/>
          </a:xfrm>
          <a:custGeom>
            <a:avLst/>
            <a:gdLst/>
            <a:ahLst/>
            <a:cxnLst/>
            <a:rect l="l" t="t" r="r" b="b"/>
            <a:pathLst>
              <a:path w="9014171" h="5780337">
                <a:moveTo>
                  <a:pt x="0" y="0"/>
                </a:moveTo>
                <a:lnTo>
                  <a:pt x="9014171" y="0"/>
                </a:lnTo>
                <a:lnTo>
                  <a:pt x="9014171" y="5780337"/>
                </a:lnTo>
                <a:lnTo>
                  <a:pt x="0" y="5780337"/>
                </a:lnTo>
                <a:lnTo>
                  <a:pt x="0" y="0"/>
                </a:lnTo>
                <a:close/>
              </a:path>
            </a:pathLst>
          </a:custGeom>
          <a:blipFill>
            <a:blip r:embed="rId2"/>
            <a:stretch>
              <a:fillRect/>
            </a:stretch>
          </a:blipFill>
        </p:spPr>
        <p:txBody>
          <a:bodyPr/>
          <a:lstStyle/>
          <a:p>
            <a:endParaRPr lang="en-ID"/>
          </a:p>
        </p:txBody>
      </p:sp>
      <p:sp>
        <p:nvSpPr>
          <p:cNvPr id="4" name="TextBox 4"/>
          <p:cNvSpPr txBox="1"/>
          <p:nvPr/>
        </p:nvSpPr>
        <p:spPr>
          <a:xfrm>
            <a:off x="1056310" y="1028700"/>
            <a:ext cx="16258210" cy="1171575"/>
          </a:xfrm>
          <a:prstGeom prst="rect">
            <a:avLst/>
          </a:prstGeom>
        </p:spPr>
        <p:txBody>
          <a:bodyPr lIns="0" tIns="0" rIns="0" bIns="0" rtlCol="0" anchor="t">
            <a:spAutoFit/>
          </a:bodyPr>
          <a:lstStyle/>
          <a:p>
            <a:pPr algn="ctr">
              <a:lnSpc>
                <a:spcPts val="9242"/>
              </a:lnSpc>
            </a:pPr>
            <a:r>
              <a:rPr lang="en-US" sz="7702" b="1">
                <a:solidFill>
                  <a:srgbClr val="2A2E30"/>
                </a:solidFill>
                <a:latin typeface="Barlow Bold"/>
                <a:ea typeface="Barlow Bold"/>
                <a:cs typeface="Barlow Bold"/>
                <a:sym typeface="Barlow Bold"/>
              </a:rPr>
              <a:t>Modeling</a:t>
            </a:r>
          </a:p>
        </p:txBody>
      </p:sp>
      <p:sp>
        <p:nvSpPr>
          <p:cNvPr id="5" name="Slide Number Placeholder 4">
            <a:extLst>
              <a:ext uri="{FF2B5EF4-FFF2-40B4-BE49-F238E27FC236}">
                <a16:creationId xmlns:a16="http://schemas.microsoft.com/office/drawing/2014/main" id="{E57892D0-28B4-5A97-77CC-B1735FF9820C}"/>
              </a:ext>
            </a:extLst>
          </p:cNvPr>
          <p:cNvSpPr>
            <a:spLocks noGrp="1"/>
          </p:cNvSpPr>
          <p:nvPr>
            <p:ph type="sldNum" sz="quarter" idx="12"/>
          </p:nvPr>
        </p:nvSpPr>
        <p:spPr/>
        <p:txBody>
          <a:bodyPr/>
          <a:lstStyle/>
          <a:p>
            <a:fld id="{B6F15528-21DE-4FAA-801E-634DDDAF4B2B}" type="slidenum">
              <a:rPr lang="en-US" smtClean="0"/>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803848" y="2428763"/>
          <a:ext cx="16865809" cy="5367779"/>
        </p:xfrm>
        <a:graphic>
          <a:graphicData uri="http://schemas.openxmlformats.org/drawingml/2006/table">
            <a:tbl>
              <a:tblPr/>
              <a:tblGrid>
                <a:gridCol w="9351989">
                  <a:extLst>
                    <a:ext uri="{9D8B030D-6E8A-4147-A177-3AD203B41FA5}">
                      <a16:colId xmlns:a16="http://schemas.microsoft.com/office/drawing/2014/main" val="20000"/>
                    </a:ext>
                  </a:extLst>
                </a:gridCol>
                <a:gridCol w="7513820">
                  <a:extLst>
                    <a:ext uri="{9D8B030D-6E8A-4147-A177-3AD203B41FA5}">
                      <a16:colId xmlns:a16="http://schemas.microsoft.com/office/drawing/2014/main" val="20001"/>
                    </a:ext>
                  </a:extLst>
                </a:gridCol>
              </a:tblGrid>
              <a:tr h="1113837">
                <a:tc>
                  <a:txBody>
                    <a:bodyPr/>
                    <a:lstStyle/>
                    <a:p>
                      <a:pPr algn="l">
                        <a:lnSpc>
                          <a:spcPts val="4200"/>
                        </a:lnSpc>
                        <a:defRPr/>
                      </a:pPr>
                      <a:endParaRPr lang="en-US" sz="1100"/>
                    </a:p>
                  </a:txBody>
                  <a:tcPr marL="190500" marR="190500" marT="190500" marB="190500" anchor="ctr">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tc>
                  <a:txBody>
                    <a:bodyPr/>
                    <a:lstStyle/>
                    <a:p>
                      <a:pPr algn="l">
                        <a:lnSpc>
                          <a:spcPts val="4200"/>
                        </a:lnSpc>
                        <a:defRPr/>
                      </a:pPr>
                      <a:r>
                        <a:rPr lang="en-US" sz="3000" b="1">
                          <a:solidFill>
                            <a:srgbClr val="2A2E30"/>
                          </a:solidFill>
                          <a:latin typeface="Barlow Semi-Bold"/>
                          <a:ea typeface="Barlow Semi-Bold"/>
                          <a:cs typeface="Barlow Semi-Bold"/>
                          <a:sym typeface="Barlow Semi-Bold"/>
                        </a:rPr>
                        <a:t>Threshold Tuning</a:t>
                      </a:r>
                      <a:endParaRPr lang="en-US" sz="1100"/>
                    </a:p>
                  </a:txBody>
                  <a:tcPr marL="190500" marR="190500" marT="190500" marB="190500" anchor="ctr">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extLst>
                  <a:ext uri="{0D108BD9-81ED-4DB2-BD59-A6C34878D82A}">
                    <a16:rowId xmlns:a16="http://schemas.microsoft.com/office/drawing/2014/main" val="10000"/>
                  </a:ext>
                </a:extLst>
              </a:tr>
              <a:tr h="4253942">
                <a:tc>
                  <a:txBody>
                    <a:bodyPr/>
                    <a:lstStyle/>
                    <a:p>
                      <a:pPr marL="453392" lvl="1" indent="-226696" algn="l">
                        <a:lnSpc>
                          <a:spcPts val="3150"/>
                        </a:lnSpc>
                        <a:buFont typeface="Arial"/>
                        <a:buChar char="•"/>
                        <a:defRPr/>
                      </a:pPr>
                      <a:endParaRPr lang="en-US" sz="1100"/>
                    </a:p>
                  </a:txBody>
                  <a:tcPr marL="190500" marR="190500" marT="190500" marB="190500">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tc>
                  <a:txBody>
                    <a:bodyPr/>
                    <a:lstStyle/>
                    <a:p>
                      <a:pPr marL="539746" lvl="1" indent="-269873" algn="l">
                        <a:lnSpc>
                          <a:spcPts val="3749"/>
                        </a:lnSpc>
                        <a:buFont typeface="Arial"/>
                        <a:buChar char="•"/>
                        <a:defRPr/>
                      </a:pPr>
                      <a:r>
                        <a:rPr lang="en-US" sz="2499" spc="9">
                          <a:solidFill>
                            <a:srgbClr val="2A2E30"/>
                          </a:solidFill>
                          <a:latin typeface="Barlow"/>
                          <a:ea typeface="Barlow"/>
                          <a:cs typeface="Barlow"/>
                          <a:sym typeface="Barlow"/>
                        </a:rPr>
                        <a:t>Best threshold by Recall score: 0.1192</a:t>
                      </a:r>
                      <a:endParaRPr lang="en-US" sz="1100"/>
                    </a:p>
                    <a:p>
                      <a:pPr marL="539746" lvl="1" indent="-269873" algn="l">
                        <a:lnSpc>
                          <a:spcPts val="3749"/>
                        </a:lnSpc>
                        <a:buFont typeface="Arial"/>
                        <a:buChar char="•"/>
                      </a:pPr>
                      <a:r>
                        <a:rPr lang="en-US" sz="2499" spc="9">
                          <a:solidFill>
                            <a:srgbClr val="2A2E30"/>
                          </a:solidFill>
                          <a:latin typeface="Barlow"/>
                          <a:ea typeface="Barlow"/>
                          <a:cs typeface="Barlow"/>
                          <a:sym typeface="Barlow"/>
                        </a:rPr>
                        <a:t>Recall score at this threshold: 1.0000</a:t>
                      </a:r>
                    </a:p>
                    <a:p>
                      <a:pPr marL="539746" lvl="1" indent="-269873" algn="l">
                        <a:lnSpc>
                          <a:spcPts val="3749"/>
                        </a:lnSpc>
                        <a:buFont typeface="Arial"/>
                        <a:buChar char="•"/>
                      </a:pPr>
                      <a:r>
                        <a:rPr lang="en-US" sz="2499" spc="9">
                          <a:solidFill>
                            <a:srgbClr val="2A2E30"/>
                          </a:solidFill>
                          <a:latin typeface="Barlow"/>
                          <a:ea typeface="Barlow"/>
                          <a:cs typeface="Barlow"/>
                          <a:sym typeface="Barlow"/>
                        </a:rPr>
                        <a:t>Decision: “No Go”; Too good to be true</a:t>
                      </a:r>
                    </a:p>
                  </a:txBody>
                  <a:tcPr marL="190500" marR="190500" marT="190500" marB="190500">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Freeform 3"/>
          <p:cNvSpPr/>
          <p:nvPr/>
        </p:nvSpPr>
        <p:spPr>
          <a:xfrm>
            <a:off x="1056310" y="2634133"/>
            <a:ext cx="8370538" cy="6624167"/>
          </a:xfrm>
          <a:custGeom>
            <a:avLst/>
            <a:gdLst/>
            <a:ahLst/>
            <a:cxnLst/>
            <a:rect l="l" t="t" r="r" b="b"/>
            <a:pathLst>
              <a:path w="8370538" h="6624167">
                <a:moveTo>
                  <a:pt x="0" y="0"/>
                </a:moveTo>
                <a:lnTo>
                  <a:pt x="8370538" y="0"/>
                </a:lnTo>
                <a:lnTo>
                  <a:pt x="8370538" y="6624167"/>
                </a:lnTo>
                <a:lnTo>
                  <a:pt x="0" y="6624167"/>
                </a:lnTo>
                <a:lnTo>
                  <a:pt x="0" y="0"/>
                </a:lnTo>
                <a:close/>
              </a:path>
            </a:pathLst>
          </a:custGeom>
          <a:blipFill>
            <a:blip r:embed="rId2"/>
            <a:stretch>
              <a:fillRect/>
            </a:stretch>
          </a:blipFill>
        </p:spPr>
        <p:txBody>
          <a:bodyPr/>
          <a:lstStyle/>
          <a:p>
            <a:endParaRPr lang="en-ID"/>
          </a:p>
        </p:txBody>
      </p:sp>
      <p:sp>
        <p:nvSpPr>
          <p:cNvPr id="4" name="TextBox 4"/>
          <p:cNvSpPr txBox="1"/>
          <p:nvPr/>
        </p:nvSpPr>
        <p:spPr>
          <a:xfrm>
            <a:off x="1056310" y="1028700"/>
            <a:ext cx="16258210" cy="1171575"/>
          </a:xfrm>
          <a:prstGeom prst="rect">
            <a:avLst/>
          </a:prstGeom>
        </p:spPr>
        <p:txBody>
          <a:bodyPr lIns="0" tIns="0" rIns="0" bIns="0" rtlCol="0" anchor="t">
            <a:spAutoFit/>
          </a:bodyPr>
          <a:lstStyle/>
          <a:p>
            <a:pPr algn="ctr">
              <a:lnSpc>
                <a:spcPts val="9242"/>
              </a:lnSpc>
            </a:pPr>
            <a:r>
              <a:rPr lang="en-US" sz="7702" b="1">
                <a:solidFill>
                  <a:srgbClr val="2A2E30"/>
                </a:solidFill>
                <a:latin typeface="Barlow Bold"/>
                <a:ea typeface="Barlow Bold"/>
                <a:cs typeface="Barlow Bold"/>
                <a:sym typeface="Barlow Bold"/>
              </a:rPr>
              <a:t>Modeling</a:t>
            </a:r>
          </a:p>
        </p:txBody>
      </p:sp>
      <p:sp>
        <p:nvSpPr>
          <p:cNvPr id="5" name="Slide Number Placeholder 4">
            <a:extLst>
              <a:ext uri="{FF2B5EF4-FFF2-40B4-BE49-F238E27FC236}">
                <a16:creationId xmlns:a16="http://schemas.microsoft.com/office/drawing/2014/main" id="{7F406540-163A-5661-3516-D72ED7625158}"/>
              </a:ext>
            </a:extLst>
          </p:cNvPr>
          <p:cNvSpPr>
            <a:spLocks noGrp="1"/>
          </p:cNvSpPr>
          <p:nvPr>
            <p:ph type="sldNum" sz="quarter" idx="12"/>
          </p:nvPr>
        </p:nvSpPr>
        <p:spPr/>
        <p:txBody>
          <a:bodyPr/>
          <a:lstStyle/>
          <a:p>
            <a:fld id="{B6F15528-21DE-4FAA-801E-634DDDAF4B2B}" type="slidenum">
              <a:rPr lang="en-US" smtClean="0"/>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70168" y="3597221"/>
            <a:ext cx="10473417" cy="3006707"/>
            <a:chOff x="0" y="0"/>
            <a:chExt cx="13964556" cy="4008942"/>
          </a:xfrm>
        </p:grpSpPr>
        <p:sp>
          <p:nvSpPr>
            <p:cNvPr id="3" name="TextBox 3"/>
            <p:cNvSpPr txBox="1"/>
            <p:nvPr/>
          </p:nvSpPr>
          <p:spPr>
            <a:xfrm>
              <a:off x="0" y="0"/>
              <a:ext cx="13964556" cy="1930400"/>
            </a:xfrm>
            <a:prstGeom prst="rect">
              <a:avLst/>
            </a:prstGeom>
          </p:spPr>
          <p:txBody>
            <a:bodyPr lIns="0" tIns="0" rIns="0" bIns="0" rtlCol="0" anchor="t">
              <a:spAutoFit/>
            </a:bodyPr>
            <a:lstStyle/>
            <a:p>
              <a:pPr algn="l">
                <a:lnSpc>
                  <a:spcPts val="11400"/>
                </a:lnSpc>
              </a:pPr>
              <a:r>
                <a:rPr lang="en-US" sz="9500" b="1">
                  <a:solidFill>
                    <a:srgbClr val="2A2E30"/>
                  </a:solidFill>
                  <a:latin typeface="Barlow Bold"/>
                  <a:ea typeface="Barlow Bold"/>
                  <a:cs typeface="Barlow Bold"/>
                  <a:sym typeface="Barlow Bold"/>
                </a:rPr>
                <a:t>5. Evaluation</a:t>
              </a:r>
            </a:p>
          </p:txBody>
        </p:sp>
        <p:sp>
          <p:nvSpPr>
            <p:cNvPr id="4" name="TextBox 4"/>
            <p:cNvSpPr txBox="1"/>
            <p:nvPr/>
          </p:nvSpPr>
          <p:spPr>
            <a:xfrm>
              <a:off x="0" y="2666679"/>
              <a:ext cx="13964556" cy="1342264"/>
            </a:xfrm>
            <a:prstGeom prst="rect">
              <a:avLst/>
            </a:prstGeom>
          </p:spPr>
          <p:txBody>
            <a:bodyPr lIns="0" tIns="0" rIns="0" bIns="0" rtlCol="0" anchor="t">
              <a:spAutoFit/>
            </a:bodyPr>
            <a:lstStyle/>
            <a:p>
              <a:pPr marL="596961" lvl="1" indent="-298480" algn="l">
                <a:lnSpc>
                  <a:spcPts val="4147"/>
                </a:lnSpc>
                <a:buFont typeface="Arial"/>
                <a:buChar char="•"/>
              </a:pPr>
              <a:r>
                <a:rPr lang="en-US" sz="2764" spc="11">
                  <a:solidFill>
                    <a:srgbClr val="345C72"/>
                  </a:solidFill>
                  <a:latin typeface="Barlow"/>
                  <a:ea typeface="Barlow"/>
                  <a:cs typeface="Barlow"/>
                  <a:sym typeface="Barlow"/>
                </a:rPr>
                <a:t>Feature Importance Using LIME Analysis</a:t>
              </a:r>
            </a:p>
            <a:p>
              <a:pPr marL="596961" lvl="1" indent="-298480" algn="l">
                <a:lnSpc>
                  <a:spcPts val="4147"/>
                </a:lnSpc>
                <a:buFont typeface="Arial"/>
                <a:buChar char="•"/>
              </a:pPr>
              <a:r>
                <a:rPr lang="en-US" sz="2764" spc="11">
                  <a:solidFill>
                    <a:srgbClr val="345C72"/>
                  </a:solidFill>
                  <a:latin typeface="Barlow"/>
                  <a:ea typeface="Barlow"/>
                  <a:cs typeface="Barlow"/>
                  <a:sym typeface="Barlow"/>
                </a:rPr>
                <a:t>Rule Based vs Machine Learning Based</a:t>
              </a:r>
            </a:p>
          </p:txBody>
        </p:sp>
      </p:grpSp>
      <p:sp>
        <p:nvSpPr>
          <p:cNvPr id="5" name="Freeform 5"/>
          <p:cNvSpPr/>
          <p:nvPr/>
        </p:nvSpPr>
        <p:spPr>
          <a:xfrm>
            <a:off x="-1684584" y="2700276"/>
            <a:ext cx="6822551" cy="4800595"/>
          </a:xfrm>
          <a:custGeom>
            <a:avLst/>
            <a:gdLst/>
            <a:ahLst/>
            <a:cxnLst/>
            <a:rect l="l" t="t" r="r" b="b"/>
            <a:pathLst>
              <a:path w="6822551" h="4800595">
                <a:moveTo>
                  <a:pt x="0" y="0"/>
                </a:moveTo>
                <a:lnTo>
                  <a:pt x="6822552" y="0"/>
                </a:lnTo>
                <a:lnTo>
                  <a:pt x="6822552" y="4800596"/>
                </a:lnTo>
                <a:lnTo>
                  <a:pt x="0" y="4800596"/>
                </a:lnTo>
                <a:lnTo>
                  <a:pt x="0" y="0"/>
                </a:lnTo>
                <a:close/>
              </a:path>
            </a:pathLst>
          </a:custGeom>
          <a:blipFill>
            <a:blip r:embed="rId2">
              <a:alphaModFix amt="56000"/>
              <a:extLst>
                <a:ext uri="{96DAC541-7B7A-43D3-8B79-37D633B846F1}">
                  <asvg:svgBlip xmlns:asvg="http://schemas.microsoft.com/office/drawing/2016/SVG/main" r:embed="rId3"/>
                </a:ext>
              </a:extLst>
            </a:blip>
            <a:stretch>
              <a:fillRect/>
            </a:stretch>
          </a:blipFill>
        </p:spPr>
        <p:txBody>
          <a:bodyPr/>
          <a:lstStyle/>
          <a:p>
            <a:endParaRPr lang="en-ID"/>
          </a:p>
        </p:txBody>
      </p:sp>
      <p:sp>
        <p:nvSpPr>
          <p:cNvPr id="6" name="Slide Number Placeholder 5">
            <a:extLst>
              <a:ext uri="{FF2B5EF4-FFF2-40B4-BE49-F238E27FC236}">
                <a16:creationId xmlns:a16="http://schemas.microsoft.com/office/drawing/2014/main" id="{5EBC4DF9-C1E7-C321-7319-E66317544B55}"/>
              </a:ext>
            </a:extLst>
          </p:cNvPr>
          <p:cNvSpPr>
            <a:spLocks noGrp="1"/>
          </p:cNvSpPr>
          <p:nvPr>
            <p:ph type="sldNum" sz="quarter" idx="12"/>
          </p:nvPr>
        </p:nvSpPr>
        <p:spPr/>
        <p:txBody>
          <a:bodyPr/>
          <a:lstStyle/>
          <a:p>
            <a:fld id="{B6F15528-21DE-4FAA-801E-634DDDAF4B2B}" type="slidenum">
              <a:rPr lang="en-US" smtClean="0"/>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2040536" y="2200275"/>
          <a:ext cx="16247464" cy="9062309"/>
        </p:xfrm>
        <a:graphic>
          <a:graphicData uri="http://schemas.openxmlformats.org/drawingml/2006/table">
            <a:tbl>
              <a:tblPr/>
              <a:tblGrid>
                <a:gridCol w="11011163">
                  <a:extLst>
                    <a:ext uri="{9D8B030D-6E8A-4147-A177-3AD203B41FA5}">
                      <a16:colId xmlns:a16="http://schemas.microsoft.com/office/drawing/2014/main" val="20000"/>
                    </a:ext>
                  </a:extLst>
                </a:gridCol>
                <a:gridCol w="5236301">
                  <a:extLst>
                    <a:ext uri="{9D8B030D-6E8A-4147-A177-3AD203B41FA5}">
                      <a16:colId xmlns:a16="http://schemas.microsoft.com/office/drawing/2014/main" val="20001"/>
                    </a:ext>
                  </a:extLst>
                </a:gridCol>
              </a:tblGrid>
              <a:tr h="942975">
                <a:tc>
                  <a:txBody>
                    <a:bodyPr/>
                    <a:lstStyle/>
                    <a:p>
                      <a:pPr algn="l">
                        <a:lnSpc>
                          <a:spcPts val="4200"/>
                        </a:lnSpc>
                        <a:defRPr/>
                      </a:pPr>
                      <a:endParaRPr lang="en-US" sz="1100"/>
                    </a:p>
                  </a:txBody>
                  <a:tcPr marL="190500" marR="190500" marT="190500" marB="190500" anchor="ctr">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tc>
                  <a:txBody>
                    <a:bodyPr/>
                    <a:lstStyle/>
                    <a:p>
                      <a:pPr algn="l">
                        <a:lnSpc>
                          <a:spcPts val="4200"/>
                        </a:lnSpc>
                        <a:defRPr/>
                      </a:pPr>
                      <a:r>
                        <a:rPr lang="en-US" sz="3000">
                          <a:solidFill>
                            <a:srgbClr val="2A2E30"/>
                          </a:solidFill>
                          <a:latin typeface="Barlow"/>
                          <a:ea typeface="Barlow"/>
                          <a:cs typeface="Barlow"/>
                          <a:sym typeface="Barlow"/>
                        </a:rPr>
                        <a:t>Feature Importances - LIME</a:t>
                      </a:r>
                      <a:endParaRPr lang="en-US" sz="1100"/>
                    </a:p>
                  </a:txBody>
                  <a:tcPr marL="190500" marR="190500" marT="190500" marB="190500" anchor="ctr">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extLst>
                  <a:ext uri="{0D108BD9-81ED-4DB2-BD59-A6C34878D82A}">
                    <a16:rowId xmlns:a16="http://schemas.microsoft.com/office/drawing/2014/main" val="10000"/>
                  </a:ext>
                </a:extLst>
              </a:tr>
              <a:tr h="8119334">
                <a:tc>
                  <a:txBody>
                    <a:bodyPr/>
                    <a:lstStyle/>
                    <a:p>
                      <a:pPr marL="453392" lvl="1" indent="-226696" algn="l">
                        <a:lnSpc>
                          <a:spcPts val="3150"/>
                        </a:lnSpc>
                        <a:buFont typeface="Arial"/>
                        <a:buChar char="•"/>
                        <a:defRPr/>
                      </a:pPr>
                      <a:endParaRPr lang="en-US" sz="1100"/>
                    </a:p>
                  </a:txBody>
                  <a:tcPr marL="190500" marR="190500" marT="190500" marB="190500">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tc>
                  <a:txBody>
                    <a:bodyPr/>
                    <a:lstStyle/>
                    <a:p>
                      <a:pPr marL="453392" lvl="1" indent="-226696" algn="l">
                        <a:lnSpc>
                          <a:spcPts val="3150"/>
                        </a:lnSpc>
                        <a:buFont typeface="Arial"/>
                        <a:buChar char="•"/>
                        <a:defRPr/>
                      </a:pPr>
                      <a:r>
                        <a:rPr lang="en-US" sz="2100" spc="8">
                          <a:solidFill>
                            <a:srgbClr val="2A2E30"/>
                          </a:solidFill>
                          <a:latin typeface="Barlow"/>
                          <a:ea typeface="Barlow"/>
                          <a:cs typeface="Barlow"/>
                          <a:sym typeface="Barlow"/>
                        </a:rPr>
                        <a:t>Key Positive Contributors:</a:t>
                      </a:r>
                      <a:endParaRPr lang="en-US" sz="1100"/>
                    </a:p>
                    <a:p>
                      <a:pPr marL="906783" lvl="2" indent="-302261" algn="l">
                        <a:lnSpc>
                          <a:spcPts val="3150"/>
                        </a:lnSpc>
                        <a:buFont typeface="Arial"/>
                        <a:buChar char="⚬"/>
                      </a:pPr>
                      <a:r>
                        <a:rPr lang="en-US" sz="2100" spc="8">
                          <a:solidFill>
                            <a:srgbClr val="2A2E30"/>
                          </a:solidFill>
                          <a:latin typeface="Barlow"/>
                          <a:ea typeface="Barlow"/>
                          <a:cs typeface="Barlow"/>
                          <a:sym typeface="Barlow"/>
                        </a:rPr>
                        <a:t>Contract: Most significant positive impact, crucial for favorable predictions.</a:t>
                      </a:r>
                    </a:p>
                    <a:p>
                      <a:pPr marL="906783" lvl="2" indent="-302261" algn="l">
                        <a:lnSpc>
                          <a:spcPts val="3150"/>
                        </a:lnSpc>
                        <a:buFont typeface="Arial"/>
                        <a:buChar char="⚬"/>
                      </a:pPr>
                      <a:r>
                        <a:rPr lang="en-US" sz="2100" spc="8">
                          <a:solidFill>
                            <a:srgbClr val="2A2E30"/>
                          </a:solidFill>
                          <a:latin typeface="Barlow"/>
                          <a:ea typeface="Barlow"/>
                          <a:cs typeface="Barlow"/>
                          <a:sym typeface="Barlow"/>
                        </a:rPr>
                        <a:t>InternetService_Fiber optic: Also positively influences the prediction.</a:t>
                      </a:r>
                    </a:p>
                    <a:p>
                      <a:pPr marL="453392" lvl="1" indent="-226696" algn="l">
                        <a:lnSpc>
                          <a:spcPts val="3150"/>
                        </a:lnSpc>
                        <a:buFont typeface="Arial"/>
                        <a:buChar char="•"/>
                      </a:pPr>
                      <a:r>
                        <a:rPr lang="en-US" sz="2100" spc="8">
                          <a:solidFill>
                            <a:srgbClr val="2A2E30"/>
                          </a:solidFill>
                          <a:latin typeface="Barlow"/>
                          <a:ea typeface="Barlow"/>
                          <a:cs typeface="Barlow"/>
                          <a:sym typeface="Barlow"/>
                        </a:rPr>
                        <a:t>Key Negative Contributor:</a:t>
                      </a:r>
                    </a:p>
                    <a:p>
                      <a:pPr marL="906783" lvl="2" indent="-302261" algn="l">
                        <a:lnSpc>
                          <a:spcPts val="3150"/>
                        </a:lnSpc>
                        <a:buFont typeface="Arial"/>
                        <a:buChar char="⚬"/>
                      </a:pPr>
                      <a:r>
                        <a:rPr lang="en-US" sz="2100" spc="8">
                          <a:solidFill>
                            <a:srgbClr val="2A2E30"/>
                          </a:solidFill>
                          <a:latin typeface="Barlow"/>
                          <a:ea typeface="Barlow"/>
                          <a:cs typeface="Barlow"/>
                          <a:sym typeface="Barlow"/>
                        </a:rPr>
                        <a:t>Tenure (0.00 &lt; tenure &lt;= 0.55): Has a negative contribution, suggesting that this range decreases the likelihood of the predicted outcome.</a:t>
                      </a:r>
                    </a:p>
                  </a:txBody>
                  <a:tcPr marL="190500" marR="190500" marT="190500" marB="190500">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Freeform 3"/>
          <p:cNvSpPr/>
          <p:nvPr/>
        </p:nvSpPr>
        <p:spPr>
          <a:xfrm>
            <a:off x="0" y="2537554"/>
            <a:ext cx="13051699" cy="7749446"/>
          </a:xfrm>
          <a:custGeom>
            <a:avLst/>
            <a:gdLst/>
            <a:ahLst/>
            <a:cxnLst/>
            <a:rect l="l" t="t" r="r" b="b"/>
            <a:pathLst>
              <a:path w="13051699" h="7749446">
                <a:moveTo>
                  <a:pt x="0" y="0"/>
                </a:moveTo>
                <a:lnTo>
                  <a:pt x="13051699" y="0"/>
                </a:lnTo>
                <a:lnTo>
                  <a:pt x="13051699" y="7749446"/>
                </a:lnTo>
                <a:lnTo>
                  <a:pt x="0" y="7749446"/>
                </a:lnTo>
                <a:lnTo>
                  <a:pt x="0" y="0"/>
                </a:lnTo>
                <a:close/>
              </a:path>
            </a:pathLst>
          </a:custGeom>
          <a:blipFill>
            <a:blip r:embed="rId3"/>
            <a:stretch>
              <a:fillRect/>
            </a:stretch>
          </a:blipFill>
        </p:spPr>
        <p:txBody>
          <a:bodyPr/>
          <a:lstStyle/>
          <a:p>
            <a:endParaRPr lang="en-ID"/>
          </a:p>
        </p:txBody>
      </p:sp>
      <p:sp>
        <p:nvSpPr>
          <p:cNvPr id="4" name="TextBox 4"/>
          <p:cNvSpPr txBox="1"/>
          <p:nvPr/>
        </p:nvSpPr>
        <p:spPr>
          <a:xfrm>
            <a:off x="1056310" y="1028700"/>
            <a:ext cx="16258210" cy="1171575"/>
          </a:xfrm>
          <a:prstGeom prst="rect">
            <a:avLst/>
          </a:prstGeom>
        </p:spPr>
        <p:txBody>
          <a:bodyPr lIns="0" tIns="0" rIns="0" bIns="0" rtlCol="0" anchor="t">
            <a:spAutoFit/>
          </a:bodyPr>
          <a:lstStyle/>
          <a:p>
            <a:pPr algn="ctr">
              <a:lnSpc>
                <a:spcPts val="9242"/>
              </a:lnSpc>
            </a:pPr>
            <a:r>
              <a:rPr lang="en-US" sz="7702" b="1">
                <a:solidFill>
                  <a:srgbClr val="2A2E30"/>
                </a:solidFill>
                <a:latin typeface="Barlow Bold"/>
                <a:ea typeface="Barlow Bold"/>
                <a:cs typeface="Barlow Bold"/>
                <a:sym typeface="Barlow Bold"/>
              </a:rPr>
              <a:t>Evaluation</a:t>
            </a:r>
          </a:p>
        </p:txBody>
      </p:sp>
      <p:sp>
        <p:nvSpPr>
          <p:cNvPr id="5" name="Slide Number Placeholder 4">
            <a:extLst>
              <a:ext uri="{FF2B5EF4-FFF2-40B4-BE49-F238E27FC236}">
                <a16:creationId xmlns:a16="http://schemas.microsoft.com/office/drawing/2014/main" id="{5DB3D937-9A63-8640-132C-E0BE94C31FBD}"/>
              </a:ext>
            </a:extLst>
          </p:cNvPr>
          <p:cNvSpPr>
            <a:spLocks noGrp="1"/>
          </p:cNvSpPr>
          <p:nvPr>
            <p:ph type="sldNum" sz="quarter" idx="12"/>
          </p:nvPr>
        </p:nvSpPr>
        <p:spPr/>
        <p:txBody>
          <a:bodyPr/>
          <a:lstStyle/>
          <a:p>
            <a:fld id="{B6F15528-21DE-4FAA-801E-634DDDAF4B2B}" type="slidenum">
              <a:rPr lang="en-US" smtClean="0"/>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028700" y="7578009"/>
          <a:ext cx="16230600" cy="2342130"/>
        </p:xfrm>
        <a:graphic>
          <a:graphicData uri="http://schemas.openxmlformats.org/drawingml/2006/table">
            <a:tbl>
              <a:tblPr/>
              <a:tblGrid>
                <a:gridCol w="1573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tblGrid>
              <a:tr h="942975">
                <a:tc>
                  <a:txBody>
                    <a:bodyPr/>
                    <a:lstStyle/>
                    <a:p>
                      <a:pPr algn="l">
                        <a:lnSpc>
                          <a:spcPts val="4200"/>
                        </a:lnSpc>
                        <a:defRPr/>
                      </a:pPr>
                      <a:r>
                        <a:rPr lang="en-US" sz="3000" b="1">
                          <a:solidFill>
                            <a:srgbClr val="2A2E30"/>
                          </a:solidFill>
                          <a:latin typeface="Barlow Semi-Bold"/>
                          <a:ea typeface="Barlow Semi-Bold"/>
                          <a:cs typeface="Barlow Semi-Bold"/>
                          <a:sym typeface="Barlow Semi-Bold"/>
                        </a:rPr>
                        <a:t>Rule Based vs Machine Learning Based</a:t>
                      </a:r>
                      <a:endParaRPr lang="en-US" sz="1100"/>
                    </a:p>
                  </a:txBody>
                  <a:tcPr marL="190500" marR="190500" marT="190500" marB="190500" anchor="ctr">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tc>
                  <a:txBody>
                    <a:bodyPr/>
                    <a:lstStyle/>
                    <a:p>
                      <a:pPr algn="l">
                        <a:lnSpc>
                          <a:spcPts val="4200"/>
                        </a:lnSpc>
                        <a:defRPr/>
                      </a:pPr>
                      <a:endParaRPr lang="en-US" sz="1100"/>
                    </a:p>
                  </a:txBody>
                  <a:tcPr marL="190500" marR="190500" marT="190500" marB="190500" anchor="ctr">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extLst>
                  <a:ext uri="{0D108BD9-81ED-4DB2-BD59-A6C34878D82A}">
                    <a16:rowId xmlns:a16="http://schemas.microsoft.com/office/drawing/2014/main" val="10000"/>
                  </a:ext>
                </a:extLst>
              </a:tr>
              <a:tr h="1399155">
                <a:tc>
                  <a:txBody>
                    <a:bodyPr/>
                    <a:lstStyle/>
                    <a:p>
                      <a:pPr marL="453392" lvl="1" indent="-226696" algn="l">
                        <a:lnSpc>
                          <a:spcPts val="3150"/>
                        </a:lnSpc>
                        <a:buFont typeface="Arial"/>
                        <a:buChar char="•"/>
                        <a:defRPr/>
                      </a:pPr>
                      <a:r>
                        <a:rPr lang="en-US" sz="2100" spc="8">
                          <a:solidFill>
                            <a:srgbClr val="2A2E30"/>
                          </a:solidFill>
                          <a:latin typeface="Barlow"/>
                          <a:ea typeface="Barlow"/>
                          <a:cs typeface="Barlow"/>
                          <a:sym typeface="Barlow"/>
                        </a:rPr>
                        <a:t>With Machine Learning Model, recall score increases 9.13 % compared to the rule based.</a:t>
                      </a:r>
                      <a:endParaRPr lang="en-US" sz="1100"/>
                    </a:p>
                    <a:p>
                      <a:pPr marL="453392" lvl="1" indent="-226696" algn="l">
                        <a:lnSpc>
                          <a:spcPts val="3150"/>
                        </a:lnSpc>
                        <a:buFont typeface="Arial"/>
                        <a:buChar char="•"/>
                      </a:pPr>
                      <a:r>
                        <a:rPr lang="en-US" sz="2100" spc="8">
                          <a:solidFill>
                            <a:srgbClr val="2A2E30"/>
                          </a:solidFill>
                          <a:latin typeface="Barlow"/>
                          <a:ea typeface="Barlow"/>
                          <a:cs typeface="Barlow"/>
                          <a:sym typeface="Barlow"/>
                        </a:rPr>
                        <a:t>The company also can saves 25.63% based on Machine Learning Model instead of rule based.</a:t>
                      </a:r>
                    </a:p>
                  </a:txBody>
                  <a:tcPr marL="190500" marR="190500" marT="190500" marB="190500">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tc>
                  <a:txBody>
                    <a:bodyPr/>
                    <a:lstStyle/>
                    <a:p>
                      <a:pPr marL="453392" lvl="1" indent="-226696" algn="l">
                        <a:lnSpc>
                          <a:spcPts val="3150"/>
                        </a:lnSpc>
                        <a:buFont typeface="Arial"/>
                        <a:buChar char="•"/>
                        <a:defRPr/>
                      </a:pPr>
                      <a:endParaRPr lang="en-US" sz="1100"/>
                    </a:p>
                  </a:txBody>
                  <a:tcPr marL="190500" marR="190500" marT="190500" marB="190500">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Freeform 3"/>
          <p:cNvSpPr/>
          <p:nvPr/>
        </p:nvSpPr>
        <p:spPr>
          <a:xfrm>
            <a:off x="1028700" y="1830022"/>
            <a:ext cx="12957639" cy="5296435"/>
          </a:xfrm>
          <a:custGeom>
            <a:avLst/>
            <a:gdLst/>
            <a:ahLst/>
            <a:cxnLst/>
            <a:rect l="l" t="t" r="r" b="b"/>
            <a:pathLst>
              <a:path w="12957639" h="5296435">
                <a:moveTo>
                  <a:pt x="0" y="0"/>
                </a:moveTo>
                <a:lnTo>
                  <a:pt x="12957639" y="0"/>
                </a:lnTo>
                <a:lnTo>
                  <a:pt x="12957639" y="5296435"/>
                </a:lnTo>
                <a:lnTo>
                  <a:pt x="0" y="5296435"/>
                </a:lnTo>
                <a:lnTo>
                  <a:pt x="0" y="0"/>
                </a:lnTo>
                <a:close/>
              </a:path>
            </a:pathLst>
          </a:custGeom>
          <a:blipFill>
            <a:blip r:embed="rId2"/>
            <a:stretch>
              <a:fillRect/>
            </a:stretch>
          </a:blipFill>
        </p:spPr>
        <p:txBody>
          <a:bodyPr/>
          <a:lstStyle/>
          <a:p>
            <a:endParaRPr lang="en-ID"/>
          </a:p>
        </p:txBody>
      </p:sp>
      <p:sp>
        <p:nvSpPr>
          <p:cNvPr id="4" name="TextBox 4"/>
          <p:cNvSpPr txBox="1"/>
          <p:nvPr/>
        </p:nvSpPr>
        <p:spPr>
          <a:xfrm>
            <a:off x="1056310" y="597420"/>
            <a:ext cx="16258210" cy="781050"/>
          </a:xfrm>
          <a:prstGeom prst="rect">
            <a:avLst/>
          </a:prstGeom>
        </p:spPr>
        <p:txBody>
          <a:bodyPr lIns="0" tIns="0" rIns="0" bIns="0" rtlCol="0" anchor="t">
            <a:spAutoFit/>
          </a:bodyPr>
          <a:lstStyle/>
          <a:p>
            <a:pPr algn="ctr">
              <a:lnSpc>
                <a:spcPts val="6000"/>
              </a:lnSpc>
            </a:pPr>
            <a:r>
              <a:rPr lang="en-US" sz="5000" b="1">
                <a:solidFill>
                  <a:srgbClr val="2A2E30"/>
                </a:solidFill>
                <a:latin typeface="Barlow Bold"/>
                <a:ea typeface="Barlow Bold"/>
                <a:cs typeface="Barlow Bold"/>
                <a:sym typeface="Barlow Bold"/>
              </a:rPr>
              <a:t>Evaluation</a:t>
            </a:r>
          </a:p>
        </p:txBody>
      </p:sp>
      <p:sp>
        <p:nvSpPr>
          <p:cNvPr id="5" name="TextBox 5"/>
          <p:cNvSpPr txBox="1"/>
          <p:nvPr/>
        </p:nvSpPr>
        <p:spPr>
          <a:xfrm>
            <a:off x="14057320" y="1745152"/>
            <a:ext cx="3718620" cy="7199894"/>
          </a:xfrm>
          <a:prstGeom prst="rect">
            <a:avLst/>
          </a:prstGeom>
        </p:spPr>
        <p:txBody>
          <a:bodyPr lIns="0" tIns="0" rIns="0" bIns="0" rtlCol="0" anchor="t">
            <a:spAutoFit/>
          </a:bodyPr>
          <a:lstStyle/>
          <a:p>
            <a:pPr algn="l">
              <a:lnSpc>
                <a:spcPts val="3205"/>
              </a:lnSpc>
              <a:spcBef>
                <a:spcPct val="0"/>
              </a:spcBef>
            </a:pPr>
            <a:r>
              <a:rPr lang="en-US" sz="2289" spc="9">
                <a:solidFill>
                  <a:srgbClr val="2A2E30"/>
                </a:solidFill>
                <a:latin typeface="Barlow"/>
                <a:ea typeface="Barlow"/>
                <a:cs typeface="Barlow"/>
                <a:sym typeface="Barlow"/>
              </a:rPr>
              <a:t>Recall Score Rule: 0.8289</a:t>
            </a:r>
          </a:p>
          <a:p>
            <a:pPr algn="l">
              <a:lnSpc>
                <a:spcPts val="3205"/>
              </a:lnSpc>
              <a:spcBef>
                <a:spcPct val="0"/>
              </a:spcBef>
            </a:pPr>
            <a:r>
              <a:rPr lang="en-US" sz="2289" spc="9">
                <a:solidFill>
                  <a:srgbClr val="2A2E30"/>
                </a:solidFill>
                <a:latin typeface="Barlow"/>
                <a:ea typeface="Barlow"/>
                <a:cs typeface="Barlow"/>
                <a:sym typeface="Barlow"/>
              </a:rPr>
              <a:t>Recall Score ML: 0.9202</a:t>
            </a:r>
          </a:p>
          <a:p>
            <a:pPr algn="l">
              <a:lnSpc>
                <a:spcPts val="3205"/>
              </a:lnSpc>
              <a:spcBef>
                <a:spcPct val="0"/>
              </a:spcBef>
            </a:pPr>
            <a:r>
              <a:rPr lang="en-US" sz="2289" spc="9">
                <a:solidFill>
                  <a:srgbClr val="2A2E30"/>
                </a:solidFill>
                <a:latin typeface="Barlow"/>
                <a:ea typeface="Barlow"/>
                <a:cs typeface="Barlow"/>
                <a:sym typeface="Barlow"/>
              </a:rPr>
              <a:t>Differences: 9.13%</a:t>
            </a:r>
          </a:p>
          <a:p>
            <a:pPr algn="l">
              <a:lnSpc>
                <a:spcPts val="3205"/>
              </a:lnSpc>
              <a:spcBef>
                <a:spcPct val="0"/>
              </a:spcBef>
            </a:pPr>
            <a:endParaRPr lang="en-US" sz="2289" spc="9">
              <a:solidFill>
                <a:srgbClr val="2A2E30"/>
              </a:solidFill>
              <a:latin typeface="Barlow"/>
              <a:ea typeface="Barlow"/>
              <a:cs typeface="Barlow"/>
              <a:sym typeface="Barlow"/>
            </a:endParaRPr>
          </a:p>
          <a:p>
            <a:pPr algn="l">
              <a:lnSpc>
                <a:spcPts val="3205"/>
              </a:lnSpc>
              <a:spcBef>
                <a:spcPct val="0"/>
              </a:spcBef>
            </a:pPr>
            <a:r>
              <a:rPr lang="en-US" sz="2289" spc="9">
                <a:solidFill>
                  <a:srgbClr val="2A2E30"/>
                </a:solidFill>
                <a:latin typeface="Barlow"/>
                <a:ea typeface="Barlow"/>
                <a:cs typeface="Barlow"/>
                <a:sym typeface="Barlow"/>
              </a:rPr>
              <a:t>Rule-Based Scenario:</a:t>
            </a:r>
          </a:p>
          <a:p>
            <a:pPr algn="l">
              <a:lnSpc>
                <a:spcPts val="3205"/>
              </a:lnSpc>
              <a:spcBef>
                <a:spcPct val="0"/>
              </a:spcBef>
            </a:pPr>
            <a:r>
              <a:rPr lang="en-US" sz="2289" spc="9">
                <a:solidFill>
                  <a:srgbClr val="2A2E30"/>
                </a:solidFill>
                <a:latin typeface="Barlow"/>
                <a:ea typeface="Barlow"/>
                <a:cs typeface="Barlow"/>
                <a:sym typeface="Barlow"/>
              </a:rPr>
              <a:t>  Loss from FN: $9,000</a:t>
            </a:r>
          </a:p>
          <a:p>
            <a:pPr algn="l">
              <a:lnSpc>
                <a:spcPts val="3205"/>
              </a:lnSpc>
              <a:spcBef>
                <a:spcPct val="0"/>
              </a:spcBef>
            </a:pPr>
            <a:r>
              <a:rPr lang="en-US" sz="2289" spc="9">
                <a:solidFill>
                  <a:srgbClr val="2A2E30"/>
                </a:solidFill>
                <a:latin typeface="Barlow"/>
                <a:ea typeface="Barlow"/>
                <a:cs typeface="Barlow"/>
                <a:sym typeface="Barlow"/>
              </a:rPr>
              <a:t>  Cost from FP: $16,950</a:t>
            </a:r>
          </a:p>
          <a:p>
            <a:pPr algn="l">
              <a:lnSpc>
                <a:spcPts val="3205"/>
              </a:lnSpc>
              <a:spcBef>
                <a:spcPct val="0"/>
              </a:spcBef>
            </a:pPr>
            <a:r>
              <a:rPr lang="en-US" sz="2289" spc="9">
                <a:solidFill>
                  <a:srgbClr val="2A2E30"/>
                </a:solidFill>
                <a:latin typeface="Barlow"/>
                <a:ea typeface="Barlow"/>
                <a:cs typeface="Barlow"/>
                <a:sym typeface="Barlow"/>
              </a:rPr>
              <a:t>  Total Monthly Loss: $25,950</a:t>
            </a:r>
          </a:p>
          <a:p>
            <a:pPr algn="l">
              <a:lnSpc>
                <a:spcPts val="3205"/>
              </a:lnSpc>
              <a:spcBef>
                <a:spcPct val="0"/>
              </a:spcBef>
            </a:pPr>
            <a:r>
              <a:rPr lang="en-US" sz="2289" spc="9">
                <a:solidFill>
                  <a:srgbClr val="2A2E30"/>
                </a:solidFill>
                <a:latin typeface="Barlow"/>
                <a:ea typeface="Barlow"/>
                <a:cs typeface="Barlow"/>
                <a:sym typeface="Barlow"/>
              </a:rPr>
              <a:t>  Total Annual Loss: $311,400</a:t>
            </a:r>
          </a:p>
          <a:p>
            <a:pPr algn="l">
              <a:lnSpc>
                <a:spcPts val="3205"/>
              </a:lnSpc>
              <a:spcBef>
                <a:spcPct val="0"/>
              </a:spcBef>
            </a:pPr>
            <a:endParaRPr lang="en-US" sz="2289" spc="9">
              <a:solidFill>
                <a:srgbClr val="2A2E30"/>
              </a:solidFill>
              <a:latin typeface="Barlow"/>
              <a:ea typeface="Barlow"/>
              <a:cs typeface="Barlow"/>
              <a:sym typeface="Barlow"/>
            </a:endParaRPr>
          </a:p>
          <a:p>
            <a:pPr algn="l">
              <a:lnSpc>
                <a:spcPts val="3205"/>
              </a:lnSpc>
              <a:spcBef>
                <a:spcPct val="0"/>
              </a:spcBef>
            </a:pPr>
            <a:r>
              <a:rPr lang="en-US" sz="2289" spc="9">
                <a:solidFill>
                  <a:srgbClr val="2A2E30"/>
                </a:solidFill>
                <a:latin typeface="Barlow"/>
                <a:ea typeface="Barlow"/>
                <a:cs typeface="Barlow"/>
                <a:sym typeface="Barlow"/>
              </a:rPr>
              <a:t>Machine Learning Scenario:</a:t>
            </a:r>
          </a:p>
          <a:p>
            <a:pPr algn="l">
              <a:lnSpc>
                <a:spcPts val="3205"/>
              </a:lnSpc>
              <a:spcBef>
                <a:spcPct val="0"/>
              </a:spcBef>
            </a:pPr>
            <a:r>
              <a:rPr lang="en-US" sz="2289" spc="9">
                <a:solidFill>
                  <a:srgbClr val="2A2E30"/>
                </a:solidFill>
                <a:latin typeface="Barlow"/>
                <a:ea typeface="Barlow"/>
                <a:cs typeface="Barlow"/>
                <a:sym typeface="Barlow"/>
              </a:rPr>
              <a:t>  Loss from FN: $4,200</a:t>
            </a:r>
          </a:p>
          <a:p>
            <a:pPr algn="l">
              <a:lnSpc>
                <a:spcPts val="3205"/>
              </a:lnSpc>
              <a:spcBef>
                <a:spcPct val="0"/>
              </a:spcBef>
            </a:pPr>
            <a:r>
              <a:rPr lang="en-US" sz="2289" spc="9">
                <a:solidFill>
                  <a:srgbClr val="2A2E30"/>
                </a:solidFill>
                <a:latin typeface="Barlow"/>
                <a:ea typeface="Barlow"/>
                <a:cs typeface="Barlow"/>
                <a:sym typeface="Barlow"/>
              </a:rPr>
              <a:t>  Cost from FP: $15,100</a:t>
            </a:r>
          </a:p>
          <a:p>
            <a:pPr algn="l">
              <a:lnSpc>
                <a:spcPts val="3205"/>
              </a:lnSpc>
              <a:spcBef>
                <a:spcPct val="0"/>
              </a:spcBef>
            </a:pPr>
            <a:r>
              <a:rPr lang="en-US" sz="2289" spc="9">
                <a:solidFill>
                  <a:srgbClr val="2A2E30"/>
                </a:solidFill>
                <a:latin typeface="Barlow"/>
                <a:ea typeface="Barlow"/>
                <a:cs typeface="Barlow"/>
                <a:sym typeface="Barlow"/>
              </a:rPr>
              <a:t>  Total Monthly Loss: $19,300</a:t>
            </a:r>
          </a:p>
          <a:p>
            <a:pPr algn="l">
              <a:lnSpc>
                <a:spcPts val="3205"/>
              </a:lnSpc>
              <a:spcBef>
                <a:spcPct val="0"/>
              </a:spcBef>
            </a:pPr>
            <a:r>
              <a:rPr lang="en-US" sz="2289" spc="9">
                <a:solidFill>
                  <a:srgbClr val="2A2E30"/>
                </a:solidFill>
                <a:latin typeface="Barlow"/>
                <a:ea typeface="Barlow"/>
                <a:cs typeface="Barlow"/>
                <a:sym typeface="Barlow"/>
              </a:rPr>
              <a:t>  Total Annual Loss: $231,600</a:t>
            </a:r>
          </a:p>
          <a:p>
            <a:pPr algn="l">
              <a:lnSpc>
                <a:spcPts val="3205"/>
              </a:lnSpc>
              <a:spcBef>
                <a:spcPct val="0"/>
              </a:spcBef>
            </a:pPr>
            <a:endParaRPr lang="en-US" sz="2289" spc="9">
              <a:solidFill>
                <a:srgbClr val="2A2E30"/>
              </a:solidFill>
              <a:latin typeface="Barlow"/>
              <a:ea typeface="Barlow"/>
              <a:cs typeface="Barlow"/>
              <a:sym typeface="Barlow"/>
            </a:endParaRPr>
          </a:p>
          <a:p>
            <a:pPr algn="l">
              <a:lnSpc>
                <a:spcPts val="3205"/>
              </a:lnSpc>
              <a:spcBef>
                <a:spcPct val="0"/>
              </a:spcBef>
            </a:pPr>
            <a:r>
              <a:rPr lang="en-US" sz="2289" spc="9">
                <a:solidFill>
                  <a:srgbClr val="2A2E30"/>
                </a:solidFill>
                <a:latin typeface="Barlow"/>
                <a:ea typeface="Barlow"/>
                <a:cs typeface="Barlow"/>
                <a:sym typeface="Barlow"/>
              </a:rPr>
              <a:t>Differences: $79,800</a:t>
            </a:r>
          </a:p>
          <a:p>
            <a:pPr algn="l">
              <a:lnSpc>
                <a:spcPts val="3205"/>
              </a:lnSpc>
              <a:spcBef>
                <a:spcPct val="0"/>
              </a:spcBef>
            </a:pPr>
            <a:r>
              <a:rPr lang="en-US" sz="2289" spc="9">
                <a:solidFill>
                  <a:srgbClr val="2A2E30"/>
                </a:solidFill>
                <a:latin typeface="Barlow"/>
                <a:ea typeface="Barlow"/>
                <a:cs typeface="Barlow"/>
                <a:sym typeface="Barlow"/>
              </a:rPr>
              <a:t>Percentages savings: 25.63%</a:t>
            </a:r>
          </a:p>
        </p:txBody>
      </p:sp>
      <p:sp>
        <p:nvSpPr>
          <p:cNvPr id="6" name="Slide Number Placeholder 5">
            <a:extLst>
              <a:ext uri="{FF2B5EF4-FFF2-40B4-BE49-F238E27FC236}">
                <a16:creationId xmlns:a16="http://schemas.microsoft.com/office/drawing/2014/main" id="{BED74540-2F04-538A-29E5-49C79F9D45F5}"/>
              </a:ext>
            </a:extLst>
          </p:cNvPr>
          <p:cNvSpPr>
            <a:spLocks noGrp="1"/>
          </p:cNvSpPr>
          <p:nvPr>
            <p:ph type="sldNum" sz="quarter" idx="12"/>
          </p:nvPr>
        </p:nvSpPr>
        <p:spPr/>
        <p:txBody>
          <a:bodyPr/>
          <a:lstStyle/>
          <a:p>
            <a:fld id="{B6F15528-21DE-4FAA-801E-634DDDAF4B2B}" type="slidenum">
              <a:rPr lang="en-US" smtClean="0"/>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70168" y="3597221"/>
            <a:ext cx="10473417" cy="3006707"/>
            <a:chOff x="0" y="0"/>
            <a:chExt cx="13964556" cy="4008942"/>
          </a:xfrm>
        </p:grpSpPr>
        <p:sp>
          <p:nvSpPr>
            <p:cNvPr id="3" name="TextBox 3"/>
            <p:cNvSpPr txBox="1"/>
            <p:nvPr/>
          </p:nvSpPr>
          <p:spPr>
            <a:xfrm>
              <a:off x="0" y="0"/>
              <a:ext cx="13964556" cy="1930400"/>
            </a:xfrm>
            <a:prstGeom prst="rect">
              <a:avLst/>
            </a:prstGeom>
          </p:spPr>
          <p:txBody>
            <a:bodyPr lIns="0" tIns="0" rIns="0" bIns="0" rtlCol="0" anchor="t">
              <a:spAutoFit/>
            </a:bodyPr>
            <a:lstStyle/>
            <a:p>
              <a:pPr algn="l">
                <a:lnSpc>
                  <a:spcPts val="11400"/>
                </a:lnSpc>
              </a:pPr>
              <a:r>
                <a:rPr lang="en-US" sz="9500" b="1">
                  <a:solidFill>
                    <a:srgbClr val="2A2E30"/>
                  </a:solidFill>
                  <a:latin typeface="Barlow Bold"/>
                  <a:ea typeface="Barlow Bold"/>
                  <a:cs typeface="Barlow Bold"/>
                  <a:sym typeface="Barlow Bold"/>
                </a:rPr>
                <a:t>6. Deployment</a:t>
              </a:r>
            </a:p>
          </p:txBody>
        </p:sp>
        <p:sp>
          <p:nvSpPr>
            <p:cNvPr id="4" name="TextBox 4"/>
            <p:cNvSpPr txBox="1"/>
            <p:nvPr/>
          </p:nvSpPr>
          <p:spPr>
            <a:xfrm>
              <a:off x="0" y="2666679"/>
              <a:ext cx="13964556" cy="1342264"/>
            </a:xfrm>
            <a:prstGeom prst="rect">
              <a:avLst/>
            </a:prstGeom>
          </p:spPr>
          <p:txBody>
            <a:bodyPr lIns="0" tIns="0" rIns="0" bIns="0" rtlCol="0" anchor="t">
              <a:spAutoFit/>
            </a:bodyPr>
            <a:lstStyle/>
            <a:p>
              <a:pPr marL="596961" lvl="1" indent="-298480" algn="l">
                <a:lnSpc>
                  <a:spcPts val="4147"/>
                </a:lnSpc>
                <a:buFont typeface="Arial"/>
                <a:buChar char="•"/>
              </a:pPr>
              <a:r>
                <a:rPr lang="en-US" sz="2764" spc="11">
                  <a:solidFill>
                    <a:srgbClr val="345C72"/>
                  </a:solidFill>
                  <a:latin typeface="Barlow"/>
                  <a:ea typeface="Barlow"/>
                  <a:cs typeface="Barlow"/>
                  <a:sym typeface="Barlow"/>
                </a:rPr>
                <a:t>Joblib Deployment</a:t>
              </a:r>
            </a:p>
            <a:p>
              <a:pPr marL="596961" lvl="1" indent="-298480" algn="l">
                <a:lnSpc>
                  <a:spcPts val="4147"/>
                </a:lnSpc>
                <a:buFont typeface="Arial"/>
                <a:buChar char="•"/>
              </a:pPr>
              <a:r>
                <a:rPr lang="en-US" sz="2764" spc="11">
                  <a:solidFill>
                    <a:srgbClr val="345C72"/>
                  </a:solidFill>
                  <a:latin typeface="Barlow"/>
                  <a:ea typeface="Barlow"/>
                  <a:cs typeface="Barlow"/>
                  <a:sym typeface="Barlow"/>
                </a:rPr>
                <a:t>Model Limitations</a:t>
              </a:r>
            </a:p>
          </p:txBody>
        </p:sp>
      </p:grpSp>
      <p:sp>
        <p:nvSpPr>
          <p:cNvPr id="5" name="Freeform 5"/>
          <p:cNvSpPr/>
          <p:nvPr/>
        </p:nvSpPr>
        <p:spPr>
          <a:xfrm>
            <a:off x="-1684584" y="2700276"/>
            <a:ext cx="6822551" cy="4800595"/>
          </a:xfrm>
          <a:custGeom>
            <a:avLst/>
            <a:gdLst/>
            <a:ahLst/>
            <a:cxnLst/>
            <a:rect l="l" t="t" r="r" b="b"/>
            <a:pathLst>
              <a:path w="6822551" h="4800595">
                <a:moveTo>
                  <a:pt x="0" y="0"/>
                </a:moveTo>
                <a:lnTo>
                  <a:pt x="6822552" y="0"/>
                </a:lnTo>
                <a:lnTo>
                  <a:pt x="6822552" y="4800596"/>
                </a:lnTo>
                <a:lnTo>
                  <a:pt x="0" y="4800596"/>
                </a:lnTo>
                <a:lnTo>
                  <a:pt x="0" y="0"/>
                </a:lnTo>
                <a:close/>
              </a:path>
            </a:pathLst>
          </a:custGeom>
          <a:blipFill>
            <a:blip r:embed="rId2">
              <a:alphaModFix amt="56000"/>
              <a:extLst>
                <a:ext uri="{96DAC541-7B7A-43D3-8B79-37D633B846F1}">
                  <asvg:svgBlip xmlns:asvg="http://schemas.microsoft.com/office/drawing/2016/SVG/main" r:embed="rId3"/>
                </a:ext>
              </a:extLst>
            </a:blip>
            <a:stretch>
              <a:fillRect/>
            </a:stretch>
          </a:blipFill>
        </p:spPr>
        <p:txBody>
          <a:bodyPr/>
          <a:lstStyle/>
          <a:p>
            <a:endParaRPr lang="en-ID"/>
          </a:p>
        </p:txBody>
      </p:sp>
      <p:sp>
        <p:nvSpPr>
          <p:cNvPr id="6" name="Slide Number Placeholder 5">
            <a:extLst>
              <a:ext uri="{FF2B5EF4-FFF2-40B4-BE49-F238E27FC236}">
                <a16:creationId xmlns:a16="http://schemas.microsoft.com/office/drawing/2014/main" id="{97239437-25A7-6D49-443B-4E625DF56724}"/>
              </a:ext>
            </a:extLst>
          </p:cNvPr>
          <p:cNvSpPr>
            <a:spLocks noGrp="1"/>
          </p:cNvSpPr>
          <p:nvPr>
            <p:ph type="sldNum" sz="quarter" idx="12"/>
          </p:nvPr>
        </p:nvSpPr>
        <p:spPr/>
        <p:txBody>
          <a:bodyPr/>
          <a:lstStyle/>
          <a:p>
            <a:fld id="{B6F15528-21DE-4FAA-801E-634DDDAF4B2B}" type="slidenum">
              <a:rPr lang="en-US" smtClean="0"/>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795209" y="1946848"/>
          <a:ext cx="16464091" cy="7840612"/>
        </p:xfrm>
        <a:graphic>
          <a:graphicData uri="http://schemas.openxmlformats.org/drawingml/2006/table">
            <a:tbl>
              <a:tblPr/>
              <a:tblGrid>
                <a:gridCol w="16464091">
                  <a:extLst>
                    <a:ext uri="{9D8B030D-6E8A-4147-A177-3AD203B41FA5}">
                      <a16:colId xmlns:a16="http://schemas.microsoft.com/office/drawing/2014/main" val="20000"/>
                    </a:ext>
                  </a:extLst>
                </a:gridCol>
              </a:tblGrid>
              <a:tr h="904875">
                <a:tc>
                  <a:txBody>
                    <a:bodyPr/>
                    <a:lstStyle/>
                    <a:p>
                      <a:pPr algn="l">
                        <a:lnSpc>
                          <a:spcPts val="3920"/>
                        </a:lnSpc>
                        <a:defRPr/>
                      </a:pPr>
                      <a:r>
                        <a:rPr lang="en-US" sz="2800" b="1">
                          <a:solidFill>
                            <a:srgbClr val="2A2E30"/>
                          </a:solidFill>
                          <a:latin typeface="Barlow Semi-Bold"/>
                          <a:ea typeface="Barlow Semi-Bold"/>
                          <a:cs typeface="Barlow Semi-Bold"/>
                          <a:sym typeface="Barlow Semi-Bold"/>
                        </a:rPr>
                        <a:t>Joblib Deployment File</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81050">
                <a:tc>
                  <a:txBody>
                    <a:bodyPr/>
                    <a:lstStyle/>
                    <a:p>
                      <a:pPr algn="l">
                        <a:lnSpc>
                          <a:spcPts val="3150"/>
                        </a:lnSpc>
                        <a:defRPr/>
                      </a:pPr>
                      <a:r>
                        <a:rPr lang="en-US" sz="2100" spc="8">
                          <a:solidFill>
                            <a:srgbClr val="2A2E30"/>
                          </a:solidFill>
                          <a:latin typeface="Barlow"/>
                          <a:ea typeface="Barlow"/>
                          <a:cs typeface="Barlow"/>
                          <a:sym typeface="Barlow"/>
                        </a:rPr>
                        <a:t>models\best_tuned_pipeline.joblib</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15937">
                <a:tc>
                  <a:txBody>
                    <a:bodyPr/>
                    <a:lstStyle/>
                    <a:p>
                      <a:pPr algn="l">
                        <a:lnSpc>
                          <a:spcPts val="3920"/>
                        </a:lnSpc>
                        <a:defRPr/>
                      </a:pPr>
                      <a:r>
                        <a:rPr lang="en-US" sz="2800" b="1">
                          <a:solidFill>
                            <a:srgbClr val="2A2E30"/>
                          </a:solidFill>
                          <a:latin typeface="Barlow Semi-Bold"/>
                          <a:ea typeface="Barlow Semi-Bold"/>
                          <a:cs typeface="Barlow Semi-Bold"/>
                          <a:sym typeface="Barlow Semi-Bold"/>
                        </a:rPr>
                        <a:t>Limitations 1 - Data Dependence and Bias</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143000">
                <a:tc>
                  <a:txBody>
                    <a:bodyPr/>
                    <a:lstStyle/>
                    <a:p>
                      <a:pPr algn="l">
                        <a:lnSpc>
                          <a:spcPts val="2940"/>
                        </a:lnSpc>
                        <a:defRPr/>
                      </a:pPr>
                      <a:r>
                        <a:rPr lang="en-US" sz="2100" spc="8">
                          <a:solidFill>
                            <a:srgbClr val="2A2E30"/>
                          </a:solidFill>
                          <a:latin typeface="Barlow"/>
                          <a:ea typeface="Barlow"/>
                          <a:cs typeface="Barlow"/>
                          <a:sym typeface="Barlow"/>
                        </a:rPr>
                        <a:t>The model's accuracy is heavily reliant on the quality and representativeness of the training data, which may contain biases that affect predictions and limit its generalizability.</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04875">
                <a:tc>
                  <a:txBody>
                    <a:bodyPr/>
                    <a:lstStyle/>
                    <a:p>
                      <a:pPr algn="l">
                        <a:lnSpc>
                          <a:spcPts val="3920"/>
                        </a:lnSpc>
                        <a:defRPr/>
                      </a:pPr>
                      <a:r>
                        <a:rPr lang="en-US" sz="2800" b="1">
                          <a:solidFill>
                            <a:srgbClr val="2A2E30"/>
                          </a:solidFill>
                          <a:latin typeface="Barlow Semi-Bold"/>
                          <a:ea typeface="Barlow Semi-Bold"/>
                          <a:cs typeface="Barlow Semi-Bold"/>
                          <a:sym typeface="Barlow Semi-Bold"/>
                        </a:rPr>
                        <a:t>Limitations 2 - Pattern Recognition and Adaptability</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143000">
                <a:tc>
                  <a:txBody>
                    <a:bodyPr/>
                    <a:lstStyle/>
                    <a:p>
                      <a:pPr algn="l">
                        <a:lnSpc>
                          <a:spcPts val="2940"/>
                        </a:lnSpc>
                        <a:defRPr/>
                      </a:pPr>
                      <a:r>
                        <a:rPr lang="en-US" sz="2100" spc="8">
                          <a:solidFill>
                            <a:srgbClr val="2A2E30"/>
                          </a:solidFill>
                          <a:latin typeface="Barlow"/>
                          <a:ea typeface="Barlow"/>
                          <a:cs typeface="Barlow"/>
                          <a:sym typeface="Barlow"/>
                        </a:rPr>
                        <a:t>The model's ability to identify complex patterns or rare events is constrained by the selected features. Additionally, it may not adapt well to changes in customer behavior or external factors unless regularly updated.</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904875">
                <a:tc>
                  <a:txBody>
                    <a:bodyPr/>
                    <a:lstStyle/>
                    <a:p>
                      <a:pPr algn="l">
                        <a:lnSpc>
                          <a:spcPts val="3919"/>
                        </a:lnSpc>
                        <a:defRPr/>
                      </a:pPr>
                      <a:r>
                        <a:rPr lang="en-US" sz="2799" b="1" spc="11">
                          <a:solidFill>
                            <a:srgbClr val="2A2E30"/>
                          </a:solidFill>
                          <a:latin typeface="Barlow Semi-Bold"/>
                          <a:ea typeface="Barlow Semi-Bold"/>
                          <a:cs typeface="Barlow Semi-Bold"/>
                          <a:sym typeface="Barlow Semi-Bold"/>
                        </a:rPr>
                        <a:t>Limitations 3 - Overfitting and Interpretability</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143000">
                <a:tc>
                  <a:txBody>
                    <a:bodyPr/>
                    <a:lstStyle/>
                    <a:p>
                      <a:pPr algn="l">
                        <a:lnSpc>
                          <a:spcPts val="2940"/>
                        </a:lnSpc>
                        <a:defRPr/>
                      </a:pPr>
                      <a:r>
                        <a:rPr lang="en-US" sz="2100" spc="8">
                          <a:solidFill>
                            <a:srgbClr val="2A2E30"/>
                          </a:solidFill>
                          <a:latin typeface="Barlow"/>
                          <a:ea typeface="Barlow"/>
                          <a:cs typeface="Barlow"/>
                          <a:sym typeface="Barlow"/>
                        </a:rPr>
                        <a:t>There is a risk of overfitting or underfitting if the model is not properly tuned. Furthermore, the model may have limited interpretability, and the evaluation metrics used might not capture all aspects of its performance effectively.</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3" name="Freeform 3"/>
          <p:cNvSpPr/>
          <p:nvPr/>
        </p:nvSpPr>
        <p:spPr>
          <a:xfrm rot="9120144">
            <a:off x="-2463045" y="7237643"/>
            <a:ext cx="8476077" cy="8429844"/>
          </a:xfrm>
          <a:custGeom>
            <a:avLst/>
            <a:gdLst/>
            <a:ahLst/>
            <a:cxnLst/>
            <a:rect l="l" t="t" r="r" b="b"/>
            <a:pathLst>
              <a:path w="8476077" h="8429844">
                <a:moveTo>
                  <a:pt x="0" y="0"/>
                </a:moveTo>
                <a:lnTo>
                  <a:pt x="8476077" y="0"/>
                </a:lnTo>
                <a:lnTo>
                  <a:pt x="8476077" y="8429844"/>
                </a:lnTo>
                <a:lnTo>
                  <a:pt x="0" y="8429844"/>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4" name="Group 4"/>
          <p:cNvGrpSpPr/>
          <p:nvPr/>
        </p:nvGrpSpPr>
        <p:grpSpPr>
          <a:xfrm>
            <a:off x="795209" y="841323"/>
            <a:ext cx="16068972" cy="1790384"/>
            <a:chOff x="0" y="0"/>
            <a:chExt cx="21425296" cy="2387179"/>
          </a:xfrm>
        </p:grpSpPr>
        <p:sp>
          <p:nvSpPr>
            <p:cNvPr id="5" name="TextBox 5"/>
            <p:cNvSpPr txBox="1"/>
            <p:nvPr/>
          </p:nvSpPr>
          <p:spPr>
            <a:xfrm>
              <a:off x="0" y="0"/>
              <a:ext cx="21425296" cy="1460500"/>
            </a:xfrm>
            <a:prstGeom prst="rect">
              <a:avLst/>
            </a:prstGeom>
          </p:spPr>
          <p:txBody>
            <a:bodyPr lIns="0" tIns="0" rIns="0" bIns="0" rtlCol="0" anchor="t">
              <a:spAutoFit/>
            </a:bodyPr>
            <a:lstStyle/>
            <a:p>
              <a:pPr algn="l">
                <a:lnSpc>
                  <a:spcPts val="8640"/>
                </a:lnSpc>
              </a:pPr>
              <a:r>
                <a:rPr lang="en-US" sz="7200" b="1">
                  <a:solidFill>
                    <a:srgbClr val="2A2E30"/>
                  </a:solidFill>
                  <a:latin typeface="Barlow Bold"/>
                  <a:ea typeface="Barlow Bold"/>
                  <a:cs typeface="Barlow Bold"/>
                  <a:sym typeface="Barlow Bold"/>
                </a:rPr>
                <a:t>Deployment</a:t>
              </a:r>
            </a:p>
          </p:txBody>
        </p:sp>
        <p:sp>
          <p:nvSpPr>
            <p:cNvPr id="6" name="TextBox 6"/>
            <p:cNvSpPr txBox="1"/>
            <p:nvPr/>
          </p:nvSpPr>
          <p:spPr>
            <a:xfrm>
              <a:off x="0" y="1806154"/>
              <a:ext cx="21425296" cy="581025"/>
            </a:xfrm>
            <a:prstGeom prst="rect">
              <a:avLst/>
            </a:prstGeom>
          </p:spPr>
          <p:txBody>
            <a:bodyPr lIns="0" tIns="0" rIns="0" bIns="0" rtlCol="0" anchor="t">
              <a:spAutoFit/>
            </a:bodyPr>
            <a:lstStyle/>
            <a:p>
              <a:pPr algn="l">
                <a:lnSpc>
                  <a:spcPts val="3749"/>
                </a:lnSpc>
              </a:pPr>
              <a:endParaRPr/>
            </a:p>
          </p:txBody>
        </p:sp>
      </p:grpSp>
      <p:sp>
        <p:nvSpPr>
          <p:cNvPr id="7" name="Slide Number Placeholder 6">
            <a:extLst>
              <a:ext uri="{FF2B5EF4-FFF2-40B4-BE49-F238E27FC236}">
                <a16:creationId xmlns:a16="http://schemas.microsoft.com/office/drawing/2014/main" id="{7CD3F3D8-00FA-AEDE-D4E0-50E101288678}"/>
              </a:ext>
            </a:extLst>
          </p:cNvPr>
          <p:cNvSpPr>
            <a:spLocks noGrp="1"/>
          </p:cNvSpPr>
          <p:nvPr>
            <p:ph type="sldNum" sz="quarter" idx="12"/>
          </p:nvPr>
        </p:nvSpPr>
        <p:spPr/>
        <p:txBody>
          <a:bodyPr/>
          <a:lstStyle/>
          <a:p>
            <a:fld id="{B6F15528-21DE-4FAA-801E-634DDDAF4B2B}" type="slidenum">
              <a:rPr lang="en-US" smtClean="0"/>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70168" y="2687583"/>
            <a:ext cx="10473417" cy="4825982"/>
            <a:chOff x="0" y="0"/>
            <a:chExt cx="13964556" cy="6434642"/>
          </a:xfrm>
        </p:grpSpPr>
        <p:sp>
          <p:nvSpPr>
            <p:cNvPr id="3" name="TextBox 3"/>
            <p:cNvSpPr txBox="1"/>
            <p:nvPr/>
          </p:nvSpPr>
          <p:spPr>
            <a:xfrm>
              <a:off x="0" y="-19050"/>
              <a:ext cx="13964556" cy="3676650"/>
            </a:xfrm>
            <a:prstGeom prst="rect">
              <a:avLst/>
            </a:prstGeom>
          </p:spPr>
          <p:txBody>
            <a:bodyPr lIns="0" tIns="0" rIns="0" bIns="0" rtlCol="0" anchor="t">
              <a:spAutoFit/>
            </a:bodyPr>
            <a:lstStyle/>
            <a:p>
              <a:pPr algn="l">
                <a:lnSpc>
                  <a:spcPts val="10800"/>
                </a:lnSpc>
              </a:pPr>
              <a:r>
                <a:rPr lang="en-US" sz="9000" b="1">
                  <a:solidFill>
                    <a:srgbClr val="2A2E30"/>
                  </a:solidFill>
                  <a:latin typeface="Barlow Bold"/>
                  <a:ea typeface="Barlow Bold"/>
                  <a:cs typeface="Barlow Bold"/>
                  <a:sym typeface="Barlow Bold"/>
                </a:rPr>
                <a:t>7. Conclusion and Recommendations</a:t>
              </a:r>
            </a:p>
          </p:txBody>
        </p:sp>
        <p:sp>
          <p:nvSpPr>
            <p:cNvPr id="4" name="TextBox 4"/>
            <p:cNvSpPr txBox="1"/>
            <p:nvPr/>
          </p:nvSpPr>
          <p:spPr>
            <a:xfrm>
              <a:off x="0" y="4393879"/>
              <a:ext cx="13964556" cy="2040764"/>
            </a:xfrm>
            <a:prstGeom prst="rect">
              <a:avLst/>
            </a:prstGeom>
          </p:spPr>
          <p:txBody>
            <a:bodyPr lIns="0" tIns="0" rIns="0" bIns="0" rtlCol="0" anchor="t">
              <a:spAutoFit/>
            </a:bodyPr>
            <a:lstStyle/>
            <a:p>
              <a:pPr marL="596961" lvl="1" indent="-298480" algn="l">
                <a:lnSpc>
                  <a:spcPts val="4147"/>
                </a:lnSpc>
                <a:buFont typeface="Arial"/>
                <a:buChar char="•"/>
              </a:pPr>
              <a:r>
                <a:rPr lang="en-US" sz="2764" spc="11">
                  <a:solidFill>
                    <a:srgbClr val="345C72"/>
                  </a:solidFill>
                  <a:latin typeface="Barlow"/>
                  <a:ea typeface="Barlow"/>
                  <a:cs typeface="Barlow"/>
                  <a:sym typeface="Barlow"/>
                </a:rPr>
                <a:t>Conclusion</a:t>
              </a:r>
            </a:p>
            <a:p>
              <a:pPr marL="596961" lvl="1" indent="-298480" algn="l">
                <a:lnSpc>
                  <a:spcPts val="4147"/>
                </a:lnSpc>
                <a:buFont typeface="Arial"/>
                <a:buChar char="•"/>
              </a:pPr>
              <a:r>
                <a:rPr lang="en-US" sz="2764" spc="11">
                  <a:solidFill>
                    <a:srgbClr val="345C72"/>
                  </a:solidFill>
                  <a:latin typeface="Barlow"/>
                  <a:ea typeface="Barlow"/>
                  <a:cs typeface="Barlow"/>
                  <a:sym typeface="Barlow"/>
                </a:rPr>
                <a:t>Business Recommendations</a:t>
              </a:r>
            </a:p>
            <a:p>
              <a:pPr marL="596961" lvl="1" indent="-298480" algn="l">
                <a:lnSpc>
                  <a:spcPts val="4147"/>
                </a:lnSpc>
                <a:buFont typeface="Arial"/>
                <a:buChar char="•"/>
              </a:pPr>
              <a:r>
                <a:rPr lang="en-US" sz="2764" spc="11">
                  <a:solidFill>
                    <a:srgbClr val="345C72"/>
                  </a:solidFill>
                  <a:latin typeface="Barlow"/>
                  <a:ea typeface="Barlow"/>
                  <a:cs typeface="Barlow"/>
                  <a:sym typeface="Barlow"/>
                </a:rPr>
                <a:t>Model Recommendations</a:t>
              </a:r>
            </a:p>
          </p:txBody>
        </p:sp>
      </p:grpSp>
      <p:sp>
        <p:nvSpPr>
          <p:cNvPr id="5" name="Freeform 5"/>
          <p:cNvSpPr/>
          <p:nvPr/>
        </p:nvSpPr>
        <p:spPr>
          <a:xfrm>
            <a:off x="-1684584" y="2700276"/>
            <a:ext cx="6822551" cy="4800595"/>
          </a:xfrm>
          <a:custGeom>
            <a:avLst/>
            <a:gdLst/>
            <a:ahLst/>
            <a:cxnLst/>
            <a:rect l="l" t="t" r="r" b="b"/>
            <a:pathLst>
              <a:path w="6822551" h="4800595">
                <a:moveTo>
                  <a:pt x="0" y="0"/>
                </a:moveTo>
                <a:lnTo>
                  <a:pt x="6822552" y="0"/>
                </a:lnTo>
                <a:lnTo>
                  <a:pt x="6822552" y="4800596"/>
                </a:lnTo>
                <a:lnTo>
                  <a:pt x="0" y="4800596"/>
                </a:lnTo>
                <a:lnTo>
                  <a:pt x="0" y="0"/>
                </a:lnTo>
                <a:close/>
              </a:path>
            </a:pathLst>
          </a:custGeom>
          <a:blipFill>
            <a:blip r:embed="rId2">
              <a:alphaModFix amt="56000"/>
              <a:extLst>
                <a:ext uri="{96DAC541-7B7A-43D3-8B79-37D633B846F1}">
                  <asvg:svgBlip xmlns:asvg="http://schemas.microsoft.com/office/drawing/2016/SVG/main" r:embed="rId3"/>
                </a:ext>
              </a:extLst>
            </a:blip>
            <a:stretch>
              <a:fillRect/>
            </a:stretch>
          </a:blipFill>
        </p:spPr>
        <p:txBody>
          <a:bodyPr/>
          <a:lstStyle/>
          <a:p>
            <a:endParaRPr lang="en-ID"/>
          </a:p>
        </p:txBody>
      </p:sp>
      <p:sp>
        <p:nvSpPr>
          <p:cNvPr id="6" name="Slide Number Placeholder 5">
            <a:extLst>
              <a:ext uri="{FF2B5EF4-FFF2-40B4-BE49-F238E27FC236}">
                <a16:creationId xmlns:a16="http://schemas.microsoft.com/office/drawing/2014/main" id="{341EC9E5-7B10-E7EE-D6B3-8B6F5D269030}"/>
              </a:ext>
            </a:extLst>
          </p:cNvPr>
          <p:cNvSpPr>
            <a:spLocks noGrp="1"/>
          </p:cNvSpPr>
          <p:nvPr>
            <p:ph type="sldNum" sz="quarter" idx="12"/>
          </p:nvPr>
        </p:nvSpPr>
        <p:spPr/>
        <p:txBody>
          <a:bodyPr/>
          <a:lstStyle/>
          <a:p>
            <a:fld id="{B6F15528-21DE-4FAA-801E-634DDDAF4B2B}" type="slidenum">
              <a:rPr lang="en-US" smtClean="0"/>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59615" y="1896440"/>
            <a:ext cx="13394144" cy="6265520"/>
            <a:chOff x="0" y="0"/>
            <a:chExt cx="17858858" cy="8354026"/>
          </a:xfrm>
        </p:grpSpPr>
        <p:sp>
          <p:nvSpPr>
            <p:cNvPr id="3" name="TextBox 3"/>
            <p:cNvSpPr txBox="1"/>
            <p:nvPr/>
          </p:nvSpPr>
          <p:spPr>
            <a:xfrm>
              <a:off x="0" y="-19050"/>
              <a:ext cx="17858858" cy="1238250"/>
            </a:xfrm>
            <a:prstGeom prst="rect">
              <a:avLst/>
            </a:prstGeom>
          </p:spPr>
          <p:txBody>
            <a:bodyPr lIns="0" tIns="0" rIns="0" bIns="0" rtlCol="0" anchor="t">
              <a:spAutoFit/>
            </a:bodyPr>
            <a:lstStyle/>
            <a:p>
              <a:pPr algn="l">
                <a:lnSpc>
                  <a:spcPts val="7200"/>
                </a:lnSpc>
              </a:pPr>
              <a:r>
                <a:rPr lang="en-US" sz="6000" b="1">
                  <a:solidFill>
                    <a:srgbClr val="2A2E30"/>
                  </a:solidFill>
                  <a:latin typeface="Barlow Bold"/>
                  <a:ea typeface="Barlow Bold"/>
                  <a:cs typeface="Barlow Bold"/>
                  <a:sym typeface="Barlow Bold"/>
                </a:rPr>
                <a:t>Conclusion and Recommendations</a:t>
              </a:r>
            </a:p>
          </p:txBody>
        </p:sp>
        <p:sp>
          <p:nvSpPr>
            <p:cNvPr id="4" name="TextBox 4"/>
            <p:cNvSpPr txBox="1"/>
            <p:nvPr/>
          </p:nvSpPr>
          <p:spPr>
            <a:xfrm>
              <a:off x="0" y="1697327"/>
              <a:ext cx="17858858" cy="628650"/>
            </a:xfrm>
            <a:prstGeom prst="rect">
              <a:avLst/>
            </a:prstGeom>
          </p:spPr>
          <p:txBody>
            <a:bodyPr lIns="0" tIns="0" rIns="0" bIns="0" rtlCol="0" anchor="t">
              <a:spAutoFit/>
            </a:bodyPr>
            <a:lstStyle/>
            <a:p>
              <a:pPr algn="l">
                <a:lnSpc>
                  <a:spcPts val="3600"/>
                </a:lnSpc>
              </a:pPr>
              <a:r>
                <a:rPr lang="en-US" sz="3000" b="1">
                  <a:solidFill>
                    <a:srgbClr val="2A2E30"/>
                  </a:solidFill>
                  <a:latin typeface="Barlow Semi-Bold"/>
                  <a:ea typeface="Barlow Semi-Bold"/>
                  <a:cs typeface="Barlow Semi-Bold"/>
                  <a:sym typeface="Barlow Semi-Bold"/>
                </a:rPr>
                <a:t>Conclusions</a:t>
              </a:r>
            </a:p>
          </p:txBody>
        </p:sp>
        <p:sp>
          <p:nvSpPr>
            <p:cNvPr id="5" name="TextBox 5"/>
            <p:cNvSpPr txBox="1"/>
            <p:nvPr/>
          </p:nvSpPr>
          <p:spPr>
            <a:xfrm>
              <a:off x="0" y="2857415"/>
              <a:ext cx="17858858" cy="5496611"/>
            </a:xfrm>
            <a:prstGeom prst="rect">
              <a:avLst/>
            </a:prstGeom>
          </p:spPr>
          <p:txBody>
            <a:bodyPr lIns="0" tIns="0" rIns="0" bIns="0" rtlCol="0" anchor="t">
              <a:spAutoFit/>
            </a:bodyPr>
            <a:lstStyle/>
            <a:p>
              <a:pPr algn="just">
                <a:lnSpc>
                  <a:spcPts val="4171"/>
                </a:lnSpc>
              </a:pPr>
              <a:r>
                <a:rPr lang="en-US" sz="2370" spc="9">
                  <a:solidFill>
                    <a:srgbClr val="2A2E30"/>
                  </a:solidFill>
                  <a:latin typeface="Barlow"/>
                  <a:ea typeface="Barlow"/>
                  <a:cs typeface="Barlow"/>
                  <a:sym typeface="Barlow"/>
                </a:rPr>
                <a:t>- </a:t>
              </a:r>
              <a:r>
                <a:rPr lang="en-US" sz="2370" b="1" spc="9">
                  <a:solidFill>
                    <a:srgbClr val="2A2E30"/>
                  </a:solidFill>
                  <a:latin typeface="Barlow Bold"/>
                  <a:ea typeface="Barlow Bold"/>
                  <a:cs typeface="Barlow Bold"/>
                  <a:sym typeface="Barlow Bold"/>
                </a:rPr>
                <a:t>Contract has the strongest positive contribution to churn prediction </a:t>
              </a:r>
              <a:r>
                <a:rPr lang="en-US" sz="2370" spc="9">
                  <a:solidFill>
                    <a:srgbClr val="2A2E30"/>
                  </a:solidFill>
                  <a:latin typeface="Barlow"/>
                  <a:ea typeface="Barlow"/>
                  <a:cs typeface="Barlow"/>
                  <a:sym typeface="Barlow"/>
                </a:rPr>
                <a:t>— customers with certain contract types are more likely to churn.</a:t>
              </a:r>
            </a:p>
            <a:p>
              <a:pPr algn="just">
                <a:lnSpc>
                  <a:spcPts val="4171"/>
                </a:lnSpc>
              </a:pPr>
              <a:r>
                <a:rPr lang="en-US" sz="2370" spc="9">
                  <a:solidFill>
                    <a:srgbClr val="2A2E30"/>
                  </a:solidFill>
                  <a:latin typeface="Barlow"/>
                  <a:ea typeface="Barlow"/>
                  <a:cs typeface="Barlow"/>
                  <a:sym typeface="Barlow"/>
                </a:rPr>
                <a:t>- </a:t>
              </a:r>
              <a:r>
                <a:rPr lang="en-US" sz="2370" b="1" spc="9">
                  <a:solidFill>
                    <a:srgbClr val="2A2E30"/>
                  </a:solidFill>
                  <a:latin typeface="Barlow Bold"/>
                  <a:ea typeface="Barlow Bold"/>
                  <a:cs typeface="Barlow Bold"/>
                  <a:sym typeface="Barlow Bold"/>
                </a:rPr>
                <a:t>InternetService_Fiber optic also positively contribute</a:t>
              </a:r>
              <a:r>
                <a:rPr lang="en-US" sz="2370" spc="9">
                  <a:solidFill>
                    <a:srgbClr val="2A2E30"/>
                  </a:solidFill>
                  <a:latin typeface="Barlow"/>
                  <a:ea typeface="Barlow"/>
                  <a:cs typeface="Barlow"/>
                  <a:sym typeface="Barlow"/>
                </a:rPr>
                <a:t> to churn risk.</a:t>
              </a:r>
            </a:p>
            <a:p>
              <a:pPr algn="just">
                <a:lnSpc>
                  <a:spcPts val="4171"/>
                </a:lnSpc>
              </a:pPr>
              <a:r>
                <a:rPr lang="en-US" sz="2370" spc="9">
                  <a:solidFill>
                    <a:srgbClr val="2A2E30"/>
                  </a:solidFill>
                  <a:latin typeface="Barlow"/>
                  <a:ea typeface="Barlow"/>
                  <a:cs typeface="Barlow"/>
                  <a:sym typeface="Barlow"/>
                </a:rPr>
                <a:t>- </a:t>
              </a:r>
              <a:r>
                <a:rPr lang="en-US" sz="2370" b="1" spc="9">
                  <a:solidFill>
                    <a:srgbClr val="2A2E30"/>
                  </a:solidFill>
                  <a:latin typeface="Barlow Bold"/>
                  <a:ea typeface="Barlow Bold"/>
                  <a:cs typeface="Barlow Bold"/>
                  <a:sym typeface="Barlow Bold"/>
                </a:rPr>
                <a:t>Tenure has a negative contribution</a:t>
              </a:r>
              <a:r>
                <a:rPr lang="en-US" sz="2370" spc="9">
                  <a:solidFill>
                    <a:srgbClr val="2A2E30"/>
                  </a:solidFill>
                  <a:latin typeface="Barlow"/>
                  <a:ea typeface="Barlow"/>
                  <a:cs typeface="Barlow"/>
                  <a:sym typeface="Barlow"/>
                </a:rPr>
                <a:t> — shorter tenure customers are more likely to churn.</a:t>
              </a:r>
            </a:p>
            <a:p>
              <a:pPr algn="just">
                <a:lnSpc>
                  <a:spcPts val="4171"/>
                </a:lnSpc>
              </a:pPr>
              <a:r>
                <a:rPr lang="en-US" sz="2370" spc="9">
                  <a:solidFill>
                    <a:srgbClr val="2A2E30"/>
                  </a:solidFill>
                  <a:latin typeface="Barlow"/>
                  <a:ea typeface="Barlow"/>
                  <a:cs typeface="Barlow"/>
                  <a:sym typeface="Barlow"/>
                </a:rPr>
                <a:t>- </a:t>
              </a:r>
              <a:r>
                <a:rPr lang="en-US" sz="2370" b="1" spc="9">
                  <a:solidFill>
                    <a:srgbClr val="2A2E30"/>
                  </a:solidFill>
                  <a:latin typeface="Barlow Bold"/>
                  <a:ea typeface="Barlow Bold"/>
                  <a:cs typeface="Barlow Bold"/>
                  <a:sym typeface="Barlow Bold"/>
                </a:rPr>
                <a:t>The Machine Learning Scenario significantly increases recall score around 9%</a:t>
              </a:r>
              <a:r>
                <a:rPr lang="en-US" sz="2370" spc="9">
                  <a:solidFill>
                    <a:srgbClr val="2A2E30"/>
                  </a:solidFill>
                  <a:latin typeface="Barlow"/>
                  <a:ea typeface="Barlow"/>
                  <a:cs typeface="Barlow"/>
                  <a:sym typeface="Barlow"/>
                </a:rPr>
                <a:t> and reduces False Negatives and False Positives losses, </a:t>
              </a:r>
              <a:r>
                <a:rPr lang="en-US" sz="2370" b="1" spc="9">
                  <a:solidFill>
                    <a:srgbClr val="2A2E30"/>
                  </a:solidFill>
                  <a:latin typeface="Barlow Bold"/>
                  <a:ea typeface="Barlow Bold"/>
                  <a:cs typeface="Barlow Bold"/>
                  <a:sym typeface="Barlow Bold"/>
                </a:rPr>
                <a:t>saving nearly $80,000 annually</a:t>
              </a:r>
              <a:r>
                <a:rPr lang="en-US" sz="2370" spc="9">
                  <a:solidFill>
                    <a:srgbClr val="2A2E30"/>
                  </a:solidFill>
                  <a:latin typeface="Barlow"/>
                  <a:ea typeface="Barlow"/>
                  <a:cs typeface="Barlow"/>
                  <a:sym typeface="Barlow"/>
                </a:rPr>
                <a:t>, a quarter of the total losses under the Rule-Based system.</a:t>
              </a:r>
            </a:p>
            <a:p>
              <a:pPr algn="just">
                <a:lnSpc>
                  <a:spcPts val="4171"/>
                </a:lnSpc>
              </a:pPr>
              <a:endParaRPr lang="en-US" sz="2370" spc="9">
                <a:solidFill>
                  <a:srgbClr val="2A2E30"/>
                </a:solidFill>
                <a:latin typeface="Barlow"/>
                <a:ea typeface="Barlow"/>
                <a:cs typeface="Barlow"/>
                <a:sym typeface="Barlow"/>
              </a:endParaRPr>
            </a:p>
          </p:txBody>
        </p:sp>
      </p:grpSp>
      <p:sp>
        <p:nvSpPr>
          <p:cNvPr id="6" name="Freeform 6"/>
          <p:cNvSpPr/>
          <p:nvPr/>
        </p:nvSpPr>
        <p:spPr>
          <a:xfrm rot="-1346665">
            <a:off x="13698353" y="-2914049"/>
            <a:ext cx="7202852" cy="7163563"/>
          </a:xfrm>
          <a:custGeom>
            <a:avLst/>
            <a:gdLst/>
            <a:ahLst/>
            <a:cxnLst/>
            <a:rect l="l" t="t" r="r" b="b"/>
            <a:pathLst>
              <a:path w="7202852" h="7163563">
                <a:moveTo>
                  <a:pt x="0" y="0"/>
                </a:moveTo>
                <a:lnTo>
                  <a:pt x="7202852" y="0"/>
                </a:lnTo>
                <a:lnTo>
                  <a:pt x="7202852" y="7163563"/>
                </a:lnTo>
                <a:lnTo>
                  <a:pt x="0" y="7163563"/>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n-ID"/>
          </a:p>
        </p:txBody>
      </p:sp>
      <p:sp>
        <p:nvSpPr>
          <p:cNvPr id="7" name="Freeform 7"/>
          <p:cNvSpPr/>
          <p:nvPr/>
        </p:nvSpPr>
        <p:spPr>
          <a:xfrm rot="-1346665">
            <a:off x="7313057" y="-5014027"/>
            <a:ext cx="7202852" cy="7163563"/>
          </a:xfrm>
          <a:custGeom>
            <a:avLst/>
            <a:gdLst/>
            <a:ahLst/>
            <a:cxnLst/>
            <a:rect l="l" t="t" r="r" b="b"/>
            <a:pathLst>
              <a:path w="7202852" h="7163563">
                <a:moveTo>
                  <a:pt x="0" y="0"/>
                </a:moveTo>
                <a:lnTo>
                  <a:pt x="7202852" y="0"/>
                </a:lnTo>
                <a:lnTo>
                  <a:pt x="7202852" y="7163563"/>
                </a:lnTo>
                <a:lnTo>
                  <a:pt x="0" y="7163563"/>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n-ID"/>
          </a:p>
        </p:txBody>
      </p:sp>
      <p:sp>
        <p:nvSpPr>
          <p:cNvPr id="8" name="Slide Number Placeholder 7">
            <a:extLst>
              <a:ext uri="{FF2B5EF4-FFF2-40B4-BE49-F238E27FC236}">
                <a16:creationId xmlns:a16="http://schemas.microsoft.com/office/drawing/2014/main" id="{24BF2F38-CB72-C22C-BB6B-41F60C9A8DA0}"/>
              </a:ext>
            </a:extLst>
          </p:cNvPr>
          <p:cNvSpPr>
            <a:spLocks noGrp="1"/>
          </p:cNvSpPr>
          <p:nvPr>
            <p:ph type="sldNum" sz="quarter" idx="12"/>
          </p:nvPr>
        </p:nvSpPr>
        <p:spPr/>
        <p:txBody>
          <a:bodyPr/>
          <a:lstStyle/>
          <a:p>
            <a:fld id="{B6F15528-21DE-4FAA-801E-634DDDAF4B2B}" type="slidenum">
              <a:rPr lang="en-US" smtClean="0"/>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56310" y="1028700"/>
            <a:ext cx="16258210" cy="1171575"/>
          </a:xfrm>
          <a:prstGeom prst="rect">
            <a:avLst/>
          </a:prstGeom>
        </p:spPr>
        <p:txBody>
          <a:bodyPr lIns="0" tIns="0" rIns="0" bIns="0" rtlCol="0" anchor="t">
            <a:spAutoFit/>
          </a:bodyPr>
          <a:lstStyle/>
          <a:p>
            <a:pPr algn="ctr">
              <a:lnSpc>
                <a:spcPts val="9242"/>
              </a:lnSpc>
            </a:pPr>
            <a:r>
              <a:rPr lang="en-US" sz="7702" b="1">
                <a:solidFill>
                  <a:srgbClr val="2A2E30"/>
                </a:solidFill>
                <a:latin typeface="Barlow Bold"/>
                <a:ea typeface="Barlow Bold"/>
                <a:cs typeface="Barlow Bold"/>
                <a:sym typeface="Barlow Bold"/>
              </a:rPr>
              <a:t>Conclusion and Recommendations</a:t>
            </a:r>
          </a:p>
        </p:txBody>
      </p:sp>
      <p:graphicFrame>
        <p:nvGraphicFramePr>
          <p:cNvPr id="3" name="Table 3"/>
          <p:cNvGraphicFramePr>
            <a:graphicFrameLocks noGrp="1"/>
          </p:cNvGraphicFramePr>
          <p:nvPr/>
        </p:nvGraphicFramePr>
        <p:xfrm>
          <a:off x="1028700" y="3077213"/>
          <a:ext cx="16230600" cy="6323377"/>
        </p:xfrm>
        <a:graphic>
          <a:graphicData uri="http://schemas.openxmlformats.org/drawingml/2006/table">
            <a:tbl>
              <a:tblPr/>
              <a:tblGrid>
                <a:gridCol w="8115300">
                  <a:extLst>
                    <a:ext uri="{9D8B030D-6E8A-4147-A177-3AD203B41FA5}">
                      <a16:colId xmlns:a16="http://schemas.microsoft.com/office/drawing/2014/main" val="20000"/>
                    </a:ext>
                  </a:extLst>
                </a:gridCol>
                <a:gridCol w="8115300">
                  <a:extLst>
                    <a:ext uri="{9D8B030D-6E8A-4147-A177-3AD203B41FA5}">
                      <a16:colId xmlns:a16="http://schemas.microsoft.com/office/drawing/2014/main" val="20001"/>
                    </a:ext>
                  </a:extLst>
                </a:gridCol>
              </a:tblGrid>
              <a:tr h="1113837">
                <a:tc>
                  <a:txBody>
                    <a:bodyPr/>
                    <a:lstStyle/>
                    <a:p>
                      <a:pPr algn="l">
                        <a:lnSpc>
                          <a:spcPts val="4200"/>
                        </a:lnSpc>
                        <a:defRPr/>
                      </a:pPr>
                      <a:r>
                        <a:rPr lang="en-US" sz="3000" b="1">
                          <a:solidFill>
                            <a:srgbClr val="2A2E30"/>
                          </a:solidFill>
                          <a:latin typeface="Barlow Semi-Bold"/>
                          <a:ea typeface="Barlow Semi-Bold"/>
                          <a:cs typeface="Barlow Semi-Bold"/>
                          <a:sym typeface="Barlow Semi-Bold"/>
                        </a:rPr>
                        <a:t>Business Recommendations</a:t>
                      </a:r>
                      <a:endParaRPr lang="en-US" sz="1100"/>
                    </a:p>
                  </a:txBody>
                  <a:tcPr marL="190500" marR="190500" marT="190500" marB="190500" anchor="ctr">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tc>
                  <a:txBody>
                    <a:bodyPr/>
                    <a:lstStyle/>
                    <a:p>
                      <a:pPr algn="l">
                        <a:lnSpc>
                          <a:spcPts val="4200"/>
                        </a:lnSpc>
                        <a:defRPr/>
                      </a:pPr>
                      <a:endParaRPr lang="en-US" sz="1100"/>
                    </a:p>
                  </a:txBody>
                  <a:tcPr marL="190500" marR="190500" marT="190500" marB="190500" anchor="ctr">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extLst>
                  <a:ext uri="{0D108BD9-81ED-4DB2-BD59-A6C34878D82A}">
                    <a16:rowId xmlns:a16="http://schemas.microsoft.com/office/drawing/2014/main" val="10000"/>
                  </a:ext>
                </a:extLst>
              </a:tr>
              <a:tr h="5181600">
                <a:tc>
                  <a:txBody>
                    <a:bodyPr/>
                    <a:lstStyle/>
                    <a:p>
                      <a:pPr marL="453392" lvl="1" indent="-226696" algn="l">
                        <a:lnSpc>
                          <a:spcPts val="3150"/>
                        </a:lnSpc>
                        <a:buFont typeface="Arial"/>
                        <a:buChar char="•"/>
                        <a:defRPr/>
                      </a:pPr>
                      <a:r>
                        <a:rPr lang="en-US" sz="2100" b="1" spc="8">
                          <a:solidFill>
                            <a:srgbClr val="2A2E30"/>
                          </a:solidFill>
                          <a:latin typeface="Barlow Bold"/>
                          <a:ea typeface="Barlow Bold"/>
                          <a:cs typeface="Barlow Bold"/>
                          <a:sym typeface="Barlow Bold"/>
                        </a:rPr>
                        <a:t>Contract Optimization: </a:t>
                      </a:r>
                      <a:r>
                        <a:rPr lang="en-US" sz="2100" spc="8">
                          <a:solidFill>
                            <a:srgbClr val="2A2E30"/>
                          </a:solidFill>
                          <a:latin typeface="Barlow"/>
                          <a:ea typeface="Barlow"/>
                          <a:cs typeface="Barlow"/>
                          <a:sym typeface="Barlow"/>
                        </a:rPr>
                        <a:t>Promote contract types that enhance customer retention and satisfaction, offering incentives to encourage selection.</a:t>
                      </a:r>
                      <a:endParaRPr lang="en-US" sz="1100"/>
                    </a:p>
                    <a:p>
                      <a:pPr marL="453392" lvl="1" indent="-226696" algn="l">
                        <a:lnSpc>
                          <a:spcPts val="3150"/>
                        </a:lnSpc>
                        <a:buFont typeface="Arial"/>
                        <a:buChar char="•"/>
                      </a:pPr>
                      <a:r>
                        <a:rPr lang="en-US" sz="2100" b="1" spc="8">
                          <a:solidFill>
                            <a:srgbClr val="2A2E30"/>
                          </a:solidFill>
                          <a:latin typeface="Barlow Bold"/>
                          <a:ea typeface="Barlow Bold"/>
                          <a:cs typeface="Barlow Bold"/>
                          <a:sym typeface="Barlow Bold"/>
                        </a:rPr>
                        <a:t>Internet Service Offerings: </a:t>
                      </a:r>
                      <a:r>
                        <a:rPr lang="en-US" sz="2100" spc="8">
                          <a:solidFill>
                            <a:srgbClr val="2A2E30"/>
                          </a:solidFill>
                          <a:latin typeface="Barlow"/>
                          <a:ea typeface="Barlow"/>
                          <a:cs typeface="Barlow"/>
                          <a:sym typeface="Barlow"/>
                        </a:rPr>
                        <a:t>Invest in expanding fiber optic infrastructure and promote its benefits to attract more customers.</a:t>
                      </a:r>
                    </a:p>
                    <a:p>
                      <a:pPr marL="453392" lvl="1" indent="-226696" algn="l">
                        <a:lnSpc>
                          <a:spcPts val="3150"/>
                        </a:lnSpc>
                        <a:buFont typeface="Arial"/>
                        <a:buChar char="•"/>
                      </a:pPr>
                      <a:r>
                        <a:rPr lang="en-US" sz="2100" b="1" spc="8">
                          <a:solidFill>
                            <a:srgbClr val="2A2E30"/>
                          </a:solidFill>
                          <a:latin typeface="Barlow Bold"/>
                          <a:ea typeface="Barlow Bold"/>
                          <a:cs typeface="Barlow Bold"/>
                          <a:sym typeface="Barlow Bold"/>
                        </a:rPr>
                        <a:t>Customer Retention Strategies:</a:t>
                      </a:r>
                      <a:r>
                        <a:rPr lang="en-US" sz="2100" spc="8">
                          <a:solidFill>
                            <a:srgbClr val="2A2E30"/>
                          </a:solidFill>
                          <a:latin typeface="Barlow"/>
                          <a:ea typeface="Barlow"/>
                          <a:cs typeface="Barlow"/>
                          <a:sym typeface="Barlow"/>
                        </a:rPr>
                        <a:t> Develop targeted strategies for customers with short tenures, including personalized outreach and loyalty programs.</a:t>
                      </a:r>
                    </a:p>
                    <a:p>
                      <a:pPr marL="453392" lvl="1" indent="-226696" algn="l">
                        <a:lnSpc>
                          <a:spcPts val="3150"/>
                        </a:lnSpc>
                        <a:buFont typeface="Arial"/>
                        <a:buChar char="•"/>
                      </a:pPr>
                      <a:r>
                        <a:rPr lang="en-US" sz="2100" b="1" spc="8">
                          <a:solidFill>
                            <a:srgbClr val="2A2E30"/>
                          </a:solidFill>
                          <a:latin typeface="Barlow Bold"/>
                          <a:ea typeface="Barlow Bold"/>
                          <a:cs typeface="Barlow Bold"/>
                          <a:sym typeface="Barlow Bold"/>
                        </a:rPr>
                        <a:t>Feature Awareness Campaigns:</a:t>
                      </a:r>
                      <a:r>
                        <a:rPr lang="en-US" sz="2100" spc="8">
                          <a:solidFill>
                            <a:srgbClr val="2A2E30"/>
                          </a:solidFill>
                          <a:latin typeface="Barlow"/>
                          <a:ea typeface="Barlow"/>
                          <a:cs typeface="Barlow"/>
                          <a:sym typeface="Barlow"/>
                        </a:rPr>
                        <a:t> Educate customers on the advantages of additional features like online backups and device protection.</a:t>
                      </a:r>
                    </a:p>
                  </a:txBody>
                  <a:tcPr marL="190500" marR="190500" marT="190500" marB="190500">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tc>
                  <a:txBody>
                    <a:bodyPr/>
                    <a:lstStyle/>
                    <a:p>
                      <a:pPr marL="453392" lvl="1" indent="-226696" algn="l">
                        <a:lnSpc>
                          <a:spcPts val="3150"/>
                        </a:lnSpc>
                        <a:buFont typeface="Arial"/>
                        <a:buChar char="•"/>
                        <a:defRPr/>
                      </a:pPr>
                      <a:r>
                        <a:rPr lang="en-US" sz="2100" b="1" spc="8">
                          <a:solidFill>
                            <a:srgbClr val="2A2E30"/>
                          </a:solidFill>
                          <a:latin typeface="Barlow Bold"/>
                          <a:ea typeface="Barlow Bold"/>
                          <a:cs typeface="Barlow Bold"/>
                          <a:sym typeface="Barlow Bold"/>
                        </a:rPr>
                        <a:t>Customer Feedback Loop: </a:t>
                      </a:r>
                      <a:r>
                        <a:rPr lang="en-US" sz="2100" spc="8">
                          <a:solidFill>
                            <a:srgbClr val="2A2E30"/>
                          </a:solidFill>
                          <a:latin typeface="Barlow"/>
                          <a:ea typeface="Barlow"/>
                          <a:cs typeface="Barlow"/>
                          <a:sym typeface="Barlow"/>
                        </a:rPr>
                        <a:t>Implement feedback mechanisms to refine service offerings and address customer pain points.</a:t>
                      </a:r>
                      <a:endParaRPr lang="en-US" sz="1100"/>
                    </a:p>
                    <a:p>
                      <a:pPr marL="453392" lvl="1" indent="-226696" algn="l">
                        <a:lnSpc>
                          <a:spcPts val="3150"/>
                        </a:lnSpc>
                        <a:buFont typeface="Arial"/>
                        <a:buChar char="•"/>
                      </a:pPr>
                      <a:r>
                        <a:rPr lang="en-US" sz="2100" b="1" spc="8">
                          <a:solidFill>
                            <a:srgbClr val="2A2E30"/>
                          </a:solidFill>
                          <a:latin typeface="Barlow Bold"/>
                          <a:ea typeface="Barlow Bold"/>
                          <a:cs typeface="Barlow Bold"/>
                          <a:sym typeface="Barlow Bold"/>
                        </a:rPr>
                        <a:t>Analyze Customer Segments: </a:t>
                      </a:r>
                      <a:r>
                        <a:rPr lang="en-US" sz="2100" spc="8">
                          <a:solidFill>
                            <a:srgbClr val="2A2E30"/>
                          </a:solidFill>
                          <a:latin typeface="Barlow"/>
                          <a:ea typeface="Barlow"/>
                          <a:cs typeface="Barlow"/>
                          <a:sym typeface="Barlow"/>
                        </a:rPr>
                        <a:t>Conduct analysis to understand diverse customer needs, enabling tailored marketing and services.</a:t>
                      </a:r>
                    </a:p>
                    <a:p>
                      <a:pPr marL="453392" lvl="1" indent="-226696" algn="l">
                        <a:lnSpc>
                          <a:spcPts val="3150"/>
                        </a:lnSpc>
                        <a:buFont typeface="Arial"/>
                        <a:buChar char="•"/>
                      </a:pPr>
                      <a:r>
                        <a:rPr lang="en-US" sz="2100" b="1" spc="8">
                          <a:solidFill>
                            <a:srgbClr val="2A2E30"/>
                          </a:solidFill>
                          <a:latin typeface="Barlow Bold"/>
                          <a:ea typeface="Barlow Bold"/>
                          <a:cs typeface="Barlow Bold"/>
                          <a:sym typeface="Barlow Bold"/>
                        </a:rPr>
                        <a:t>Retention Metrics Monitoring: </a:t>
                      </a:r>
                      <a:r>
                        <a:rPr lang="en-US" sz="2100" spc="8">
                          <a:solidFill>
                            <a:srgbClr val="2A2E30"/>
                          </a:solidFill>
                          <a:latin typeface="Barlow"/>
                          <a:ea typeface="Barlow"/>
                          <a:cs typeface="Barlow"/>
                          <a:sym typeface="Barlow"/>
                        </a:rPr>
                        <a:t>Regularly track key metrics related to contracts and service usage to identify trends and adjust strategies.</a:t>
                      </a:r>
                    </a:p>
                  </a:txBody>
                  <a:tcPr marL="190500" marR="190500" marT="190500" marB="190500">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4" name="Slide Number Placeholder 3">
            <a:extLst>
              <a:ext uri="{FF2B5EF4-FFF2-40B4-BE49-F238E27FC236}">
                <a16:creationId xmlns:a16="http://schemas.microsoft.com/office/drawing/2014/main" id="{0F339CB1-B27C-A52A-DC9B-272EE7745B91}"/>
              </a:ext>
            </a:extLst>
          </p:cNvPr>
          <p:cNvSpPr>
            <a:spLocks noGrp="1"/>
          </p:cNvSpPr>
          <p:nvPr>
            <p:ph type="sldNum" sz="quarter" idx="12"/>
          </p:nvPr>
        </p:nvSpPr>
        <p:spPr/>
        <p:txBody>
          <a:bodyPr/>
          <a:lstStyle/>
          <a:p>
            <a:fld id="{B6F15528-21DE-4FAA-801E-634DDDAF4B2B}" type="slidenum">
              <a:rPr lang="en-US" smtClean="0"/>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8102914" y="1028700"/>
          <a:ext cx="9156386" cy="8145971"/>
        </p:xfrm>
        <a:graphic>
          <a:graphicData uri="http://schemas.openxmlformats.org/drawingml/2006/table">
            <a:tbl>
              <a:tblPr/>
              <a:tblGrid>
                <a:gridCol w="9156386">
                  <a:extLst>
                    <a:ext uri="{9D8B030D-6E8A-4147-A177-3AD203B41FA5}">
                      <a16:colId xmlns:a16="http://schemas.microsoft.com/office/drawing/2014/main" val="20000"/>
                    </a:ext>
                  </a:extLst>
                </a:gridCol>
              </a:tblGrid>
              <a:tr h="904875">
                <a:tc>
                  <a:txBody>
                    <a:bodyPr/>
                    <a:lstStyle/>
                    <a:p>
                      <a:pPr algn="l">
                        <a:lnSpc>
                          <a:spcPts val="3920"/>
                        </a:lnSpc>
                        <a:defRPr/>
                      </a:pPr>
                      <a:r>
                        <a:rPr lang="en-US" sz="2800" b="1">
                          <a:solidFill>
                            <a:srgbClr val="2A2E30"/>
                          </a:solidFill>
                          <a:latin typeface="Barlow Semi-Bold"/>
                          <a:ea typeface="Barlow Semi-Bold"/>
                          <a:cs typeface="Barlow Semi-Bold"/>
                          <a:sym typeface="Barlow Semi-Bold"/>
                        </a:rPr>
                        <a:t>Customer Churn Definition</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818136">
                <a:tc>
                  <a:txBody>
                    <a:bodyPr/>
                    <a:lstStyle/>
                    <a:p>
                      <a:pPr algn="l">
                        <a:lnSpc>
                          <a:spcPts val="3150"/>
                        </a:lnSpc>
                        <a:defRPr/>
                      </a:pPr>
                      <a:r>
                        <a:rPr lang="en-US" sz="2100" spc="8">
                          <a:solidFill>
                            <a:srgbClr val="2A2E30"/>
                          </a:solidFill>
                          <a:latin typeface="Barlow"/>
                          <a:ea typeface="Barlow"/>
                          <a:cs typeface="Barlow"/>
                          <a:sym typeface="Barlow"/>
                        </a:rPr>
                        <a:t>Customer churn in telecom refers to the rate at which customers stop using services, significantly impacting revenue and profitability.</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49071">
                <a:tc>
                  <a:txBody>
                    <a:bodyPr/>
                    <a:lstStyle/>
                    <a:p>
                      <a:pPr algn="l">
                        <a:lnSpc>
                          <a:spcPts val="3920"/>
                        </a:lnSpc>
                        <a:defRPr/>
                      </a:pPr>
                      <a:r>
                        <a:rPr lang="en-US" sz="2800" b="1">
                          <a:solidFill>
                            <a:srgbClr val="2A2E30"/>
                          </a:solidFill>
                          <a:latin typeface="Barlow Semi-Bold"/>
                          <a:ea typeface="Barlow Semi-Bold"/>
                          <a:cs typeface="Barlow Semi-Bold"/>
                          <a:sym typeface="Barlow Semi-Bold"/>
                        </a:rPr>
                        <a:t>Causes of Churn</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785810">
                <a:tc>
                  <a:txBody>
                    <a:bodyPr/>
                    <a:lstStyle/>
                    <a:p>
                      <a:pPr algn="l">
                        <a:lnSpc>
                          <a:spcPts val="2940"/>
                        </a:lnSpc>
                        <a:defRPr/>
                      </a:pPr>
                      <a:r>
                        <a:rPr lang="en-US" sz="2100" spc="8">
                          <a:solidFill>
                            <a:srgbClr val="2A2E30"/>
                          </a:solidFill>
                          <a:latin typeface="Barlow"/>
                          <a:ea typeface="Barlow"/>
                          <a:cs typeface="Barlow"/>
                          <a:sym typeface="Barlow"/>
                        </a:rPr>
                        <a:t>Factors contributing to customer churn include dissatisfaction with service quality, pricing, customer support, and competitive offers.</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04875">
                <a:tc>
                  <a:txBody>
                    <a:bodyPr/>
                    <a:lstStyle/>
                    <a:p>
                      <a:pPr algn="l">
                        <a:lnSpc>
                          <a:spcPts val="3920"/>
                        </a:lnSpc>
                        <a:defRPr/>
                      </a:pPr>
                      <a:r>
                        <a:rPr lang="en-US" sz="2800" b="1">
                          <a:solidFill>
                            <a:srgbClr val="2A2E30"/>
                          </a:solidFill>
                          <a:latin typeface="Barlow Semi-Bold"/>
                          <a:ea typeface="Barlow Semi-Bold"/>
                          <a:cs typeface="Barlow Semi-Bold"/>
                          <a:sym typeface="Barlow Semi-Bold"/>
                        </a:rPr>
                        <a:t>Importance of Retention</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783204">
                <a:tc>
                  <a:txBody>
                    <a:bodyPr/>
                    <a:lstStyle/>
                    <a:p>
                      <a:pPr algn="l">
                        <a:lnSpc>
                          <a:spcPts val="2940"/>
                        </a:lnSpc>
                        <a:defRPr/>
                      </a:pPr>
                      <a:r>
                        <a:rPr lang="en-US" sz="2100" spc="8">
                          <a:solidFill>
                            <a:srgbClr val="2A2E30"/>
                          </a:solidFill>
                          <a:latin typeface="Barlow"/>
                          <a:ea typeface="Barlow"/>
                          <a:cs typeface="Barlow"/>
                          <a:sym typeface="Barlow"/>
                        </a:rPr>
                        <a:t>Retaining existing customers is more cost-effective than acquiring new ones, making churn management crucial for financial health and growth.</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 name="Freeform 3"/>
          <p:cNvSpPr/>
          <p:nvPr/>
        </p:nvSpPr>
        <p:spPr>
          <a:xfrm rot="9120144">
            <a:off x="-2463045" y="7237643"/>
            <a:ext cx="8476077" cy="8429844"/>
          </a:xfrm>
          <a:custGeom>
            <a:avLst/>
            <a:gdLst/>
            <a:ahLst/>
            <a:cxnLst/>
            <a:rect l="l" t="t" r="r" b="b"/>
            <a:pathLst>
              <a:path w="8476077" h="8429844">
                <a:moveTo>
                  <a:pt x="0" y="0"/>
                </a:moveTo>
                <a:lnTo>
                  <a:pt x="8476077" y="0"/>
                </a:lnTo>
                <a:lnTo>
                  <a:pt x="8476077" y="8429844"/>
                </a:lnTo>
                <a:lnTo>
                  <a:pt x="0" y="8429844"/>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4" name="Group 4"/>
          <p:cNvGrpSpPr/>
          <p:nvPr/>
        </p:nvGrpSpPr>
        <p:grpSpPr>
          <a:xfrm>
            <a:off x="1028700" y="1028700"/>
            <a:ext cx="5838185" cy="2219009"/>
            <a:chOff x="0" y="0"/>
            <a:chExt cx="7784247" cy="2958679"/>
          </a:xfrm>
        </p:grpSpPr>
        <p:sp>
          <p:nvSpPr>
            <p:cNvPr id="5" name="TextBox 5"/>
            <p:cNvSpPr txBox="1"/>
            <p:nvPr/>
          </p:nvSpPr>
          <p:spPr>
            <a:xfrm>
              <a:off x="0" y="-19050"/>
              <a:ext cx="7784247" cy="2051050"/>
            </a:xfrm>
            <a:prstGeom prst="rect">
              <a:avLst/>
            </a:prstGeom>
          </p:spPr>
          <p:txBody>
            <a:bodyPr lIns="0" tIns="0" rIns="0" bIns="0" rtlCol="0" anchor="t">
              <a:spAutoFit/>
            </a:bodyPr>
            <a:lstStyle/>
            <a:p>
              <a:pPr algn="l">
                <a:lnSpc>
                  <a:spcPts val="6000"/>
                </a:lnSpc>
              </a:pPr>
              <a:r>
                <a:rPr lang="en-US" sz="5000" b="1">
                  <a:solidFill>
                    <a:srgbClr val="2A2E30"/>
                  </a:solidFill>
                  <a:latin typeface="Barlow Bold"/>
                  <a:ea typeface="Barlow Bold"/>
                  <a:cs typeface="Barlow Bold"/>
                  <a:sym typeface="Barlow Bold"/>
                </a:rPr>
                <a:t>Business Understanding</a:t>
              </a:r>
            </a:p>
          </p:txBody>
        </p:sp>
        <p:sp>
          <p:nvSpPr>
            <p:cNvPr id="6" name="TextBox 6"/>
            <p:cNvSpPr txBox="1"/>
            <p:nvPr/>
          </p:nvSpPr>
          <p:spPr>
            <a:xfrm>
              <a:off x="0" y="2377654"/>
              <a:ext cx="7784247" cy="581025"/>
            </a:xfrm>
            <a:prstGeom prst="rect">
              <a:avLst/>
            </a:prstGeom>
          </p:spPr>
          <p:txBody>
            <a:bodyPr lIns="0" tIns="0" rIns="0" bIns="0" rtlCol="0" anchor="t">
              <a:spAutoFit/>
            </a:bodyPr>
            <a:lstStyle/>
            <a:p>
              <a:pPr algn="l">
                <a:lnSpc>
                  <a:spcPts val="3749"/>
                </a:lnSpc>
              </a:pPr>
              <a:r>
                <a:rPr lang="en-US" sz="2499" b="1" spc="9">
                  <a:solidFill>
                    <a:srgbClr val="2A2E30"/>
                  </a:solidFill>
                  <a:latin typeface="Barlow Bold"/>
                  <a:ea typeface="Barlow Bold"/>
                  <a:cs typeface="Barlow Bold"/>
                  <a:sym typeface="Barlow Bold"/>
                </a:rPr>
                <a:t>Background</a:t>
              </a:r>
            </a:p>
          </p:txBody>
        </p:sp>
      </p:grpSp>
      <p:sp>
        <p:nvSpPr>
          <p:cNvPr id="7" name="Slide Number Placeholder 6">
            <a:extLst>
              <a:ext uri="{FF2B5EF4-FFF2-40B4-BE49-F238E27FC236}">
                <a16:creationId xmlns:a16="http://schemas.microsoft.com/office/drawing/2014/main" id="{C8DD3FA5-8A82-37B8-DD69-D2E69EA616AA}"/>
              </a:ext>
            </a:extLst>
          </p:cNvPr>
          <p:cNvSpPr>
            <a:spLocks noGrp="1"/>
          </p:cNvSpPr>
          <p:nvPr>
            <p:ph type="sldNum" sz="quarter" idx="12"/>
          </p:nvPr>
        </p:nvSpPr>
        <p:spPr/>
        <p:txBody>
          <a:bodyPr/>
          <a:lstStyle/>
          <a:p>
            <a:fld id="{B6F15528-21DE-4FAA-801E-634DDDAF4B2B}" type="slidenum">
              <a:rPr lang="en-US" smtClean="0"/>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56310" y="1028700"/>
            <a:ext cx="16258210" cy="1171575"/>
          </a:xfrm>
          <a:prstGeom prst="rect">
            <a:avLst/>
          </a:prstGeom>
        </p:spPr>
        <p:txBody>
          <a:bodyPr lIns="0" tIns="0" rIns="0" bIns="0" rtlCol="0" anchor="t">
            <a:spAutoFit/>
          </a:bodyPr>
          <a:lstStyle/>
          <a:p>
            <a:pPr algn="ctr">
              <a:lnSpc>
                <a:spcPts val="9242"/>
              </a:lnSpc>
            </a:pPr>
            <a:r>
              <a:rPr lang="en-US" sz="7702" b="1">
                <a:solidFill>
                  <a:srgbClr val="2A2E30"/>
                </a:solidFill>
                <a:latin typeface="Barlow Bold"/>
                <a:ea typeface="Barlow Bold"/>
                <a:cs typeface="Barlow Bold"/>
                <a:sym typeface="Barlow Bold"/>
              </a:rPr>
              <a:t>Conclusion and Recommendations</a:t>
            </a:r>
          </a:p>
        </p:txBody>
      </p:sp>
      <p:graphicFrame>
        <p:nvGraphicFramePr>
          <p:cNvPr id="3" name="Table 3"/>
          <p:cNvGraphicFramePr>
            <a:graphicFrameLocks noGrp="1"/>
          </p:cNvGraphicFramePr>
          <p:nvPr/>
        </p:nvGraphicFramePr>
        <p:xfrm>
          <a:off x="1028700" y="3077213"/>
          <a:ext cx="16230600" cy="5367779"/>
        </p:xfrm>
        <a:graphic>
          <a:graphicData uri="http://schemas.openxmlformats.org/drawingml/2006/table">
            <a:tbl>
              <a:tblPr/>
              <a:tblGrid>
                <a:gridCol w="1573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tblGrid>
              <a:tr h="1113837">
                <a:tc>
                  <a:txBody>
                    <a:bodyPr/>
                    <a:lstStyle/>
                    <a:p>
                      <a:pPr algn="l">
                        <a:lnSpc>
                          <a:spcPts val="4200"/>
                        </a:lnSpc>
                        <a:defRPr/>
                      </a:pPr>
                      <a:r>
                        <a:rPr lang="en-US" sz="3000" b="1">
                          <a:solidFill>
                            <a:srgbClr val="2A2E30"/>
                          </a:solidFill>
                          <a:latin typeface="Barlow Semi-Bold"/>
                          <a:ea typeface="Barlow Semi-Bold"/>
                          <a:cs typeface="Barlow Semi-Bold"/>
                          <a:sym typeface="Barlow Semi-Bold"/>
                        </a:rPr>
                        <a:t>Model Recommendations</a:t>
                      </a:r>
                      <a:endParaRPr lang="en-US" sz="1100"/>
                    </a:p>
                  </a:txBody>
                  <a:tcPr marL="190500" marR="190500" marT="190500" marB="190500" anchor="ctr">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tc>
                  <a:txBody>
                    <a:bodyPr/>
                    <a:lstStyle/>
                    <a:p>
                      <a:pPr algn="l">
                        <a:lnSpc>
                          <a:spcPts val="4200"/>
                        </a:lnSpc>
                        <a:defRPr/>
                      </a:pPr>
                      <a:endParaRPr lang="en-US" sz="1100"/>
                    </a:p>
                  </a:txBody>
                  <a:tcPr marL="190500" marR="190500" marT="190500" marB="190500" anchor="ctr">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extLst>
                  <a:ext uri="{0D108BD9-81ED-4DB2-BD59-A6C34878D82A}">
                    <a16:rowId xmlns:a16="http://schemas.microsoft.com/office/drawing/2014/main" val="10000"/>
                  </a:ext>
                </a:extLst>
              </a:tr>
              <a:tr h="4253942">
                <a:tc>
                  <a:txBody>
                    <a:bodyPr/>
                    <a:lstStyle/>
                    <a:p>
                      <a:pPr marL="453392" lvl="1" indent="-226696" algn="l">
                        <a:lnSpc>
                          <a:spcPts val="3150"/>
                        </a:lnSpc>
                        <a:buFont typeface="Arial"/>
                        <a:buChar char="•"/>
                        <a:defRPr/>
                      </a:pPr>
                      <a:r>
                        <a:rPr lang="en-US" sz="2100" b="1" spc="8">
                          <a:solidFill>
                            <a:srgbClr val="2A2E30"/>
                          </a:solidFill>
                          <a:latin typeface="Barlow Bold"/>
                          <a:ea typeface="Barlow Bold"/>
                          <a:cs typeface="Barlow Bold"/>
                          <a:sym typeface="Barlow Bold"/>
                        </a:rPr>
                        <a:t>Balance Precision and Recall:</a:t>
                      </a:r>
                      <a:endParaRPr lang="en-US" sz="1100"/>
                    </a:p>
                    <a:p>
                      <a:pPr algn="l">
                        <a:lnSpc>
                          <a:spcPts val="3150"/>
                        </a:lnSpc>
                      </a:pPr>
                      <a:r>
                        <a:rPr lang="en-US" sz="2100" spc="8">
                          <a:solidFill>
                            <a:srgbClr val="2A2E30"/>
                          </a:solidFill>
                          <a:latin typeface="Barlow"/>
                          <a:ea typeface="Barlow"/>
                          <a:cs typeface="Barlow"/>
                          <a:sym typeface="Barlow"/>
                        </a:rPr>
                        <a:t>Instead of focusing solely on maximizing recall, the company can tune the model to achieve a better balance between precision and recall. This can be done by adjusting the classification threshold or using evaluation metrics like the F1-score that consider both precision and recall.</a:t>
                      </a:r>
                    </a:p>
                    <a:p>
                      <a:pPr algn="l">
                        <a:lnSpc>
                          <a:spcPts val="3150"/>
                        </a:lnSpc>
                      </a:pPr>
                      <a:endParaRPr lang="en-US" sz="2100" spc="8">
                        <a:solidFill>
                          <a:srgbClr val="2A2E30"/>
                        </a:solidFill>
                        <a:latin typeface="Barlow"/>
                        <a:ea typeface="Barlow"/>
                        <a:cs typeface="Barlow"/>
                        <a:sym typeface="Barlow"/>
                      </a:endParaRPr>
                    </a:p>
                    <a:p>
                      <a:pPr marL="453392" lvl="1" indent="-226696" algn="l">
                        <a:lnSpc>
                          <a:spcPts val="3150"/>
                        </a:lnSpc>
                        <a:buFont typeface="Arial"/>
                        <a:buChar char="•"/>
                      </a:pPr>
                      <a:r>
                        <a:rPr lang="en-US" sz="2100" b="1" spc="8">
                          <a:solidFill>
                            <a:srgbClr val="2A2E30"/>
                          </a:solidFill>
                          <a:latin typeface="Barlow Bold"/>
                          <a:ea typeface="Barlow Bold"/>
                          <a:cs typeface="Barlow Bold"/>
                          <a:sym typeface="Barlow Bold"/>
                        </a:rPr>
                        <a:t>Regular Model Retraining:</a:t>
                      </a:r>
                    </a:p>
                    <a:p>
                      <a:pPr algn="l">
                        <a:lnSpc>
                          <a:spcPts val="3150"/>
                        </a:lnSpc>
                      </a:pPr>
                      <a:r>
                        <a:rPr lang="en-US" sz="2100" spc="8">
                          <a:solidFill>
                            <a:srgbClr val="2A2E30"/>
                          </a:solidFill>
                          <a:latin typeface="Barlow"/>
                          <a:ea typeface="Barlow"/>
                          <a:cs typeface="Barlow"/>
                          <a:sym typeface="Barlow"/>
                        </a:rPr>
                        <a:t>Customer behavior and market conditions change over time. Regularly retraining the model with new data ensures that it adapts to recent trends and maintains accuracy.</a:t>
                      </a:r>
                    </a:p>
                  </a:txBody>
                  <a:tcPr marL="190500" marR="190500" marT="190500" marB="190500">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tc>
                  <a:txBody>
                    <a:bodyPr/>
                    <a:lstStyle/>
                    <a:p>
                      <a:pPr marL="453392" lvl="1" indent="-226696" algn="l">
                        <a:lnSpc>
                          <a:spcPts val="3150"/>
                        </a:lnSpc>
                        <a:buFont typeface="Arial"/>
                        <a:buChar char="•"/>
                        <a:defRPr/>
                      </a:pPr>
                      <a:endParaRPr lang="en-US" sz="1100"/>
                    </a:p>
                  </a:txBody>
                  <a:tcPr marL="190500" marR="190500" marT="190500" marB="190500">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4" name="Slide Number Placeholder 3">
            <a:extLst>
              <a:ext uri="{FF2B5EF4-FFF2-40B4-BE49-F238E27FC236}">
                <a16:creationId xmlns:a16="http://schemas.microsoft.com/office/drawing/2014/main" id="{D031BF87-EAF7-95A1-A525-7E2DF4D562B7}"/>
              </a:ext>
            </a:extLst>
          </p:cNvPr>
          <p:cNvSpPr>
            <a:spLocks noGrp="1"/>
          </p:cNvSpPr>
          <p:nvPr>
            <p:ph type="sldNum" sz="quarter" idx="12"/>
          </p:nvPr>
        </p:nvSpPr>
        <p:spPr/>
        <p:txBody>
          <a:bodyPr/>
          <a:lstStyle/>
          <a:p>
            <a:fld id="{B6F15528-21DE-4FAA-801E-634DDDAF4B2B}" type="slidenum">
              <a:rPr lang="en-US" smtClean="0"/>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Russian Abstract Wireframe Elements Concentric Sound Wave"/>
          <p:cNvSpPr/>
          <p:nvPr/>
        </p:nvSpPr>
        <p:spPr>
          <a:xfrm>
            <a:off x="-3631752" y="7479061"/>
            <a:ext cx="6558303" cy="6522531"/>
          </a:xfrm>
          <a:custGeom>
            <a:avLst/>
            <a:gdLst/>
            <a:ahLst/>
            <a:cxnLst/>
            <a:rect l="l" t="t" r="r" b="b"/>
            <a:pathLst>
              <a:path w="6558303" h="6522531">
                <a:moveTo>
                  <a:pt x="0" y="0"/>
                </a:moveTo>
                <a:lnTo>
                  <a:pt x="6558303" y="0"/>
                </a:lnTo>
                <a:lnTo>
                  <a:pt x="6558303" y="6522530"/>
                </a:lnTo>
                <a:lnTo>
                  <a:pt x="0" y="65225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 name="Freeform 3" descr="Russian Abstract Wireframe Elements Concentric Sound Wave"/>
          <p:cNvSpPr/>
          <p:nvPr/>
        </p:nvSpPr>
        <p:spPr>
          <a:xfrm>
            <a:off x="14769793" y="-614405"/>
            <a:ext cx="6558303" cy="6522531"/>
          </a:xfrm>
          <a:custGeom>
            <a:avLst/>
            <a:gdLst/>
            <a:ahLst/>
            <a:cxnLst/>
            <a:rect l="l" t="t" r="r" b="b"/>
            <a:pathLst>
              <a:path w="6558303" h="6522531">
                <a:moveTo>
                  <a:pt x="0" y="0"/>
                </a:moveTo>
                <a:lnTo>
                  <a:pt x="6558303" y="0"/>
                </a:lnTo>
                <a:lnTo>
                  <a:pt x="6558303" y="6522531"/>
                </a:lnTo>
                <a:lnTo>
                  <a:pt x="0" y="65225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4" name="Freeform 4" descr="Russian Abstract Wireframe Elements Concentric Sound Wave"/>
          <p:cNvSpPr/>
          <p:nvPr/>
        </p:nvSpPr>
        <p:spPr>
          <a:xfrm>
            <a:off x="10452215" y="-4852545"/>
            <a:ext cx="6558303" cy="6522531"/>
          </a:xfrm>
          <a:custGeom>
            <a:avLst/>
            <a:gdLst/>
            <a:ahLst/>
            <a:cxnLst/>
            <a:rect l="l" t="t" r="r" b="b"/>
            <a:pathLst>
              <a:path w="6558303" h="6522531">
                <a:moveTo>
                  <a:pt x="0" y="0"/>
                </a:moveTo>
                <a:lnTo>
                  <a:pt x="6558304" y="0"/>
                </a:lnTo>
                <a:lnTo>
                  <a:pt x="6558304" y="6522531"/>
                </a:lnTo>
                <a:lnTo>
                  <a:pt x="0" y="6522531"/>
                </a:lnTo>
                <a:lnTo>
                  <a:pt x="0" y="0"/>
                </a:lnTo>
                <a:close/>
              </a:path>
            </a:pathLst>
          </a:custGeom>
          <a:blipFill>
            <a:blip r:embed="rId2">
              <a:alphaModFix amt="62000"/>
              <a:extLst>
                <a:ext uri="{96DAC541-7B7A-43D3-8B79-37D633B846F1}">
                  <asvg:svgBlip xmlns:asvg="http://schemas.microsoft.com/office/drawing/2016/SVG/main" r:embed="rId3"/>
                </a:ext>
              </a:extLst>
            </a:blip>
            <a:stretch>
              <a:fillRect/>
            </a:stretch>
          </a:blipFill>
        </p:spPr>
        <p:txBody>
          <a:bodyPr/>
          <a:lstStyle/>
          <a:p>
            <a:endParaRPr lang="en-ID"/>
          </a:p>
        </p:txBody>
      </p:sp>
      <p:sp>
        <p:nvSpPr>
          <p:cNvPr id="5" name="Freeform 5"/>
          <p:cNvSpPr/>
          <p:nvPr/>
        </p:nvSpPr>
        <p:spPr>
          <a:xfrm flipV="1">
            <a:off x="-7682905" y="-949990"/>
            <a:ext cx="17601622" cy="3957381"/>
          </a:xfrm>
          <a:custGeom>
            <a:avLst/>
            <a:gdLst/>
            <a:ahLst/>
            <a:cxnLst/>
            <a:rect l="l" t="t" r="r" b="b"/>
            <a:pathLst>
              <a:path w="17601622" h="3957381">
                <a:moveTo>
                  <a:pt x="0" y="3957380"/>
                </a:moveTo>
                <a:lnTo>
                  <a:pt x="17601622" y="3957380"/>
                </a:lnTo>
                <a:lnTo>
                  <a:pt x="17601622" y="0"/>
                </a:lnTo>
                <a:lnTo>
                  <a:pt x="0" y="0"/>
                </a:lnTo>
                <a:lnTo>
                  <a:pt x="0" y="3957380"/>
                </a:lnTo>
                <a:close/>
              </a:path>
            </a:pathLst>
          </a:custGeom>
          <a:blipFill>
            <a:blip r:embed="rId4">
              <a:alphaModFix amt="9999"/>
              <a:extLst>
                <a:ext uri="{96DAC541-7B7A-43D3-8B79-37D633B846F1}">
                  <asvg:svgBlip xmlns:asvg="http://schemas.microsoft.com/office/drawing/2016/SVG/main" r:embed="rId5"/>
                </a:ext>
              </a:extLst>
            </a:blip>
            <a:stretch>
              <a:fillRect/>
            </a:stretch>
          </a:blipFill>
        </p:spPr>
        <p:txBody>
          <a:bodyPr/>
          <a:lstStyle/>
          <a:p>
            <a:endParaRPr lang="en-ID"/>
          </a:p>
        </p:txBody>
      </p:sp>
      <p:grpSp>
        <p:nvGrpSpPr>
          <p:cNvPr id="6" name="Group 6"/>
          <p:cNvGrpSpPr/>
          <p:nvPr/>
        </p:nvGrpSpPr>
        <p:grpSpPr>
          <a:xfrm>
            <a:off x="9918717" y="0"/>
            <a:ext cx="8369283" cy="10287000"/>
            <a:chOff x="0" y="0"/>
            <a:chExt cx="812800" cy="999043"/>
          </a:xfrm>
        </p:grpSpPr>
        <p:sp>
          <p:nvSpPr>
            <p:cNvPr id="7" name="Freeform 7"/>
            <p:cNvSpPr/>
            <p:nvPr/>
          </p:nvSpPr>
          <p:spPr>
            <a:xfrm>
              <a:off x="0" y="0"/>
              <a:ext cx="812800" cy="999043"/>
            </a:xfrm>
            <a:custGeom>
              <a:avLst/>
              <a:gdLst/>
              <a:ahLst/>
              <a:cxnLst/>
              <a:rect l="l" t="t" r="r" b="b"/>
              <a:pathLst>
                <a:path w="812800" h="999043">
                  <a:moveTo>
                    <a:pt x="0" y="0"/>
                  </a:moveTo>
                  <a:lnTo>
                    <a:pt x="812800" y="0"/>
                  </a:lnTo>
                  <a:lnTo>
                    <a:pt x="812800" y="999043"/>
                  </a:lnTo>
                  <a:lnTo>
                    <a:pt x="0" y="999043"/>
                  </a:lnTo>
                  <a:close/>
                </a:path>
              </a:pathLst>
            </a:custGeom>
            <a:blipFill>
              <a:blip r:embed="rId6"/>
              <a:stretch>
                <a:fillRect t="-11018" b="-11018"/>
              </a:stretch>
            </a:blipFill>
          </p:spPr>
          <p:txBody>
            <a:bodyPr/>
            <a:lstStyle/>
            <a:p>
              <a:endParaRPr lang="en-ID"/>
            </a:p>
          </p:txBody>
        </p:sp>
      </p:grpSp>
      <p:grpSp>
        <p:nvGrpSpPr>
          <p:cNvPr id="8" name="Group 8"/>
          <p:cNvGrpSpPr/>
          <p:nvPr/>
        </p:nvGrpSpPr>
        <p:grpSpPr>
          <a:xfrm>
            <a:off x="1028700" y="3010776"/>
            <a:ext cx="7779930" cy="4265449"/>
            <a:chOff x="0" y="0"/>
            <a:chExt cx="10373240" cy="5687265"/>
          </a:xfrm>
        </p:grpSpPr>
        <p:sp>
          <p:nvSpPr>
            <p:cNvPr id="9" name="TextBox 9"/>
            <p:cNvSpPr txBox="1"/>
            <p:nvPr/>
          </p:nvSpPr>
          <p:spPr>
            <a:xfrm>
              <a:off x="0" y="-9525"/>
              <a:ext cx="10373240" cy="3209925"/>
            </a:xfrm>
            <a:prstGeom prst="rect">
              <a:avLst/>
            </a:prstGeom>
          </p:spPr>
          <p:txBody>
            <a:bodyPr lIns="0" tIns="0" rIns="0" bIns="0" rtlCol="0" anchor="t">
              <a:spAutoFit/>
            </a:bodyPr>
            <a:lstStyle/>
            <a:p>
              <a:pPr marL="0" lvl="0" indent="0" algn="l">
                <a:lnSpc>
                  <a:spcPts val="4799"/>
                </a:lnSpc>
              </a:pPr>
              <a:r>
                <a:rPr lang="en-US" sz="3999" b="1">
                  <a:solidFill>
                    <a:srgbClr val="2A2E30"/>
                  </a:solidFill>
                  <a:latin typeface="Barlow Bold"/>
                  <a:ea typeface="Barlow Bold"/>
                  <a:cs typeface="Barlow Bold"/>
                  <a:sym typeface="Barlow Bold"/>
                </a:rPr>
                <a:t>“It is the greatest truth of our age: Information is not knowledge.” </a:t>
              </a:r>
            </a:p>
            <a:p>
              <a:pPr marL="0" lvl="0" indent="0" algn="l">
                <a:lnSpc>
                  <a:spcPts val="4799"/>
                </a:lnSpc>
              </a:pPr>
              <a:r>
                <a:rPr lang="en-US" sz="3999" b="1">
                  <a:solidFill>
                    <a:srgbClr val="2A2E30"/>
                  </a:solidFill>
                  <a:latin typeface="Barlow Bold"/>
                  <a:ea typeface="Barlow Bold"/>
                  <a:cs typeface="Barlow Bold"/>
                  <a:sym typeface="Barlow Bold"/>
                </a:rPr>
                <a:t>― Caleb Carr</a:t>
              </a:r>
            </a:p>
            <a:p>
              <a:pPr marL="0" lvl="0" indent="0" algn="l">
                <a:lnSpc>
                  <a:spcPts val="4799"/>
                </a:lnSpc>
              </a:pPr>
              <a:endParaRPr lang="en-US" sz="3999" b="1">
                <a:solidFill>
                  <a:srgbClr val="2A2E30"/>
                </a:solidFill>
                <a:latin typeface="Barlow Bold"/>
                <a:ea typeface="Barlow Bold"/>
                <a:cs typeface="Barlow Bold"/>
                <a:sym typeface="Barlow Bold"/>
              </a:endParaRPr>
            </a:p>
          </p:txBody>
        </p:sp>
        <p:sp>
          <p:nvSpPr>
            <p:cNvPr id="10" name="TextBox 10"/>
            <p:cNvSpPr txBox="1"/>
            <p:nvPr/>
          </p:nvSpPr>
          <p:spPr>
            <a:xfrm>
              <a:off x="0" y="3729457"/>
              <a:ext cx="10373240" cy="836295"/>
            </a:xfrm>
            <a:prstGeom prst="rect">
              <a:avLst/>
            </a:prstGeom>
          </p:spPr>
          <p:txBody>
            <a:bodyPr lIns="0" tIns="0" rIns="0" bIns="0" rtlCol="0" anchor="t">
              <a:spAutoFit/>
            </a:bodyPr>
            <a:lstStyle/>
            <a:p>
              <a:pPr marL="0" lvl="0" indent="0" algn="l">
                <a:lnSpc>
                  <a:spcPts val="5400"/>
                </a:lnSpc>
              </a:pPr>
              <a:r>
                <a:rPr lang="en-US" sz="3600">
                  <a:solidFill>
                    <a:srgbClr val="2A2E30"/>
                  </a:solidFill>
                  <a:latin typeface="Barlow"/>
                  <a:ea typeface="Barlow"/>
                  <a:cs typeface="Barlow"/>
                  <a:sym typeface="Barlow"/>
                </a:rPr>
                <a:t>Thank You :D </a:t>
              </a:r>
            </a:p>
          </p:txBody>
        </p:sp>
        <p:sp>
          <p:nvSpPr>
            <p:cNvPr id="11" name="TextBox 11"/>
            <p:cNvSpPr txBox="1"/>
            <p:nvPr/>
          </p:nvSpPr>
          <p:spPr>
            <a:xfrm>
              <a:off x="0" y="5113860"/>
              <a:ext cx="10373240" cy="573405"/>
            </a:xfrm>
            <a:prstGeom prst="rect">
              <a:avLst/>
            </a:prstGeom>
          </p:spPr>
          <p:txBody>
            <a:bodyPr lIns="0" tIns="0" rIns="0" bIns="0" rtlCol="0" anchor="t">
              <a:spAutoFit/>
            </a:bodyPr>
            <a:lstStyle/>
            <a:p>
              <a:pPr marL="0" lvl="0" indent="0" algn="l">
                <a:lnSpc>
                  <a:spcPts val="3600"/>
                </a:lnSpc>
              </a:pPr>
              <a:endParaRPr/>
            </a:p>
          </p:txBody>
        </p:sp>
      </p:grpSp>
      <p:sp>
        <p:nvSpPr>
          <p:cNvPr id="12" name="Slide Number Placeholder 11">
            <a:extLst>
              <a:ext uri="{FF2B5EF4-FFF2-40B4-BE49-F238E27FC236}">
                <a16:creationId xmlns:a16="http://schemas.microsoft.com/office/drawing/2014/main" id="{03492AE7-24CB-6ACF-346C-49A6E49F3E6D}"/>
              </a:ext>
            </a:extLst>
          </p:cNvPr>
          <p:cNvSpPr>
            <a:spLocks noGrp="1"/>
          </p:cNvSpPr>
          <p:nvPr>
            <p:ph type="sldNum" sz="quarter" idx="12"/>
          </p:nvPr>
        </p:nvSpPr>
        <p:spPr/>
        <p:txBody>
          <a:bodyPr/>
          <a:lstStyle/>
          <a:p>
            <a:fld id="{B6F15528-21DE-4FAA-801E-634DDDAF4B2B}" type="slidenum">
              <a:rPr lang="en-US" smtClean="0"/>
              <a:pPr/>
              <a:t>41</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8102914" y="1028700"/>
          <a:ext cx="9156386" cy="8145971"/>
        </p:xfrm>
        <a:graphic>
          <a:graphicData uri="http://schemas.openxmlformats.org/drawingml/2006/table">
            <a:tbl>
              <a:tblPr/>
              <a:tblGrid>
                <a:gridCol w="9156386">
                  <a:extLst>
                    <a:ext uri="{9D8B030D-6E8A-4147-A177-3AD203B41FA5}">
                      <a16:colId xmlns:a16="http://schemas.microsoft.com/office/drawing/2014/main" val="20000"/>
                    </a:ext>
                  </a:extLst>
                </a:gridCol>
              </a:tblGrid>
              <a:tr h="904875">
                <a:tc>
                  <a:txBody>
                    <a:bodyPr/>
                    <a:lstStyle/>
                    <a:p>
                      <a:pPr algn="l">
                        <a:lnSpc>
                          <a:spcPts val="3920"/>
                        </a:lnSpc>
                        <a:defRPr/>
                      </a:pPr>
                      <a:r>
                        <a:rPr lang="en-US" sz="2800" b="1">
                          <a:solidFill>
                            <a:srgbClr val="2A2E30"/>
                          </a:solidFill>
                          <a:latin typeface="Barlow Semi-Bold"/>
                          <a:ea typeface="Barlow Semi-Bold"/>
                          <a:cs typeface="Barlow Semi-Bold"/>
                          <a:sym typeface="Barlow Semi-Bold"/>
                        </a:rPr>
                        <a:t>Lack of Predictive Model</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818136">
                <a:tc>
                  <a:txBody>
                    <a:bodyPr/>
                    <a:lstStyle/>
                    <a:p>
                      <a:pPr algn="l">
                        <a:lnSpc>
                          <a:spcPts val="3150"/>
                        </a:lnSpc>
                        <a:defRPr/>
                      </a:pPr>
                      <a:r>
                        <a:rPr lang="en-US" sz="2100" spc="8">
                          <a:solidFill>
                            <a:srgbClr val="2A2E30"/>
                          </a:solidFill>
                          <a:latin typeface="Barlow"/>
                          <a:ea typeface="Barlow"/>
                          <a:cs typeface="Barlow"/>
                          <a:sym typeface="Barlow"/>
                        </a:rPr>
                        <a:t>The company currently lacks a predictive model to identify at-risk customers, hindering effective retention strategies.</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49071">
                <a:tc>
                  <a:txBody>
                    <a:bodyPr/>
                    <a:lstStyle/>
                    <a:p>
                      <a:pPr algn="l">
                        <a:lnSpc>
                          <a:spcPts val="3920"/>
                        </a:lnSpc>
                        <a:defRPr/>
                      </a:pPr>
                      <a:r>
                        <a:rPr lang="en-US" sz="2800" b="1">
                          <a:solidFill>
                            <a:srgbClr val="2A2E30"/>
                          </a:solidFill>
                          <a:latin typeface="Barlow Semi-Bold"/>
                          <a:ea typeface="Barlow Semi-Bold"/>
                          <a:cs typeface="Barlow Semi-Bold"/>
                          <a:sym typeface="Barlow Semi-Bold"/>
                        </a:rPr>
                        <a:t>Data Quality and Engagement Issues</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785810">
                <a:tc>
                  <a:txBody>
                    <a:bodyPr/>
                    <a:lstStyle/>
                    <a:p>
                      <a:pPr algn="l">
                        <a:lnSpc>
                          <a:spcPts val="2940"/>
                        </a:lnSpc>
                        <a:defRPr/>
                      </a:pPr>
                      <a:r>
                        <a:rPr lang="en-US" sz="2100" spc="8">
                          <a:solidFill>
                            <a:srgbClr val="2A2E30"/>
                          </a:solidFill>
                          <a:latin typeface="Barlow"/>
                          <a:ea typeface="Barlow"/>
                          <a:cs typeface="Barlow"/>
                          <a:sym typeface="Barlow"/>
                        </a:rPr>
                        <a:t>There are significant gaps in data quality and stakeholder engagement that impact informed decision-making.</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04875">
                <a:tc>
                  <a:txBody>
                    <a:bodyPr/>
                    <a:lstStyle/>
                    <a:p>
                      <a:pPr algn="l">
                        <a:lnSpc>
                          <a:spcPts val="3920"/>
                        </a:lnSpc>
                        <a:defRPr/>
                      </a:pPr>
                      <a:r>
                        <a:rPr lang="en-US" sz="2800" b="1">
                          <a:solidFill>
                            <a:srgbClr val="2A2E30"/>
                          </a:solidFill>
                          <a:latin typeface="Barlow Semi-Bold"/>
                          <a:ea typeface="Barlow Semi-Bold"/>
                          <a:cs typeface="Barlow Semi-Bold"/>
                          <a:sym typeface="Barlow Semi-Bold"/>
                        </a:rPr>
                        <a:t>Need for Continuous Improvement</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783204">
                <a:tc>
                  <a:txBody>
                    <a:bodyPr/>
                    <a:lstStyle/>
                    <a:p>
                      <a:pPr algn="l">
                        <a:lnSpc>
                          <a:spcPts val="2940"/>
                        </a:lnSpc>
                        <a:defRPr/>
                      </a:pPr>
                      <a:r>
                        <a:rPr lang="en-US" sz="2100" spc="8">
                          <a:solidFill>
                            <a:srgbClr val="2A2E30"/>
                          </a:solidFill>
                          <a:latin typeface="Barlow"/>
                          <a:ea typeface="Barlow"/>
                          <a:cs typeface="Barlow"/>
                          <a:sym typeface="Barlow"/>
                        </a:rPr>
                        <a:t>Establishing a process for continuous improvement is essential to adapt to changing customer behaviors and integrate predictive insights into operations.</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 name="Freeform 3"/>
          <p:cNvSpPr/>
          <p:nvPr/>
        </p:nvSpPr>
        <p:spPr>
          <a:xfrm rot="9120144">
            <a:off x="-2463045" y="7237643"/>
            <a:ext cx="8476077" cy="8429844"/>
          </a:xfrm>
          <a:custGeom>
            <a:avLst/>
            <a:gdLst/>
            <a:ahLst/>
            <a:cxnLst/>
            <a:rect l="l" t="t" r="r" b="b"/>
            <a:pathLst>
              <a:path w="8476077" h="8429844">
                <a:moveTo>
                  <a:pt x="0" y="0"/>
                </a:moveTo>
                <a:lnTo>
                  <a:pt x="8476077" y="0"/>
                </a:lnTo>
                <a:lnTo>
                  <a:pt x="8476077" y="8429844"/>
                </a:lnTo>
                <a:lnTo>
                  <a:pt x="0" y="8429844"/>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4" name="Group 4"/>
          <p:cNvGrpSpPr/>
          <p:nvPr/>
        </p:nvGrpSpPr>
        <p:grpSpPr>
          <a:xfrm>
            <a:off x="1028700" y="1028700"/>
            <a:ext cx="5838185" cy="2219009"/>
            <a:chOff x="0" y="0"/>
            <a:chExt cx="7784247" cy="2958679"/>
          </a:xfrm>
        </p:grpSpPr>
        <p:sp>
          <p:nvSpPr>
            <p:cNvPr id="5" name="TextBox 5"/>
            <p:cNvSpPr txBox="1"/>
            <p:nvPr/>
          </p:nvSpPr>
          <p:spPr>
            <a:xfrm>
              <a:off x="0" y="-19050"/>
              <a:ext cx="7784247" cy="2051050"/>
            </a:xfrm>
            <a:prstGeom prst="rect">
              <a:avLst/>
            </a:prstGeom>
          </p:spPr>
          <p:txBody>
            <a:bodyPr lIns="0" tIns="0" rIns="0" bIns="0" rtlCol="0" anchor="t">
              <a:spAutoFit/>
            </a:bodyPr>
            <a:lstStyle/>
            <a:p>
              <a:pPr algn="l">
                <a:lnSpc>
                  <a:spcPts val="6000"/>
                </a:lnSpc>
              </a:pPr>
              <a:r>
                <a:rPr lang="en-US" sz="5000" b="1">
                  <a:solidFill>
                    <a:srgbClr val="2A2E30"/>
                  </a:solidFill>
                  <a:latin typeface="Barlow Bold"/>
                  <a:ea typeface="Barlow Bold"/>
                  <a:cs typeface="Barlow Bold"/>
                  <a:sym typeface="Barlow Bold"/>
                </a:rPr>
                <a:t>Business Understanding</a:t>
              </a:r>
            </a:p>
          </p:txBody>
        </p:sp>
        <p:sp>
          <p:nvSpPr>
            <p:cNvPr id="6" name="TextBox 6"/>
            <p:cNvSpPr txBox="1"/>
            <p:nvPr/>
          </p:nvSpPr>
          <p:spPr>
            <a:xfrm>
              <a:off x="0" y="2377654"/>
              <a:ext cx="7784247" cy="581025"/>
            </a:xfrm>
            <a:prstGeom prst="rect">
              <a:avLst/>
            </a:prstGeom>
          </p:spPr>
          <p:txBody>
            <a:bodyPr lIns="0" tIns="0" rIns="0" bIns="0" rtlCol="0" anchor="t">
              <a:spAutoFit/>
            </a:bodyPr>
            <a:lstStyle/>
            <a:p>
              <a:pPr algn="l">
                <a:lnSpc>
                  <a:spcPts val="3749"/>
                </a:lnSpc>
              </a:pPr>
              <a:r>
                <a:rPr lang="en-US" sz="2499" b="1" spc="9">
                  <a:solidFill>
                    <a:srgbClr val="2A2E30"/>
                  </a:solidFill>
                  <a:latin typeface="Barlow Bold"/>
                  <a:ea typeface="Barlow Bold"/>
                  <a:cs typeface="Barlow Bold"/>
                  <a:sym typeface="Barlow Bold"/>
                </a:rPr>
                <a:t>Gap Analysis</a:t>
              </a:r>
            </a:p>
          </p:txBody>
        </p:sp>
      </p:grpSp>
      <p:sp>
        <p:nvSpPr>
          <p:cNvPr id="7" name="Slide Number Placeholder 6">
            <a:extLst>
              <a:ext uri="{FF2B5EF4-FFF2-40B4-BE49-F238E27FC236}">
                <a16:creationId xmlns:a16="http://schemas.microsoft.com/office/drawing/2014/main" id="{292B3F5C-44F9-2F10-E8E9-D20C8D3213C8}"/>
              </a:ext>
            </a:extLst>
          </p:cNvPr>
          <p:cNvSpPr>
            <a:spLocks noGrp="1"/>
          </p:cNvSpPr>
          <p:nvPr>
            <p:ph type="sldNum" sz="quarter" idx="12"/>
          </p:nvPr>
        </p:nvSpPr>
        <p:spPr/>
        <p:txBody>
          <a:bodyPr/>
          <a:lstStyle/>
          <a:p>
            <a:fld id="{B6F15528-21DE-4FAA-801E-634DDDAF4B2B}"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8102914" y="1028700"/>
          <a:ext cx="9156386" cy="8641271"/>
        </p:xfrm>
        <a:graphic>
          <a:graphicData uri="http://schemas.openxmlformats.org/drawingml/2006/table">
            <a:tbl>
              <a:tblPr/>
              <a:tblGrid>
                <a:gridCol w="9156386">
                  <a:extLst>
                    <a:ext uri="{9D8B030D-6E8A-4147-A177-3AD203B41FA5}">
                      <a16:colId xmlns:a16="http://schemas.microsoft.com/office/drawing/2014/main" val="20000"/>
                    </a:ext>
                  </a:extLst>
                </a:gridCol>
              </a:tblGrid>
              <a:tr h="904875">
                <a:tc>
                  <a:txBody>
                    <a:bodyPr/>
                    <a:lstStyle/>
                    <a:p>
                      <a:pPr algn="l">
                        <a:lnSpc>
                          <a:spcPts val="3920"/>
                        </a:lnSpc>
                        <a:defRPr/>
                      </a:pPr>
                      <a:r>
                        <a:rPr lang="en-US" sz="2800" b="1">
                          <a:solidFill>
                            <a:srgbClr val="2A2E30"/>
                          </a:solidFill>
                          <a:latin typeface="Barlow Semi-Bold"/>
                          <a:ea typeface="Barlow Semi-Bold"/>
                          <a:cs typeface="Barlow Semi-Bold"/>
                          <a:sym typeface="Barlow Semi-Bold"/>
                        </a:rPr>
                        <a:t>Which customers are likely to churn?</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818136">
                <a:tc>
                  <a:txBody>
                    <a:bodyPr/>
                    <a:lstStyle/>
                    <a:p>
                      <a:pPr algn="l">
                        <a:lnSpc>
                          <a:spcPts val="3150"/>
                        </a:lnSpc>
                        <a:defRPr/>
                      </a:pPr>
                      <a:r>
                        <a:rPr lang="en-US" sz="2100" spc="8">
                          <a:solidFill>
                            <a:srgbClr val="2A2E30"/>
                          </a:solidFill>
                          <a:latin typeface="Barlow"/>
                          <a:ea typeface="Barlow"/>
                          <a:cs typeface="Barlow"/>
                          <a:sym typeface="Barlow"/>
                        </a:rPr>
                        <a:t>Identifying At-Risk Customers: The primary question is to determine which customers are likely to churn.</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49071">
                <a:tc>
                  <a:txBody>
                    <a:bodyPr/>
                    <a:lstStyle/>
                    <a:p>
                      <a:pPr algn="l">
                        <a:lnSpc>
                          <a:spcPts val="3920"/>
                        </a:lnSpc>
                        <a:defRPr/>
                      </a:pPr>
                      <a:r>
                        <a:rPr lang="en-US" sz="2800" b="1">
                          <a:solidFill>
                            <a:srgbClr val="2A2E30"/>
                          </a:solidFill>
                          <a:latin typeface="Barlow Semi-Bold"/>
                          <a:ea typeface="Barlow Semi-Bold"/>
                          <a:cs typeface="Barlow Semi-Bold"/>
                          <a:sym typeface="Barlow Semi-Bold"/>
                        </a:rPr>
                        <a:t>What factors influence customer churn the most?</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785810">
                <a:tc>
                  <a:txBody>
                    <a:bodyPr/>
                    <a:lstStyle/>
                    <a:p>
                      <a:pPr algn="l">
                        <a:lnSpc>
                          <a:spcPts val="2940"/>
                        </a:lnSpc>
                        <a:defRPr/>
                      </a:pPr>
                      <a:r>
                        <a:rPr lang="en-US" sz="2100" spc="8">
                          <a:solidFill>
                            <a:srgbClr val="2A2E30"/>
                          </a:solidFill>
                          <a:latin typeface="Barlow"/>
                          <a:ea typeface="Barlow"/>
                          <a:cs typeface="Barlow"/>
                          <a:sym typeface="Barlow"/>
                        </a:rPr>
                        <a:t>Influential Factors: Understanding the key factors that influence customer churn is crucial for developing effective strategies.</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400175">
                <a:tc>
                  <a:txBody>
                    <a:bodyPr/>
                    <a:lstStyle/>
                    <a:p>
                      <a:pPr algn="l">
                        <a:lnSpc>
                          <a:spcPts val="3920"/>
                        </a:lnSpc>
                        <a:defRPr/>
                      </a:pPr>
                      <a:r>
                        <a:rPr lang="en-US" sz="2800" b="1">
                          <a:solidFill>
                            <a:srgbClr val="2A2E30"/>
                          </a:solidFill>
                          <a:latin typeface="Barlow Semi-Bold"/>
                          <a:ea typeface="Barlow Semi-Bold"/>
                          <a:cs typeface="Barlow Semi-Bold"/>
                          <a:sym typeface="Barlow Semi-Bold"/>
                        </a:rPr>
                        <a:t>How can the company reduce churn and improve customer retention?</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783204">
                <a:tc>
                  <a:txBody>
                    <a:bodyPr/>
                    <a:lstStyle/>
                    <a:p>
                      <a:pPr algn="l">
                        <a:lnSpc>
                          <a:spcPts val="2940"/>
                        </a:lnSpc>
                        <a:defRPr/>
                      </a:pPr>
                      <a:r>
                        <a:rPr lang="en-US" sz="2100" spc="8">
                          <a:solidFill>
                            <a:srgbClr val="2A2E30"/>
                          </a:solidFill>
                          <a:latin typeface="Barlow"/>
                          <a:ea typeface="Barlow"/>
                          <a:cs typeface="Barlow"/>
                          <a:sym typeface="Barlow"/>
                        </a:rPr>
                        <a:t>Strategies for Retention: Finding ways to reduce churn and improve customer retention is a central concern for the company.</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 name="Freeform 3"/>
          <p:cNvSpPr/>
          <p:nvPr/>
        </p:nvSpPr>
        <p:spPr>
          <a:xfrm rot="9120144">
            <a:off x="-2463045" y="7237643"/>
            <a:ext cx="8476077" cy="8429844"/>
          </a:xfrm>
          <a:custGeom>
            <a:avLst/>
            <a:gdLst/>
            <a:ahLst/>
            <a:cxnLst/>
            <a:rect l="l" t="t" r="r" b="b"/>
            <a:pathLst>
              <a:path w="8476077" h="8429844">
                <a:moveTo>
                  <a:pt x="0" y="0"/>
                </a:moveTo>
                <a:lnTo>
                  <a:pt x="8476077" y="0"/>
                </a:lnTo>
                <a:lnTo>
                  <a:pt x="8476077" y="8429844"/>
                </a:lnTo>
                <a:lnTo>
                  <a:pt x="0" y="8429844"/>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4" name="Group 4"/>
          <p:cNvGrpSpPr/>
          <p:nvPr/>
        </p:nvGrpSpPr>
        <p:grpSpPr>
          <a:xfrm>
            <a:off x="1028700" y="1028700"/>
            <a:ext cx="5838185" cy="2219009"/>
            <a:chOff x="0" y="0"/>
            <a:chExt cx="7784247" cy="2958679"/>
          </a:xfrm>
        </p:grpSpPr>
        <p:sp>
          <p:nvSpPr>
            <p:cNvPr id="5" name="TextBox 5"/>
            <p:cNvSpPr txBox="1"/>
            <p:nvPr/>
          </p:nvSpPr>
          <p:spPr>
            <a:xfrm>
              <a:off x="0" y="-19050"/>
              <a:ext cx="7784247" cy="2051050"/>
            </a:xfrm>
            <a:prstGeom prst="rect">
              <a:avLst/>
            </a:prstGeom>
          </p:spPr>
          <p:txBody>
            <a:bodyPr lIns="0" tIns="0" rIns="0" bIns="0" rtlCol="0" anchor="t">
              <a:spAutoFit/>
            </a:bodyPr>
            <a:lstStyle/>
            <a:p>
              <a:pPr algn="l">
                <a:lnSpc>
                  <a:spcPts val="6000"/>
                </a:lnSpc>
              </a:pPr>
              <a:r>
                <a:rPr lang="en-US" sz="5000" b="1">
                  <a:solidFill>
                    <a:srgbClr val="2A2E30"/>
                  </a:solidFill>
                  <a:latin typeface="Barlow Bold"/>
                  <a:ea typeface="Barlow Bold"/>
                  <a:cs typeface="Barlow Bold"/>
                  <a:sym typeface="Barlow Bold"/>
                </a:rPr>
                <a:t>Business Understanding</a:t>
              </a:r>
            </a:p>
          </p:txBody>
        </p:sp>
        <p:sp>
          <p:nvSpPr>
            <p:cNvPr id="6" name="TextBox 6"/>
            <p:cNvSpPr txBox="1"/>
            <p:nvPr/>
          </p:nvSpPr>
          <p:spPr>
            <a:xfrm>
              <a:off x="0" y="2377654"/>
              <a:ext cx="7784247" cy="581025"/>
            </a:xfrm>
            <a:prstGeom prst="rect">
              <a:avLst/>
            </a:prstGeom>
          </p:spPr>
          <p:txBody>
            <a:bodyPr lIns="0" tIns="0" rIns="0" bIns="0" rtlCol="0" anchor="t">
              <a:spAutoFit/>
            </a:bodyPr>
            <a:lstStyle/>
            <a:p>
              <a:pPr algn="l">
                <a:lnSpc>
                  <a:spcPts val="3749"/>
                </a:lnSpc>
              </a:pPr>
              <a:r>
                <a:rPr lang="en-US" sz="2499" b="1" spc="9">
                  <a:solidFill>
                    <a:srgbClr val="2A2E30"/>
                  </a:solidFill>
                  <a:latin typeface="Barlow Bold"/>
                  <a:ea typeface="Barlow Bold"/>
                  <a:cs typeface="Barlow Bold"/>
                  <a:sym typeface="Barlow Bold"/>
                </a:rPr>
                <a:t>Problem Statement</a:t>
              </a:r>
            </a:p>
          </p:txBody>
        </p:sp>
      </p:grpSp>
      <p:sp>
        <p:nvSpPr>
          <p:cNvPr id="7" name="Slide Number Placeholder 6">
            <a:extLst>
              <a:ext uri="{FF2B5EF4-FFF2-40B4-BE49-F238E27FC236}">
                <a16:creationId xmlns:a16="http://schemas.microsoft.com/office/drawing/2014/main" id="{0A849681-33FF-8C80-4E45-64DD342FB328}"/>
              </a:ext>
            </a:extLst>
          </p:cNvPr>
          <p:cNvSpPr>
            <a:spLocks noGrp="1"/>
          </p:cNvSpPr>
          <p:nvPr>
            <p:ph type="sldNum" sz="quarter" idx="12"/>
          </p:nvPr>
        </p:nvSpPr>
        <p:spPr/>
        <p:txBody>
          <a:bodyPr/>
          <a:lstStyle/>
          <a:p>
            <a:fld id="{B6F15528-21DE-4FAA-801E-634DDDAF4B2B}"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8102914" y="1028700"/>
          <a:ext cx="9156386" cy="8145971"/>
        </p:xfrm>
        <a:graphic>
          <a:graphicData uri="http://schemas.openxmlformats.org/drawingml/2006/table">
            <a:tbl>
              <a:tblPr/>
              <a:tblGrid>
                <a:gridCol w="9156386">
                  <a:extLst>
                    <a:ext uri="{9D8B030D-6E8A-4147-A177-3AD203B41FA5}">
                      <a16:colId xmlns:a16="http://schemas.microsoft.com/office/drawing/2014/main" val="20000"/>
                    </a:ext>
                  </a:extLst>
                </a:gridCol>
              </a:tblGrid>
              <a:tr h="904875">
                <a:tc>
                  <a:txBody>
                    <a:bodyPr/>
                    <a:lstStyle/>
                    <a:p>
                      <a:pPr algn="l">
                        <a:lnSpc>
                          <a:spcPts val="3920"/>
                        </a:lnSpc>
                        <a:defRPr/>
                      </a:pPr>
                      <a:r>
                        <a:rPr lang="en-US" sz="2800" b="1">
                          <a:solidFill>
                            <a:srgbClr val="2A2E30"/>
                          </a:solidFill>
                          <a:latin typeface="Barlow Semi-Bold"/>
                          <a:ea typeface="Barlow Semi-Bold"/>
                          <a:cs typeface="Barlow Semi-Bold"/>
                          <a:sym typeface="Barlow Semi-Bold"/>
                        </a:rPr>
                        <a:t>Develop Predictive Model</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818136">
                <a:tc>
                  <a:txBody>
                    <a:bodyPr/>
                    <a:lstStyle/>
                    <a:p>
                      <a:pPr algn="l">
                        <a:lnSpc>
                          <a:spcPts val="3150"/>
                        </a:lnSpc>
                        <a:defRPr/>
                      </a:pPr>
                      <a:r>
                        <a:rPr lang="en-US" sz="2100" spc="8">
                          <a:solidFill>
                            <a:srgbClr val="2A2E30"/>
                          </a:solidFill>
                          <a:latin typeface="Barlow"/>
                          <a:ea typeface="Barlow"/>
                          <a:cs typeface="Barlow"/>
                          <a:sym typeface="Barlow"/>
                        </a:rPr>
                        <a:t>Create a model to classify customers as likely to churn or not, using historical data and machine learning techniques.</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49071">
                <a:tc>
                  <a:txBody>
                    <a:bodyPr/>
                    <a:lstStyle/>
                    <a:p>
                      <a:pPr algn="l">
                        <a:lnSpc>
                          <a:spcPts val="3920"/>
                        </a:lnSpc>
                        <a:defRPr/>
                      </a:pPr>
                      <a:r>
                        <a:rPr lang="en-US" sz="2800" b="1">
                          <a:solidFill>
                            <a:srgbClr val="2A2E30"/>
                          </a:solidFill>
                          <a:latin typeface="Barlow Semi-Bold"/>
                          <a:ea typeface="Barlow Semi-Bold"/>
                          <a:cs typeface="Barlow Semi-Bold"/>
                          <a:sym typeface="Barlow Semi-Bold"/>
                        </a:rPr>
                        <a:t>Identify Key Features</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785810">
                <a:tc>
                  <a:txBody>
                    <a:bodyPr/>
                    <a:lstStyle/>
                    <a:p>
                      <a:pPr algn="l">
                        <a:lnSpc>
                          <a:spcPts val="2940"/>
                        </a:lnSpc>
                        <a:defRPr/>
                      </a:pPr>
                      <a:r>
                        <a:rPr lang="en-US" sz="2100" spc="8">
                          <a:solidFill>
                            <a:srgbClr val="2A2E30"/>
                          </a:solidFill>
                          <a:latin typeface="Barlow"/>
                          <a:ea typeface="Barlow"/>
                          <a:cs typeface="Barlow"/>
                          <a:sym typeface="Barlow"/>
                        </a:rPr>
                        <a:t>Analyze which factors most significantly impact customer churn to inform retention strategies.</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04875">
                <a:tc>
                  <a:txBody>
                    <a:bodyPr/>
                    <a:lstStyle/>
                    <a:p>
                      <a:pPr algn="l">
                        <a:lnSpc>
                          <a:spcPts val="3920"/>
                        </a:lnSpc>
                        <a:defRPr/>
                      </a:pPr>
                      <a:r>
                        <a:rPr lang="en-US" sz="2800" b="1">
                          <a:solidFill>
                            <a:srgbClr val="2A2E30"/>
                          </a:solidFill>
                          <a:latin typeface="Barlow Semi-Bold"/>
                          <a:ea typeface="Barlow Semi-Bold"/>
                          <a:cs typeface="Barlow Semi-Bold"/>
                          <a:sym typeface="Barlow Semi-Bold"/>
                        </a:rPr>
                        <a:t>Actionable Insights</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783204">
                <a:tc>
                  <a:txBody>
                    <a:bodyPr/>
                    <a:lstStyle/>
                    <a:p>
                      <a:pPr algn="l">
                        <a:lnSpc>
                          <a:spcPts val="2940"/>
                        </a:lnSpc>
                        <a:defRPr/>
                      </a:pPr>
                      <a:r>
                        <a:rPr lang="en-US" sz="2100" spc="8">
                          <a:solidFill>
                            <a:srgbClr val="2A2E30"/>
                          </a:solidFill>
                          <a:latin typeface="Barlow"/>
                          <a:ea typeface="Barlow"/>
                          <a:cs typeface="Barlow"/>
                          <a:sym typeface="Barlow"/>
                        </a:rPr>
                        <a:t>Provide insights that enable the company to implement targeted strategies to reduce churn, such as personalized plans and improved customer support.</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 name="Freeform 3"/>
          <p:cNvSpPr/>
          <p:nvPr/>
        </p:nvSpPr>
        <p:spPr>
          <a:xfrm rot="9120144">
            <a:off x="-2463045" y="7237643"/>
            <a:ext cx="8476077" cy="8429844"/>
          </a:xfrm>
          <a:custGeom>
            <a:avLst/>
            <a:gdLst/>
            <a:ahLst/>
            <a:cxnLst/>
            <a:rect l="l" t="t" r="r" b="b"/>
            <a:pathLst>
              <a:path w="8476077" h="8429844">
                <a:moveTo>
                  <a:pt x="0" y="0"/>
                </a:moveTo>
                <a:lnTo>
                  <a:pt x="8476077" y="0"/>
                </a:lnTo>
                <a:lnTo>
                  <a:pt x="8476077" y="8429844"/>
                </a:lnTo>
                <a:lnTo>
                  <a:pt x="0" y="8429844"/>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4" name="Group 4"/>
          <p:cNvGrpSpPr/>
          <p:nvPr/>
        </p:nvGrpSpPr>
        <p:grpSpPr>
          <a:xfrm>
            <a:off x="1028700" y="1028700"/>
            <a:ext cx="5838185" cy="2219009"/>
            <a:chOff x="0" y="0"/>
            <a:chExt cx="7784247" cy="2958679"/>
          </a:xfrm>
        </p:grpSpPr>
        <p:sp>
          <p:nvSpPr>
            <p:cNvPr id="5" name="TextBox 5"/>
            <p:cNvSpPr txBox="1"/>
            <p:nvPr/>
          </p:nvSpPr>
          <p:spPr>
            <a:xfrm>
              <a:off x="0" y="-19050"/>
              <a:ext cx="7784247" cy="2051050"/>
            </a:xfrm>
            <a:prstGeom prst="rect">
              <a:avLst/>
            </a:prstGeom>
          </p:spPr>
          <p:txBody>
            <a:bodyPr lIns="0" tIns="0" rIns="0" bIns="0" rtlCol="0" anchor="t">
              <a:spAutoFit/>
            </a:bodyPr>
            <a:lstStyle/>
            <a:p>
              <a:pPr algn="l">
                <a:lnSpc>
                  <a:spcPts val="6000"/>
                </a:lnSpc>
              </a:pPr>
              <a:r>
                <a:rPr lang="en-US" sz="5000" b="1">
                  <a:solidFill>
                    <a:srgbClr val="2A2E30"/>
                  </a:solidFill>
                  <a:latin typeface="Barlow Bold"/>
                  <a:ea typeface="Barlow Bold"/>
                  <a:cs typeface="Barlow Bold"/>
                  <a:sym typeface="Barlow Bold"/>
                </a:rPr>
                <a:t>Business Understanding</a:t>
              </a:r>
            </a:p>
          </p:txBody>
        </p:sp>
        <p:sp>
          <p:nvSpPr>
            <p:cNvPr id="6" name="TextBox 6"/>
            <p:cNvSpPr txBox="1"/>
            <p:nvPr/>
          </p:nvSpPr>
          <p:spPr>
            <a:xfrm>
              <a:off x="0" y="2377654"/>
              <a:ext cx="7784247" cy="581025"/>
            </a:xfrm>
            <a:prstGeom prst="rect">
              <a:avLst/>
            </a:prstGeom>
          </p:spPr>
          <p:txBody>
            <a:bodyPr lIns="0" tIns="0" rIns="0" bIns="0" rtlCol="0" anchor="t">
              <a:spAutoFit/>
            </a:bodyPr>
            <a:lstStyle/>
            <a:p>
              <a:pPr algn="l">
                <a:lnSpc>
                  <a:spcPts val="3749"/>
                </a:lnSpc>
              </a:pPr>
              <a:r>
                <a:rPr lang="en-US" sz="2499" b="1" spc="9">
                  <a:solidFill>
                    <a:srgbClr val="2A2E30"/>
                  </a:solidFill>
                  <a:latin typeface="Barlow Bold"/>
                  <a:ea typeface="Barlow Bold"/>
                  <a:cs typeface="Barlow Bold"/>
                  <a:sym typeface="Barlow Bold"/>
                </a:rPr>
                <a:t>Goals</a:t>
              </a:r>
            </a:p>
          </p:txBody>
        </p:sp>
      </p:grpSp>
      <p:sp>
        <p:nvSpPr>
          <p:cNvPr id="7" name="Slide Number Placeholder 6">
            <a:extLst>
              <a:ext uri="{FF2B5EF4-FFF2-40B4-BE49-F238E27FC236}">
                <a16:creationId xmlns:a16="http://schemas.microsoft.com/office/drawing/2014/main" id="{A49EAC9E-8262-3289-48C0-EA516AB5E03C}"/>
              </a:ext>
            </a:extLst>
          </p:cNvPr>
          <p:cNvSpPr>
            <a:spLocks noGrp="1"/>
          </p:cNvSpPr>
          <p:nvPr>
            <p:ph type="sldNum" sz="quarter" idx="12"/>
          </p:nvPr>
        </p:nvSpPr>
        <p:spPr/>
        <p:txBody>
          <a:bodyPr/>
          <a:lstStyle/>
          <a:p>
            <a:fld id="{B6F15528-21DE-4FAA-801E-634DDDAF4B2B}"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8102914" y="1028700"/>
          <a:ext cx="9156386" cy="8145971"/>
        </p:xfrm>
        <a:graphic>
          <a:graphicData uri="http://schemas.openxmlformats.org/drawingml/2006/table">
            <a:tbl>
              <a:tblPr/>
              <a:tblGrid>
                <a:gridCol w="9156386">
                  <a:extLst>
                    <a:ext uri="{9D8B030D-6E8A-4147-A177-3AD203B41FA5}">
                      <a16:colId xmlns:a16="http://schemas.microsoft.com/office/drawing/2014/main" val="20000"/>
                    </a:ext>
                  </a:extLst>
                </a:gridCol>
              </a:tblGrid>
              <a:tr h="904875">
                <a:tc>
                  <a:txBody>
                    <a:bodyPr/>
                    <a:lstStyle/>
                    <a:p>
                      <a:pPr algn="l">
                        <a:lnSpc>
                          <a:spcPts val="3920"/>
                        </a:lnSpc>
                        <a:defRPr/>
                      </a:pPr>
                      <a:r>
                        <a:rPr lang="en-US" sz="2800" b="1">
                          <a:solidFill>
                            <a:srgbClr val="2A2E30"/>
                          </a:solidFill>
                          <a:latin typeface="Barlow Semi-Bold"/>
                          <a:ea typeface="Barlow Semi-Bold"/>
                          <a:cs typeface="Barlow Semi-Bold"/>
                          <a:sym typeface="Barlow Semi-Bold"/>
                        </a:rPr>
                        <a:t>Rule Based</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818136">
                <a:tc>
                  <a:txBody>
                    <a:bodyPr/>
                    <a:lstStyle/>
                    <a:p>
                      <a:pPr algn="l">
                        <a:lnSpc>
                          <a:spcPts val="3150"/>
                        </a:lnSpc>
                        <a:defRPr/>
                      </a:pPr>
                      <a:r>
                        <a:rPr lang="en-US" sz="2100" spc="8">
                          <a:solidFill>
                            <a:srgbClr val="2A2E30"/>
                          </a:solidFill>
                          <a:latin typeface="Barlow"/>
                          <a:ea typeface="Barlow"/>
                          <a:cs typeface="Barlow"/>
                          <a:sym typeface="Barlow"/>
                        </a:rPr>
                        <a:t>Widely used by companies.</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49071">
                <a:tc>
                  <a:txBody>
                    <a:bodyPr/>
                    <a:lstStyle/>
                    <a:p>
                      <a:pPr algn="l">
                        <a:lnSpc>
                          <a:spcPts val="3920"/>
                        </a:lnSpc>
                        <a:defRPr/>
                      </a:pPr>
                      <a:r>
                        <a:rPr lang="en-US" sz="2800" b="1">
                          <a:solidFill>
                            <a:srgbClr val="2A2E30"/>
                          </a:solidFill>
                          <a:latin typeface="Barlow Semi-Bold"/>
                          <a:ea typeface="Barlow Semi-Bold"/>
                          <a:cs typeface="Barlow Semi-Bold"/>
                          <a:sym typeface="Barlow Semi-Bold"/>
                        </a:rPr>
                        <a:t>Machine Learning Based</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785810">
                <a:tc>
                  <a:txBody>
                    <a:bodyPr/>
                    <a:lstStyle/>
                    <a:p>
                      <a:pPr algn="l">
                        <a:lnSpc>
                          <a:spcPts val="2940"/>
                        </a:lnSpc>
                        <a:defRPr/>
                      </a:pPr>
                      <a:r>
                        <a:rPr lang="en-US" sz="2100" spc="8">
                          <a:solidFill>
                            <a:srgbClr val="2A2E30"/>
                          </a:solidFill>
                          <a:latin typeface="Barlow"/>
                          <a:ea typeface="Barlow"/>
                          <a:cs typeface="Barlow"/>
                          <a:sym typeface="Barlow"/>
                        </a:rPr>
                        <a:t>To overcome rule-based limitations: uncovering hidden patterns in customer behavior.</a:t>
                      </a:r>
                      <a:endParaRPr lang="en-US" sz="1100"/>
                    </a:p>
                    <a:p>
                      <a:pPr algn="l">
                        <a:lnSpc>
                          <a:spcPts val="2940"/>
                        </a:lnSpc>
                      </a:pP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04875">
                <a:tc>
                  <a:txBody>
                    <a:bodyPr/>
                    <a:lstStyle/>
                    <a:p>
                      <a:pPr algn="l">
                        <a:lnSpc>
                          <a:spcPts val="3920"/>
                        </a:lnSpc>
                        <a:defRPr/>
                      </a:pP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783204">
                <a:tc>
                  <a:txBody>
                    <a:bodyPr/>
                    <a:lstStyle/>
                    <a:p>
                      <a:pPr algn="l">
                        <a:lnSpc>
                          <a:spcPts val="2940"/>
                        </a:lnSpc>
                        <a:defRPr/>
                      </a:pP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 name="Freeform 3"/>
          <p:cNvSpPr/>
          <p:nvPr/>
        </p:nvSpPr>
        <p:spPr>
          <a:xfrm rot="9120144">
            <a:off x="-2463045" y="7237643"/>
            <a:ext cx="8476077" cy="8429844"/>
          </a:xfrm>
          <a:custGeom>
            <a:avLst/>
            <a:gdLst/>
            <a:ahLst/>
            <a:cxnLst/>
            <a:rect l="l" t="t" r="r" b="b"/>
            <a:pathLst>
              <a:path w="8476077" h="8429844">
                <a:moveTo>
                  <a:pt x="0" y="0"/>
                </a:moveTo>
                <a:lnTo>
                  <a:pt x="8476077" y="0"/>
                </a:lnTo>
                <a:lnTo>
                  <a:pt x="8476077" y="8429844"/>
                </a:lnTo>
                <a:lnTo>
                  <a:pt x="0" y="8429844"/>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4" name="Group 4"/>
          <p:cNvGrpSpPr/>
          <p:nvPr/>
        </p:nvGrpSpPr>
        <p:grpSpPr>
          <a:xfrm>
            <a:off x="1028700" y="1028700"/>
            <a:ext cx="5838185" cy="2219009"/>
            <a:chOff x="0" y="0"/>
            <a:chExt cx="7784247" cy="2958679"/>
          </a:xfrm>
        </p:grpSpPr>
        <p:sp>
          <p:nvSpPr>
            <p:cNvPr id="5" name="TextBox 5"/>
            <p:cNvSpPr txBox="1"/>
            <p:nvPr/>
          </p:nvSpPr>
          <p:spPr>
            <a:xfrm>
              <a:off x="0" y="-19050"/>
              <a:ext cx="7784247" cy="2051050"/>
            </a:xfrm>
            <a:prstGeom prst="rect">
              <a:avLst/>
            </a:prstGeom>
          </p:spPr>
          <p:txBody>
            <a:bodyPr lIns="0" tIns="0" rIns="0" bIns="0" rtlCol="0" anchor="t">
              <a:spAutoFit/>
            </a:bodyPr>
            <a:lstStyle/>
            <a:p>
              <a:pPr algn="l">
                <a:lnSpc>
                  <a:spcPts val="6000"/>
                </a:lnSpc>
              </a:pPr>
              <a:r>
                <a:rPr lang="en-US" sz="5000" b="1">
                  <a:solidFill>
                    <a:srgbClr val="2A2E30"/>
                  </a:solidFill>
                  <a:latin typeface="Barlow Bold"/>
                  <a:ea typeface="Barlow Bold"/>
                  <a:cs typeface="Barlow Bold"/>
                  <a:sym typeface="Barlow Bold"/>
                </a:rPr>
                <a:t>Business Understanding</a:t>
              </a:r>
            </a:p>
          </p:txBody>
        </p:sp>
        <p:sp>
          <p:nvSpPr>
            <p:cNvPr id="6" name="TextBox 6"/>
            <p:cNvSpPr txBox="1"/>
            <p:nvPr/>
          </p:nvSpPr>
          <p:spPr>
            <a:xfrm>
              <a:off x="0" y="2377654"/>
              <a:ext cx="7784247" cy="581025"/>
            </a:xfrm>
            <a:prstGeom prst="rect">
              <a:avLst/>
            </a:prstGeom>
          </p:spPr>
          <p:txBody>
            <a:bodyPr lIns="0" tIns="0" rIns="0" bIns="0" rtlCol="0" anchor="t">
              <a:spAutoFit/>
            </a:bodyPr>
            <a:lstStyle/>
            <a:p>
              <a:pPr algn="l">
                <a:lnSpc>
                  <a:spcPts val="3749"/>
                </a:lnSpc>
              </a:pPr>
              <a:r>
                <a:rPr lang="en-US" sz="2499" b="1" spc="9">
                  <a:solidFill>
                    <a:srgbClr val="2A2E30"/>
                  </a:solidFill>
                  <a:latin typeface="Barlow Bold"/>
                  <a:ea typeface="Barlow Bold"/>
                  <a:cs typeface="Barlow Bold"/>
                  <a:sym typeface="Barlow Bold"/>
                </a:rPr>
                <a:t>Approaches</a:t>
              </a:r>
            </a:p>
          </p:txBody>
        </p:sp>
      </p:grpSp>
      <p:sp>
        <p:nvSpPr>
          <p:cNvPr id="7" name="Slide Number Placeholder 6">
            <a:extLst>
              <a:ext uri="{FF2B5EF4-FFF2-40B4-BE49-F238E27FC236}">
                <a16:creationId xmlns:a16="http://schemas.microsoft.com/office/drawing/2014/main" id="{0389B360-2B9B-2747-125B-CEF7E7AA7DCD}"/>
              </a:ext>
            </a:extLst>
          </p:cNvPr>
          <p:cNvSpPr>
            <a:spLocks noGrp="1"/>
          </p:cNvSpPr>
          <p:nvPr>
            <p:ph type="sldNum" sz="quarter" idx="12"/>
          </p:nvPr>
        </p:nvSpPr>
        <p:spPr/>
        <p:txBody>
          <a:bodyPr/>
          <a:lstStyle/>
          <a:p>
            <a:fld id="{B6F15528-21DE-4FAA-801E-634DDDAF4B2B}"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8102914" y="1028700"/>
          <a:ext cx="9156386" cy="8145971"/>
        </p:xfrm>
        <a:graphic>
          <a:graphicData uri="http://schemas.openxmlformats.org/drawingml/2006/table">
            <a:tbl>
              <a:tblPr/>
              <a:tblGrid>
                <a:gridCol w="9156386">
                  <a:extLst>
                    <a:ext uri="{9D8B030D-6E8A-4147-A177-3AD203B41FA5}">
                      <a16:colId xmlns:a16="http://schemas.microsoft.com/office/drawing/2014/main" val="20000"/>
                    </a:ext>
                  </a:extLst>
                </a:gridCol>
              </a:tblGrid>
              <a:tr h="904875">
                <a:tc>
                  <a:txBody>
                    <a:bodyPr/>
                    <a:lstStyle/>
                    <a:p>
                      <a:pPr algn="l">
                        <a:lnSpc>
                          <a:spcPts val="3920"/>
                        </a:lnSpc>
                        <a:defRPr/>
                      </a:pPr>
                      <a:r>
                        <a:rPr lang="en-US" sz="2800" b="1">
                          <a:solidFill>
                            <a:srgbClr val="2A2E30"/>
                          </a:solidFill>
                          <a:latin typeface="Barlow Semi-Bold"/>
                          <a:ea typeface="Barlow Semi-Bold"/>
                          <a:cs typeface="Barlow Semi-Bold"/>
                          <a:sym typeface="Barlow Semi-Bold"/>
                        </a:rPr>
                        <a:t>Customer Acquisition Cost (CAC)</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818136">
                <a:tc>
                  <a:txBody>
                    <a:bodyPr/>
                    <a:lstStyle/>
                    <a:p>
                      <a:pPr algn="l">
                        <a:lnSpc>
                          <a:spcPts val="3150"/>
                        </a:lnSpc>
                        <a:defRPr/>
                      </a:pPr>
                      <a:r>
                        <a:rPr lang="en-US" sz="2100" spc="8">
                          <a:solidFill>
                            <a:srgbClr val="2A2E30"/>
                          </a:solidFill>
                          <a:latin typeface="Barlow"/>
                          <a:ea typeface="Barlow"/>
                          <a:cs typeface="Barlow"/>
                          <a:sym typeface="Barlow"/>
                        </a:rPr>
                        <a:t>CAC measures the total cost of acquiring a new customer, essential for evaluating marketing efficiency and profitability.</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49071">
                <a:tc>
                  <a:txBody>
                    <a:bodyPr/>
                    <a:lstStyle/>
                    <a:p>
                      <a:pPr algn="l">
                        <a:lnSpc>
                          <a:spcPts val="3920"/>
                        </a:lnSpc>
                        <a:defRPr/>
                      </a:pPr>
                      <a:r>
                        <a:rPr lang="en-US" sz="2800" b="1">
                          <a:solidFill>
                            <a:srgbClr val="2A2E30"/>
                          </a:solidFill>
                          <a:latin typeface="Barlow Semi-Bold"/>
                          <a:ea typeface="Barlow Semi-Bold"/>
                          <a:cs typeface="Barlow Semi-Bold"/>
                          <a:sym typeface="Barlow Semi-Bold"/>
                        </a:rPr>
                        <a:t>Customer Retention Cost (CRC)</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785810">
                <a:tc>
                  <a:txBody>
                    <a:bodyPr/>
                    <a:lstStyle/>
                    <a:p>
                      <a:pPr algn="l">
                        <a:lnSpc>
                          <a:spcPts val="2940"/>
                        </a:lnSpc>
                        <a:defRPr/>
                      </a:pPr>
                      <a:r>
                        <a:rPr lang="en-US" sz="2100" spc="8">
                          <a:solidFill>
                            <a:srgbClr val="2A2E30"/>
                          </a:solidFill>
                          <a:latin typeface="Barlow"/>
                          <a:ea typeface="Barlow"/>
                          <a:cs typeface="Barlow"/>
                          <a:sym typeface="Barlow"/>
                        </a:rPr>
                        <a:t>CRC reflects the costs associated with retaining customers, including salaries and loyalty programs.</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04875">
                <a:tc>
                  <a:txBody>
                    <a:bodyPr/>
                    <a:lstStyle/>
                    <a:p>
                      <a:pPr algn="l">
                        <a:lnSpc>
                          <a:spcPts val="3920"/>
                        </a:lnSpc>
                        <a:defRPr/>
                      </a:pPr>
                      <a:r>
                        <a:rPr lang="en-US" sz="2800" b="1">
                          <a:solidFill>
                            <a:srgbClr val="2A2E30"/>
                          </a:solidFill>
                          <a:latin typeface="Barlow Semi-Bold"/>
                          <a:ea typeface="Barlow Semi-Bold"/>
                          <a:cs typeface="Barlow Semi-Bold"/>
                          <a:sym typeface="Barlow Semi-Bold"/>
                        </a:rPr>
                        <a:t>Recall as Evaluation Metric</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783204">
                <a:tc>
                  <a:txBody>
                    <a:bodyPr/>
                    <a:lstStyle/>
                    <a:p>
                      <a:pPr algn="l">
                        <a:lnSpc>
                          <a:spcPts val="2940"/>
                        </a:lnSpc>
                        <a:defRPr/>
                      </a:pPr>
                      <a:r>
                        <a:rPr lang="en-US" sz="2100" spc="8">
                          <a:solidFill>
                            <a:srgbClr val="2A2E30"/>
                          </a:solidFill>
                          <a:latin typeface="Barlow"/>
                          <a:ea typeface="Barlow"/>
                          <a:cs typeface="Barlow"/>
                          <a:sym typeface="Barlow"/>
                        </a:rPr>
                        <a:t>Recall is critical for assessing the effectiveness of churn prediction models, focusing on capturing at-risk customers for targeted retention efforts.</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 name="Freeform 3"/>
          <p:cNvSpPr/>
          <p:nvPr/>
        </p:nvSpPr>
        <p:spPr>
          <a:xfrm rot="9120144">
            <a:off x="-2463045" y="7237643"/>
            <a:ext cx="8476077" cy="8429844"/>
          </a:xfrm>
          <a:custGeom>
            <a:avLst/>
            <a:gdLst/>
            <a:ahLst/>
            <a:cxnLst/>
            <a:rect l="l" t="t" r="r" b="b"/>
            <a:pathLst>
              <a:path w="8476077" h="8429844">
                <a:moveTo>
                  <a:pt x="0" y="0"/>
                </a:moveTo>
                <a:lnTo>
                  <a:pt x="8476077" y="0"/>
                </a:lnTo>
                <a:lnTo>
                  <a:pt x="8476077" y="8429844"/>
                </a:lnTo>
                <a:lnTo>
                  <a:pt x="0" y="8429844"/>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4" name="Group 4"/>
          <p:cNvGrpSpPr/>
          <p:nvPr/>
        </p:nvGrpSpPr>
        <p:grpSpPr>
          <a:xfrm>
            <a:off x="1028700" y="1028700"/>
            <a:ext cx="5838185" cy="2219009"/>
            <a:chOff x="0" y="0"/>
            <a:chExt cx="7784247" cy="2958679"/>
          </a:xfrm>
        </p:grpSpPr>
        <p:sp>
          <p:nvSpPr>
            <p:cNvPr id="5" name="TextBox 5"/>
            <p:cNvSpPr txBox="1"/>
            <p:nvPr/>
          </p:nvSpPr>
          <p:spPr>
            <a:xfrm>
              <a:off x="0" y="-19050"/>
              <a:ext cx="7784247" cy="2051050"/>
            </a:xfrm>
            <a:prstGeom prst="rect">
              <a:avLst/>
            </a:prstGeom>
          </p:spPr>
          <p:txBody>
            <a:bodyPr lIns="0" tIns="0" rIns="0" bIns="0" rtlCol="0" anchor="t">
              <a:spAutoFit/>
            </a:bodyPr>
            <a:lstStyle/>
            <a:p>
              <a:pPr algn="l">
                <a:lnSpc>
                  <a:spcPts val="6000"/>
                </a:lnSpc>
              </a:pPr>
              <a:r>
                <a:rPr lang="en-US" sz="5000" b="1">
                  <a:solidFill>
                    <a:srgbClr val="2A2E30"/>
                  </a:solidFill>
                  <a:latin typeface="Barlow Bold"/>
                  <a:ea typeface="Barlow Bold"/>
                  <a:cs typeface="Barlow Bold"/>
                  <a:sym typeface="Barlow Bold"/>
                </a:rPr>
                <a:t>Business Understanding</a:t>
              </a:r>
            </a:p>
          </p:txBody>
        </p:sp>
        <p:sp>
          <p:nvSpPr>
            <p:cNvPr id="6" name="TextBox 6"/>
            <p:cNvSpPr txBox="1"/>
            <p:nvPr/>
          </p:nvSpPr>
          <p:spPr>
            <a:xfrm>
              <a:off x="0" y="2377654"/>
              <a:ext cx="7784247" cy="581025"/>
            </a:xfrm>
            <a:prstGeom prst="rect">
              <a:avLst/>
            </a:prstGeom>
          </p:spPr>
          <p:txBody>
            <a:bodyPr lIns="0" tIns="0" rIns="0" bIns="0" rtlCol="0" anchor="t">
              <a:spAutoFit/>
            </a:bodyPr>
            <a:lstStyle/>
            <a:p>
              <a:pPr algn="l">
                <a:lnSpc>
                  <a:spcPts val="3749"/>
                </a:lnSpc>
              </a:pPr>
              <a:r>
                <a:rPr lang="en-US" sz="2499" b="1" spc="9">
                  <a:solidFill>
                    <a:srgbClr val="2A2E30"/>
                  </a:solidFill>
                  <a:latin typeface="Barlow Bold"/>
                  <a:ea typeface="Barlow Bold"/>
                  <a:cs typeface="Barlow Bold"/>
                  <a:sym typeface="Barlow Bold"/>
                </a:rPr>
                <a:t>Metric Evaluation</a:t>
              </a:r>
            </a:p>
          </p:txBody>
        </p:sp>
      </p:grpSp>
      <p:sp>
        <p:nvSpPr>
          <p:cNvPr id="7" name="Slide Number Placeholder 6">
            <a:extLst>
              <a:ext uri="{FF2B5EF4-FFF2-40B4-BE49-F238E27FC236}">
                <a16:creationId xmlns:a16="http://schemas.microsoft.com/office/drawing/2014/main" id="{93A48801-DA6A-FE32-D167-50FA0FD5071F}"/>
              </a:ext>
            </a:extLst>
          </p:cNvPr>
          <p:cNvSpPr>
            <a:spLocks noGrp="1"/>
          </p:cNvSpPr>
          <p:nvPr>
            <p:ph type="sldNum" sz="quarter" idx="12"/>
          </p:nvPr>
        </p:nvSpPr>
        <p:spPr/>
        <p:txBody>
          <a:bodyPr/>
          <a:lstStyle/>
          <a:p>
            <a:fld id="{B6F15528-21DE-4FAA-801E-634DDDAF4B2B}" type="slidenum">
              <a:rPr lang="en-US" smtClean="0"/>
              <a:pPr/>
              <a:t>9</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TotalTime>
  <Words>2997</Words>
  <Application>Microsoft Office PowerPoint</Application>
  <PresentationFormat>Custom</PresentationFormat>
  <Paragraphs>467</Paragraphs>
  <Slides>41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Barlow Bold</vt:lpstr>
      <vt:lpstr>Aptos Narrow</vt:lpstr>
      <vt:lpstr>Barlow Semi-Bold</vt:lpstr>
      <vt:lpstr>Arial</vt:lpstr>
      <vt:lpstr>Barlow</vt:lpstr>
      <vt:lpstr>Calibri</vt:lpstr>
      <vt:lpstr>Aptos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telco-churn-hd</dc:title>
  <cp:lastModifiedBy>HANS DARMAWAN</cp:lastModifiedBy>
  <cp:revision>3</cp:revision>
  <dcterms:created xsi:type="dcterms:W3CDTF">2006-08-16T00:00:00Z</dcterms:created>
  <dcterms:modified xsi:type="dcterms:W3CDTF">2025-05-19T16:35:58Z</dcterms:modified>
  <dc:identifier>DAGn4lZ-8gg</dc:identifier>
</cp:coreProperties>
</file>