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5"/>
    <p:sldMasterId id="2147483778" r:id="rId6"/>
  </p:sldMasterIdLst>
  <p:notesMasterIdLst>
    <p:notesMasterId r:id="rId14"/>
  </p:notesMasterIdLst>
  <p:handoutMasterIdLst>
    <p:handoutMasterId r:id="rId15"/>
  </p:handoutMasterIdLst>
  <p:sldIdLst>
    <p:sldId id="381" r:id="rId7"/>
    <p:sldId id="379" r:id="rId8"/>
    <p:sldId id="382" r:id="rId9"/>
    <p:sldId id="383" r:id="rId10"/>
    <p:sldId id="384" r:id="rId11"/>
    <p:sldId id="385" r:id="rId12"/>
    <p:sldId id="386" r:id="rId13"/>
  </p:sldIdLst>
  <p:sldSz cx="10058400" cy="7772400"/>
  <p:notesSz cx="10234613" cy="7104063"/>
  <p:defaultTextStyle>
    <a:defPPr>
      <a:defRPr lang="en-US"/>
    </a:defPPr>
    <a:lvl1pPr marL="0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61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5" userDrawn="1">
          <p15:clr>
            <a:srgbClr val="A4A3A4"/>
          </p15:clr>
        </p15:guide>
        <p15:guide id="2" pos="5662" userDrawn="1">
          <p15:clr>
            <a:srgbClr val="A4A3A4"/>
          </p15:clr>
        </p15:guide>
        <p15:guide id="3" orient="horz" pos="1023" userDrawn="1">
          <p15:clr>
            <a:srgbClr val="A4A3A4"/>
          </p15:clr>
        </p15:guide>
        <p15:guide id="4" orient="horz" pos="4351" userDrawn="1">
          <p15:clr>
            <a:srgbClr val="A4A3A4"/>
          </p15:clr>
        </p15:guide>
        <p15:guide id="5" pos="427" userDrawn="1">
          <p15:clr>
            <a:srgbClr val="A4A3A4"/>
          </p15:clr>
        </p15:guide>
        <p15:guide id="6" pos="56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 userDrawn="1">
          <p15:clr>
            <a:srgbClr val="A4A3A4"/>
          </p15:clr>
        </p15:guide>
        <p15:guide id="2" pos="322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ian Jeff" initials="BRJ" lastIdx="2" clrIdx="0"/>
  <p:cmAuthor id="7" name="Kavita Kapoor" initials="KK" lastIdx="3" clrIdx="7">
    <p:extLst/>
  </p:cmAuthor>
  <p:cmAuthor id="1" name="eploof" initials="ehp" lastIdx="68" clrIdx="1"/>
  <p:cmAuthor id="2" name="Stuart Waldron" initials="IH" lastIdx="0" clrIdx="2"/>
  <p:cmAuthor id="3" name="Stuart Waldron" initials="" lastIdx="3" clrIdx="3"/>
  <p:cmAuthor id="4" name="Zach Shelby" initials="ZS" lastIdx="1" clrIdx="4">
    <p:extLst/>
  </p:cmAuthor>
  <p:cmAuthor id="5" name="Hellen Norman" initials="HN" lastIdx="1" clrIdx="5">
    <p:extLst/>
  </p:cmAuthor>
  <p:cmAuthor id="6" name="Jonathan Austin" initials="JA" lastIdx="14" clrIdx="6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BB379"/>
    <a:srgbClr val="FFFFFF"/>
    <a:srgbClr val="017500"/>
    <a:srgbClr val="6E6E00"/>
    <a:srgbClr val="112E78"/>
    <a:srgbClr val="008077"/>
    <a:srgbClr val="802F3B"/>
    <a:srgbClr val="806919"/>
    <a:srgbClr val="126380"/>
    <a:srgbClr val="2160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681" autoAdjust="0"/>
    <p:restoredTop sz="96433" autoAdjust="0"/>
  </p:normalViewPr>
  <p:slideViewPr>
    <p:cSldViewPr snapToGrid="0">
      <p:cViewPr varScale="1">
        <p:scale>
          <a:sx n="75" d="100"/>
          <a:sy n="75" d="100"/>
        </p:scale>
        <p:origin x="730" y="43"/>
      </p:cViewPr>
      <p:guideLst>
        <p:guide orient="horz" pos="4895"/>
        <p:guide pos="5662"/>
        <p:guide orient="horz" pos="1023"/>
        <p:guide orient="horz" pos="4351"/>
        <p:guide pos="427"/>
        <p:guide pos="56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85" d="100"/>
          <a:sy n="85" d="100"/>
        </p:scale>
        <p:origin x="-3096" y="-84"/>
      </p:cViewPr>
      <p:guideLst>
        <p:guide orient="horz" pos="2238"/>
        <p:guide pos="322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434999" cy="355203"/>
          </a:xfrm>
          <a:prstGeom prst="rect">
            <a:avLst/>
          </a:prstGeom>
        </p:spPr>
        <p:txBody>
          <a:bodyPr vert="horz" lIns="96436" tIns="48218" rIns="96436" bIns="482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250" y="0"/>
            <a:ext cx="4434999" cy="355203"/>
          </a:xfrm>
          <a:prstGeom prst="rect">
            <a:avLst/>
          </a:prstGeom>
        </p:spPr>
        <p:txBody>
          <a:bodyPr vert="horz" lIns="96436" tIns="48218" rIns="96436" bIns="48218" rtlCol="0"/>
          <a:lstStyle>
            <a:lvl1pPr algn="r">
              <a:defRPr sz="1200"/>
            </a:lvl1pPr>
          </a:lstStyle>
          <a:p>
            <a:fld id="{E72D30EF-8F20-0B47-8B5D-39A8BC29E860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6747628"/>
            <a:ext cx="4434999" cy="355203"/>
          </a:xfrm>
          <a:prstGeom prst="rect">
            <a:avLst/>
          </a:prstGeom>
        </p:spPr>
        <p:txBody>
          <a:bodyPr vert="horz" lIns="96436" tIns="48218" rIns="96436" bIns="482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250" y="6747628"/>
            <a:ext cx="4434999" cy="355203"/>
          </a:xfrm>
          <a:prstGeom prst="rect">
            <a:avLst/>
          </a:prstGeom>
        </p:spPr>
        <p:txBody>
          <a:bodyPr vert="horz" lIns="96436" tIns="48218" rIns="96436" bIns="48218" rtlCol="0" anchor="b"/>
          <a:lstStyle>
            <a:lvl1pPr algn="r">
              <a:defRPr sz="1200"/>
            </a:lvl1pPr>
          </a:lstStyle>
          <a:p>
            <a:fld id="{5AD7AEC5-6202-3E49-9724-6DF8556784E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6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434999" cy="355203"/>
          </a:xfrm>
          <a:prstGeom prst="rect">
            <a:avLst/>
          </a:prstGeom>
        </p:spPr>
        <p:txBody>
          <a:bodyPr vert="horz" lIns="96436" tIns="48218" rIns="96436" bIns="482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50" y="0"/>
            <a:ext cx="4434999" cy="355203"/>
          </a:xfrm>
          <a:prstGeom prst="rect">
            <a:avLst/>
          </a:prstGeom>
        </p:spPr>
        <p:txBody>
          <a:bodyPr vert="horz" lIns="96436" tIns="48218" rIns="96436" bIns="48218" rtlCol="0"/>
          <a:lstStyle>
            <a:lvl1pPr algn="r">
              <a:defRPr sz="1200"/>
            </a:lvl1pPr>
          </a:lstStyle>
          <a:p>
            <a:fld id="{77EDD36E-1E02-F241-9611-1F1D9EAAD326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94075" y="531813"/>
            <a:ext cx="3446463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36" tIns="48218" rIns="96436" bIns="482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9"/>
          </a:xfrm>
          <a:prstGeom prst="rect">
            <a:avLst/>
          </a:prstGeom>
        </p:spPr>
        <p:txBody>
          <a:bodyPr vert="horz" lIns="96436" tIns="48218" rIns="96436" bIns="48218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6747628"/>
            <a:ext cx="4434999" cy="355203"/>
          </a:xfrm>
          <a:prstGeom prst="rect">
            <a:avLst/>
          </a:prstGeom>
        </p:spPr>
        <p:txBody>
          <a:bodyPr vert="horz" lIns="96436" tIns="48218" rIns="96436" bIns="482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50" y="6747628"/>
            <a:ext cx="4434999" cy="355203"/>
          </a:xfrm>
          <a:prstGeom prst="rect">
            <a:avLst/>
          </a:prstGeom>
        </p:spPr>
        <p:txBody>
          <a:bodyPr vert="horz" lIns="96436" tIns="48218" rIns="96436" bIns="48218" rtlCol="0" anchor="b"/>
          <a:lstStyle>
            <a:lvl1pPr algn="r">
              <a:defRPr sz="1200"/>
            </a:lvl1pPr>
          </a:lstStyle>
          <a:p>
            <a:fld id="{579786E7-EDAB-724E-B5AE-1BDD6B8AC67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68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1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86E7-EDAB-724E-B5AE-1BDD6B8AC6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39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86E7-EDAB-724E-B5AE-1BDD6B8AC6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8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y 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59812" y="3053715"/>
            <a:ext cx="2422525" cy="2727325"/>
          </a:xfrm>
          <a:prstGeom prst="rect">
            <a:avLst/>
          </a:prstGeom>
        </p:spPr>
        <p:txBody>
          <a:bodyPr/>
          <a:lstStyle>
            <a:lvl1pPr marL="350838" indent="-350838">
              <a:buClr>
                <a:schemeClr val="accent2">
                  <a:lumMod val="50000"/>
                </a:schemeClr>
              </a:buClr>
              <a:buSzPct val="100000"/>
              <a:defRPr sz="2000" b="1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om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 smtClean="0"/>
          </a:p>
        </p:txBody>
      </p:sp>
      <p:sp>
        <p:nvSpPr>
          <p:cNvPr id="9" name="Rectangle 8"/>
          <p:cNvSpPr/>
          <p:nvPr userDrawn="1"/>
        </p:nvSpPr>
        <p:spPr>
          <a:xfrm>
            <a:off x="5965484" y="2101185"/>
            <a:ext cx="27965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accent2"/>
                </a:solidFill>
                <a:latin typeface="Tw Cen MT" panose="020B0602020104020603" pitchFamily="34" charset="0"/>
              </a:rPr>
              <a:t>Probeer</a:t>
            </a:r>
            <a:r>
              <a:rPr lang="en-US" sz="2000" b="1" dirty="0" smtClean="0">
                <a:solidFill>
                  <a:schemeClr val="accent2"/>
                </a:solidFill>
                <a:latin typeface="Tw Cen MT" panose="020B0602020104020603" pitchFamily="34" charset="0"/>
              </a:rPr>
              <a:t> </a:t>
            </a:r>
            <a:r>
              <a:rPr lang="en-US" sz="2000" b="1" dirty="0" err="1" smtClean="0">
                <a:solidFill>
                  <a:schemeClr val="accent2"/>
                </a:solidFill>
                <a:latin typeface="Tw Cen MT" panose="020B0602020104020603" pitchFamily="34" charset="0"/>
              </a:rPr>
              <a:t>deze</a:t>
            </a:r>
            <a:r>
              <a:rPr lang="en-US" sz="2000" b="1" dirty="0" smtClean="0">
                <a:solidFill>
                  <a:schemeClr val="accent2"/>
                </a:solidFill>
                <a:latin typeface="Tw Cen MT" panose="020B0602020104020603" pitchFamily="34" charset="0"/>
              </a:rPr>
              <a:t> </a:t>
            </a:r>
            <a:r>
              <a:rPr lang="en-US" sz="2000" b="1" dirty="0" err="1" smtClean="0">
                <a:solidFill>
                  <a:schemeClr val="accent2"/>
                </a:solidFill>
                <a:latin typeface="Tw Cen MT" panose="020B0602020104020603" pitchFamily="34" charset="0"/>
              </a:rPr>
              <a:t>kaarten</a:t>
            </a:r>
            <a:r>
              <a:rPr lang="en-US" sz="2000" b="1" dirty="0" smtClean="0">
                <a:solidFill>
                  <a:schemeClr val="accent2"/>
                </a:solidFill>
                <a:latin typeface="Tw Cen MT" panose="020B0602020104020603" pitchFamily="34" charset="0"/>
              </a:rPr>
              <a:t> in </a:t>
            </a:r>
            <a:br>
              <a:rPr lang="en-US" sz="2000" b="1" dirty="0" smtClean="0">
                <a:solidFill>
                  <a:schemeClr val="accent2"/>
                </a:solidFill>
                <a:latin typeface="Tw Cen MT" panose="020B0602020104020603" pitchFamily="34" charset="0"/>
              </a:rPr>
            </a:br>
            <a:r>
              <a:rPr lang="en-US" sz="2000" b="1" dirty="0" err="1" smtClean="0">
                <a:solidFill>
                  <a:schemeClr val="accent2"/>
                </a:solidFill>
                <a:latin typeface="Tw Cen MT" panose="020B0602020104020603" pitchFamily="34" charset="0"/>
              </a:rPr>
              <a:t>willekeurige</a:t>
            </a:r>
            <a:r>
              <a:rPr lang="en-US" sz="2000" b="1" dirty="0" smtClean="0">
                <a:solidFill>
                  <a:schemeClr val="accent2"/>
                </a:solidFill>
                <a:latin typeface="Tw Cen MT" panose="020B0602020104020603" pitchFamily="34" charset="0"/>
              </a:rPr>
              <a:t> </a:t>
            </a:r>
            <a:r>
              <a:rPr lang="en-US" sz="2000" b="1" dirty="0" err="1" smtClean="0">
                <a:solidFill>
                  <a:schemeClr val="accent2"/>
                </a:solidFill>
                <a:latin typeface="Tw Cen MT" panose="020B0602020104020603" pitchFamily="34" charset="0"/>
              </a:rPr>
              <a:t>volgorde</a:t>
            </a:r>
            <a:r>
              <a:rPr lang="en-US" sz="2000" b="1" dirty="0" smtClean="0">
                <a:solidFill>
                  <a:schemeClr val="accent2"/>
                </a:solidFill>
                <a:latin typeface="Tw Cen MT" panose="020B0602020104020603" pitchFamily="34" charset="0"/>
              </a:rPr>
              <a:t>: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356360" y="1701135"/>
            <a:ext cx="2865120" cy="400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1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om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5938515" y="1668720"/>
            <a:ext cx="2865120" cy="400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1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om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s 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56673" y="3043555"/>
            <a:ext cx="2422525" cy="2727325"/>
          </a:xfrm>
          <a:prstGeom prst="rect">
            <a:avLst/>
          </a:prstGeom>
        </p:spPr>
        <p:txBody>
          <a:bodyPr/>
          <a:lstStyle>
            <a:lvl1pPr marL="396875" indent="-396875"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  <a:defRPr sz="2000" b="1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om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 smtClean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214447" y="2111420"/>
            <a:ext cx="2306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accent2"/>
                </a:solidFill>
                <a:latin typeface="Tw Cen MT" panose="020B0602020104020603" pitchFamily="34" charset="0"/>
              </a:rPr>
              <a:t>Gebruik</a:t>
            </a:r>
            <a:r>
              <a:rPr lang="en-US" sz="2000" b="1" dirty="0" smtClean="0">
                <a:solidFill>
                  <a:schemeClr val="accent2"/>
                </a:solidFill>
                <a:latin typeface="Tw Cen MT" panose="020B0602020104020603" pitchFamily="34" charset="0"/>
              </a:rPr>
              <a:t> de </a:t>
            </a:r>
            <a:r>
              <a:rPr lang="en-US" sz="2000" b="1" dirty="0" err="1" smtClean="0">
                <a:solidFill>
                  <a:schemeClr val="accent2"/>
                </a:solidFill>
                <a:latin typeface="Tw Cen MT" panose="020B0602020104020603" pitchFamily="34" charset="0"/>
              </a:rPr>
              <a:t>kaarten</a:t>
            </a:r>
            <a:r>
              <a:rPr lang="en-US" sz="2000" b="1" dirty="0" smtClean="0">
                <a:solidFill>
                  <a:schemeClr val="accent2"/>
                </a:solidFill>
                <a:latin typeface="Tw Cen MT" panose="020B0602020104020603" pitchFamily="34" charset="0"/>
              </a:rPr>
              <a:t> </a:t>
            </a:r>
            <a:br>
              <a:rPr lang="en-US" sz="2000" b="1" dirty="0" smtClean="0">
                <a:solidFill>
                  <a:schemeClr val="accent2"/>
                </a:solidFill>
                <a:latin typeface="Tw Cen MT" panose="020B0602020104020603" pitchFamily="34" charset="0"/>
              </a:rPr>
            </a:br>
            <a:r>
              <a:rPr lang="en-US" sz="2000" b="1" dirty="0" smtClean="0">
                <a:solidFill>
                  <a:schemeClr val="accent2"/>
                </a:solidFill>
                <a:latin typeface="Tw Cen MT" panose="020B0602020104020603" pitchFamily="34" charset="0"/>
              </a:rPr>
              <a:t>in </a:t>
            </a:r>
            <a:r>
              <a:rPr lang="en-US" sz="2000" b="1" dirty="0" err="1" smtClean="0">
                <a:solidFill>
                  <a:schemeClr val="accent2"/>
                </a:solidFill>
                <a:latin typeface="Tw Cen MT" panose="020B0602020104020603" pitchFamily="34" charset="0"/>
              </a:rPr>
              <a:t>deze</a:t>
            </a:r>
            <a:r>
              <a:rPr lang="en-US" sz="2000" b="1" dirty="0" smtClean="0">
                <a:solidFill>
                  <a:schemeClr val="accent2"/>
                </a:solidFill>
                <a:latin typeface="Tw Cen MT" panose="020B0602020104020603" pitchFamily="34" charset="0"/>
              </a:rPr>
              <a:t> </a:t>
            </a:r>
            <a:r>
              <a:rPr lang="en-US" sz="2000" b="1" dirty="0" err="1" smtClean="0">
                <a:solidFill>
                  <a:schemeClr val="accent2"/>
                </a:solidFill>
                <a:latin typeface="Tw Cen MT" panose="020B0602020104020603" pitchFamily="34" charset="0"/>
              </a:rPr>
              <a:t>volgorde</a:t>
            </a:r>
            <a:endParaRPr lang="en-US" sz="2000" b="1" dirty="0" smtClean="0">
              <a:solidFill>
                <a:schemeClr val="accent2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336040" y="1711370"/>
            <a:ext cx="2865120" cy="400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1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om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5938515" y="1668720"/>
            <a:ext cx="2865120" cy="400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1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om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9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here then any 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91995" y="3124835"/>
            <a:ext cx="2422525" cy="2727325"/>
          </a:xfrm>
          <a:prstGeom prst="rect">
            <a:avLst/>
          </a:prstGeom>
        </p:spPr>
        <p:txBody>
          <a:bodyPr/>
          <a:lstStyle>
            <a:lvl1pPr marL="350838" indent="-350838">
              <a:buClr>
                <a:schemeClr val="accent2">
                  <a:lumMod val="50000"/>
                </a:schemeClr>
              </a:buClr>
              <a:buSzPct val="100000"/>
              <a:defRPr sz="2000" b="1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om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864183" y="2111420"/>
            <a:ext cx="30781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Tw Cen MT" panose="020B0602020104020603" pitchFamily="34" charset="0"/>
              </a:rPr>
              <a:t>Begin met de </a:t>
            </a:r>
            <a:r>
              <a:rPr lang="en-US" sz="1800" b="1" dirty="0" err="1" smtClean="0">
                <a:solidFill>
                  <a:schemeClr val="accent2"/>
                </a:solidFill>
                <a:latin typeface="Tw Cen MT" panose="020B0602020104020603" pitchFamily="34" charset="0"/>
              </a:rPr>
              <a:t>eerste</a:t>
            </a:r>
            <a:r>
              <a:rPr lang="en-US" sz="1800" b="1" dirty="0" smtClean="0">
                <a:solidFill>
                  <a:schemeClr val="accent2"/>
                </a:solidFill>
                <a:latin typeface="Tw Cen MT" panose="020B0602020104020603" pitchFamily="34" charset="0"/>
              </a:rPr>
              <a:t> </a:t>
            </a:r>
            <a:r>
              <a:rPr lang="en-US" sz="1800" b="1" dirty="0" err="1" smtClean="0">
                <a:solidFill>
                  <a:schemeClr val="accent2"/>
                </a:solidFill>
                <a:latin typeface="Tw Cen MT" panose="020B0602020104020603" pitchFamily="34" charset="0"/>
              </a:rPr>
              <a:t>kaart</a:t>
            </a:r>
            <a:r>
              <a:rPr lang="en-US" sz="1800" b="1" dirty="0" smtClean="0">
                <a:solidFill>
                  <a:schemeClr val="accent2"/>
                </a:solidFill>
                <a:latin typeface="Tw Cen MT" panose="020B0602020104020603" pitchFamily="34" charset="0"/>
              </a:rPr>
              <a:t> </a:t>
            </a:r>
            <a:br>
              <a:rPr lang="en-US" sz="1800" b="1" dirty="0" smtClean="0">
                <a:solidFill>
                  <a:schemeClr val="accent2"/>
                </a:solidFill>
                <a:latin typeface="Tw Cen MT" panose="020B0602020104020603" pitchFamily="34" charset="0"/>
              </a:rPr>
            </a:br>
            <a:r>
              <a:rPr lang="en-US" sz="1800" b="1" dirty="0" err="1" smtClean="0">
                <a:solidFill>
                  <a:schemeClr val="accent2"/>
                </a:solidFill>
                <a:latin typeface="Tw Cen MT" panose="020B0602020104020603" pitchFamily="34" charset="0"/>
              </a:rPr>
              <a:t>en</a:t>
            </a:r>
            <a:r>
              <a:rPr lang="en-US" sz="1800" b="1" dirty="0" smtClean="0">
                <a:solidFill>
                  <a:schemeClr val="accent2"/>
                </a:solidFill>
                <a:latin typeface="Tw Cen MT" panose="020B0602020104020603" pitchFamily="34" charset="0"/>
              </a:rPr>
              <a:t> </a:t>
            </a:r>
            <a:r>
              <a:rPr lang="en-US" sz="1800" b="1" dirty="0" err="1" smtClean="0">
                <a:solidFill>
                  <a:schemeClr val="accent2"/>
                </a:solidFill>
                <a:latin typeface="Tw Cen MT" panose="020B0602020104020603" pitchFamily="34" charset="0"/>
              </a:rPr>
              <a:t>probeer</a:t>
            </a:r>
            <a:r>
              <a:rPr lang="en-US" sz="1800" b="1" dirty="0" smtClean="0">
                <a:solidFill>
                  <a:schemeClr val="accent2"/>
                </a:solidFill>
                <a:latin typeface="Tw Cen MT" panose="020B0602020104020603" pitchFamily="34" charset="0"/>
              </a:rPr>
              <a:t> de </a:t>
            </a:r>
            <a:r>
              <a:rPr lang="en-US" sz="1800" b="1" dirty="0" err="1" smtClean="0">
                <a:solidFill>
                  <a:schemeClr val="accent2"/>
                </a:solidFill>
                <a:latin typeface="Tw Cen MT" panose="020B0602020104020603" pitchFamily="34" charset="0"/>
              </a:rPr>
              <a:t>andere</a:t>
            </a:r>
            <a:r>
              <a:rPr lang="en-US" sz="1800" b="1" dirty="0" smtClean="0">
                <a:solidFill>
                  <a:schemeClr val="accent2"/>
                </a:solidFill>
                <a:latin typeface="Tw Cen MT" panose="020B0602020104020603" pitchFamily="34" charset="0"/>
              </a:rPr>
              <a:t> </a:t>
            </a:r>
            <a:r>
              <a:rPr lang="en-US" sz="1800" b="1" dirty="0" err="1" smtClean="0">
                <a:solidFill>
                  <a:schemeClr val="accent2"/>
                </a:solidFill>
                <a:latin typeface="Tw Cen MT" panose="020B0602020104020603" pitchFamily="34" charset="0"/>
              </a:rPr>
              <a:t>kaarten</a:t>
            </a:r>
            <a:r>
              <a:rPr lang="en-US" sz="1800" b="1" dirty="0" smtClean="0">
                <a:solidFill>
                  <a:schemeClr val="accent2"/>
                </a:solidFill>
                <a:latin typeface="Tw Cen MT" panose="020B0602020104020603" pitchFamily="34" charset="0"/>
              </a:rPr>
              <a:t> </a:t>
            </a:r>
            <a:br>
              <a:rPr lang="en-US" sz="1800" b="1" dirty="0" smtClean="0">
                <a:solidFill>
                  <a:schemeClr val="accent2"/>
                </a:solidFill>
                <a:latin typeface="Tw Cen MT" panose="020B0602020104020603" pitchFamily="34" charset="0"/>
              </a:rPr>
            </a:br>
            <a:r>
              <a:rPr lang="en-US" sz="1800" b="1" dirty="0" smtClean="0">
                <a:solidFill>
                  <a:schemeClr val="accent2"/>
                </a:solidFill>
                <a:latin typeface="Tw Cen MT" panose="020B0602020104020603" pitchFamily="34" charset="0"/>
              </a:rPr>
              <a:t>in </a:t>
            </a:r>
            <a:r>
              <a:rPr lang="en-US" sz="1800" b="1" dirty="0" err="1" smtClean="0">
                <a:solidFill>
                  <a:schemeClr val="accent2"/>
                </a:solidFill>
                <a:latin typeface="Tw Cen MT" panose="020B0602020104020603" pitchFamily="34" charset="0"/>
              </a:rPr>
              <a:t>willekeurige</a:t>
            </a:r>
            <a:r>
              <a:rPr lang="en-US" sz="1800" b="1" dirty="0" smtClean="0">
                <a:solidFill>
                  <a:schemeClr val="accent2"/>
                </a:solidFill>
                <a:latin typeface="Tw Cen MT" panose="020B0602020104020603" pitchFamily="34" charset="0"/>
              </a:rPr>
              <a:t> </a:t>
            </a:r>
            <a:r>
              <a:rPr lang="en-US" sz="1800" b="1" dirty="0" err="1" smtClean="0">
                <a:solidFill>
                  <a:schemeClr val="accent2"/>
                </a:solidFill>
                <a:latin typeface="Tw Cen MT" panose="020B0602020104020603" pitchFamily="34" charset="0"/>
              </a:rPr>
              <a:t>volgorde</a:t>
            </a:r>
            <a:r>
              <a:rPr lang="en-US" sz="1800" b="1" dirty="0" smtClean="0">
                <a:solidFill>
                  <a:schemeClr val="accent2"/>
                </a:solidFill>
                <a:latin typeface="Tw Cen MT" panose="020B0602020104020603" pitchFamily="34" charset="0"/>
              </a:rPr>
              <a:t>: </a:t>
            </a:r>
            <a:br>
              <a:rPr lang="en-US" sz="1800" b="1" dirty="0" smtClean="0">
                <a:solidFill>
                  <a:schemeClr val="accent2"/>
                </a:solidFill>
                <a:latin typeface="Tw Cen MT" panose="020B0602020104020603" pitchFamily="34" charset="0"/>
              </a:rPr>
            </a:br>
            <a:endParaRPr lang="en-US" sz="1800" b="1" dirty="0" smtClean="0">
              <a:solidFill>
                <a:schemeClr val="accent2"/>
              </a:solidFill>
              <a:latin typeface="Tw Cen MT" panose="020B0602020104020603" pitchFamily="34" charset="0"/>
            </a:endParaRP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356360" y="1701135"/>
            <a:ext cx="2865120" cy="400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1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om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5938515" y="1668720"/>
            <a:ext cx="2865120" cy="400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1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om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1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5252715" y="1104870"/>
            <a:ext cx="4104645" cy="400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om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1486215" y="2173575"/>
            <a:ext cx="2621279" cy="400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om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744533" y="1089630"/>
            <a:ext cx="4104645" cy="400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1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om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27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12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6.png"/><Relationship Id="rId5" Type="http://schemas.openxmlformats.org/officeDocument/2006/relationships/image" Target="../media/image1.png"/><Relationship Id="rId15" Type="http://schemas.openxmlformats.org/officeDocument/2006/relationships/image" Target="../media/image9.png"/><Relationship Id="rId10" Type="http://schemas.microsoft.com/office/2007/relationships/hdphoto" Target="../media/hdphoto1.wdp"/><Relationship Id="rId4" Type="http://schemas.openxmlformats.org/officeDocument/2006/relationships/theme" Target="../theme/theme1.xml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Masters/_rels/slideMaster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5029200" y="0"/>
            <a:ext cx="0" cy="77724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043" y="6478285"/>
            <a:ext cx="422678" cy="62182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532165" y="7037228"/>
            <a:ext cx="422678" cy="62182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9440760" y="1270685"/>
            <a:ext cx="422678" cy="62182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87789" y="577609"/>
            <a:ext cx="422678" cy="621824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White">
          <a:xfrm>
            <a:off x="457200" y="914400"/>
            <a:ext cx="9144000" cy="64008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18372" y="264626"/>
            <a:ext cx="2352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Zo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maak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je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een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kaart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: </a:t>
            </a:r>
            <a:endParaRPr lang="en-US" sz="1800" b="1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018830" y="164599"/>
            <a:ext cx="1670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1.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Vouw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de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kaart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in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tweeën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006307" y="164599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3.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Knip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uit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langs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de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streepjeslijn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455631" y="164599"/>
            <a:ext cx="1689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2.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Lijm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de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achter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-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</a:b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kanten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aan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elkaar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>
            <a:off x="914400" y="1400175"/>
            <a:ext cx="3657600" cy="52578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5501" y="141173"/>
            <a:ext cx="422678" cy="6218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0600" y="134118"/>
            <a:ext cx="380112" cy="5760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5362" y="184863"/>
            <a:ext cx="422678" cy="540540"/>
          </a:xfrm>
          <a:prstGeom prst="rect">
            <a:avLst/>
          </a:prstGeom>
        </p:spPr>
      </p:pic>
      <p:sp>
        <p:nvSpPr>
          <p:cNvPr id="21" name="Rounded Rectangle 20"/>
          <p:cNvSpPr/>
          <p:nvPr userDrawn="1"/>
        </p:nvSpPr>
        <p:spPr>
          <a:xfrm>
            <a:off x="5528761" y="1400175"/>
            <a:ext cx="3657600" cy="52578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256095" y="6830021"/>
            <a:ext cx="1473027" cy="29233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736406" y="6822300"/>
            <a:ext cx="165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m</a:t>
            </a:r>
            <a:r>
              <a:rPr lang="en-US" sz="1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icrobit.org/scratch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95652" y="6807772"/>
            <a:ext cx="1473027" cy="2923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5275963" y="6800051"/>
            <a:ext cx="165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m</a:t>
            </a:r>
            <a:r>
              <a:rPr lang="en-US" sz="1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icrobit.org/scratch</a:t>
            </a:r>
          </a:p>
        </p:txBody>
      </p:sp>
      <p:sp>
        <p:nvSpPr>
          <p:cNvPr id="26" name="TextBox 35"/>
          <p:cNvSpPr txBox="1"/>
          <p:nvPr userDrawn="1"/>
        </p:nvSpPr>
        <p:spPr>
          <a:xfrm>
            <a:off x="482301" y="7304127"/>
            <a:ext cx="4437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Geïnspireerd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door Scratch Cards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gemaakt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door</a:t>
            </a:r>
            <a:r>
              <a:rPr lang="en-US" sz="1000" baseline="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Natalie Rusk scratch.mit.edu/cards </a:t>
            </a:r>
          </a:p>
        </p:txBody>
      </p:sp>
      <p:sp>
        <p:nvSpPr>
          <p:cNvPr id="27" name="Rechthoek 26"/>
          <p:cNvSpPr/>
          <p:nvPr userDrawn="1"/>
        </p:nvSpPr>
        <p:spPr>
          <a:xfrm>
            <a:off x="5138968" y="7295776"/>
            <a:ext cx="44388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Vertaald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en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bewerkt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door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Sjouke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de Boer, 2019</a:t>
            </a:r>
          </a:p>
        </p:txBody>
      </p:sp>
      <p:pic>
        <p:nvPicPr>
          <p:cNvPr id="28" name="Picture 16"/>
          <p:cNvPicPr>
            <a:picLocks noChangeAspect="1"/>
          </p:cNvPicPr>
          <p:nvPr userDrawn="1"/>
        </p:nvPicPr>
        <p:blipFill>
          <a:blip r:embed="rId9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22" b="98714" l="521" r="984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813700">
            <a:off x="698357" y="1066838"/>
            <a:ext cx="1024374" cy="829637"/>
          </a:xfrm>
          <a:prstGeom prst="rect">
            <a:avLst/>
          </a:prstGeom>
        </p:spPr>
      </p:pic>
      <p:pic>
        <p:nvPicPr>
          <p:cNvPr id="1026" name="Picture 2" descr="Afbeeldingsresultaat voor stopwatch pictogram"/>
          <p:cNvPicPr>
            <a:picLocks noChangeAspect="1" noChangeArrowheads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097" y="1016113"/>
            <a:ext cx="758825" cy="75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sresultaat voor digitale stopwatch pictogram"/>
          <p:cNvPicPr>
            <a:picLocks noChangeAspect="1" noChangeArrowheads="1"/>
          </p:cNvPicPr>
          <p:nvPr userDrawn="1"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95" y="6188640"/>
            <a:ext cx="668523" cy="66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fbeeldingsresultaat voor finish pictogram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306" y="6248173"/>
            <a:ext cx="588108" cy="58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fbeeldingsresultaat voor finish pictogram"/>
          <p:cNvPicPr>
            <a:picLocks noChangeAspect="1" noChangeArrowheads="1"/>
          </p:cNvPicPr>
          <p:nvPr userDrawn="1"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29639" y="3545387"/>
            <a:ext cx="444677" cy="48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0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 userDrawn="1"/>
        </p:nvCxnSpPr>
        <p:spPr>
          <a:xfrm>
            <a:off x="5029200" y="0"/>
            <a:ext cx="0" cy="77724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043" y="6478285"/>
            <a:ext cx="422678" cy="62182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532165" y="7037228"/>
            <a:ext cx="422678" cy="62182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9440760" y="1270685"/>
            <a:ext cx="422678" cy="62182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87789" y="577609"/>
            <a:ext cx="422678" cy="621824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White">
          <a:xfrm>
            <a:off x="457200" y="914400"/>
            <a:ext cx="9144000" cy="64008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 bwMode="blackWhite">
          <a:xfrm>
            <a:off x="1186780" y="1916348"/>
            <a:ext cx="3200400" cy="4572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256095" y="6830021"/>
            <a:ext cx="1473027" cy="292337"/>
          </a:xfrm>
          <a:prstGeom prst="rect">
            <a:avLst/>
          </a:prstGeom>
        </p:spPr>
      </p:pic>
      <p:sp>
        <p:nvSpPr>
          <p:cNvPr id="22" name="Round Same Side Corner Rectangle 21"/>
          <p:cNvSpPr/>
          <p:nvPr userDrawn="1"/>
        </p:nvSpPr>
        <p:spPr>
          <a:xfrm rot="10800000">
            <a:off x="1362120" y="2704290"/>
            <a:ext cx="2869688" cy="3647872"/>
          </a:xfrm>
          <a:prstGeom prst="round2SameRect">
            <a:avLst>
              <a:gd name="adj1" fmla="val 14543"/>
              <a:gd name="adj2" fmla="val 0"/>
            </a:avLst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736406" y="6822300"/>
            <a:ext cx="165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m</a:t>
            </a:r>
            <a:r>
              <a:rPr lang="en-US" sz="1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icrobit.org/scratch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5263853" y="1361334"/>
            <a:ext cx="165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m</a:t>
            </a:r>
            <a:r>
              <a:rPr lang="en-US" sz="1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icrobit.org/scratch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518372" y="264626"/>
            <a:ext cx="2291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Zo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maak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je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een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kaart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:</a:t>
            </a:r>
            <a:endParaRPr lang="en-US" sz="1800" b="1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3046880" y="164599"/>
            <a:ext cx="1614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1. </a:t>
            </a:r>
            <a:r>
              <a:rPr lang="en-US" sz="1600" b="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Vouw</a:t>
            </a:r>
            <a:r>
              <a:rPr lang="en-US" sz="1600" b="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de </a:t>
            </a:r>
            <a:r>
              <a:rPr lang="en-US" sz="1600" b="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kaart</a:t>
            </a:r>
            <a:r>
              <a:rPr lang="en-US" sz="1600" b="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/>
            </a:r>
            <a:br>
              <a:rPr lang="en-US" sz="1600" b="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</a:br>
            <a:r>
              <a:rPr lang="en-US" sz="1600" b="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in </a:t>
            </a:r>
            <a:r>
              <a:rPr lang="en-US" sz="1600" b="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tweeën</a:t>
            </a:r>
            <a:endParaRPr lang="en-US" sz="1600" b="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8076840" y="164599"/>
            <a:ext cx="1410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Knip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uit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langs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de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streepjeslijn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5481941" y="134118"/>
            <a:ext cx="1833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2.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Lijm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de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achter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-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</a:b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kanten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tegen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elkaar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5501" y="141173"/>
            <a:ext cx="422678" cy="62182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0600" y="134118"/>
            <a:ext cx="380112" cy="57604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5362" y="184863"/>
            <a:ext cx="422678" cy="540540"/>
          </a:xfrm>
          <a:prstGeom prst="rect">
            <a:avLst/>
          </a:prstGeom>
        </p:spPr>
      </p:pic>
      <p:sp>
        <p:nvSpPr>
          <p:cNvPr id="49" name="Rectangle 48"/>
          <p:cNvSpPr/>
          <p:nvPr userDrawn="1"/>
        </p:nvSpPr>
        <p:spPr bwMode="white">
          <a:xfrm>
            <a:off x="5047488" y="1772814"/>
            <a:ext cx="4537680" cy="5527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 userDrawn="1"/>
        </p:nvSpPr>
        <p:spPr bwMode="blackWhite">
          <a:xfrm>
            <a:off x="2587570" y="6761630"/>
            <a:ext cx="368447" cy="36844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400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4" name="TextBox 35"/>
          <p:cNvSpPr txBox="1"/>
          <p:nvPr userDrawn="1"/>
        </p:nvSpPr>
        <p:spPr>
          <a:xfrm>
            <a:off x="457200" y="7282905"/>
            <a:ext cx="4437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Geïnspireerd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door Scratch Cards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gemaakt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door</a:t>
            </a:r>
            <a:r>
              <a:rPr lang="en-US" sz="1000" baseline="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Natalie Rusk scratch.mit.edu/cards </a:t>
            </a:r>
          </a:p>
        </p:txBody>
      </p:sp>
      <p:sp>
        <p:nvSpPr>
          <p:cNvPr id="25" name="Rechthoek 24"/>
          <p:cNvSpPr/>
          <p:nvPr userDrawn="1"/>
        </p:nvSpPr>
        <p:spPr>
          <a:xfrm>
            <a:off x="5170384" y="7268575"/>
            <a:ext cx="44388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Vertaald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en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bewerkt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door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Sjouke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de Boer, 2019</a:t>
            </a:r>
          </a:p>
        </p:txBody>
      </p:sp>
      <p:pic>
        <p:nvPicPr>
          <p:cNvPr id="26" name="Picture 16"/>
          <p:cNvPicPr>
            <a:picLocks noChangeAspect="1"/>
          </p:cNvPicPr>
          <p:nvPr userDrawn="1"/>
        </p:nvPicPr>
        <p:blipFill>
          <a:blip r:embed="rId7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22" b="98714" l="521" r="984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813700">
            <a:off x="720211" y="1220941"/>
            <a:ext cx="964284" cy="780970"/>
          </a:xfrm>
          <a:prstGeom prst="rect">
            <a:avLst/>
          </a:prstGeom>
        </p:spPr>
      </p:pic>
      <p:pic>
        <p:nvPicPr>
          <p:cNvPr id="27" name="Picture 2" descr="Afbeeldingsresultaat voor stopwatch pictogram"/>
          <p:cNvPicPr>
            <a:picLocks noChangeAspect="1" noChangeArrowheads="1"/>
          </p:cNvPicPr>
          <p:nvPr userDrawn="1"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097" y="1016113"/>
            <a:ext cx="758825" cy="75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Afbeeldingsresultaat voor digitale stopwatch pictogram"/>
          <p:cNvPicPr>
            <a:picLocks noChangeAspect="1" noChangeArrowheads="1"/>
          </p:cNvPicPr>
          <p:nvPr userDrawn="1"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95" y="6188640"/>
            <a:ext cx="668523" cy="66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Afbeeldingsresultaat voor finish pictogram"/>
          <p:cNvPicPr>
            <a:picLocks noChangeAspect="1" noChangeArrowheads="1"/>
          </p:cNvPicPr>
          <p:nvPr userDrawn="1"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306" y="6248173"/>
            <a:ext cx="588108" cy="58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Afbeeldingsresultaat voor finish pictogram"/>
          <p:cNvPicPr>
            <a:picLocks noChangeAspect="1" noChangeArrowheads="1"/>
          </p:cNvPicPr>
          <p:nvPr userDrawn="1"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29639" y="3545387"/>
            <a:ext cx="444677" cy="48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99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tiff"/><Relationship Id="rId3" Type="http://schemas.microsoft.com/office/2007/relationships/hdphoto" Target="../media/hdphoto3.wdp"/><Relationship Id="rId7" Type="http://schemas.microsoft.com/office/2007/relationships/hdphoto" Target="../media/hdphoto1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1.tiff"/><Relationship Id="rId10" Type="http://schemas.openxmlformats.org/officeDocument/2006/relationships/image" Target="../media/image17.png"/><Relationship Id="rId4" Type="http://schemas.openxmlformats.org/officeDocument/2006/relationships/image" Target="../media/image13.tiff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4.xml"/><Relationship Id="rId6" Type="http://schemas.microsoft.com/office/2007/relationships/hdphoto" Target="../media/hdphoto5.wdp"/><Relationship Id="rId11" Type="http://schemas.openxmlformats.org/officeDocument/2006/relationships/image" Target="../media/image17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microsoft.com/office/2007/relationships/hdphoto" Target="../media/hdphoto4.wdp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7.png"/><Relationship Id="rId3" Type="http://schemas.microsoft.com/office/2007/relationships/hdphoto" Target="../media/hdphoto7.wdp"/><Relationship Id="rId7" Type="http://schemas.openxmlformats.org/officeDocument/2006/relationships/image" Target="../media/image32.tiff"/><Relationship Id="rId12" Type="http://schemas.openxmlformats.org/officeDocument/2006/relationships/image" Target="../media/image37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tiff"/><Relationship Id="rId11" Type="http://schemas.openxmlformats.org/officeDocument/2006/relationships/image" Target="../media/image36.png"/><Relationship Id="rId5" Type="http://schemas.openxmlformats.org/officeDocument/2006/relationships/image" Target="../media/image30.tiff"/><Relationship Id="rId10" Type="http://schemas.openxmlformats.org/officeDocument/2006/relationships/image" Target="../media/image35.png"/><Relationship Id="rId4" Type="http://schemas.openxmlformats.org/officeDocument/2006/relationships/image" Target="../media/image29.tiff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iff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tif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tiff"/><Relationship Id="rId13" Type="http://schemas.openxmlformats.org/officeDocument/2006/relationships/image" Target="../media/image55.png"/><Relationship Id="rId3" Type="http://schemas.openxmlformats.org/officeDocument/2006/relationships/image" Target="../media/image45.tiff"/><Relationship Id="rId7" Type="http://schemas.openxmlformats.org/officeDocument/2006/relationships/image" Target="../media/image49.tiff"/><Relationship Id="rId12" Type="http://schemas.openxmlformats.org/officeDocument/2006/relationships/image" Target="../media/image54.png"/><Relationship Id="rId2" Type="http://schemas.openxmlformats.org/officeDocument/2006/relationships/image" Target="../media/image44.tiff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tiff"/><Relationship Id="rId11" Type="http://schemas.openxmlformats.org/officeDocument/2006/relationships/image" Target="../media/image53.png"/><Relationship Id="rId5" Type="http://schemas.openxmlformats.org/officeDocument/2006/relationships/image" Target="../media/image47.tiff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tiff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Stopwatch </a:t>
            </a:r>
            <a:r>
              <a:rPr lang="en-US" dirty="0" err="1" smtClean="0"/>
              <a:t>Kaarten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Stopwatch </a:t>
            </a:r>
            <a:r>
              <a:rPr lang="en-US" dirty="0" err="1"/>
              <a:t>Kaarten</a:t>
            </a:r>
            <a:endParaRPr lang="en-US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5884757" y="2957616"/>
            <a:ext cx="3045064" cy="2727325"/>
          </a:xfrm>
          <a:prstGeom prst="rect">
            <a:avLst/>
          </a:prstGeom>
        </p:spPr>
        <p:txBody>
          <a:bodyPr/>
          <a:lstStyle>
            <a:lvl1pPr marL="396875" indent="-3968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>
                  <a:lumMod val="50000"/>
                </a:schemeClr>
              </a:buClr>
              <a:buSzPct val="100000"/>
              <a:buFont typeface="+mj-lt"/>
              <a:buAutoNum type="arabicPeriod"/>
              <a:defRPr sz="2000" b="1" kern="120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variabele</a:t>
            </a:r>
            <a:endParaRPr lang="en-US" dirty="0" smtClean="0"/>
          </a:p>
          <a:p>
            <a:r>
              <a:rPr lang="en-US" dirty="0" smtClean="0"/>
              <a:t>Start de </a:t>
            </a:r>
            <a:r>
              <a:rPr lang="en-US" dirty="0" err="1" smtClean="0"/>
              <a:t>klok</a:t>
            </a:r>
            <a:endParaRPr lang="en-US" dirty="0" smtClean="0"/>
          </a:p>
          <a:p>
            <a:r>
              <a:rPr lang="en-US" dirty="0" smtClean="0"/>
              <a:t>Stop en Reset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beweging</a:t>
            </a:r>
            <a:r>
              <a:rPr lang="en-US" dirty="0" smtClean="0"/>
              <a:t>!</a:t>
            </a:r>
          </a:p>
          <a:p>
            <a:r>
              <a:rPr lang="en-US" dirty="0" smtClean="0"/>
              <a:t>Race </a:t>
            </a:r>
            <a:r>
              <a:rPr lang="en-US" dirty="0" err="1" smtClean="0"/>
              <a:t>tegen</a:t>
            </a:r>
            <a:r>
              <a:rPr lang="en-US" dirty="0" smtClean="0"/>
              <a:t> de </a:t>
            </a:r>
            <a:r>
              <a:rPr lang="en-US" dirty="0" err="1" smtClean="0"/>
              <a:t>klok</a:t>
            </a:r>
            <a:endParaRPr lang="en-US" dirty="0" smtClean="0"/>
          </a:p>
          <a:p>
            <a:r>
              <a:rPr lang="en-US" dirty="0" err="1" smtClean="0"/>
              <a:t>Achtergrond</a:t>
            </a:r>
            <a:r>
              <a:rPr lang="en-US" dirty="0" smtClean="0"/>
              <a:t> </a:t>
            </a:r>
            <a:r>
              <a:rPr lang="en-US" dirty="0" err="1" smtClean="0"/>
              <a:t>effecten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4543" y="4310743"/>
            <a:ext cx="2424316" cy="18298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4543" y="2258007"/>
            <a:ext cx="2450891" cy="1834249"/>
          </a:xfrm>
          <a:prstGeom prst="rect">
            <a:avLst/>
          </a:prstGeom>
        </p:spPr>
      </p:pic>
      <p:sp>
        <p:nvSpPr>
          <p:cNvPr id="10" name="Tekstvak 9"/>
          <p:cNvSpPr txBox="1"/>
          <p:nvPr/>
        </p:nvSpPr>
        <p:spPr>
          <a:xfrm>
            <a:off x="6849601" y="364352"/>
            <a:ext cx="1846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1046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 </a:t>
            </a:r>
            <a:r>
              <a:rPr lang="en-US" dirty="0" err="1"/>
              <a:t>variabele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 </a:t>
            </a:r>
            <a:r>
              <a:rPr lang="en-US" dirty="0" err="1" smtClean="0"/>
              <a:t>variabele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47488" y="1663430"/>
            <a:ext cx="4530537" cy="1828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7488" y="5457217"/>
            <a:ext cx="4530537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7488" y="3570050"/>
            <a:ext cx="4530537" cy="1828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6050" y="679704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1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 bwMode="black">
          <a:xfrm>
            <a:off x="1486215" y="2081135"/>
            <a:ext cx="2621279" cy="49014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 smtClean="0"/>
              <a:t>Voeg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variabele</a:t>
            </a:r>
            <a:r>
              <a:rPr lang="en-US" dirty="0" smtClean="0"/>
              <a:t> toe </a:t>
            </a:r>
            <a:r>
              <a:rPr lang="en-US" dirty="0" err="1" smtClean="0"/>
              <a:t>aan</a:t>
            </a:r>
            <a:r>
              <a:rPr lang="en-US" dirty="0" smtClean="0"/>
              <a:t> het </a:t>
            </a:r>
            <a:r>
              <a:rPr lang="en-US" dirty="0" err="1" smtClean="0"/>
              <a:t>scherm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46771" y="1734038"/>
            <a:ext cx="727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1BB379"/>
                </a:solidFill>
                <a:latin typeface="Tw Cen MT" panose="020B0602020104020603" pitchFamily="34" charset="0"/>
              </a:rPr>
              <a:t>BEGIN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17464" y="3603527"/>
            <a:ext cx="1910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w Cen MT" panose="020B0602020104020603" pitchFamily="34" charset="0"/>
              </a:rPr>
              <a:t>VOEG DEZE CODE TOE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53778" y="5484916"/>
            <a:ext cx="121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/>
                </a:solidFill>
                <a:latin typeface="Tw Cen MT" panose="020B0602020104020603" pitchFamily="34" charset="0"/>
              </a:rPr>
              <a:t>PROBEER HET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77224" y="2373600"/>
            <a:ext cx="584200" cy="508000"/>
          </a:xfrm>
          <a:prstGeom prst="rect">
            <a:avLst/>
          </a:prstGeom>
          <a:ln w="19050">
            <a:solidFill>
              <a:srgbClr val="3EDCFD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940" y="2468650"/>
            <a:ext cx="939800" cy="355600"/>
          </a:xfrm>
          <a:prstGeom prst="rect">
            <a:avLst/>
          </a:prstGeom>
          <a:ln>
            <a:solidFill>
              <a:srgbClr val="3EDCFD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0250" y="2902750"/>
            <a:ext cx="2450891" cy="183424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949011" y="3023309"/>
            <a:ext cx="121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latin typeface="Tw Cen MT" charset="0"/>
                <a:ea typeface="Tw Cen MT" charset="0"/>
                <a:cs typeface="Tw Cen MT" charset="0"/>
              </a:rPr>
              <a:t>Kies</a:t>
            </a:r>
            <a:r>
              <a:rPr lang="en-US" sz="900" dirty="0" smtClean="0">
                <a:latin typeface="Tw Cen MT" charset="0"/>
                <a:ea typeface="Tw Cen MT" charset="0"/>
                <a:cs typeface="Tw Cen MT" charset="0"/>
              </a:rPr>
              <a:t> de </a:t>
            </a:r>
            <a:r>
              <a:rPr lang="en-US" sz="900" dirty="0" err="1" smtClean="0">
                <a:latin typeface="Tw Cen MT" charset="0"/>
                <a:ea typeface="Tw Cen MT" charset="0"/>
                <a:cs typeface="Tw Cen MT" charset="0"/>
              </a:rPr>
              <a:t>oranje</a:t>
            </a:r>
            <a:r>
              <a:rPr lang="en-US" sz="9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900" dirty="0" err="1">
                <a:latin typeface="Tw Cen MT" charset="0"/>
                <a:ea typeface="Tw Cen MT" charset="0"/>
                <a:cs typeface="Tw Cen MT" charset="0"/>
              </a:rPr>
              <a:t>s</a:t>
            </a:r>
            <a:r>
              <a:rPr lang="en-US" sz="900" dirty="0" err="1" smtClean="0">
                <a:latin typeface="Tw Cen MT" charset="0"/>
                <a:ea typeface="Tw Cen MT" charset="0"/>
                <a:cs typeface="Tw Cen MT" charset="0"/>
              </a:rPr>
              <a:t>tip</a:t>
            </a:r>
            <a:r>
              <a:rPr lang="en-US" sz="9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900" dirty="0" err="1" smtClean="0">
                <a:latin typeface="Tw Cen MT" charset="0"/>
                <a:ea typeface="Tw Cen MT" charset="0"/>
                <a:cs typeface="Tw Cen MT" charset="0"/>
              </a:rPr>
              <a:t>aan</a:t>
            </a:r>
            <a:r>
              <a:rPr lang="en-US" sz="900" dirty="0" smtClean="0">
                <a:latin typeface="Tw Cen MT" charset="0"/>
                <a:ea typeface="Tw Cen MT" charset="0"/>
                <a:cs typeface="Tw Cen MT" charset="0"/>
              </a:rPr>
              <a:t> de </a:t>
            </a:r>
            <a:r>
              <a:rPr lang="en-US" sz="900" dirty="0" err="1" smtClean="0">
                <a:latin typeface="Tw Cen MT" charset="0"/>
                <a:ea typeface="Tw Cen MT" charset="0"/>
                <a:cs typeface="Tw Cen MT" charset="0"/>
              </a:rPr>
              <a:t>linkerkant</a:t>
            </a:r>
            <a:endParaRPr lang="en-US" sz="900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72952" y="3025582"/>
            <a:ext cx="203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latin typeface="Tw Cen MT" charset="0"/>
                <a:ea typeface="Tw Cen MT" charset="0"/>
                <a:cs typeface="Tw Cen MT" charset="0"/>
              </a:rPr>
              <a:t>Klik</a:t>
            </a:r>
            <a:r>
              <a:rPr lang="en-US" sz="900" dirty="0" smtClean="0">
                <a:latin typeface="Tw Cen MT" charset="0"/>
                <a:ea typeface="Tw Cen MT" charset="0"/>
                <a:cs typeface="Tw Cen MT" charset="0"/>
              </a:rPr>
              <a:t> op de checkbox </a:t>
            </a:r>
            <a:r>
              <a:rPr lang="en-US" sz="900" dirty="0" err="1" smtClean="0">
                <a:latin typeface="Tw Cen MT" charset="0"/>
                <a:ea typeface="Tw Cen MT" charset="0"/>
                <a:cs typeface="Tw Cen MT" charset="0"/>
              </a:rPr>
              <a:t>zodat</a:t>
            </a:r>
            <a:r>
              <a:rPr lang="en-US" sz="900" dirty="0" smtClean="0">
                <a:latin typeface="Tw Cen MT" charset="0"/>
                <a:ea typeface="Tw Cen MT" charset="0"/>
                <a:cs typeface="Tw Cen MT" charset="0"/>
              </a:rPr>
              <a:t> je </a:t>
            </a:r>
            <a:r>
              <a:rPr lang="en-US" sz="900" dirty="0" err="1" smtClean="0">
                <a:latin typeface="Tw Cen MT" charset="0"/>
                <a:ea typeface="Tw Cen MT" charset="0"/>
                <a:cs typeface="Tw Cen MT" charset="0"/>
              </a:rPr>
              <a:t>variabele</a:t>
            </a:r>
            <a:r>
              <a:rPr lang="en-US" sz="9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900" dirty="0" err="1" smtClean="0">
                <a:latin typeface="Tw Cen MT" charset="0"/>
                <a:ea typeface="Tw Cen MT" charset="0"/>
                <a:cs typeface="Tw Cen MT" charset="0"/>
              </a:rPr>
              <a:t>zichtbaar</a:t>
            </a:r>
            <a:r>
              <a:rPr lang="en-US" sz="9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900" dirty="0" err="1" smtClean="0">
                <a:latin typeface="Tw Cen MT" charset="0"/>
                <a:ea typeface="Tw Cen MT" charset="0"/>
                <a:cs typeface="Tw Cen MT" charset="0"/>
              </a:rPr>
              <a:t>wordt</a:t>
            </a:r>
            <a:r>
              <a:rPr lang="en-US" sz="900" dirty="0" smtClean="0">
                <a:latin typeface="Tw Cen MT" charset="0"/>
                <a:ea typeface="Tw Cen MT" charset="0"/>
                <a:cs typeface="Tw Cen MT" charset="0"/>
              </a:rPr>
              <a:t> op het </a:t>
            </a:r>
            <a:r>
              <a:rPr lang="en-US" sz="900" dirty="0" err="1" smtClean="0">
                <a:latin typeface="Tw Cen MT" charset="0"/>
                <a:ea typeface="Tw Cen MT" charset="0"/>
                <a:cs typeface="Tw Cen MT" charset="0"/>
              </a:rPr>
              <a:t>scherm</a:t>
            </a:r>
            <a:r>
              <a:rPr lang="en-US" sz="900" dirty="0" smtClean="0">
                <a:latin typeface="Tw Cen MT" charset="0"/>
                <a:ea typeface="Tw Cen MT" charset="0"/>
                <a:cs typeface="Tw Cen MT" charset="0"/>
              </a:rPr>
              <a:t>.</a:t>
            </a:r>
            <a:endParaRPr lang="en-US" sz="900" dirty="0">
              <a:latin typeface="Tw Cen MT" charset="0"/>
              <a:ea typeface="Tw Cen MT" charset="0"/>
              <a:cs typeface="Tw Cen MT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5717406" y="2902750"/>
            <a:ext cx="231605" cy="28983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058234" y="2881600"/>
            <a:ext cx="197706" cy="14170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61997" y="5839219"/>
            <a:ext cx="1948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Druk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op knop 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A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om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het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nummer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op het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scherm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met 1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te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verhogen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! </a:t>
            </a:r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780217" y="6248400"/>
            <a:ext cx="763644" cy="13767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22" b="98714" l="521" r="984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4011" y="5713603"/>
            <a:ext cx="1682101" cy="13623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9513" y="4949217"/>
            <a:ext cx="2658872" cy="767905"/>
          </a:xfrm>
          <a:prstGeom prst="rect">
            <a:avLst/>
          </a:prstGeom>
        </p:spPr>
      </p:pic>
      <p:sp>
        <p:nvSpPr>
          <p:cNvPr id="28" name="Rechthoek 27"/>
          <p:cNvSpPr/>
          <p:nvPr/>
        </p:nvSpPr>
        <p:spPr>
          <a:xfrm>
            <a:off x="5475516" y="2664972"/>
            <a:ext cx="541307" cy="176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700" dirty="0" smtClean="0">
                <a:solidFill>
                  <a:srgbClr val="800000"/>
                </a:solidFill>
              </a:rPr>
              <a:t>Variabele</a:t>
            </a:r>
            <a:endParaRPr lang="nl-NL" sz="700" dirty="0">
              <a:solidFill>
                <a:srgbClr val="800000"/>
              </a:solidFill>
            </a:endParaRPr>
          </a:p>
        </p:txBody>
      </p:sp>
      <p:pic>
        <p:nvPicPr>
          <p:cNvPr id="30" name="Afbeelding 29"/>
          <p:cNvPicPr>
            <a:picLocks noChangeAspect="1"/>
          </p:cNvPicPr>
          <p:nvPr/>
        </p:nvPicPr>
        <p:blipFill>
          <a:blip r:embed="rId9">
            <a:clrChange>
              <a:clrFrom>
                <a:srgbClr val="F9FAF9"/>
              </a:clrFrom>
              <a:clrTo>
                <a:srgbClr val="F9FA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23664" y="3946383"/>
            <a:ext cx="2857500" cy="1282700"/>
          </a:xfrm>
          <a:prstGeom prst="rect">
            <a:avLst/>
          </a:prstGeom>
        </p:spPr>
      </p:pic>
      <p:sp>
        <p:nvSpPr>
          <p:cNvPr id="31" name="Tekstvak 30"/>
          <p:cNvSpPr txBox="1"/>
          <p:nvPr/>
        </p:nvSpPr>
        <p:spPr>
          <a:xfrm>
            <a:off x="6662226" y="2175700"/>
            <a:ext cx="141577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nl-NL" sz="1200" dirty="0" smtClean="0"/>
              <a:t>Maak een variabele</a:t>
            </a:r>
            <a:endParaRPr lang="nl-NL" sz="1200" dirty="0"/>
          </a:p>
        </p:txBody>
      </p:sp>
      <p:pic>
        <p:nvPicPr>
          <p:cNvPr id="33" name="Afbeelding 32"/>
          <p:cNvPicPr>
            <a:picLocks noChangeAspect="1"/>
          </p:cNvPicPr>
          <p:nvPr/>
        </p:nvPicPr>
        <p:blipFill>
          <a:blip r:embed="rId10">
            <a:clrChange>
              <a:clrFrom>
                <a:srgbClr val="E5F0FF"/>
              </a:clrFrom>
              <a:clrTo>
                <a:srgbClr val="E5F0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66585" y="3586078"/>
            <a:ext cx="702241" cy="32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3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Start de </a:t>
            </a:r>
            <a:r>
              <a:rPr lang="en-US" dirty="0" err="1" smtClean="0"/>
              <a:t>klok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Start de </a:t>
            </a:r>
            <a:r>
              <a:rPr lang="en-US" dirty="0" err="1" smtClean="0"/>
              <a:t>klok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47488" y="1663430"/>
            <a:ext cx="4530537" cy="16631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7488" y="5924159"/>
            <a:ext cx="4530537" cy="13618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7488" y="3393260"/>
            <a:ext cx="4530537" cy="240587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56888" y="3461448"/>
            <a:ext cx="1910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w Cen MT" panose="020B0602020104020603" pitchFamily="34" charset="0"/>
              </a:rPr>
              <a:t>VOEG DEZE CODE TOE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04641" y="5945713"/>
            <a:ext cx="121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/>
                </a:solidFill>
                <a:latin typeface="Tw Cen MT" panose="020B0602020104020603" pitchFamily="34" charset="0"/>
              </a:rPr>
              <a:t>PROBEER HET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86215" y="2114279"/>
            <a:ext cx="2621279" cy="498641"/>
          </a:xfrm>
        </p:spPr>
        <p:txBody>
          <a:bodyPr/>
          <a:lstStyle/>
          <a:p>
            <a:r>
              <a:rPr lang="en-US" dirty="0" err="1" smtClean="0"/>
              <a:t>Voeg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herhaallus</a:t>
            </a:r>
            <a:r>
              <a:rPr lang="en-US" dirty="0" smtClean="0"/>
              <a:t> toe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klok</a:t>
            </a:r>
            <a:r>
              <a:rPr lang="en-US" dirty="0" smtClean="0"/>
              <a:t> door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laten</a:t>
            </a:r>
            <a:r>
              <a:rPr lang="en-US" dirty="0" smtClean="0"/>
              <a:t> </a:t>
            </a:r>
            <a:r>
              <a:rPr lang="en-US" dirty="0" err="1" smtClean="0"/>
              <a:t>lopen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626901" y="6797040"/>
            <a:ext cx="596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17232" y="5099944"/>
            <a:ext cx="1034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TIME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neemt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iedere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seconde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met 1 toe.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7703107" y="5245157"/>
            <a:ext cx="35512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2556" y="6207777"/>
            <a:ext cx="794622" cy="79462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332417" y="6396930"/>
            <a:ext cx="2316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Vergelijk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je timer met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een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klok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of stopwatch. </a:t>
            </a:r>
          </a:p>
          <a:p>
            <a:endParaRPr lang="en-US" sz="1000" b="1" dirty="0" smtClean="0">
              <a:latin typeface="Tw Cen MT" charset="0"/>
              <a:ea typeface="Tw Cen MT" charset="0"/>
              <a:cs typeface="Tw Cen MT" charset="0"/>
            </a:endParaRPr>
          </a:p>
          <a:p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Verandert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de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tijd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iedere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seconde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?</a:t>
            </a:r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55582" y="2294401"/>
            <a:ext cx="2425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Een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stopwatch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telt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ook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iedere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seconde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. </a:t>
            </a:r>
          </a:p>
          <a:p>
            <a:endParaRPr lang="en-US" sz="1000" b="1" dirty="0" smtClean="0">
              <a:latin typeface="Tw Cen MT" charset="0"/>
              <a:ea typeface="Tw Cen MT" charset="0"/>
              <a:cs typeface="Tw Cen MT" charset="0"/>
            </a:endParaRPr>
          </a:p>
          <a:p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Een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herhaallus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telt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ook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door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zolang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het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programma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loopt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. 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0" r="984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1215" y="4928356"/>
            <a:ext cx="2856164" cy="87078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9849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8470" y="4011190"/>
            <a:ext cx="2884659" cy="84893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74" b="89474" l="5978" r="899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8981" y="3013287"/>
            <a:ext cx="3159883" cy="1142023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9">
            <a:clrChange>
              <a:clrFrom>
                <a:srgbClr val="F9FAF9"/>
              </a:clrFrom>
              <a:clrTo>
                <a:srgbClr val="F9FA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6405" y="2099015"/>
            <a:ext cx="1689100" cy="1117600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10">
            <a:clrChange>
              <a:clrFrom>
                <a:srgbClr val="F9FAF9"/>
              </a:clrFrom>
              <a:clrTo>
                <a:srgbClr val="F9FA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01854" y="3815435"/>
            <a:ext cx="2311277" cy="1899680"/>
          </a:xfrm>
          <a:prstGeom prst="rect">
            <a:avLst/>
          </a:prstGeom>
        </p:spPr>
      </p:pic>
      <p:sp>
        <p:nvSpPr>
          <p:cNvPr id="24" name="TextBox 13"/>
          <p:cNvSpPr txBox="1"/>
          <p:nvPr/>
        </p:nvSpPr>
        <p:spPr>
          <a:xfrm>
            <a:off x="6946771" y="1734038"/>
            <a:ext cx="727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1BB379"/>
                </a:solidFill>
                <a:latin typeface="Tw Cen MT" panose="020B0602020104020603" pitchFamily="34" charset="0"/>
              </a:rPr>
              <a:t>BEGIN</a:t>
            </a:r>
          </a:p>
        </p:txBody>
      </p:sp>
      <p:pic>
        <p:nvPicPr>
          <p:cNvPr id="23" name="Afbeelding 22"/>
          <p:cNvPicPr>
            <a:picLocks noChangeAspect="1"/>
          </p:cNvPicPr>
          <p:nvPr/>
        </p:nvPicPr>
        <p:blipFill>
          <a:blip r:embed="rId11">
            <a:clrChange>
              <a:clrFrom>
                <a:srgbClr val="E5F0FF"/>
              </a:clrFrom>
              <a:clrTo>
                <a:srgbClr val="E5F0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55251" y="3421466"/>
            <a:ext cx="702241" cy="32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3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87096" y="3188870"/>
            <a:ext cx="4530537" cy="25273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9FAF9"/>
              </a:clrFrom>
              <a:clrTo>
                <a:srgbClr val="F9FA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2652" y="3608194"/>
            <a:ext cx="2081699" cy="2041858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Stop en Reset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Stop en Reset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47488" y="1663430"/>
            <a:ext cx="4530537" cy="14675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7488" y="5814445"/>
            <a:ext cx="4530537" cy="1471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04364" y="3339661"/>
            <a:ext cx="1910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w Cen MT" panose="020B0602020104020603" pitchFamily="34" charset="0"/>
              </a:rPr>
              <a:t>VOEG DEZE CODE TOE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29635" y="5836628"/>
            <a:ext cx="121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/>
                </a:solidFill>
                <a:latin typeface="Tw Cen MT" panose="020B0602020104020603" pitchFamily="34" charset="0"/>
              </a:rPr>
              <a:t>PROBEER HET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22" b="98714" l="521" r="984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7153" y="2832134"/>
            <a:ext cx="2341388" cy="1896281"/>
          </a:xfrm>
          <a:prstGeom prst="rect">
            <a:avLst/>
          </a:prstGeom>
        </p:spPr>
      </p:pic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86215" y="2110075"/>
            <a:ext cx="2621279" cy="492436"/>
          </a:xfrm>
        </p:spPr>
        <p:txBody>
          <a:bodyPr/>
          <a:lstStyle/>
          <a:p>
            <a:r>
              <a:rPr lang="en-US" dirty="0" err="1" smtClean="0"/>
              <a:t>Bestuur</a:t>
            </a:r>
            <a:r>
              <a:rPr lang="en-US" dirty="0" smtClean="0"/>
              <a:t> je stopwatch met de A- en B- knop op je </a:t>
            </a:r>
            <a:r>
              <a:rPr lang="en-US" dirty="0" err="1" smtClean="0"/>
              <a:t>micro:bit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630097" y="67970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3</a:t>
            </a:r>
            <a:endParaRPr lang="en-US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6400" y="5444836"/>
            <a:ext cx="33214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505200" y="5444836"/>
            <a:ext cx="3209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665661" y="4428963"/>
            <a:ext cx="0" cy="1015873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42471" y="4366651"/>
            <a:ext cx="0" cy="1015873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68936" y="4047658"/>
            <a:ext cx="1500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Iedere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keer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wanneer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je op de A-knop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drukt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,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wordt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TIME op 0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gezet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!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849395" y="4194461"/>
            <a:ext cx="695478" cy="582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60068" y="6166587"/>
            <a:ext cx="25282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Druk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op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beide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knoppen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en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zie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wat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het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resultaat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is op het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scherm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. </a:t>
            </a:r>
          </a:p>
          <a:p>
            <a:endParaRPr lang="en-US" sz="1000" b="1" dirty="0" smtClean="0">
              <a:latin typeface="Tw Cen MT" charset="0"/>
              <a:ea typeface="Tw Cen MT" charset="0"/>
              <a:cs typeface="Tw Cen MT" charset="0"/>
            </a:endParaRPr>
          </a:p>
          <a:p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UITDAGING: 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Kun je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jouw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stopwatch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veranderen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in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een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countdown-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klok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?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20920" y="2714043"/>
            <a:ext cx="2633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Voeg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een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RESET en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een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STOP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codeblok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toe.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6">
            <a:clrChange>
              <a:clrFrom>
                <a:srgbClr val="F9FAF9"/>
              </a:clrFrom>
              <a:clrTo>
                <a:srgbClr val="F9FA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10843" y="2119871"/>
            <a:ext cx="3372753" cy="595192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7">
            <a:clrChange>
              <a:clrFrom>
                <a:srgbClr val="F9FAF9"/>
              </a:clrFrom>
              <a:clrTo>
                <a:srgbClr val="F9FA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49514" y="4843562"/>
            <a:ext cx="1935963" cy="78360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8">
            <a:clrChange>
              <a:clrFrom>
                <a:srgbClr val="F9FAF9"/>
              </a:clrFrom>
              <a:clrTo>
                <a:srgbClr val="F9FA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60427" y="6131517"/>
            <a:ext cx="1486172" cy="1042784"/>
          </a:xfrm>
          <a:prstGeom prst="rect">
            <a:avLst/>
          </a:prstGeom>
        </p:spPr>
      </p:pic>
      <p:sp>
        <p:nvSpPr>
          <p:cNvPr id="29" name="TextBox 13"/>
          <p:cNvSpPr txBox="1"/>
          <p:nvPr/>
        </p:nvSpPr>
        <p:spPr>
          <a:xfrm>
            <a:off x="6946771" y="1734038"/>
            <a:ext cx="727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1BB379"/>
                </a:solidFill>
                <a:latin typeface="Tw Cen MT" panose="020B0602020104020603" pitchFamily="34" charset="0"/>
              </a:rPr>
              <a:t>BEGIN</a:t>
            </a:r>
          </a:p>
        </p:txBody>
      </p:sp>
      <p:pic>
        <p:nvPicPr>
          <p:cNvPr id="30" name="Afbeelding 29"/>
          <p:cNvPicPr>
            <a:picLocks noChangeAspect="1"/>
          </p:cNvPicPr>
          <p:nvPr/>
        </p:nvPicPr>
        <p:blipFill>
          <a:blip r:embed="rId9">
            <a:clrChange>
              <a:clrFrom>
                <a:srgbClr val="E5F0FF"/>
              </a:clrFrom>
              <a:clrTo>
                <a:srgbClr val="E5F0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69799" y="3260097"/>
            <a:ext cx="702241" cy="32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8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beweging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beweging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47488" y="1663430"/>
            <a:ext cx="4530537" cy="14272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7488" y="5956669"/>
            <a:ext cx="4530537" cy="13293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7488" y="3187659"/>
            <a:ext cx="4530537" cy="263024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0780" y="3280357"/>
            <a:ext cx="2667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w Cen MT" panose="020B0602020104020603" pitchFamily="34" charset="0"/>
              </a:rPr>
              <a:t>VOEG DEZE CODE TOE</a:t>
            </a:r>
            <a:r>
              <a:rPr lang="en-US" sz="900" b="1" dirty="0" smtClean="0">
                <a:latin typeface="Tw Cen MT" panose="020B0602020104020603" pitchFamily="34" charset="0"/>
              </a:rPr>
              <a:t> (BIJ JE SPRITE!)</a:t>
            </a:r>
            <a:endParaRPr lang="en-US" sz="1400" b="1" dirty="0" smtClean="0">
              <a:latin typeface="Tw Cen MT" panose="020B06020201040206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92004" y="5985346"/>
            <a:ext cx="121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/>
                </a:solidFill>
                <a:latin typeface="Tw Cen MT" panose="020B0602020104020603" pitchFamily="34" charset="0"/>
              </a:rPr>
              <a:t>PROBEER HET</a:t>
            </a:r>
          </a:p>
        </p:txBody>
      </p:sp>
      <p:sp>
        <p:nvSpPr>
          <p:cNvPr id="50" name="Text Placeholder 2"/>
          <p:cNvSpPr txBox="1">
            <a:spLocks/>
          </p:cNvSpPr>
          <p:nvPr/>
        </p:nvSpPr>
        <p:spPr bwMode="black">
          <a:xfrm>
            <a:off x="1486215" y="2099381"/>
            <a:ext cx="2621279" cy="48231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Laat</a:t>
            </a:r>
            <a:r>
              <a:rPr lang="en-US" dirty="0" smtClean="0"/>
              <a:t> je sprite </a:t>
            </a:r>
            <a:r>
              <a:rPr lang="en-US" dirty="0" err="1" smtClean="0"/>
              <a:t>bewegen</a:t>
            </a:r>
            <a:r>
              <a:rPr lang="en-US" dirty="0" smtClean="0"/>
              <a:t> </a:t>
            </a:r>
            <a:r>
              <a:rPr lang="en-US" dirty="0" err="1" smtClean="0"/>
              <a:t>terwijl</a:t>
            </a:r>
            <a:r>
              <a:rPr lang="en-US" dirty="0" smtClean="0"/>
              <a:t> je je stopwatch </a:t>
            </a:r>
            <a:r>
              <a:rPr lang="en-US" dirty="0" err="1" smtClean="0"/>
              <a:t>loopt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625725" y="6797040"/>
            <a:ext cx="454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4</a:t>
            </a:r>
            <a:endParaRPr lang="en-US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clrChange>
              <a:clrFrom>
                <a:srgbClr val="ECF0F9"/>
              </a:clrFrom>
              <a:clrTo>
                <a:srgbClr val="ECF0F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52" b="96296" l="0" r="100000">
                        <a14:foregroundMark x1="14545" y1="14815" x2="83636" y2="94444"/>
                        <a14:foregroundMark x1="90909" y1="20370" x2="9091" y2="814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78815" y="2030700"/>
            <a:ext cx="698500" cy="685800"/>
          </a:xfrm>
          <a:prstGeom prst="rect">
            <a:avLst/>
          </a:prstGeom>
          <a:ln w="9525">
            <a:solidFill>
              <a:srgbClr val="3EDCFD"/>
            </a:solidFill>
          </a:ln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6215" y="3028555"/>
            <a:ext cx="2621279" cy="76155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6215" y="4052837"/>
            <a:ext cx="2621279" cy="80064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6215" y="5103354"/>
            <a:ext cx="2621279" cy="774843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168262" y="6281739"/>
            <a:ext cx="26191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Wat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gebeurt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er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als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je sprite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aan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de rand van je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scherm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komt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?</a:t>
            </a:r>
          </a:p>
          <a:p>
            <a:endParaRPr lang="en-US" sz="1000" b="1" dirty="0" smtClean="0">
              <a:latin typeface="Tw Cen MT" charset="0"/>
              <a:ea typeface="Tw Cen MT" charset="0"/>
              <a:cs typeface="Tw Cen MT" charset="0"/>
            </a:endParaRPr>
          </a:p>
          <a:p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Voeg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deze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codes toe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om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het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probleem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op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te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lossen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!!</a:t>
            </a:r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09809" y="2737090"/>
            <a:ext cx="9985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Kies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een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sprite.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85438" y="2309833"/>
            <a:ext cx="184512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 smtClean="0">
                <a:latin typeface="Tw Cen MT" charset="0"/>
                <a:ea typeface="Tw Cen MT" charset="0"/>
                <a:cs typeface="Tw Cen MT" charset="0"/>
              </a:rPr>
              <a:t>Klik</a:t>
            </a:r>
            <a:r>
              <a:rPr lang="en-US" sz="800" b="1" dirty="0" smtClean="0">
                <a:latin typeface="Tw Cen MT" charset="0"/>
                <a:ea typeface="Tw Cen MT" charset="0"/>
                <a:cs typeface="Tw Cen MT" charset="0"/>
              </a:rPr>
              <a:t> op het		           </a:t>
            </a:r>
            <a:r>
              <a:rPr lang="en-US" sz="800" b="1" dirty="0" err="1" smtClean="0">
                <a:latin typeface="Tw Cen MT" charset="0"/>
                <a:ea typeface="Tw Cen MT" charset="0"/>
                <a:cs typeface="Tw Cen MT" charset="0"/>
              </a:rPr>
              <a:t>tabblad</a:t>
            </a:r>
            <a:r>
              <a:rPr lang="en-US" sz="800" b="1" dirty="0" smtClean="0">
                <a:latin typeface="Tw Cen MT" charset="0"/>
                <a:ea typeface="Tw Cen MT" charset="0"/>
                <a:cs typeface="Tw Cen MT" charset="0"/>
              </a:rPr>
              <a:t>.</a:t>
            </a:r>
          </a:p>
          <a:p>
            <a:endParaRPr lang="en-US" sz="800" b="1" dirty="0" smtClean="0">
              <a:latin typeface="Tw Cen MT" charset="0"/>
              <a:ea typeface="Tw Cen MT" charset="0"/>
              <a:cs typeface="Tw Cen MT" charset="0"/>
            </a:endParaRPr>
          </a:p>
          <a:p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Controleer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of je sprite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meer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dan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1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uiterlijk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heeft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8926" y="1761724"/>
            <a:ext cx="659928" cy="155277"/>
          </a:xfrm>
          <a:prstGeom prst="rect">
            <a:avLst/>
          </a:prstGeom>
        </p:spPr>
      </p:pic>
      <p:cxnSp>
        <p:nvCxnSpPr>
          <p:cNvPr id="63" name="Straight Arrow Connector 62"/>
          <p:cNvCxnSpPr/>
          <p:nvPr/>
        </p:nvCxnSpPr>
        <p:spPr>
          <a:xfrm flipV="1">
            <a:off x="8058234" y="2309833"/>
            <a:ext cx="322359" cy="14780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8058234" y="2457638"/>
            <a:ext cx="322359" cy="31386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fbeelding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5017" y="2269422"/>
            <a:ext cx="752977" cy="242262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14640" y="1780116"/>
            <a:ext cx="1117162" cy="1269503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10">
            <a:clrChange>
              <a:clrFrom>
                <a:srgbClr val="E9F1FD"/>
              </a:clrFrom>
              <a:clrTo>
                <a:srgbClr val="E9F1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33878" y="3623367"/>
            <a:ext cx="781682" cy="714953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11">
            <a:clrChange>
              <a:clrFrom>
                <a:srgbClr val="F9FAF9"/>
              </a:clrFrom>
              <a:clrTo>
                <a:srgbClr val="F9FA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4274" y="3619496"/>
            <a:ext cx="1707195" cy="2032845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12">
            <a:clrChange>
              <a:clrFrom>
                <a:srgbClr val="F9FAF9"/>
              </a:clrFrom>
              <a:clrTo>
                <a:srgbClr val="F9FA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70759" y="6266848"/>
            <a:ext cx="1853863" cy="836254"/>
          </a:xfrm>
          <a:prstGeom prst="rect">
            <a:avLst/>
          </a:prstGeom>
        </p:spPr>
      </p:pic>
      <p:sp>
        <p:nvSpPr>
          <p:cNvPr id="29" name="TextBox 13"/>
          <p:cNvSpPr txBox="1"/>
          <p:nvPr/>
        </p:nvSpPr>
        <p:spPr>
          <a:xfrm>
            <a:off x="6946771" y="1734038"/>
            <a:ext cx="727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1BB379"/>
                </a:solidFill>
                <a:latin typeface="Tw Cen MT" panose="020B0602020104020603" pitchFamily="34" charset="0"/>
              </a:rPr>
              <a:t>BEGIN</a:t>
            </a:r>
          </a:p>
        </p:txBody>
      </p:sp>
      <p:pic>
        <p:nvPicPr>
          <p:cNvPr id="28" name="Afbeelding 27"/>
          <p:cNvPicPr>
            <a:picLocks noChangeAspect="1"/>
          </p:cNvPicPr>
          <p:nvPr/>
        </p:nvPicPr>
        <p:blipFill>
          <a:blip r:embed="rId13">
            <a:clrChange>
              <a:clrFrom>
                <a:srgbClr val="E5F0FF"/>
              </a:clrFrom>
              <a:clrTo>
                <a:srgbClr val="E5F0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75074" y="3239808"/>
            <a:ext cx="702241" cy="32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3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47488" y="3106563"/>
            <a:ext cx="4530537" cy="295008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9FAF9"/>
              </a:clrFrom>
              <a:clrTo>
                <a:srgbClr val="F9FA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16240" y="3570646"/>
            <a:ext cx="2479412" cy="246144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Race </a:t>
            </a:r>
            <a:r>
              <a:rPr lang="en-US" dirty="0" err="1" smtClean="0"/>
              <a:t>tegen</a:t>
            </a:r>
            <a:r>
              <a:rPr lang="en-US" dirty="0" smtClean="0"/>
              <a:t> de </a:t>
            </a:r>
            <a:r>
              <a:rPr lang="en-US" dirty="0" err="1" smtClean="0"/>
              <a:t>klok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Race </a:t>
            </a:r>
            <a:r>
              <a:rPr lang="en-US" dirty="0" err="1" smtClean="0"/>
              <a:t>tegen</a:t>
            </a:r>
            <a:r>
              <a:rPr lang="en-US" dirty="0" smtClean="0"/>
              <a:t> de </a:t>
            </a:r>
            <a:r>
              <a:rPr lang="en-US" dirty="0" err="1" smtClean="0"/>
              <a:t>klok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47488" y="1663430"/>
            <a:ext cx="4530537" cy="13564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7488" y="6138961"/>
            <a:ext cx="4530537" cy="1147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04364" y="3219942"/>
            <a:ext cx="1910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w Cen MT" panose="020B0602020104020603" pitchFamily="34" charset="0"/>
              </a:rPr>
              <a:t>VOEG DEZE CODE TOE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73981" y="6209315"/>
            <a:ext cx="882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/>
                </a:solidFill>
                <a:latin typeface="Tw Cen MT" panose="020B0602020104020603" pitchFamily="34" charset="0"/>
              </a:rPr>
              <a:t>PROBEER</a:t>
            </a:r>
          </a:p>
        </p:txBody>
      </p:sp>
      <p:sp>
        <p:nvSpPr>
          <p:cNvPr id="17" name="Text Placeholder 2"/>
          <p:cNvSpPr txBox="1">
            <a:spLocks/>
          </p:cNvSpPr>
          <p:nvPr/>
        </p:nvSpPr>
        <p:spPr bwMode="black">
          <a:xfrm>
            <a:off x="1364295" y="1954260"/>
            <a:ext cx="2821972" cy="74194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Laat</a:t>
            </a:r>
            <a:r>
              <a:rPr lang="en-US" dirty="0" smtClean="0"/>
              <a:t> Scratch </a:t>
            </a:r>
            <a:r>
              <a:rPr lang="en-US" dirty="0" err="1" smtClean="0"/>
              <a:t>bepalen</a:t>
            </a:r>
            <a:r>
              <a:rPr lang="en-US" dirty="0" smtClean="0"/>
              <a:t> </a:t>
            </a:r>
            <a:r>
              <a:rPr lang="en-US" dirty="0" err="1" smtClean="0"/>
              <a:t>hoeveel</a:t>
            </a:r>
            <a:r>
              <a:rPr lang="en-US" dirty="0" smtClean="0"/>
              <a:t> </a:t>
            </a:r>
            <a:r>
              <a:rPr lang="en-US" dirty="0" err="1" smtClean="0"/>
              <a:t>seconden</a:t>
            </a:r>
            <a:r>
              <a:rPr lang="en-US" dirty="0" smtClean="0"/>
              <a:t> je sprite mag </a:t>
            </a:r>
            <a:r>
              <a:rPr lang="en-US" dirty="0" err="1" smtClean="0"/>
              <a:t>bewegen</a:t>
            </a:r>
            <a:r>
              <a:rPr lang="en-US" dirty="0" smtClean="0"/>
              <a:t>. </a:t>
            </a:r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gebruik</a:t>
            </a:r>
            <a:r>
              <a:rPr lang="en-US" dirty="0" smtClean="0"/>
              <a:t> van je stopwatch!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25725" y="6797040"/>
            <a:ext cx="441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5</a:t>
            </a:r>
            <a:endParaRPr lang="en-US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6221" y="4383573"/>
            <a:ext cx="2747071" cy="156975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6221" y="2883728"/>
            <a:ext cx="2760456" cy="137732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933755" y="4872083"/>
            <a:ext cx="1500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Verander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dit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getal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en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kijk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wat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het met de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snelheid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doet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.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62517" y="4037706"/>
            <a:ext cx="692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Laat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Scratch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bepalen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hoelang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je sprite mag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bewegen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.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8462358" y="4344541"/>
            <a:ext cx="348110" cy="12018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7598150" y="5047517"/>
            <a:ext cx="293966" cy="7712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99818" y="2173761"/>
            <a:ext cx="24255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Start je sprite door op de A-knop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te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drukken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.</a:t>
            </a:r>
          </a:p>
          <a:p>
            <a:endParaRPr lang="en-US" sz="1000" dirty="0" smtClean="0">
              <a:latin typeface="Tw Cen MT" charset="0"/>
              <a:ea typeface="Tw Cen MT" charset="0"/>
              <a:cs typeface="Tw Cen MT" charset="0"/>
            </a:endParaRPr>
          </a:p>
          <a:p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Hierdoor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zullen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je stopwatch en je sprite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tegelijk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starten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47554" y="6370897"/>
            <a:ext cx="26011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Hoe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lang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bewoog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de sprite?</a:t>
            </a:r>
          </a:p>
          <a:p>
            <a:endParaRPr lang="en-US" sz="1000" b="1" dirty="0" smtClean="0">
              <a:latin typeface="Tw Cen MT" charset="0"/>
              <a:ea typeface="Tw Cen MT" charset="0"/>
              <a:cs typeface="Tw Cen MT" charset="0"/>
            </a:endParaRPr>
          </a:p>
          <a:p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Stop de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klok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door op de B-knop van je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micro:bit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te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drukken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wanneer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je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figuur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stopt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met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bewegen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!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6259375" y="3722649"/>
            <a:ext cx="0" cy="191597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Afbeelding 9"/>
          <p:cNvPicPr>
            <a:picLocks noChangeAspect="1"/>
          </p:cNvPicPr>
          <p:nvPr/>
        </p:nvPicPr>
        <p:blipFill>
          <a:blip r:embed="rId5">
            <a:clrChange>
              <a:clrFrom>
                <a:srgbClr val="F9FAF9"/>
              </a:clrFrom>
              <a:clrTo>
                <a:srgbClr val="F9FA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67011" y="2363080"/>
            <a:ext cx="1897308" cy="494183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6">
            <a:clrChange>
              <a:clrFrom>
                <a:srgbClr val="F9FAF9"/>
              </a:clrFrom>
              <a:clrTo>
                <a:srgbClr val="F9FA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59376" y="3560236"/>
            <a:ext cx="1195347" cy="1161031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7">
            <a:clrChange>
              <a:clrFrom>
                <a:srgbClr val="F9FAF9"/>
              </a:clrFrom>
              <a:clrTo>
                <a:srgbClr val="F9FA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1802" y="6546586"/>
            <a:ext cx="1582279" cy="642085"/>
          </a:xfrm>
          <a:prstGeom prst="rect">
            <a:avLst/>
          </a:prstGeom>
        </p:spPr>
      </p:pic>
      <p:sp>
        <p:nvSpPr>
          <p:cNvPr id="30" name="TextBox 13"/>
          <p:cNvSpPr txBox="1"/>
          <p:nvPr/>
        </p:nvSpPr>
        <p:spPr>
          <a:xfrm>
            <a:off x="6946771" y="1734038"/>
            <a:ext cx="727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1BB379"/>
                </a:solidFill>
                <a:latin typeface="Tw Cen MT" panose="020B0602020104020603" pitchFamily="34" charset="0"/>
              </a:rPr>
              <a:t>BEGIN</a:t>
            </a:r>
          </a:p>
        </p:txBody>
      </p:sp>
    </p:spTree>
    <p:extLst>
      <p:ext uri="{BB962C8B-B14F-4D97-AF65-F5344CB8AC3E}">
        <p14:creationId xmlns:p14="http://schemas.microsoft.com/office/powerpoint/2010/main" val="123812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Achtergrond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ffecten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Achtergrond</a:t>
            </a:r>
            <a:r>
              <a:rPr lang="en-US" dirty="0" smtClean="0"/>
              <a:t> </a:t>
            </a:r>
            <a:r>
              <a:rPr lang="en-US" dirty="0" err="1" smtClean="0"/>
              <a:t>effecten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47488" y="1663430"/>
            <a:ext cx="4530537" cy="13337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7488" y="5457217"/>
            <a:ext cx="4530537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7488" y="3077494"/>
            <a:ext cx="4530537" cy="232135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7705" y="5513461"/>
            <a:ext cx="882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rPr>
              <a:t>PROBEER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12083" y="3184507"/>
            <a:ext cx="1910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w Cen MT" panose="020B0602020104020603" pitchFamily="34" charset="0"/>
              </a:rPr>
              <a:t>VOEG DEZE CODE TOE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47705" y="5523872"/>
            <a:ext cx="882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/>
                </a:solidFill>
                <a:latin typeface="Tw Cen MT" panose="020B0602020104020603" pitchFamily="34" charset="0"/>
              </a:rPr>
              <a:t>PROBEER</a:t>
            </a:r>
          </a:p>
        </p:txBody>
      </p:sp>
      <p:sp>
        <p:nvSpPr>
          <p:cNvPr id="17" name="Text Placeholder 2"/>
          <p:cNvSpPr txBox="1">
            <a:spLocks/>
          </p:cNvSpPr>
          <p:nvPr/>
        </p:nvSpPr>
        <p:spPr bwMode="black">
          <a:xfrm>
            <a:off x="1444576" y="2005974"/>
            <a:ext cx="2674203" cy="4000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Gebruik</a:t>
            </a:r>
            <a:r>
              <a:rPr lang="en-US" dirty="0" smtClean="0"/>
              <a:t> </a:t>
            </a:r>
            <a:r>
              <a:rPr lang="en-US" dirty="0" err="1" smtClean="0"/>
              <a:t>grafische</a:t>
            </a:r>
            <a:r>
              <a:rPr lang="en-US" dirty="0" smtClean="0"/>
              <a:t> </a:t>
            </a:r>
            <a:r>
              <a:rPr lang="en-US" dirty="0" err="1" smtClean="0"/>
              <a:t>effecten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je </a:t>
            </a:r>
            <a:r>
              <a:rPr lang="en-US" dirty="0" err="1" smtClean="0"/>
              <a:t>achtergrond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veranderen</a:t>
            </a:r>
            <a:r>
              <a:rPr lang="en-US" dirty="0" smtClean="0"/>
              <a:t> </a:t>
            </a:r>
            <a:r>
              <a:rPr lang="en-US" dirty="0" err="1" smtClean="0"/>
              <a:t>tijdens</a:t>
            </a:r>
            <a:r>
              <a:rPr lang="en-US" dirty="0" smtClean="0"/>
              <a:t> het </a:t>
            </a:r>
            <a:r>
              <a:rPr lang="en-US" dirty="0" err="1" smtClean="0"/>
              <a:t>spel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28900" y="6797040"/>
            <a:ext cx="479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6</a:t>
            </a:r>
            <a:endParaRPr lang="en-US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3289" y="3032650"/>
            <a:ext cx="1323330" cy="91103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8210" y="3032651"/>
            <a:ext cx="1332311" cy="9110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3290" y="4957231"/>
            <a:ext cx="1323330" cy="93247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5785" y="4957231"/>
            <a:ext cx="1354633" cy="93247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8872" y="2061188"/>
            <a:ext cx="556891" cy="526515"/>
          </a:xfrm>
          <a:prstGeom prst="rect">
            <a:avLst/>
          </a:prstGeom>
          <a:ln>
            <a:solidFill>
              <a:srgbClr val="3EDCFD"/>
            </a:solidFill>
          </a:ln>
        </p:spPr>
      </p:pic>
      <p:sp>
        <p:nvSpPr>
          <p:cNvPr id="29" name="TextBox 28"/>
          <p:cNvSpPr txBox="1"/>
          <p:nvPr/>
        </p:nvSpPr>
        <p:spPr>
          <a:xfrm>
            <a:off x="5146840" y="5975837"/>
            <a:ext cx="24863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Experimenteer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met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andere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achtergrond</a:t>
            </a:r>
            <a:r>
              <a:rPr lang="en-US" sz="1000" b="1" dirty="0">
                <a:latin typeface="Tw Cen MT" charset="0"/>
                <a:ea typeface="Tw Cen MT" charset="0"/>
                <a:cs typeface="Tw Cen MT" charset="0"/>
              </a:rPr>
              <a:t>-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effecten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en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verander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de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getallen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ook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eens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.</a:t>
            </a:r>
          </a:p>
          <a:p>
            <a:endParaRPr lang="en-US" sz="1000" b="1" dirty="0" smtClean="0">
              <a:latin typeface="Tw Cen MT" charset="0"/>
              <a:ea typeface="Tw Cen MT" charset="0"/>
              <a:cs typeface="Tw Cen MT" charset="0"/>
            </a:endParaRPr>
          </a:p>
          <a:p>
            <a:endParaRPr lang="en-US" sz="1000" b="1" dirty="0" smtClean="0">
              <a:latin typeface="Tw Cen MT" charset="0"/>
              <a:ea typeface="Tw Cen MT" charset="0"/>
              <a:cs typeface="Tw Cen MT" charset="0"/>
            </a:endParaRPr>
          </a:p>
          <a:p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UITDAGING: 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Reset je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grafische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effecten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.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Waar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zou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je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dit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blok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neer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moeten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zetten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in je code?</a:t>
            </a:r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531585" y="6797040"/>
            <a:ext cx="709355" cy="17391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60594" y="2621910"/>
            <a:ext cx="18227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Klik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op het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tabblad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Achtergronden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.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8211" y="3979455"/>
            <a:ext cx="1332310" cy="93716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3289" y="3966728"/>
            <a:ext cx="1323330" cy="957891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6562777" y="3334279"/>
            <a:ext cx="0" cy="191597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39920" y="2621910"/>
            <a:ext cx="804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Kies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een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achtergrond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.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28320" y="2113239"/>
            <a:ext cx="833340" cy="508134"/>
          </a:xfrm>
          <a:prstGeom prst="rect">
            <a:avLst/>
          </a:prstGeom>
        </p:spPr>
      </p:pic>
      <p:sp>
        <p:nvSpPr>
          <p:cNvPr id="34" name="TextBox 36"/>
          <p:cNvSpPr txBox="1"/>
          <p:nvPr/>
        </p:nvSpPr>
        <p:spPr>
          <a:xfrm>
            <a:off x="6068953" y="2621910"/>
            <a:ext cx="804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Klik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op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Speelveld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.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10">
            <a:clrChange>
              <a:clrFrom>
                <a:srgbClr val="E5F0FF"/>
              </a:clrFrom>
              <a:clrTo>
                <a:srgbClr val="E5F0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46770" y="2276964"/>
            <a:ext cx="2411575" cy="318771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11">
            <a:clrChange>
              <a:clrFrom>
                <a:srgbClr val="F9FAF9"/>
              </a:clrFrom>
              <a:clrTo>
                <a:srgbClr val="F9FA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11177" y="3187718"/>
            <a:ext cx="968104" cy="977596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12">
            <a:clrChange>
              <a:clrFrom>
                <a:srgbClr val="F9FAF9"/>
              </a:clrFrom>
              <a:clrTo>
                <a:srgbClr val="F9FA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23702" y="4229620"/>
            <a:ext cx="1129506" cy="1141964"/>
          </a:xfrm>
          <a:prstGeom prst="rect">
            <a:avLst/>
          </a:prstGeom>
        </p:spPr>
      </p:pic>
      <p:pic>
        <p:nvPicPr>
          <p:cNvPr id="23" name="Afbeelding 22"/>
          <p:cNvPicPr>
            <a:picLocks noChangeAspect="1"/>
          </p:cNvPicPr>
          <p:nvPr/>
        </p:nvPicPr>
        <p:blipFill>
          <a:blip r:embed="rId13">
            <a:clrChange>
              <a:clrFrom>
                <a:srgbClr val="F9FAF9"/>
              </a:clrFrom>
              <a:clrTo>
                <a:srgbClr val="F9FA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7017" y="3491473"/>
            <a:ext cx="2422723" cy="1852037"/>
          </a:xfrm>
          <a:prstGeom prst="rect">
            <a:avLst/>
          </a:prstGeom>
        </p:spPr>
      </p:pic>
      <p:pic>
        <p:nvPicPr>
          <p:cNvPr id="35" name="Afbeelding 34"/>
          <p:cNvPicPr>
            <a:picLocks noChangeAspect="1"/>
          </p:cNvPicPr>
          <p:nvPr/>
        </p:nvPicPr>
        <p:blipFill>
          <a:blip r:embed="rId14">
            <a:clrChange>
              <a:clrFrom>
                <a:srgbClr val="F9FAF9"/>
              </a:clrFrom>
              <a:clrTo>
                <a:srgbClr val="F9FA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9314" y="5819216"/>
            <a:ext cx="1698622" cy="378634"/>
          </a:xfrm>
          <a:prstGeom prst="rect">
            <a:avLst/>
          </a:prstGeom>
        </p:spPr>
      </p:pic>
      <p:pic>
        <p:nvPicPr>
          <p:cNvPr id="40" name="Afbeelding 39"/>
          <p:cNvPicPr>
            <a:picLocks noChangeAspect="1"/>
          </p:cNvPicPr>
          <p:nvPr/>
        </p:nvPicPr>
        <p:blipFill>
          <a:blip r:embed="rId15">
            <a:clrChange>
              <a:clrFrom>
                <a:srgbClr val="F9FAF9"/>
              </a:clrFrom>
              <a:clrTo>
                <a:srgbClr val="F9FA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34323" y="6329307"/>
            <a:ext cx="1722235" cy="347404"/>
          </a:xfrm>
          <a:prstGeom prst="rect">
            <a:avLst/>
          </a:prstGeom>
        </p:spPr>
      </p:pic>
      <p:pic>
        <p:nvPicPr>
          <p:cNvPr id="41" name="Afbeelding 40"/>
          <p:cNvPicPr>
            <a:picLocks noChangeAspect="1"/>
          </p:cNvPicPr>
          <p:nvPr/>
        </p:nvPicPr>
        <p:blipFill>
          <a:blip r:embed="rId16">
            <a:clrChange>
              <a:clrFrom>
                <a:srgbClr val="F9FAF9"/>
              </a:clrFrom>
              <a:clrTo>
                <a:srgbClr val="F9FA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71406" y="6731983"/>
            <a:ext cx="1159807" cy="488340"/>
          </a:xfrm>
          <a:prstGeom prst="rect">
            <a:avLst/>
          </a:prstGeom>
        </p:spPr>
      </p:pic>
      <p:sp>
        <p:nvSpPr>
          <p:cNvPr id="38" name="TextBox 13"/>
          <p:cNvSpPr txBox="1"/>
          <p:nvPr/>
        </p:nvSpPr>
        <p:spPr>
          <a:xfrm>
            <a:off x="6946771" y="1734038"/>
            <a:ext cx="727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1BB379"/>
                </a:solidFill>
                <a:latin typeface="Tw Cen MT" panose="020B0602020104020603" pitchFamily="34" charset="0"/>
              </a:rPr>
              <a:t>BEGIN</a:t>
            </a:r>
          </a:p>
        </p:txBody>
      </p:sp>
    </p:spTree>
    <p:extLst>
      <p:ext uri="{BB962C8B-B14F-4D97-AF65-F5344CB8AC3E}">
        <p14:creationId xmlns:p14="http://schemas.microsoft.com/office/powerpoint/2010/main" val="3554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card">
  <a:themeElements>
    <a:clrScheme name="micro:bit">
      <a:dk1>
        <a:srgbClr val="5F6262"/>
      </a:dk1>
      <a:lt1>
        <a:sysClr val="window" lastClr="FFFFFF"/>
      </a:lt1>
      <a:dk2>
        <a:srgbClr val="000000"/>
      </a:dk2>
      <a:lt2>
        <a:srgbClr val="FFFFFF"/>
      </a:lt2>
      <a:accent1>
        <a:srgbClr val="02EC00"/>
      </a:accent1>
      <a:accent2>
        <a:srgbClr val="44DCFF"/>
      </a:accent2>
      <a:accent3>
        <a:srgbClr val="DADB00"/>
      </a:accent3>
      <a:accent4>
        <a:srgbClr val="E73EE5"/>
      </a:accent4>
      <a:accent5>
        <a:srgbClr val="FD645C"/>
      </a:accent5>
      <a:accent6>
        <a:srgbClr val="FFCC32"/>
      </a:accent6>
      <a:hlink>
        <a:srgbClr val="128CAB"/>
      </a:hlink>
      <a:folHlink>
        <a:srgbClr val="009FC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 card">
  <a:themeElements>
    <a:clrScheme name="micro:bit">
      <a:dk1>
        <a:srgbClr val="5F6262"/>
      </a:dk1>
      <a:lt1>
        <a:sysClr val="window" lastClr="FFFFFF"/>
      </a:lt1>
      <a:dk2>
        <a:srgbClr val="000000"/>
      </a:dk2>
      <a:lt2>
        <a:srgbClr val="FFFFFF"/>
      </a:lt2>
      <a:accent1>
        <a:srgbClr val="02EC00"/>
      </a:accent1>
      <a:accent2>
        <a:srgbClr val="44DCFF"/>
      </a:accent2>
      <a:accent3>
        <a:srgbClr val="DADB00"/>
      </a:accent3>
      <a:accent4>
        <a:srgbClr val="E73EE5"/>
      </a:accent4>
      <a:accent5>
        <a:srgbClr val="FD645C"/>
      </a:accent5>
      <a:accent6>
        <a:srgbClr val="FFCC32"/>
      </a:accent6>
      <a:hlink>
        <a:srgbClr val="128CAB"/>
      </a:hlink>
      <a:folHlink>
        <a:srgbClr val="009FC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_dlc_DocId xmlns="f2ad5090-61a8-4b8c-ab70-68f4ff4d1933">ARM-ECM-0543388</_dlc_DocId>
    <_dlc_DocIdUrl xmlns="f2ad5090-61a8-4b8c-ab70-68f4ff4d1933">
      <Url>http://teamsites.arm.com/sites/cthub/_layouts/DocIdRedir.aspx?ID=ARM-ECM-0543388</Url>
      <Description>ARM-ECM-0543388</Description>
    </_dlc_DocIdUrl>
    <Current_x0020_Version xmlns="f2ad5090-61a8-4b8c-ab70-68f4ff4d1933">5.0</Current_x0020_Version>
    <Document_x0020_Author xmlns="f2ad5090-61a8-4b8c-ab70-68f4ff4d1933">
      <UserInfo>
        <DisplayName/>
        <AccountId xsi:nil="true"/>
        <AccountType/>
      </UserInfo>
    </Document_x0020_Author>
    <Document_x0020_Confidentiality xmlns="f2ad5090-61a8-4b8c-ab70-68f4ff4d1933">Confidential</Document_x0020_Confidentialit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RM Presentation (Confidential)" ma:contentTypeID="0x0101005C6975769EB1684CAB07571CAE07A11B04005D24418AABBAE844A6733AB35FD3BC97" ma:contentTypeVersion="22" ma:contentTypeDescription="" ma:contentTypeScope="" ma:versionID="e7f56dcce1d4d4aaa573f3f4c6c39766">
  <xsd:schema xmlns:xsd="http://www.w3.org/2001/XMLSchema" xmlns:xs="http://www.w3.org/2001/XMLSchema" xmlns:p="http://schemas.microsoft.com/office/2006/metadata/properties" xmlns:ns2="f2ad5090-61a8-4b8c-ab70-68f4ff4d1933" targetNamespace="http://schemas.microsoft.com/office/2006/metadata/properties" ma:root="true" ma:fieldsID="fe22a104bb3b0c700f139377294efc1e" ns2:_="">
    <xsd:import namespace="f2ad5090-61a8-4b8c-ab70-68f4ff4d1933"/>
    <xsd:element name="properties">
      <xsd:complexType>
        <xsd:sequence>
          <xsd:element name="documentManagement">
            <xsd:complexType>
              <xsd:all>
                <xsd:element ref="ns2:Document_x0020_Author" minOccurs="0"/>
                <xsd:element ref="ns2:Document_x0020_Confidentiality" minOccurs="0"/>
                <xsd:element ref="ns2:Current_x0020_Version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2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3" nillable="true" ma:displayName="Document Confidentiality" ma:default="Confidential" ma:format="Dropdown" ma:internalName="Document_x0020_Confidentiality" ma:readOnly="false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Current_x0020_Version" ma:index="6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 ma:index="4" ma:displayName="Comments"/>
        <xsd:element name="keywords" minOccurs="0" maxOccurs="1" type="xsd:string" ma:index="5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9C777C69-0744-4BF3-8514-FB149EBD22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6E82D6-7FB8-4D99-A7B6-3C5BB1D894B9}">
  <ds:schemaRefs>
    <ds:schemaRef ds:uri="http://www.w3.org/XML/1998/namespace"/>
    <ds:schemaRef ds:uri="http://schemas.openxmlformats.org/package/2006/metadata/core-properties"/>
    <ds:schemaRef ds:uri="f2ad5090-61a8-4b8c-ab70-68f4ff4d1933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541D840-68EF-4D0B-90DC-8911A13A2B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ad5090-61a8-4b8c-ab70-68f4ff4d1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D3E6A18-9A0A-4E27-8E6B-E388B8915A7F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ARM_PPT_Template_2016_Confidential</Template>
  <TotalTime>55119</TotalTime>
  <Words>456</Words>
  <Application>Microsoft Office PowerPoint</Application>
  <PresentationFormat>Aangepast</PresentationFormat>
  <Paragraphs>94</Paragraphs>
  <Slides>7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Calibri</vt:lpstr>
      <vt:lpstr>Tw Cen MT</vt:lpstr>
      <vt:lpstr>Title card</vt:lpstr>
      <vt:lpstr>Content card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Manager>Stuart.Waldron@arm.com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</dc:creator>
  <cp:keywords/>
  <dc:description/>
  <cp:lastModifiedBy>S.D. de Boer</cp:lastModifiedBy>
  <cp:revision>679</cp:revision>
  <cp:lastPrinted>2019-10-22T17:21:16Z</cp:lastPrinted>
  <dcterms:created xsi:type="dcterms:W3CDTF">2016-05-17T16:04:48Z</dcterms:created>
  <dcterms:modified xsi:type="dcterms:W3CDTF">2019-10-22T18:05:52Z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0x0101005C6975769EB1684CAB07571CAE07A11B04005D24418AABBAE844A6733AB35FD3BC97</vt:lpwstr>
  </property>
  <property fmtid="{D5CDD505-2E9C-101B-9397-08002B2CF9AE}" pid="3" name="_dlc_DocIdItemGuid">
    <vt:lpwstr>fa0faf5a-eeba-4021-a8b5-60a06c4003df</vt:lpwstr>
  </property>
  <property fmtid="{D5CDD505-2E9C-101B-9397-08002B2CF9AE}" pid="4" name="vti_description">
    <vt:lpwstr/>
  </property>
  <property fmtid="{D5CDD505-2E9C-101B-9397-08002B2CF9AE}" pid="5" name="_dlc_policyId">
    <vt:lpwstr>0x0101004E4B3E189D714F49A85ED613D6AE4F95|-1756139441</vt:lpwstr>
  </property>
  <property fmtid="{D5CDD505-2E9C-101B-9397-08002B2CF9AE}" pid="6" name="ItemRetentionFormula">
    <vt:lpwstr/>
  </property>
  <property fmtid="{D5CDD505-2E9C-101B-9397-08002B2CF9AE}" pid="7" name="_dlc_ItemStageId">
    <vt:lpwstr>1</vt:lpwstr>
  </property>
  <property fmtid="{D5CDD505-2E9C-101B-9397-08002B2CF9AE}" pid="8" name="_dlc_LastRun">
    <vt:lpwstr>08/15/2015 23:02:11</vt:lpwstr>
  </property>
  <property fmtid="{D5CDD505-2E9C-101B-9397-08002B2CF9AE}" pid="9" name="WorkflowChangePath">
    <vt:lpwstr>1069b4ef-e6f3-4ad7-8c8e-772136578697,10;</vt:lpwstr>
  </property>
  <property fmtid="{D5CDD505-2E9C-101B-9397-08002B2CF9AE}" pid="10" name="c45c40ffca3445d9bf3205a60bd2f6d6">
    <vt:lpwstr>Confidential|28d1025d-1415-4984-b35e-5b79e7d32b5c</vt:lpwstr>
  </property>
  <property fmtid="{D5CDD505-2E9C-101B-9397-08002B2CF9AE}" pid="11" name="TaxKeyword">
    <vt:lpwstr/>
  </property>
  <property fmtid="{D5CDD505-2E9C-101B-9397-08002B2CF9AE}" pid="12" name="Confidentiality">
    <vt:lpwstr>1;#Confidential|28d1025d-1415-4984-b35e-5b79e7d32b5c</vt:lpwstr>
  </property>
  <property fmtid="{D5CDD505-2E9C-101B-9397-08002B2CF9AE}" pid="13" name="Current Version">
    <vt:lpwstr>3.0</vt:lpwstr>
  </property>
  <property fmtid="{D5CDD505-2E9C-101B-9397-08002B2CF9AE}" pid="14" name="Calendar_x0020_Year">
    <vt:lpwstr>5;#2015|ee47c3e7-6a69-4f36-9adf-1007c8d399a4</vt:lpwstr>
  </property>
  <property fmtid="{D5CDD505-2E9C-101B-9397-08002B2CF9AE}" pid="15" name="Calendar Year">
    <vt:lpwstr>5;#2015|ee47c3e7-6a69-4f36-9adf-1007c8d399a4</vt:lpwstr>
  </property>
  <property fmtid="{D5CDD505-2E9C-101B-9397-08002B2CF9AE}" pid="16" name="Document Author">
    <vt:lpwstr/>
  </property>
  <property fmtid="{D5CDD505-2E9C-101B-9397-08002B2CF9AE}" pid="17" name="Document Confidentiality">
    <vt:lpwstr>Confidential</vt:lpwstr>
  </property>
  <property fmtid="{D5CDD505-2E9C-101B-9397-08002B2CF9AE}" pid="18" name="TaxCatchAll">
    <vt:lpwstr>5;#2015|ee47c3e7-6a69-4f36-9adf-1007c8d399a4;#1;#Confidential|28d1025d-1415-4984-b35e-5b79e7d32b5c</vt:lpwstr>
  </property>
  <property fmtid="{D5CDD505-2E9C-101B-9397-08002B2CF9AE}" pid="19" name="TaxKeywordTaxHTField">
    <vt:lpwstr/>
  </property>
  <property fmtid="{D5CDD505-2E9C-101B-9397-08002B2CF9AE}" pid="20" name="j60c3ced31bb40378c6254d49035d966">
    <vt:lpwstr>2015|ee47c3e7-6a69-4f36-9adf-1007c8d399a4</vt:lpwstr>
  </property>
</Properties>
</file>