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5"/>
    <p:sldMasterId id="2147483778" r:id="rId6"/>
  </p:sldMasterIdLst>
  <p:notesMasterIdLst>
    <p:notesMasterId r:id="rId14"/>
  </p:notesMasterIdLst>
  <p:handoutMasterIdLst>
    <p:handoutMasterId r:id="rId15"/>
  </p:handoutMasterIdLst>
  <p:sldIdLst>
    <p:sldId id="381" r:id="rId7"/>
    <p:sldId id="379" r:id="rId8"/>
    <p:sldId id="382" r:id="rId9"/>
    <p:sldId id="383" r:id="rId10"/>
    <p:sldId id="384" r:id="rId11"/>
    <p:sldId id="385" r:id="rId12"/>
    <p:sldId id="386" r:id="rId13"/>
  </p:sldIdLst>
  <p:sldSz cx="10058400" cy="7772400"/>
  <p:notesSz cx="10234613" cy="7104063"/>
  <p:defaultTextStyle>
    <a:defPPr>
      <a:defRPr lang="en-US"/>
    </a:defPPr>
    <a:lvl1pPr marL="0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5" userDrawn="1">
          <p15:clr>
            <a:srgbClr val="A4A3A4"/>
          </p15:clr>
        </p15:guide>
        <p15:guide id="2" pos="5662" userDrawn="1">
          <p15:clr>
            <a:srgbClr val="A4A3A4"/>
          </p15:clr>
        </p15:guide>
        <p15:guide id="3" orient="horz" pos="1023" userDrawn="1">
          <p15:clr>
            <a:srgbClr val="A4A3A4"/>
          </p15:clr>
        </p15:guide>
        <p15:guide id="4" orient="horz" pos="4351" userDrawn="1">
          <p15:clr>
            <a:srgbClr val="A4A3A4"/>
          </p15:clr>
        </p15:guide>
        <p15:guide id="5" pos="427" userDrawn="1">
          <p15:clr>
            <a:srgbClr val="A4A3A4"/>
          </p15:clr>
        </p15:guide>
        <p15:guide id="6" pos="56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7" name="Kavita Kapoor" initials="KK" lastIdx="3" clrIdx="7">
    <p:extLst/>
  </p:cmAuthor>
  <p:cmAuthor id="1" name="eploof" initials="ehp" lastIdx="68" clrIdx="1"/>
  <p:cmAuthor id="2" name="Stuart Waldron" initials="IH" lastIdx="0" clrIdx="2"/>
  <p:cmAuthor id="3" name="Stuart Waldron" initials="" lastIdx="3" clrIdx="3"/>
  <p:cmAuthor id="4" name="Zach Shelby" initials="ZS" lastIdx="1" clrIdx="4">
    <p:extLst/>
  </p:cmAuthor>
  <p:cmAuthor id="5" name="Hellen Norman" initials="HN" lastIdx="1" clrIdx="5">
    <p:extLst/>
  </p:cmAuthor>
  <p:cmAuthor id="6" name="Jonathan Austin" initials="JA" lastIdx="14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7500"/>
    <a:srgbClr val="6E6E00"/>
    <a:srgbClr val="112E78"/>
    <a:srgbClr val="008077"/>
    <a:srgbClr val="802F3B"/>
    <a:srgbClr val="806919"/>
    <a:srgbClr val="126380"/>
    <a:srgbClr val="216063"/>
    <a:srgbClr val="80332E"/>
    <a:srgbClr val="731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6" autoAdjust="0"/>
    <p:restoredTop sz="96433" autoAdjust="0"/>
  </p:normalViewPr>
  <p:slideViewPr>
    <p:cSldViewPr snapToGrid="0">
      <p:cViewPr varScale="1">
        <p:scale>
          <a:sx n="75" d="100"/>
          <a:sy n="75" d="100"/>
        </p:scale>
        <p:origin x="1186" y="43"/>
      </p:cViewPr>
      <p:guideLst>
        <p:guide orient="horz" pos="4895"/>
        <p:guide pos="5662"/>
        <p:guide orient="horz" pos="1023"/>
        <p:guide orient="horz" pos="4351"/>
        <p:guide pos="427"/>
        <p:guide pos="5698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096" y="-84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9" y="0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/>
          <a:lstStyle>
            <a:lvl1pPr algn="r">
              <a:defRPr sz="1300"/>
            </a:lvl1pPr>
          </a:lstStyle>
          <a:p>
            <a:fld id="{E72D30EF-8F20-0B47-8B5D-39A8BC29E860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747627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9" y="6747627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 anchor="b"/>
          <a:lstStyle>
            <a:lvl1pPr algn="r">
              <a:defRPr sz="1300"/>
            </a:lvl1pPr>
          </a:lstStyle>
          <a:p>
            <a:fld id="{5AD7AEC5-6202-3E49-9724-6DF8556784E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9" y="0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/>
          <a:lstStyle>
            <a:lvl1pPr algn="r">
              <a:defRPr sz="1300"/>
            </a:lvl1pPr>
          </a:lstStyle>
          <a:p>
            <a:fld id="{77EDD36E-1E02-F241-9611-1F1D9EAAD326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94075" y="533400"/>
            <a:ext cx="344646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739" tIns="49870" rIns="99739" bIns="498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</p:spPr>
        <p:txBody>
          <a:bodyPr vert="horz" lIns="99739" tIns="49870" rIns="99739" bIns="4987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747627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9" y="6747627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 anchor="b"/>
          <a:lstStyle>
            <a:lvl1pPr algn="r">
              <a:defRPr sz="1300"/>
            </a:lvl1pPr>
          </a:lstStyle>
          <a:p>
            <a:fld id="{579786E7-EDAB-724E-B5AE-1BDD6B8AC67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37271" y="2919101"/>
            <a:ext cx="2422525" cy="2727325"/>
          </a:xfrm>
          <a:prstGeom prst="rect">
            <a:avLst/>
          </a:prstGeom>
        </p:spPr>
        <p:txBody>
          <a:bodyPr/>
          <a:lstStyle>
            <a:lvl1pPr marL="350838" indent="-350838">
              <a:buClr>
                <a:schemeClr val="accent6">
                  <a:lumMod val="50000"/>
                </a:schemeClr>
              </a:buClr>
              <a:buSzPct val="100000"/>
              <a:defRPr sz="2000" b="1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9" name="Rectangle 8"/>
          <p:cNvSpPr/>
          <p:nvPr userDrawn="1"/>
        </p:nvSpPr>
        <p:spPr>
          <a:xfrm>
            <a:off x="6003133" y="2101185"/>
            <a:ext cx="27212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Probeer</a:t>
            </a:r>
            <a:r>
              <a:rPr lang="en-US" sz="20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deze</a:t>
            </a:r>
            <a:r>
              <a:rPr lang="en-US" sz="20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kaarten</a:t>
            </a:r>
            <a:r>
              <a:rPr lang="en-US" sz="20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 in </a:t>
            </a:r>
            <a:br>
              <a:rPr lang="en-US" sz="20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</a:br>
            <a:r>
              <a:rPr lang="en-US" sz="2000" b="1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willekeurige</a:t>
            </a:r>
            <a:r>
              <a:rPr lang="en-US" sz="2000" b="1" baseline="0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 </a:t>
            </a:r>
            <a:r>
              <a:rPr lang="en-US" sz="2000" b="1" baseline="0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volgorde</a:t>
            </a:r>
            <a:r>
              <a:rPr lang="en-US" sz="2000" b="1" baseline="0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:</a:t>
            </a:r>
            <a:endParaRPr lang="en-US" sz="2000" b="1" dirty="0" smtClean="0">
              <a:solidFill>
                <a:schemeClr val="accent6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56360" y="1701135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938515" y="1668720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51063" y="3133309"/>
            <a:ext cx="2422525" cy="2727325"/>
          </a:xfrm>
          <a:prstGeom prst="rect">
            <a:avLst/>
          </a:prstGeom>
        </p:spPr>
        <p:txBody>
          <a:bodyPr/>
          <a:lstStyle>
            <a:lvl1pPr marL="396875" indent="-396875">
              <a:buClr>
                <a:schemeClr val="accent6">
                  <a:lumMod val="50000"/>
                </a:schemeClr>
              </a:buClr>
              <a:buSzPct val="100000"/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51063" y="2111420"/>
            <a:ext cx="2233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Gebruik</a:t>
            </a:r>
            <a:r>
              <a:rPr lang="en-US" sz="20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 de </a:t>
            </a:r>
            <a:r>
              <a:rPr lang="en-US" sz="2000" b="1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kaarten</a:t>
            </a:r>
            <a:r>
              <a:rPr lang="en-US" sz="20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 </a:t>
            </a:r>
            <a:br>
              <a:rPr lang="en-US" sz="20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</a:br>
            <a:r>
              <a:rPr lang="en-US" sz="20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in </a:t>
            </a:r>
            <a:r>
              <a:rPr lang="en-US" sz="2000" b="1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deze</a:t>
            </a:r>
            <a:r>
              <a:rPr lang="en-US" sz="20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volgorde</a:t>
            </a:r>
            <a:r>
              <a:rPr lang="en-US" sz="20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: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56360" y="1701135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938515" y="1668720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9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here then any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37271" y="2728595"/>
            <a:ext cx="2422525" cy="2727325"/>
          </a:xfrm>
          <a:prstGeom prst="rect">
            <a:avLst/>
          </a:prstGeom>
        </p:spPr>
        <p:txBody>
          <a:bodyPr/>
          <a:lstStyle>
            <a:lvl1pPr marL="350838" indent="-350838">
              <a:buClr>
                <a:schemeClr val="accent6">
                  <a:lumMod val="50000"/>
                </a:schemeClr>
              </a:buClr>
              <a:buSzPct val="100000"/>
              <a:defRPr sz="2000" b="1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543078" y="2111420"/>
            <a:ext cx="372035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Begin met de </a:t>
            </a:r>
            <a:r>
              <a:rPr lang="en-US" sz="1500" b="1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eerste</a:t>
            </a:r>
            <a:r>
              <a:rPr lang="en-US" sz="15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 </a:t>
            </a:r>
            <a:r>
              <a:rPr lang="en-US" sz="1500" b="1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kaart</a:t>
            </a:r>
            <a:r>
              <a:rPr lang="en-US" sz="15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 en </a:t>
            </a:r>
            <a:r>
              <a:rPr lang="en-US" sz="1500" b="1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probeer</a:t>
            </a:r>
            <a:r>
              <a:rPr lang="en-US" sz="15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 </a:t>
            </a:r>
            <a:br>
              <a:rPr lang="en-US" sz="15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</a:br>
            <a:r>
              <a:rPr lang="en-US" sz="1500" b="1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daarna</a:t>
            </a:r>
            <a:r>
              <a:rPr lang="en-US" sz="15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 de </a:t>
            </a:r>
            <a:r>
              <a:rPr lang="en-US" sz="1500" b="1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kaarten</a:t>
            </a:r>
            <a:r>
              <a:rPr lang="en-US" sz="15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 in </a:t>
            </a:r>
            <a:r>
              <a:rPr lang="en-US" sz="1500" b="1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willekeurige</a:t>
            </a:r>
            <a:r>
              <a:rPr lang="en-US" sz="15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 </a:t>
            </a:r>
            <a:r>
              <a:rPr lang="en-US" sz="1500" b="1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volgorde</a:t>
            </a:r>
            <a:r>
              <a:rPr lang="en-US" sz="18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: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56360" y="1701135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938515" y="1668720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6" name="Rechthoek 5"/>
          <p:cNvSpPr/>
          <p:nvPr userDrawn="1"/>
        </p:nvSpPr>
        <p:spPr>
          <a:xfrm>
            <a:off x="5181671" y="7342386"/>
            <a:ext cx="44388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Vertaald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en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bewerkt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Sjouke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Boer, 2019</a:t>
            </a:r>
          </a:p>
        </p:txBody>
      </p:sp>
    </p:spTree>
    <p:extLst>
      <p:ext uri="{BB962C8B-B14F-4D97-AF65-F5344CB8AC3E}">
        <p14:creationId xmlns:p14="http://schemas.microsoft.com/office/powerpoint/2010/main" val="117291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252715" y="1104870"/>
            <a:ext cx="4104645" cy="400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1486215" y="2173575"/>
            <a:ext cx="2621279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4533" y="1089630"/>
            <a:ext cx="4104645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microsoft.com/office/2007/relationships/hdphoto" Target="../media/hdphoto1.wdp"/><Relationship Id="rId4" Type="http://schemas.openxmlformats.org/officeDocument/2006/relationships/theme" Target="../theme/theme1.xml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5029200" y="0"/>
            <a:ext cx="0" cy="77724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43" y="6478285"/>
            <a:ext cx="422678" cy="62182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32165" y="7037228"/>
            <a:ext cx="422678" cy="62182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9440760" y="1270685"/>
            <a:ext cx="422678" cy="62182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87789" y="577609"/>
            <a:ext cx="422678" cy="62182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White">
          <a:xfrm>
            <a:off x="457200" y="914400"/>
            <a:ext cx="9144000" cy="64008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18372" y="264626"/>
            <a:ext cx="2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Zo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maak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je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een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kaart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60910" y="164599"/>
            <a:ext cx="15862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1.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Vouw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het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blad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in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tweeën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035307" y="164599"/>
            <a:ext cx="14940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3.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Knip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uit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langs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streepjeslijn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456886" y="164599"/>
            <a:ext cx="16873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Lijm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achter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-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kanten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aan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elkaar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914400" y="1400175"/>
            <a:ext cx="3657600" cy="52578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501" y="141173"/>
            <a:ext cx="422678" cy="6218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600" y="134118"/>
            <a:ext cx="380112" cy="5760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5362" y="184863"/>
            <a:ext cx="422678" cy="540540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5528761" y="1400175"/>
            <a:ext cx="3657600" cy="52578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256095" y="6830021"/>
            <a:ext cx="1473027" cy="29233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736406" y="6822300"/>
            <a:ext cx="165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icrobit.org/scratch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95652" y="6807772"/>
            <a:ext cx="1473027" cy="2923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5275963" y="6800051"/>
            <a:ext cx="165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icrobit.org/scratch</a:t>
            </a:r>
          </a:p>
        </p:txBody>
      </p:sp>
      <p:sp>
        <p:nvSpPr>
          <p:cNvPr id="26" name="TextBox 35"/>
          <p:cNvSpPr txBox="1"/>
          <p:nvPr userDrawn="1"/>
        </p:nvSpPr>
        <p:spPr>
          <a:xfrm>
            <a:off x="470490" y="7283807"/>
            <a:ext cx="4437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Geïnspireerd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Scratch Cards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gemaakt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Natalie Rusk scratch.mit.edu/cards </a:t>
            </a:r>
          </a:p>
        </p:txBody>
      </p:sp>
      <p:sp>
        <p:nvSpPr>
          <p:cNvPr id="27" name="Rechthoek 26"/>
          <p:cNvSpPr/>
          <p:nvPr userDrawn="1"/>
        </p:nvSpPr>
        <p:spPr>
          <a:xfrm>
            <a:off x="5326060" y="7273110"/>
            <a:ext cx="44388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Vertaald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en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bewerkt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Sjouke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Boer, 2019</a:t>
            </a:r>
          </a:p>
        </p:txBody>
      </p:sp>
      <p:pic>
        <p:nvPicPr>
          <p:cNvPr id="28" name="Picture 16"/>
          <p:cNvPicPr>
            <a:picLocks noChangeAspect="1"/>
          </p:cNvPicPr>
          <p:nvPr userDrawn="1"/>
        </p:nvPicPr>
        <p:blipFill>
          <a:blip r:embed="rId9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22" b="98714" l="521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813700">
            <a:off x="685730" y="1086696"/>
            <a:ext cx="864124" cy="699851"/>
          </a:xfrm>
          <a:prstGeom prst="rect">
            <a:avLst/>
          </a:prstGeom>
        </p:spPr>
      </p:pic>
      <p:pic>
        <p:nvPicPr>
          <p:cNvPr id="1026" name="Picture 2" descr="Afbeeldingsresultaat voor pictogram schrijven"/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285" y="1132055"/>
            <a:ext cx="609131" cy="60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relateerde afbeelding"/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168" y="5992167"/>
            <a:ext cx="718598" cy="72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pictogram schilderen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8081">
            <a:off x="4294849" y="6050597"/>
            <a:ext cx="574152" cy="64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Afbeelding 17"/>
          <p:cNvPicPr>
            <a:picLocks noChangeAspect="1"/>
          </p:cNvPicPr>
          <p:nvPr userDrawn="1"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34512">
            <a:off x="544816" y="2969643"/>
            <a:ext cx="530575" cy="5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 userDrawn="1"/>
        </p:nvCxnSpPr>
        <p:spPr>
          <a:xfrm>
            <a:off x="5029200" y="0"/>
            <a:ext cx="0" cy="77724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43" y="6478285"/>
            <a:ext cx="422678" cy="62182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32165" y="7037228"/>
            <a:ext cx="422678" cy="62182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9440760" y="1270685"/>
            <a:ext cx="422678" cy="62182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87789" y="577609"/>
            <a:ext cx="422678" cy="62182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White">
          <a:xfrm>
            <a:off x="457200" y="914400"/>
            <a:ext cx="9144000" cy="64008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 bwMode="blackWhite">
          <a:xfrm>
            <a:off x="1186780" y="1916348"/>
            <a:ext cx="3200400" cy="4572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256095" y="6830021"/>
            <a:ext cx="1473027" cy="292337"/>
          </a:xfrm>
          <a:prstGeom prst="rect">
            <a:avLst/>
          </a:prstGeom>
        </p:spPr>
      </p:pic>
      <p:sp>
        <p:nvSpPr>
          <p:cNvPr id="22" name="Round Same Side Corner Rectangle 21"/>
          <p:cNvSpPr/>
          <p:nvPr userDrawn="1"/>
        </p:nvSpPr>
        <p:spPr>
          <a:xfrm rot="10800000">
            <a:off x="1362120" y="2704290"/>
            <a:ext cx="2869688" cy="3647872"/>
          </a:xfrm>
          <a:prstGeom prst="round2SameRect">
            <a:avLst>
              <a:gd name="adj1" fmla="val 14543"/>
              <a:gd name="adj2" fmla="val 0"/>
            </a:avLst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736406" y="6822300"/>
            <a:ext cx="165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icrobit.org/scratch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263853" y="1361334"/>
            <a:ext cx="165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icrobit.org/scratch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518372" y="264626"/>
            <a:ext cx="22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Zo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maak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je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een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kaart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: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3060910" y="164599"/>
            <a:ext cx="15862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1. </a:t>
            </a:r>
            <a:r>
              <a:rPr lang="en-US" sz="1600" b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Vouw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het </a:t>
            </a:r>
            <a:r>
              <a:rPr lang="en-US" sz="1600" b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blad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b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in </a:t>
            </a:r>
            <a:r>
              <a:rPr lang="en-US" sz="1600" b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tweeën</a:t>
            </a:r>
            <a:endParaRPr lang="en-US" sz="1600" b="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035307" y="164599"/>
            <a:ext cx="14940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3.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Knip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uit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langs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streepjeslijn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5456886" y="164599"/>
            <a:ext cx="16873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Lijm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achter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-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kanten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aan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elkaar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501" y="141173"/>
            <a:ext cx="422678" cy="62182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600" y="134118"/>
            <a:ext cx="380112" cy="57604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5362" y="184863"/>
            <a:ext cx="422678" cy="540540"/>
          </a:xfrm>
          <a:prstGeom prst="rect">
            <a:avLst/>
          </a:prstGeom>
        </p:spPr>
      </p:pic>
      <p:sp>
        <p:nvSpPr>
          <p:cNvPr id="49" name="Rectangle 48"/>
          <p:cNvSpPr/>
          <p:nvPr userDrawn="1"/>
        </p:nvSpPr>
        <p:spPr bwMode="white">
          <a:xfrm>
            <a:off x="5047488" y="1772814"/>
            <a:ext cx="4537680" cy="5527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 userDrawn="1"/>
        </p:nvSpPr>
        <p:spPr bwMode="blackWhite">
          <a:xfrm>
            <a:off x="2587570" y="6761630"/>
            <a:ext cx="368447" cy="3684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4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Rechthoek 23"/>
          <p:cNvSpPr/>
          <p:nvPr userDrawn="1"/>
        </p:nvSpPr>
        <p:spPr>
          <a:xfrm>
            <a:off x="5180600" y="7280552"/>
            <a:ext cx="44388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Vertaald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en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bewerkt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Sjouke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Boer, 2019</a:t>
            </a:r>
          </a:p>
        </p:txBody>
      </p:sp>
      <p:sp>
        <p:nvSpPr>
          <p:cNvPr id="25" name="TextBox 35"/>
          <p:cNvSpPr txBox="1"/>
          <p:nvPr userDrawn="1"/>
        </p:nvSpPr>
        <p:spPr>
          <a:xfrm>
            <a:off x="470490" y="7263418"/>
            <a:ext cx="4437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Geïnspireerd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Scratch Cards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gemaakt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Natalie Rusk scratch.mit.edu/cards </a:t>
            </a:r>
          </a:p>
        </p:txBody>
      </p:sp>
      <p:pic>
        <p:nvPicPr>
          <p:cNvPr id="26" name="Picture 16"/>
          <p:cNvPicPr>
            <a:picLocks noChangeAspect="1"/>
          </p:cNvPicPr>
          <p:nvPr userDrawn="1"/>
        </p:nvPicPr>
        <p:blipFill>
          <a:blip r:embed="rId7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2" b="98714" l="521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813700">
            <a:off x="698777" y="1066177"/>
            <a:ext cx="1029719" cy="833966"/>
          </a:xfrm>
          <a:prstGeom prst="rect">
            <a:avLst/>
          </a:prstGeom>
        </p:spPr>
      </p:pic>
      <p:pic>
        <p:nvPicPr>
          <p:cNvPr id="27" name="Picture 2" descr="Afbeeldingsresultaat voor pictogram schrijven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01" y="1178594"/>
            <a:ext cx="609131" cy="60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Gerelateerde afbeelding"/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168" y="5992167"/>
            <a:ext cx="718598" cy="72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Afbeeldingsresultaat voor pictogram schilderen"/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8081">
            <a:off x="4294849" y="6050597"/>
            <a:ext cx="574152" cy="64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Afbeelding 31"/>
          <p:cNvPicPr>
            <a:picLocks noChangeAspect="1"/>
          </p:cNvPicPr>
          <p:nvPr userDrawn="1"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34512">
            <a:off x="590016" y="2929001"/>
            <a:ext cx="530575" cy="5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9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hdphoto" Target="../media/hdphoto6.wdp"/><Relationship Id="rId3" Type="http://schemas.microsoft.com/office/2007/relationships/hdphoto" Target="../media/hdphoto2.wdp"/><Relationship Id="rId7" Type="http://schemas.microsoft.com/office/2007/relationships/hdphoto" Target="../media/hdphoto3.wdp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12.jpe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microsoft.com/office/2007/relationships/hdphoto" Target="../media/hdphoto5.wdp"/><Relationship Id="rId5" Type="http://schemas.openxmlformats.org/officeDocument/2006/relationships/image" Target="../media/image14.tiff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3.tiff"/><Relationship Id="rId9" Type="http://schemas.microsoft.com/office/2007/relationships/hdphoto" Target="../media/hdphoto4.wdp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tiff"/><Relationship Id="rId7" Type="http://schemas.openxmlformats.org/officeDocument/2006/relationships/image" Target="../media/image19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tiff"/><Relationship Id="rId11" Type="http://schemas.openxmlformats.org/officeDocument/2006/relationships/image" Target="../media/image30.png"/><Relationship Id="rId5" Type="http://schemas.openxmlformats.org/officeDocument/2006/relationships/image" Target="../media/image11.tiff"/><Relationship Id="rId10" Type="http://schemas.openxmlformats.org/officeDocument/2006/relationships/image" Target="../media/image29.png"/><Relationship Id="rId4" Type="http://schemas.openxmlformats.org/officeDocument/2006/relationships/image" Target="../media/image25.tiff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3.png"/><Relationship Id="rId4" Type="http://schemas.microsoft.com/office/2007/relationships/hdphoto" Target="../media/hdphoto7.wdp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microsoft.com/office/2007/relationships/hdphoto" Target="../media/hdphoto8.wdp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11" Type="http://schemas.openxmlformats.org/officeDocument/2006/relationships/image" Target="../media/image19.png"/><Relationship Id="rId5" Type="http://schemas.microsoft.com/office/2007/relationships/hdphoto" Target="../media/hdphoto9.wdp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7.png"/><Relationship Id="rId18" Type="http://schemas.openxmlformats.org/officeDocument/2006/relationships/image" Target="../media/image56.png"/><Relationship Id="rId3" Type="http://schemas.microsoft.com/office/2007/relationships/hdphoto" Target="../media/hdphoto10.wdp"/><Relationship Id="rId7" Type="http://schemas.microsoft.com/office/2007/relationships/hdphoto" Target="../media/hdphoto12.wdp"/><Relationship Id="rId12" Type="http://schemas.openxmlformats.org/officeDocument/2006/relationships/image" Target="../media/image46.png"/><Relationship Id="rId17" Type="http://schemas.openxmlformats.org/officeDocument/2006/relationships/image" Target="../media/image55.png"/><Relationship Id="rId2" Type="http://schemas.openxmlformats.org/officeDocument/2006/relationships/image" Target="../media/image5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45.png"/><Relationship Id="rId5" Type="http://schemas.microsoft.com/office/2007/relationships/hdphoto" Target="../media/hdphoto11.wdp"/><Relationship Id="rId15" Type="http://schemas.openxmlformats.org/officeDocument/2006/relationships/image" Target="../media/image53.png"/><Relationship Id="rId10" Type="http://schemas.microsoft.com/office/2007/relationships/hdphoto" Target="../media/hdphoto14.wdp"/><Relationship Id="rId19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microsoft.com/office/2007/relationships/hdphoto" Target="../media/hdphoto13.wdp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Tekenkaarten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Tekenkaarten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040115" y="2992755"/>
            <a:ext cx="2865120" cy="2727325"/>
          </a:xfrm>
          <a:prstGeom prst="rect">
            <a:avLst/>
          </a:prstGeom>
        </p:spPr>
        <p:txBody>
          <a:bodyPr/>
          <a:lstStyle>
            <a:lvl1pPr marL="396875" indent="-396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>
                  <a:lumMod val="50000"/>
                </a:schemeClr>
              </a:buClr>
              <a:buSzPct val="100000"/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Heen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Weer</a:t>
            </a:r>
            <a:endParaRPr lang="en-US" dirty="0" smtClean="0"/>
          </a:p>
          <a:p>
            <a:r>
              <a:rPr lang="en-US" dirty="0" smtClean="0"/>
              <a:t>Trek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lijn</a:t>
            </a:r>
            <a:endParaRPr lang="en-US" dirty="0" smtClean="0"/>
          </a:p>
          <a:p>
            <a:r>
              <a:rPr lang="en-US" dirty="0" err="1" smtClean="0"/>
              <a:t>Speciale</a:t>
            </a:r>
            <a:r>
              <a:rPr lang="en-US" dirty="0" smtClean="0"/>
              <a:t> </a:t>
            </a:r>
            <a:r>
              <a:rPr lang="en-US" dirty="0" err="1" smtClean="0"/>
              <a:t>Effecten</a:t>
            </a:r>
            <a:endParaRPr lang="en-US" dirty="0" smtClean="0"/>
          </a:p>
          <a:p>
            <a:r>
              <a:rPr lang="en-US" dirty="0" err="1" smtClean="0"/>
              <a:t>Willekeurige</a:t>
            </a:r>
            <a:r>
              <a:rPr lang="en-US" dirty="0" smtClean="0"/>
              <a:t> </a:t>
            </a:r>
            <a:r>
              <a:rPr lang="en-US" dirty="0" err="1" smtClean="0"/>
              <a:t>lijnen</a:t>
            </a:r>
            <a:endParaRPr lang="en-US" dirty="0" smtClean="0"/>
          </a:p>
          <a:p>
            <a:r>
              <a:rPr lang="en-US" dirty="0" err="1" smtClean="0"/>
              <a:t>Stemmachine</a:t>
            </a:r>
            <a:endParaRPr lang="en-US" dirty="0" smtClean="0"/>
          </a:p>
          <a:p>
            <a:r>
              <a:rPr lang="en-US" dirty="0" err="1" smtClean="0"/>
              <a:t>Stempel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leg vast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2387" y="2236086"/>
            <a:ext cx="3213065" cy="2484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2259" y="4855757"/>
            <a:ext cx="2573319" cy="13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Heen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Weer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Heen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Weer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445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757707"/>
            <a:ext cx="4530537" cy="1528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211625"/>
            <a:ext cx="4530537" cy="249722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5923" y="3318181"/>
            <a:ext cx="191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6700" y="5782755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black">
          <a:xfrm>
            <a:off x="1486215" y="2173575"/>
            <a:ext cx="2621279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Gebruik</a:t>
            </a:r>
            <a:r>
              <a:rPr lang="en-US" dirty="0" smtClean="0"/>
              <a:t> de A- </a:t>
            </a:r>
            <a:r>
              <a:rPr lang="en-US" dirty="0" err="1" smtClean="0"/>
              <a:t>en</a:t>
            </a:r>
            <a:r>
              <a:rPr lang="en-US" dirty="0" smtClean="0"/>
              <a:t> B-knop om je sprite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verplaatsen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7866" y="679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4609" y="6221499"/>
            <a:ext cx="2891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Druk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op de A-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B-knop om je sprite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bewegen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/>
            </a:r>
            <a:b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</a:b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OPDRACHT: 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Hoe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kan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de sprites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omhoog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omlaag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laten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bewegen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in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plaats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van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naar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links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naar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rechts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? </a:t>
            </a: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52" b="96296" l="0" r="100000">
                        <a14:foregroundMark x1="14545" y1="14815" x2="83636" y2="94444"/>
                        <a14:foregroundMark x1="90909" y1="20370" x2="9091" y2="814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80409" y="2171533"/>
            <a:ext cx="666291" cy="654176"/>
          </a:xfrm>
          <a:prstGeom prst="rect">
            <a:avLst/>
          </a:prstGeom>
          <a:ln w="9525">
            <a:solidFill>
              <a:srgbClr val="3EDCFD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857" y="2165309"/>
            <a:ext cx="698500" cy="660400"/>
          </a:xfrm>
          <a:prstGeom prst="rect">
            <a:avLst/>
          </a:prstGeom>
          <a:ln>
            <a:solidFill>
              <a:srgbClr val="3EDCFD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657101" y="2293199"/>
            <a:ext cx="1393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Voeg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sprite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achtergrond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toe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9578" y="3913955"/>
            <a:ext cx="1459464" cy="14594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13" b="94355" l="4036" r="946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417" y="2910715"/>
            <a:ext cx="1664860" cy="9257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023" b="89474" l="971" r="96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1163" y="3813201"/>
            <a:ext cx="1617352" cy="104421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53" b="91506" l="9859" r="96244">
                        <a14:foregroundMark x1="46948" y1="20849" x2="46948" y2="208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3118" y="5169464"/>
            <a:ext cx="1053442" cy="128094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969" b="93722" l="2970" r="95545">
                        <a14:foregroundMark x1="58911" y1="16143" x2="58911" y2="16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4946" y="4566198"/>
            <a:ext cx="933585" cy="103064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3130261" y="3373591"/>
            <a:ext cx="82281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80241" y="5044823"/>
            <a:ext cx="1372833" cy="2743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678329" y="5900648"/>
            <a:ext cx="1102905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641395" y="4231132"/>
            <a:ext cx="777136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Afbeelding 11"/>
          <p:cNvPicPr>
            <a:picLocks noChangeAspect="1"/>
          </p:cNvPicPr>
          <p:nvPr/>
        </p:nvPicPr>
        <p:blipFill>
          <a:blip r:embed="rId14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9578" y="3202835"/>
            <a:ext cx="916628" cy="427242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15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8918" y="3634748"/>
            <a:ext cx="2014647" cy="932852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6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2212" y="4561615"/>
            <a:ext cx="2179897" cy="1021290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>
          <a:blip r:embed="rId17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9587" y="6078525"/>
            <a:ext cx="1260819" cy="12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Trek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lijn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Trek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lijn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6251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768395"/>
            <a:ext cx="4530537" cy="1517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368519"/>
            <a:ext cx="4530537" cy="22697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728" y="3495099"/>
            <a:ext cx="191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0425" y="5854432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8367" y="67970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black">
          <a:xfrm>
            <a:off x="1338444" y="2117593"/>
            <a:ext cx="2916821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Trek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lijn</a:t>
            </a:r>
            <a:r>
              <a:rPr lang="en-US" dirty="0" smtClean="0"/>
              <a:t> </a:t>
            </a:r>
            <a:r>
              <a:rPr lang="en-US" dirty="0" err="1" smtClean="0"/>
              <a:t>terwijl</a:t>
            </a:r>
            <a:r>
              <a:rPr lang="en-US" dirty="0" smtClean="0"/>
              <a:t> je sprite </a:t>
            </a:r>
            <a:r>
              <a:rPr lang="en-US" dirty="0" err="1" smtClean="0"/>
              <a:t>beweegt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2158" y="2142127"/>
            <a:ext cx="865758" cy="669706"/>
          </a:xfrm>
          <a:prstGeom prst="rect">
            <a:avLst/>
          </a:prstGeom>
          <a:ln>
            <a:solidFill>
              <a:srgbClr val="3EDCFD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049" y="2253541"/>
            <a:ext cx="548700" cy="526304"/>
          </a:xfrm>
          <a:prstGeom prst="rect">
            <a:avLst/>
          </a:prstGeom>
          <a:ln>
            <a:solidFill>
              <a:srgbClr val="3EDCFD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6222" y="2266171"/>
            <a:ext cx="557327" cy="501045"/>
          </a:xfrm>
          <a:prstGeom prst="rect">
            <a:avLst/>
          </a:prstGeom>
          <a:ln>
            <a:solidFill>
              <a:srgbClr val="3EDCFD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247582" y="2925726"/>
            <a:ext cx="2042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Laad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de Pen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extensie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4609" y="6221499"/>
            <a:ext cx="2891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Druk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op de A-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de B-knop om je sprite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bewegen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Tekent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je sprite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ook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lijn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?</a:t>
            </a:r>
            <a:endParaRPr lang="en-US" sz="1000" dirty="0" smtClean="0">
              <a:latin typeface="Tw Cen MT" charset="0"/>
              <a:ea typeface="Tw Cen MT" charset="0"/>
              <a:cs typeface="Tw Cen MT" charset="0"/>
            </a:endParaRP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OPDRACHT: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Voeg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wis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alles-blok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toe om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lijn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uit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gummen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1000" b="1" dirty="0" smtClean="0">
              <a:latin typeface="Tw Cen MT" charset="0"/>
              <a:ea typeface="Tw Cen MT" charset="0"/>
              <a:cs typeface="Tw Cen MT" charset="0"/>
            </a:endParaRPr>
          </a:p>
          <a:p>
            <a:endParaRPr lang="en-US" sz="1000" dirty="0" smtClean="0">
              <a:latin typeface="Tw Cen MT" charset="0"/>
              <a:ea typeface="Tw Cen MT" charset="0"/>
              <a:cs typeface="Tw Cen MT" charset="0"/>
            </a:endParaRP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2598" y="5161765"/>
            <a:ext cx="876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Dit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laat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je op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op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het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scherm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zien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283549" y="5090813"/>
            <a:ext cx="374960" cy="1255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5720" y="2786165"/>
            <a:ext cx="2573319" cy="13343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626808" y="4486447"/>
            <a:ext cx="2475358" cy="120873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27866" y="679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30" name="Afbeelding 29"/>
          <p:cNvPicPr>
            <a:picLocks noChangeAspect="1"/>
          </p:cNvPicPr>
          <p:nvPr/>
        </p:nvPicPr>
        <p:blipFill>
          <a:blip r:embed="rId7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3190" y="3408674"/>
            <a:ext cx="916628" cy="427242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8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1084" y="4052116"/>
            <a:ext cx="1607201" cy="1260106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9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9371" y="3763348"/>
            <a:ext cx="1889159" cy="869612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10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4159" y="4601205"/>
            <a:ext cx="1954371" cy="875317"/>
          </a:xfrm>
          <a:prstGeom prst="rect">
            <a:avLst/>
          </a:prstGeom>
        </p:spPr>
      </p:pic>
      <p:pic>
        <p:nvPicPr>
          <p:cNvPr id="31" name="Afbeelding 30"/>
          <p:cNvPicPr>
            <a:picLocks noChangeAspect="1"/>
          </p:cNvPicPr>
          <p:nvPr/>
        </p:nvPicPr>
        <p:blipFill>
          <a:blip r:embed="rId11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9049" y="6157001"/>
            <a:ext cx="1029106" cy="52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Speciale</a:t>
            </a:r>
            <a:r>
              <a:rPr lang="en-US" dirty="0" smtClean="0"/>
              <a:t> </a:t>
            </a:r>
            <a:r>
              <a:rPr lang="en-US" dirty="0" err="1" smtClean="0"/>
              <a:t>Effecten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Speciale</a:t>
            </a:r>
            <a:r>
              <a:rPr lang="en-US" dirty="0" smtClean="0"/>
              <a:t> </a:t>
            </a:r>
            <a:r>
              <a:rPr lang="en-US" dirty="0" err="1" smtClean="0"/>
              <a:t>Effecten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29"/>
            <a:ext cx="4530537" cy="20154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457217"/>
            <a:ext cx="4530537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764609"/>
            <a:ext cx="4530537" cy="163424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2961" y="3886620"/>
            <a:ext cx="191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4641" y="5493729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8367" y="67970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black">
          <a:xfrm>
            <a:off x="1486215" y="2125095"/>
            <a:ext cx="2621279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Verander</a:t>
            </a:r>
            <a:r>
              <a:rPr lang="en-US" dirty="0" smtClean="0"/>
              <a:t> de </a:t>
            </a:r>
            <a:r>
              <a:rPr lang="en-US" dirty="0" err="1" smtClean="0"/>
              <a:t>kleur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de </a:t>
            </a:r>
            <a:r>
              <a:rPr lang="en-US" dirty="0" err="1" smtClean="0"/>
              <a:t>dikte</a:t>
            </a:r>
            <a:r>
              <a:rPr lang="en-US" dirty="0" smtClean="0"/>
              <a:t> van je pen.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7866" y="679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50509" y="3151479"/>
            <a:ext cx="1035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Zet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de pen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neer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329211" y="3280756"/>
            <a:ext cx="34321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7524" y="5960818"/>
            <a:ext cx="2250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Druk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op de A-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de B-knop om de pen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veranderen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b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</a:b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OPDRACHT: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Voeg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code toe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zodat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pen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terug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gezet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wordt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naar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oorspronkelijke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instellingen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4845" y="2850710"/>
            <a:ext cx="2533940" cy="30666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1" b="98876" l="9746" r="898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2725" y="2950315"/>
            <a:ext cx="1297516" cy="97863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2429" y="2040576"/>
            <a:ext cx="2038350" cy="1638300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/>
        </p:nvPicPr>
        <p:blipFill>
          <a:blip r:embed="rId6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6333" y="3746007"/>
            <a:ext cx="916628" cy="427242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7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0102" y="4282132"/>
            <a:ext cx="2251795" cy="940143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8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7055" y="4289276"/>
            <a:ext cx="1903619" cy="932999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0363" y="5998803"/>
            <a:ext cx="1677001" cy="9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Willekeurige</a:t>
            </a:r>
            <a:r>
              <a:rPr lang="en-US" dirty="0" smtClean="0"/>
              <a:t> </a:t>
            </a:r>
            <a:r>
              <a:rPr lang="en-US" dirty="0" err="1" smtClean="0"/>
              <a:t>lijnen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Willekeurige</a:t>
            </a:r>
            <a:r>
              <a:rPr lang="en-US" dirty="0" smtClean="0"/>
              <a:t> </a:t>
            </a:r>
            <a:r>
              <a:rPr lang="en-US" dirty="0" err="1" smtClean="0"/>
              <a:t>lijnen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457217"/>
            <a:ext cx="4530537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570050"/>
            <a:ext cx="4530537" cy="1828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5923" y="3710119"/>
            <a:ext cx="191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4640" y="5550371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8367" y="67970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black">
          <a:xfrm>
            <a:off x="1239520" y="2093196"/>
            <a:ext cx="3010492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Laat</a:t>
            </a:r>
            <a:r>
              <a:rPr lang="en-US" dirty="0" smtClean="0"/>
              <a:t> je sprite </a:t>
            </a:r>
            <a:r>
              <a:rPr lang="en-US" dirty="0" err="1" smtClean="0"/>
              <a:t>lijnen</a:t>
            </a:r>
            <a:r>
              <a:rPr lang="en-US" dirty="0" smtClean="0"/>
              <a:t> </a:t>
            </a:r>
            <a:r>
              <a:rPr lang="en-US" dirty="0" err="1" smtClean="0"/>
              <a:t>trekken</a:t>
            </a:r>
            <a:r>
              <a:rPr lang="en-US" dirty="0" smtClean="0"/>
              <a:t> </a:t>
            </a:r>
            <a:r>
              <a:rPr lang="en-US" dirty="0" err="1" smtClean="0"/>
              <a:t>terwijl</a:t>
            </a:r>
            <a:r>
              <a:rPr lang="en-US" dirty="0" smtClean="0"/>
              <a:t>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willekeurige</a:t>
            </a:r>
            <a:r>
              <a:rPr lang="en-US" dirty="0" smtClean="0"/>
              <a:t> op het </a:t>
            </a:r>
            <a:r>
              <a:rPr lang="en-US" dirty="0" err="1" smtClean="0"/>
              <a:t>scherm</a:t>
            </a:r>
            <a:r>
              <a:rPr lang="en-US" dirty="0" smtClean="0"/>
              <a:t> </a:t>
            </a:r>
            <a:r>
              <a:rPr lang="en-US" dirty="0" err="1" smtClean="0"/>
              <a:t>beweegt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8367" y="679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281586" y="3147406"/>
            <a:ext cx="34321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42363" y="4572636"/>
            <a:ext cx="876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Laat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Scratch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bepalen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hoe de sprite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beweegt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op het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scherm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8099055" y="4812365"/>
            <a:ext cx="459094" cy="4407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52715" y="5973737"/>
            <a:ext cx="252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Voeg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hiernaast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staande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code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ook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nog toe.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Kan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sprite op het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scherm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tekenen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? </a:t>
            </a: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0839" y="3011362"/>
            <a:ext cx="2599770" cy="30402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15" y="5291171"/>
            <a:ext cx="2256883" cy="14404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740" y="6130588"/>
            <a:ext cx="2203888" cy="1446435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/>
        </p:nvPicPr>
        <p:blipFill>
          <a:blip r:embed="rId5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2578" y="2082989"/>
            <a:ext cx="1720323" cy="1382690"/>
          </a:xfrm>
          <a:prstGeom prst="rect">
            <a:avLst/>
          </a:prstGeom>
        </p:spPr>
      </p:pic>
      <p:sp>
        <p:nvSpPr>
          <p:cNvPr id="28" name="TextBox 17"/>
          <p:cNvSpPr txBox="1"/>
          <p:nvPr/>
        </p:nvSpPr>
        <p:spPr>
          <a:xfrm>
            <a:off x="5285401" y="3039684"/>
            <a:ext cx="1035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Zet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de pen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neer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29" name="Afbeelding 28"/>
          <p:cNvPicPr>
            <a:picLocks noChangeAspect="1"/>
          </p:cNvPicPr>
          <p:nvPr/>
        </p:nvPicPr>
        <p:blipFill>
          <a:blip r:embed="rId6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5400" y="3577607"/>
            <a:ext cx="874619" cy="40766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7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0880" y="4038350"/>
            <a:ext cx="2644102" cy="11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Stemmachine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Stemmachine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457217"/>
            <a:ext cx="4530537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570050"/>
            <a:ext cx="4530537" cy="1828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5923" y="3687823"/>
            <a:ext cx="191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0400" y="5515238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8367" y="67970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black">
          <a:xfrm>
            <a:off x="1338445" y="2135286"/>
            <a:ext cx="2916820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Gebruik</a:t>
            </a:r>
            <a:r>
              <a:rPr lang="en-US" dirty="0" smtClean="0"/>
              <a:t> je </a:t>
            </a:r>
            <a:r>
              <a:rPr lang="en-US" dirty="0" err="1" smtClean="0"/>
              <a:t>Micro:bit</a:t>
            </a:r>
            <a:r>
              <a:rPr lang="en-US" dirty="0" smtClean="0"/>
              <a:t> om </a:t>
            </a:r>
            <a:r>
              <a:rPr lang="en-US" dirty="0" err="1" smtClean="0"/>
              <a:t>reacties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tellen</a:t>
            </a:r>
            <a:r>
              <a:rPr lang="en-US" dirty="0" smtClean="0"/>
              <a:t>!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1719" y="679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0111" y="3010609"/>
            <a:ext cx="99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Kies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in het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blokkenmenu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84052" y="3001723"/>
            <a:ext cx="182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Maak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2 variable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controleer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dat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zijn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aangevinkt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zodat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zichtbaar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zijn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op het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scherm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628506" y="2890050"/>
            <a:ext cx="231605" cy="2898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969334" y="2868900"/>
            <a:ext cx="197706" cy="1417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6163" y="5909095"/>
            <a:ext cx="2405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Verander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variabelen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door op 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de A-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de B-knop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klikken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 Wat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zie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op je </a:t>
            </a:r>
            <a:r>
              <a:rPr lang="en-US" sz="1000" dirty="0" err="1">
                <a:latin typeface="Tw Cen MT" charset="0"/>
                <a:ea typeface="Tw Cen MT" charset="0"/>
                <a:cs typeface="Tw Cen MT" charset="0"/>
              </a:rPr>
              <a:t>m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icro:bit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? </a:t>
            </a:r>
            <a:b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</a:b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OPDRACHT: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Voeg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RESET-script toe om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variabelen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weer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op 0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zetten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Zorg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ook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voor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dat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leds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van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micro:bit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uit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zijn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Welke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code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moet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nog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toevoegen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?</a:t>
            </a: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23012" y="5109896"/>
            <a:ext cx="3471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De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variabelen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veranderen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iedere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wanneer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op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knop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gedrukt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wordt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34" b="91549" l="7937" r="92857">
                        <a14:foregroundMark x1="51587" y1="85211" x2="67460" y2="13380"/>
                        <a14:foregroundMark x1="63492" y1="69718" x2="45238" y2="1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9314" y="3893449"/>
            <a:ext cx="1048818" cy="11820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78" b="89431" l="2609" r="947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3259" y="4036474"/>
            <a:ext cx="1014849" cy="108544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8373" y="4981117"/>
            <a:ext cx="1025282" cy="82466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241718" y="5961253"/>
            <a:ext cx="2940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88839" y="5957310"/>
            <a:ext cx="140530" cy="137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205404" y="5593870"/>
            <a:ext cx="0" cy="36344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07039" y="5571577"/>
            <a:ext cx="0" cy="36344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7174" y="3069822"/>
            <a:ext cx="2767391" cy="890823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1005" y="2290491"/>
            <a:ext cx="723900" cy="5238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5" name="Afbeelding 34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6142203" y="2235115"/>
            <a:ext cx="1952625" cy="495300"/>
          </a:xfrm>
          <a:prstGeom prst="rect">
            <a:avLst/>
          </a:prstGeom>
        </p:spPr>
      </p:pic>
      <p:pic>
        <p:nvPicPr>
          <p:cNvPr id="36" name="Afbeelding 35"/>
          <p:cNvPicPr>
            <a:picLocks noChangeAspect="1"/>
          </p:cNvPicPr>
          <p:nvPr/>
        </p:nvPicPr>
        <p:blipFill>
          <a:blip r:embed="rId10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8922" y="2056738"/>
            <a:ext cx="1066800" cy="819150"/>
          </a:xfrm>
          <a:prstGeom prst="rect">
            <a:avLst/>
          </a:prstGeom>
        </p:spPr>
      </p:pic>
      <p:pic>
        <p:nvPicPr>
          <p:cNvPr id="37" name="Afbeelding 36"/>
          <p:cNvPicPr>
            <a:picLocks noChangeAspect="1"/>
          </p:cNvPicPr>
          <p:nvPr/>
        </p:nvPicPr>
        <p:blipFill>
          <a:blip r:embed="rId11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5291" y="3567805"/>
            <a:ext cx="874619" cy="407662"/>
          </a:xfrm>
          <a:prstGeom prst="rect">
            <a:avLst/>
          </a:prstGeom>
        </p:spPr>
      </p:pic>
      <p:pic>
        <p:nvPicPr>
          <p:cNvPr id="38" name="Afbeelding 37"/>
          <p:cNvPicPr>
            <a:picLocks noChangeAspect="1"/>
          </p:cNvPicPr>
          <p:nvPr/>
        </p:nvPicPr>
        <p:blipFill>
          <a:blip r:embed="rId1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6311" y="3972884"/>
            <a:ext cx="2007325" cy="1263036"/>
          </a:xfrm>
          <a:prstGeom prst="rect">
            <a:avLst/>
          </a:prstGeom>
        </p:spPr>
      </p:pic>
      <p:pic>
        <p:nvPicPr>
          <p:cNvPr id="39" name="Afbeelding 38"/>
          <p:cNvPicPr>
            <a:picLocks noChangeAspect="1"/>
          </p:cNvPicPr>
          <p:nvPr/>
        </p:nvPicPr>
        <p:blipFill>
          <a:blip r:embed="rId1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44912" y="3944108"/>
            <a:ext cx="1966128" cy="1181144"/>
          </a:xfrm>
          <a:prstGeom prst="rect">
            <a:avLst/>
          </a:prstGeom>
        </p:spPr>
      </p:pic>
      <p:pic>
        <p:nvPicPr>
          <p:cNvPr id="40" name="Afbeelding 39"/>
          <p:cNvPicPr>
            <a:picLocks noChangeAspect="1"/>
          </p:cNvPicPr>
          <p:nvPr/>
        </p:nvPicPr>
        <p:blipFill>
          <a:blip r:embed="rId1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9341" y="5612079"/>
            <a:ext cx="1655408" cy="12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Stempel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leg vast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Stempel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leg vast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375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695391"/>
            <a:ext cx="4530537" cy="1590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123514"/>
            <a:ext cx="4530537" cy="249909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5878" y="3210546"/>
            <a:ext cx="191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4595" y="5764265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8367" y="67970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black">
          <a:xfrm>
            <a:off x="1287791" y="2049852"/>
            <a:ext cx="2988203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Gebruik</a:t>
            </a:r>
            <a:r>
              <a:rPr lang="en-US" dirty="0" smtClean="0"/>
              <a:t> de </a:t>
            </a:r>
            <a:r>
              <a:rPr lang="en-US" dirty="0" err="1" smtClean="0"/>
              <a:t>stempelfunctie</a:t>
            </a:r>
            <a:r>
              <a:rPr lang="en-US" dirty="0" smtClean="0"/>
              <a:t> om sprites toe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de </a:t>
            </a:r>
            <a:r>
              <a:rPr lang="en-US" dirty="0" err="1" smtClean="0"/>
              <a:t>stemmachine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1719" y="679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6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96053" l="4706" r="941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2496" y="3529603"/>
            <a:ext cx="624793" cy="5586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744" l="1163" r="895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854" y="3524521"/>
            <a:ext cx="677820" cy="61476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74971" y="6425963"/>
            <a:ext cx="24050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Voeg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RESET-code toe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prober het.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Verschijnen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getempelde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kitten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honden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? </a:t>
            </a: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230839" y="2252655"/>
            <a:ext cx="298723" cy="32097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78" b="89431" l="2609" r="947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9884" y="5123162"/>
            <a:ext cx="1014849" cy="10854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634" b="91549" l="7937" r="92857">
                        <a14:foregroundMark x1="51587" y1="85211" x2="67460" y2="13380"/>
                        <a14:foregroundMark x1="63492" y1="69718" x2="45238" y2="1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2079" y="3103014"/>
            <a:ext cx="1048818" cy="118200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34" b="91549" l="7937" r="92857">
                        <a14:foregroundMark x1="51587" y1="85211" x2="67460" y2="13380"/>
                        <a14:foregroundMark x1="63492" y1="69718" x2="45238" y2="1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7022" y="2665015"/>
            <a:ext cx="1048818" cy="11820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634" b="91549" l="7937" r="92857">
                        <a14:foregroundMark x1="51587" y1="85211" x2="67460" y2="13380"/>
                        <a14:foregroundMark x1="63492" y1="69718" x2="45238" y2="1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1600" y="2621986"/>
            <a:ext cx="1048818" cy="1182001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7305037" y="3628058"/>
            <a:ext cx="0" cy="178483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78" b="89431" l="2609" r="947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5104" y="4113474"/>
            <a:ext cx="1014849" cy="108544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78" b="89431" l="2609" r="947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373" y="5340516"/>
            <a:ext cx="1014849" cy="108544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78" b="89431" l="2609" r="947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2457" y="2678729"/>
            <a:ext cx="1014849" cy="108544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78" b="89431" l="2609" r="947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6838" y="3628058"/>
            <a:ext cx="1014849" cy="108544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78" b="89431" l="2609" r="947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8698" y="3533240"/>
            <a:ext cx="1014849" cy="108544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34" b="91549" l="7937" r="92857">
                        <a14:foregroundMark x1="51587" y1="85211" x2="67460" y2="13380"/>
                        <a14:foregroundMark x1="63492" y1="69718" x2="45238" y2="1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3965" y="2860941"/>
            <a:ext cx="1048818" cy="118200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34" b="91549" l="7937" r="92857">
                        <a14:foregroundMark x1="51587" y1="85211" x2="67460" y2="13380"/>
                        <a14:foregroundMark x1="63492" y1="69718" x2="45238" y2="1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6529" y="4392240"/>
            <a:ext cx="1048818" cy="118200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34" b="91549" l="7937" r="92857">
                        <a14:foregroundMark x1="51587" y1="85211" x2="67460" y2="13380"/>
                        <a14:foregroundMark x1="63492" y1="69718" x2="45238" y2="1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8722" y="4392240"/>
            <a:ext cx="1048818" cy="118200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34" b="91549" l="7937" r="92857">
                        <a14:foregroundMark x1="51587" y1="85211" x2="67460" y2="13380"/>
                        <a14:foregroundMark x1="63492" y1="69718" x2="45238" y2="1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9975" y="4495098"/>
            <a:ext cx="1048818" cy="118200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34" b="91549" l="7937" r="92857">
                        <a14:foregroundMark x1="51587" y1="85211" x2="67460" y2="13380"/>
                        <a14:foregroundMark x1="63492" y1="69718" x2="45238" y2="1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0134" y="3944811"/>
            <a:ext cx="1048818" cy="11820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78" b="89431" l="2609" r="947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456" y="4717252"/>
            <a:ext cx="1014849" cy="108544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78" b="89431" l="2609" r="947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3854" y="3869424"/>
            <a:ext cx="1014849" cy="108544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78" b="89431" l="2609" r="947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5256" y="5441174"/>
            <a:ext cx="1014849" cy="10854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78" b="89431" l="2609" r="947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205" y="3609440"/>
            <a:ext cx="1014849" cy="108544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78" b="89431" l="2609" r="947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6770" y="2941234"/>
            <a:ext cx="1014849" cy="108544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34" b="91549" l="7937" r="92857">
                        <a14:foregroundMark x1="51587" y1="85211" x2="67460" y2="13380"/>
                        <a14:foregroundMark x1="63492" y1="69718" x2="45238" y2="1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8740" y="2659175"/>
            <a:ext cx="1048818" cy="118200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34" b="91549" l="7937" r="92857">
                        <a14:foregroundMark x1="51587" y1="85211" x2="67460" y2="13380"/>
                        <a14:foregroundMark x1="63492" y1="69718" x2="45238" y2="1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5846" y="3650488"/>
            <a:ext cx="1048818" cy="118200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34" b="91549" l="7937" r="92857">
                        <a14:foregroundMark x1="51587" y1="85211" x2="67460" y2="13380"/>
                        <a14:foregroundMark x1="63492" y1="69718" x2="45238" y2="1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7176" y="5154874"/>
            <a:ext cx="1048818" cy="118200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34" b="91549" l="7937" r="92857">
                        <a14:foregroundMark x1="51587" y1="85211" x2="67460" y2="13380"/>
                        <a14:foregroundMark x1="63492" y1="69718" x2="45238" y2="1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130" y="5258729"/>
            <a:ext cx="1048818" cy="118200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34" b="91549" l="7937" r="92857">
                        <a14:foregroundMark x1="51587" y1="85211" x2="67460" y2="13380"/>
                        <a14:foregroundMark x1="63492" y1="69718" x2="45238" y2="19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8801" y="4395243"/>
            <a:ext cx="1048818" cy="1182001"/>
          </a:xfrm>
          <a:prstGeom prst="rect">
            <a:avLst/>
          </a:prstGeom>
        </p:spPr>
      </p:pic>
      <p:sp>
        <p:nvSpPr>
          <p:cNvPr id="54" name="TextBox 7"/>
          <p:cNvSpPr txBox="1"/>
          <p:nvPr/>
        </p:nvSpPr>
        <p:spPr>
          <a:xfrm>
            <a:off x="6796239" y="17248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5822978" y="2696053"/>
            <a:ext cx="99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Kies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in het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blokkenmenu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56" name="TextBox 19"/>
          <p:cNvSpPr txBox="1"/>
          <p:nvPr/>
        </p:nvSpPr>
        <p:spPr>
          <a:xfrm>
            <a:off x="7153135" y="2543458"/>
            <a:ext cx="182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Maak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2 variable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controleer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dat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zijn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aangevinkt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zodat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zichtbaar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zijn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op het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scherm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57" name="Straight Arrow Connector 20"/>
          <p:cNvCxnSpPr/>
          <p:nvPr/>
        </p:nvCxnSpPr>
        <p:spPr>
          <a:xfrm flipH="1" flipV="1">
            <a:off x="5563888" y="2604266"/>
            <a:ext cx="231605" cy="2898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Afbeelding 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86043" y="2045897"/>
            <a:ext cx="723900" cy="5238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0" name="Afbeelding 59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6176823" y="2029764"/>
            <a:ext cx="1952625" cy="495300"/>
          </a:xfrm>
          <a:prstGeom prst="rect">
            <a:avLst/>
          </a:prstGeom>
        </p:spPr>
      </p:pic>
      <p:pic>
        <p:nvPicPr>
          <p:cNvPr id="61" name="Afbeelding 60"/>
          <p:cNvPicPr>
            <a:picLocks noChangeAspect="1"/>
          </p:cNvPicPr>
          <p:nvPr/>
        </p:nvPicPr>
        <p:blipFill>
          <a:blip r:embed="rId1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29562" y="1964298"/>
            <a:ext cx="872182" cy="669711"/>
          </a:xfrm>
          <a:prstGeom prst="rect">
            <a:avLst/>
          </a:prstGeom>
        </p:spPr>
      </p:pic>
      <p:pic>
        <p:nvPicPr>
          <p:cNvPr id="62" name="Afbeelding 61"/>
          <p:cNvPicPr>
            <a:picLocks noChangeAspect="1"/>
          </p:cNvPicPr>
          <p:nvPr/>
        </p:nvPicPr>
        <p:blipFill>
          <a:blip r:embed="rId14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5576" y="3140895"/>
            <a:ext cx="736022" cy="343062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4474" y="3998469"/>
            <a:ext cx="1381125" cy="466725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87927" y="4370524"/>
            <a:ext cx="1514475" cy="552450"/>
          </a:xfrm>
          <a:prstGeom prst="rect">
            <a:avLst/>
          </a:prstGeom>
        </p:spPr>
      </p:pic>
      <p:pic>
        <p:nvPicPr>
          <p:cNvPr id="63" name="Afbeelding 62"/>
          <p:cNvPicPr>
            <a:picLocks noChangeAspect="1"/>
          </p:cNvPicPr>
          <p:nvPr/>
        </p:nvPicPr>
        <p:blipFill>
          <a:blip r:embed="rId17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7508" y="4086555"/>
            <a:ext cx="1619780" cy="1509867"/>
          </a:xfrm>
          <a:prstGeom prst="rect">
            <a:avLst/>
          </a:prstGeom>
        </p:spPr>
      </p:pic>
      <p:pic>
        <p:nvPicPr>
          <p:cNvPr id="64" name="Afbeelding 63"/>
          <p:cNvPicPr>
            <a:picLocks noChangeAspect="1"/>
          </p:cNvPicPr>
          <p:nvPr/>
        </p:nvPicPr>
        <p:blipFill>
          <a:blip r:embed="rId18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8500" y="3999179"/>
            <a:ext cx="1655820" cy="1582500"/>
          </a:xfrm>
          <a:prstGeom prst="rect">
            <a:avLst/>
          </a:prstGeom>
        </p:spPr>
      </p:pic>
      <p:pic>
        <p:nvPicPr>
          <p:cNvPr id="65" name="Afbeelding 64"/>
          <p:cNvPicPr>
            <a:picLocks noChangeAspect="1"/>
          </p:cNvPicPr>
          <p:nvPr/>
        </p:nvPicPr>
        <p:blipFill>
          <a:blip r:embed="rId19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0832" y="5720660"/>
            <a:ext cx="1284615" cy="152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card">
  <a:themeElements>
    <a:clrScheme name="micro:bit">
      <a:dk1>
        <a:srgbClr val="5F6262"/>
      </a:dk1>
      <a:lt1>
        <a:sysClr val="window" lastClr="FFFFFF"/>
      </a:lt1>
      <a:dk2>
        <a:srgbClr val="000000"/>
      </a:dk2>
      <a:lt2>
        <a:srgbClr val="FFFFFF"/>
      </a:lt2>
      <a:accent1>
        <a:srgbClr val="02EC00"/>
      </a:accent1>
      <a:accent2>
        <a:srgbClr val="44DCFF"/>
      </a:accent2>
      <a:accent3>
        <a:srgbClr val="DADB00"/>
      </a:accent3>
      <a:accent4>
        <a:srgbClr val="E73EE5"/>
      </a:accent4>
      <a:accent5>
        <a:srgbClr val="FD645C"/>
      </a:accent5>
      <a:accent6>
        <a:srgbClr val="FFCC32"/>
      </a:accent6>
      <a:hlink>
        <a:srgbClr val="128CAB"/>
      </a:hlink>
      <a:folHlink>
        <a:srgbClr val="009FC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card">
  <a:themeElements>
    <a:clrScheme name="micro:bit">
      <a:dk1>
        <a:srgbClr val="5F6262"/>
      </a:dk1>
      <a:lt1>
        <a:sysClr val="window" lastClr="FFFFFF"/>
      </a:lt1>
      <a:dk2>
        <a:srgbClr val="000000"/>
      </a:dk2>
      <a:lt2>
        <a:srgbClr val="FFFFFF"/>
      </a:lt2>
      <a:accent1>
        <a:srgbClr val="02EC00"/>
      </a:accent1>
      <a:accent2>
        <a:srgbClr val="44DCFF"/>
      </a:accent2>
      <a:accent3>
        <a:srgbClr val="DADB00"/>
      </a:accent3>
      <a:accent4>
        <a:srgbClr val="E73EE5"/>
      </a:accent4>
      <a:accent5>
        <a:srgbClr val="FD645C"/>
      </a:accent5>
      <a:accent6>
        <a:srgbClr val="FFCC32"/>
      </a:accent6>
      <a:hlink>
        <a:srgbClr val="128CAB"/>
      </a:hlink>
      <a:folHlink>
        <a:srgbClr val="009FC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f2ad5090-61a8-4b8c-ab70-68f4ff4d1933">ARM-ECM-0543388</_dlc_DocId>
    <_dlc_DocIdUrl xmlns="f2ad5090-61a8-4b8c-ab70-68f4ff4d1933">
      <Url>http://teamsites.arm.com/sites/cthub/_layouts/DocIdRedir.aspx?ID=ARM-ECM-0543388</Url>
      <Description>ARM-ECM-0543388</Description>
    </_dlc_DocIdUrl>
    <Current_x0020_Version xmlns="f2ad5090-61a8-4b8c-ab70-68f4ff4d1933">5.0</Current_x0020_Version>
    <Document_x0020_Author xmlns="f2ad5090-61a8-4b8c-ab70-68f4ff4d1933">
      <UserInfo>
        <DisplayName/>
        <AccountId xsi:nil="true"/>
        <AccountType/>
      </UserInfo>
    </Document_x0020_Author>
    <Document_x0020_Confidentiality xmlns="f2ad5090-61a8-4b8c-ab70-68f4ff4d1933">Confidential</Document_x0020_Confidentialit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Presentation (Confidential)" ma:contentTypeID="0x0101005C6975769EB1684CAB07571CAE07A11B04005D24418AABBAE844A6733AB35FD3BC97" ma:contentTypeVersion="22" ma:contentTypeDescription="" ma:contentTypeScope="" ma:versionID="e7f56dcce1d4d4aaa573f3f4c6c39766">
  <xsd:schema xmlns:xsd="http://www.w3.org/2001/XMLSchema" xmlns:xs="http://www.w3.org/2001/XMLSchema" xmlns:p="http://schemas.microsoft.com/office/2006/metadata/properties" xmlns:ns2="f2ad5090-61a8-4b8c-ab70-68f4ff4d1933" targetNamespace="http://schemas.microsoft.com/office/2006/metadata/properties" ma:root="true" ma:fieldsID="fe22a104bb3b0c700f139377294efc1e" ns2:_=""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Document_x0020_Author" minOccurs="0"/>
                <xsd:element ref="ns2:Document_x0020_Confidentiality" minOccurs="0"/>
                <xsd:element ref="ns2:Current_x0020_Vers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2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3" nillable="true" ma:displayName="Document Confidentiality" ma:default="Confidential" ma:format="Dropdown" ma:internalName="Document_x0020_Confidentiality" ma:readOnly="false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Current_x0020_Version" ma:index="6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4" ma:displayName="Comments"/>
        <xsd:element name="keywords" minOccurs="0" maxOccurs="1" type="xsd:string" ma:index="5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6E82D6-7FB8-4D99-A7B6-3C5BB1D894B9}">
  <ds:schemaRefs>
    <ds:schemaRef ds:uri="http://schemas.microsoft.com/office/2006/metadata/properties"/>
    <ds:schemaRef ds:uri="http://purl.org/dc/elements/1.1/"/>
    <ds:schemaRef ds:uri="http://www.w3.org/XML/1998/namespace"/>
    <ds:schemaRef ds:uri="f2ad5090-61a8-4b8c-ab70-68f4ff4d193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41D840-68EF-4D0B-90DC-8911A13A2B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3E6A18-9A0A-4E27-8E6B-E388B8915A7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ARM_PPT_Template_2016_Confidential</Template>
  <TotalTime>50288</TotalTime>
  <Words>371</Words>
  <Application>Microsoft Office PowerPoint</Application>
  <PresentationFormat>Aangepast</PresentationFormat>
  <Paragraphs>75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Tw Cen MT</vt:lpstr>
      <vt:lpstr>Title card</vt:lpstr>
      <vt:lpstr>Content card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Manager>Stuart.Waldron@arm.com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</dc:creator>
  <cp:keywords/>
  <dc:description/>
  <cp:lastModifiedBy>S.D. de Boer</cp:lastModifiedBy>
  <cp:revision>668</cp:revision>
  <cp:lastPrinted>2019-10-22T17:23:22Z</cp:lastPrinted>
  <dcterms:created xsi:type="dcterms:W3CDTF">2016-05-17T16:04:48Z</dcterms:created>
  <dcterms:modified xsi:type="dcterms:W3CDTF">2019-10-22T18:05:45Z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0x0101005C6975769EB1684CAB07571CAE07A11B04005D24418AABBAE844A6733AB35FD3BC97</vt:lpwstr>
  </property>
  <property fmtid="{D5CDD505-2E9C-101B-9397-08002B2CF9AE}" pid="3" name="_dlc_DocIdItemGuid">
    <vt:lpwstr>fa0faf5a-eeba-4021-a8b5-60a06c4003df</vt:lpwstr>
  </property>
  <property fmtid="{D5CDD505-2E9C-101B-9397-08002B2CF9AE}" pid="4" name="vti_description">
    <vt:lpwstr/>
  </property>
  <property fmtid="{D5CDD505-2E9C-101B-9397-08002B2CF9AE}" pid="5" name="_dlc_policyId">
    <vt:lpwstr>0x0101004E4B3E189D714F49A85ED613D6AE4F95|-1756139441</vt:lpwstr>
  </property>
  <property fmtid="{D5CDD505-2E9C-101B-9397-08002B2CF9AE}" pid="6" name="ItemRetentionFormula">
    <vt:lpwstr/>
  </property>
  <property fmtid="{D5CDD505-2E9C-101B-9397-08002B2CF9AE}" pid="7" name="_dlc_ItemStageId">
    <vt:lpwstr>1</vt:lpwstr>
  </property>
  <property fmtid="{D5CDD505-2E9C-101B-9397-08002B2CF9AE}" pid="8" name="_dlc_LastRun">
    <vt:lpwstr>08/15/2015 23:02:11</vt:lpwstr>
  </property>
  <property fmtid="{D5CDD505-2E9C-101B-9397-08002B2CF9AE}" pid="9" name="WorkflowChangePath">
    <vt:lpwstr>1069b4ef-e6f3-4ad7-8c8e-772136578697,10;</vt:lpwstr>
  </property>
  <property fmtid="{D5CDD505-2E9C-101B-9397-08002B2CF9AE}" pid="10" name="c45c40ffca3445d9bf3205a60bd2f6d6">
    <vt:lpwstr>Confidential|28d1025d-1415-4984-b35e-5b79e7d32b5c</vt:lpwstr>
  </property>
  <property fmtid="{D5CDD505-2E9C-101B-9397-08002B2CF9AE}" pid="11" name="TaxKeyword">
    <vt:lpwstr/>
  </property>
  <property fmtid="{D5CDD505-2E9C-101B-9397-08002B2CF9AE}" pid="12" name="Confidentiality">
    <vt:lpwstr>1;#Confidential|28d1025d-1415-4984-b35e-5b79e7d32b5c</vt:lpwstr>
  </property>
  <property fmtid="{D5CDD505-2E9C-101B-9397-08002B2CF9AE}" pid="13" name="Current Version">
    <vt:lpwstr>3.0</vt:lpwstr>
  </property>
  <property fmtid="{D5CDD505-2E9C-101B-9397-08002B2CF9AE}" pid="14" name="Calendar_x0020_Year">
    <vt:lpwstr>5;#2015|ee47c3e7-6a69-4f36-9adf-1007c8d399a4</vt:lpwstr>
  </property>
  <property fmtid="{D5CDD505-2E9C-101B-9397-08002B2CF9AE}" pid="15" name="Calendar Year">
    <vt:lpwstr>5;#2015|ee47c3e7-6a69-4f36-9adf-1007c8d399a4</vt:lpwstr>
  </property>
  <property fmtid="{D5CDD505-2E9C-101B-9397-08002B2CF9AE}" pid="16" name="Document Author">
    <vt:lpwstr/>
  </property>
  <property fmtid="{D5CDD505-2E9C-101B-9397-08002B2CF9AE}" pid="17" name="Document Confidentiality">
    <vt:lpwstr>Confidential</vt:lpwstr>
  </property>
  <property fmtid="{D5CDD505-2E9C-101B-9397-08002B2CF9AE}" pid="18" name="TaxCatchAll">
    <vt:lpwstr>5;#2015|ee47c3e7-6a69-4f36-9adf-1007c8d399a4;#1;#Confidential|28d1025d-1415-4984-b35e-5b79e7d32b5c</vt:lpwstr>
  </property>
  <property fmtid="{D5CDD505-2E9C-101B-9397-08002B2CF9AE}" pid="19" name="TaxKeywordTaxHTField">
    <vt:lpwstr/>
  </property>
  <property fmtid="{D5CDD505-2E9C-101B-9397-08002B2CF9AE}" pid="20" name="j60c3ced31bb40378c6254d49035d966">
    <vt:lpwstr>2015|ee47c3e7-6a69-4f36-9adf-1007c8d399a4</vt:lpwstr>
  </property>
</Properties>
</file>