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5"/>
    <p:sldMasterId id="2147483778" r:id="rId6"/>
  </p:sldMasterIdLst>
  <p:notesMasterIdLst>
    <p:notesMasterId r:id="rId16"/>
  </p:notesMasterIdLst>
  <p:handoutMasterIdLst>
    <p:handoutMasterId r:id="rId17"/>
  </p:handoutMasterIdLst>
  <p:sldIdLst>
    <p:sldId id="381" r:id="rId7"/>
    <p:sldId id="379" r:id="rId8"/>
    <p:sldId id="382" r:id="rId9"/>
    <p:sldId id="383" r:id="rId10"/>
    <p:sldId id="388" r:id="rId11"/>
    <p:sldId id="389" r:id="rId12"/>
    <p:sldId id="386" r:id="rId13"/>
    <p:sldId id="390" r:id="rId14"/>
    <p:sldId id="387" r:id="rId15"/>
  </p:sldIdLst>
  <p:sldSz cx="10058400" cy="7772400"/>
  <p:notesSz cx="10234613" cy="7104063"/>
  <p:defaultTextStyle>
    <a:defPPr>
      <a:defRPr lang="en-US"/>
    </a:defPPr>
    <a:lvl1pPr marL="0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61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5" userDrawn="1">
          <p15:clr>
            <a:srgbClr val="A4A3A4"/>
          </p15:clr>
        </p15:guide>
        <p15:guide id="2" pos="5662" userDrawn="1">
          <p15:clr>
            <a:srgbClr val="A4A3A4"/>
          </p15:clr>
        </p15:guide>
        <p15:guide id="3" orient="horz" pos="1023" userDrawn="1">
          <p15:clr>
            <a:srgbClr val="A4A3A4"/>
          </p15:clr>
        </p15:guide>
        <p15:guide id="4" orient="horz" pos="4351" userDrawn="1">
          <p15:clr>
            <a:srgbClr val="A4A3A4"/>
          </p15:clr>
        </p15:guide>
        <p15:guide id="5" pos="427" userDrawn="1">
          <p15:clr>
            <a:srgbClr val="A4A3A4"/>
          </p15:clr>
        </p15:guide>
        <p15:guide id="6" pos="56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ian Jeff" initials="BRJ" lastIdx="2" clrIdx="0"/>
  <p:cmAuthor id="7" name="Kavita Kapoor" initials="KK" lastIdx="3" clrIdx="7">
    <p:extLst/>
  </p:cmAuthor>
  <p:cmAuthor id="1" name="eploof" initials="ehp" lastIdx="68" clrIdx="1"/>
  <p:cmAuthor id="2" name="Stuart Waldron" initials="IH" lastIdx="0" clrIdx="2"/>
  <p:cmAuthor id="3" name="Stuart Waldron" initials="" lastIdx="3" clrIdx="3"/>
  <p:cmAuthor id="4" name="Zach Shelby" initials="ZS" lastIdx="1" clrIdx="4">
    <p:extLst/>
  </p:cmAuthor>
  <p:cmAuthor id="5" name="Hellen Norman" initials="HN" lastIdx="1" clrIdx="5">
    <p:extLst/>
  </p:cmAuthor>
  <p:cmAuthor id="6" name="Jonathan Austin" initials="JA" lastIdx="14" clrIdx="6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7500"/>
    <a:srgbClr val="6E6E00"/>
    <a:srgbClr val="112E78"/>
    <a:srgbClr val="008077"/>
    <a:srgbClr val="802F3B"/>
    <a:srgbClr val="806919"/>
    <a:srgbClr val="126380"/>
    <a:srgbClr val="216063"/>
    <a:srgbClr val="80332E"/>
    <a:srgbClr val="731F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604" autoAdjust="0"/>
    <p:restoredTop sz="96433" autoAdjust="0"/>
  </p:normalViewPr>
  <p:slideViewPr>
    <p:cSldViewPr snapToGrid="0">
      <p:cViewPr varScale="1">
        <p:scale>
          <a:sx n="75" d="100"/>
          <a:sy n="75" d="100"/>
        </p:scale>
        <p:origin x="710" y="43"/>
      </p:cViewPr>
      <p:guideLst>
        <p:guide orient="horz" pos="4895"/>
        <p:guide pos="5662"/>
        <p:guide orient="horz" pos="1023"/>
        <p:guide orient="horz" pos="4351"/>
        <p:guide pos="427"/>
        <p:guide pos="5698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85" d="100"/>
          <a:sy n="85" d="100"/>
        </p:scale>
        <p:origin x="-3096" y="-84"/>
      </p:cViewPr>
      <p:guideLst>
        <p:guide orient="horz" pos="2238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434999" cy="355203"/>
          </a:xfrm>
          <a:prstGeom prst="rect">
            <a:avLst/>
          </a:prstGeom>
        </p:spPr>
        <p:txBody>
          <a:bodyPr vert="horz" lIns="99739" tIns="49870" rIns="99739" bIns="4987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249" y="0"/>
            <a:ext cx="4434999" cy="355203"/>
          </a:xfrm>
          <a:prstGeom prst="rect">
            <a:avLst/>
          </a:prstGeom>
        </p:spPr>
        <p:txBody>
          <a:bodyPr vert="horz" lIns="99739" tIns="49870" rIns="99739" bIns="49870" rtlCol="0"/>
          <a:lstStyle>
            <a:lvl1pPr algn="r">
              <a:defRPr sz="1300"/>
            </a:lvl1pPr>
          </a:lstStyle>
          <a:p>
            <a:fld id="{E72D30EF-8F20-0B47-8B5D-39A8BC29E860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6747627"/>
            <a:ext cx="4434999" cy="355203"/>
          </a:xfrm>
          <a:prstGeom prst="rect">
            <a:avLst/>
          </a:prstGeom>
        </p:spPr>
        <p:txBody>
          <a:bodyPr vert="horz" lIns="99739" tIns="49870" rIns="99739" bIns="4987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249" y="6747627"/>
            <a:ext cx="4434999" cy="355203"/>
          </a:xfrm>
          <a:prstGeom prst="rect">
            <a:avLst/>
          </a:prstGeom>
        </p:spPr>
        <p:txBody>
          <a:bodyPr vert="horz" lIns="99739" tIns="49870" rIns="99739" bIns="49870" rtlCol="0" anchor="b"/>
          <a:lstStyle>
            <a:lvl1pPr algn="r">
              <a:defRPr sz="1300"/>
            </a:lvl1pPr>
          </a:lstStyle>
          <a:p>
            <a:fld id="{5AD7AEC5-6202-3E49-9724-6DF8556784E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6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434999" cy="355203"/>
          </a:xfrm>
          <a:prstGeom prst="rect">
            <a:avLst/>
          </a:prstGeom>
        </p:spPr>
        <p:txBody>
          <a:bodyPr vert="horz" lIns="99739" tIns="49870" rIns="99739" bIns="4987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9" y="0"/>
            <a:ext cx="4434999" cy="355203"/>
          </a:xfrm>
          <a:prstGeom prst="rect">
            <a:avLst/>
          </a:prstGeom>
        </p:spPr>
        <p:txBody>
          <a:bodyPr vert="horz" lIns="99739" tIns="49870" rIns="99739" bIns="49870" rtlCol="0"/>
          <a:lstStyle>
            <a:lvl1pPr algn="r">
              <a:defRPr sz="1300"/>
            </a:lvl1pPr>
          </a:lstStyle>
          <a:p>
            <a:fld id="{77EDD36E-1E02-F241-9611-1F1D9EAAD326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94075" y="533400"/>
            <a:ext cx="344646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739" tIns="49870" rIns="99739" bIns="4987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374431"/>
            <a:ext cx="8187690" cy="3196828"/>
          </a:xfrm>
          <a:prstGeom prst="rect">
            <a:avLst/>
          </a:prstGeom>
        </p:spPr>
        <p:txBody>
          <a:bodyPr vert="horz" lIns="99739" tIns="49870" rIns="99739" bIns="4987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6747627"/>
            <a:ext cx="4434999" cy="355203"/>
          </a:xfrm>
          <a:prstGeom prst="rect">
            <a:avLst/>
          </a:prstGeom>
        </p:spPr>
        <p:txBody>
          <a:bodyPr vert="horz" lIns="99739" tIns="49870" rIns="99739" bIns="4987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9" y="6747627"/>
            <a:ext cx="4434999" cy="355203"/>
          </a:xfrm>
          <a:prstGeom prst="rect">
            <a:avLst/>
          </a:prstGeom>
        </p:spPr>
        <p:txBody>
          <a:bodyPr vert="horz" lIns="99739" tIns="49870" rIns="99739" bIns="49870" rtlCol="0" anchor="b"/>
          <a:lstStyle>
            <a:lvl1pPr algn="r">
              <a:defRPr sz="1300"/>
            </a:lvl1pPr>
          </a:lstStyle>
          <a:p>
            <a:fld id="{579786E7-EDAB-724E-B5AE-1BDD6B8AC677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68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1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86E7-EDAB-724E-B5AE-1BDD6B8AC6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39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y 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59812" y="3043555"/>
            <a:ext cx="2422525" cy="2727325"/>
          </a:xfrm>
          <a:prstGeom prst="rect">
            <a:avLst/>
          </a:prstGeom>
        </p:spPr>
        <p:txBody>
          <a:bodyPr/>
          <a:lstStyle>
            <a:lvl1pPr marL="350838" indent="-350838">
              <a:buClr>
                <a:schemeClr val="accent5">
                  <a:lumMod val="50000"/>
                </a:schemeClr>
              </a:buClr>
              <a:buSzPct val="100000"/>
              <a:defRPr sz="2000" b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om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 smtClean="0"/>
          </a:p>
        </p:txBody>
      </p:sp>
      <p:sp>
        <p:nvSpPr>
          <p:cNvPr id="9" name="Rectangle 8"/>
          <p:cNvSpPr/>
          <p:nvPr userDrawn="1"/>
        </p:nvSpPr>
        <p:spPr>
          <a:xfrm>
            <a:off x="5933905" y="2101185"/>
            <a:ext cx="28597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err="1" smtClean="0">
                <a:solidFill>
                  <a:schemeClr val="accent5"/>
                </a:solidFill>
                <a:latin typeface="Tw Cen MT" panose="020B0602020104020603" pitchFamily="34" charset="0"/>
              </a:rPr>
              <a:t>Probeer</a:t>
            </a:r>
            <a:r>
              <a:rPr lang="en-US" sz="2000" b="1" dirty="0" smtClean="0">
                <a:solidFill>
                  <a:schemeClr val="accent5"/>
                </a:solidFill>
                <a:latin typeface="Tw Cen MT" panose="020B0602020104020603" pitchFamily="34" charset="0"/>
              </a:rPr>
              <a:t> </a:t>
            </a:r>
            <a:r>
              <a:rPr lang="en-US" sz="2000" b="1" dirty="0" err="1" smtClean="0">
                <a:solidFill>
                  <a:schemeClr val="accent5"/>
                </a:solidFill>
                <a:latin typeface="Tw Cen MT" panose="020B0602020104020603" pitchFamily="34" charset="0"/>
              </a:rPr>
              <a:t>deze</a:t>
            </a:r>
            <a:r>
              <a:rPr lang="en-US" sz="2000" b="1" dirty="0" smtClean="0">
                <a:solidFill>
                  <a:schemeClr val="accent5"/>
                </a:solidFill>
                <a:latin typeface="Tw Cen MT" panose="020B0602020104020603" pitchFamily="34" charset="0"/>
              </a:rPr>
              <a:t> </a:t>
            </a:r>
            <a:r>
              <a:rPr lang="en-US" sz="2000" b="1" dirty="0" err="1" smtClean="0">
                <a:solidFill>
                  <a:schemeClr val="accent5"/>
                </a:solidFill>
                <a:latin typeface="Tw Cen MT" panose="020B0602020104020603" pitchFamily="34" charset="0"/>
              </a:rPr>
              <a:t>kaarten</a:t>
            </a:r>
            <a:r>
              <a:rPr lang="en-US" sz="2000" b="1" dirty="0" smtClean="0">
                <a:solidFill>
                  <a:schemeClr val="accent5"/>
                </a:solidFill>
                <a:latin typeface="Tw Cen MT" panose="020B0602020104020603" pitchFamily="34" charset="0"/>
              </a:rPr>
              <a:t> </a:t>
            </a:r>
            <a:br>
              <a:rPr lang="en-US" sz="2000" b="1" dirty="0" smtClean="0">
                <a:solidFill>
                  <a:schemeClr val="accent5"/>
                </a:solidFill>
                <a:latin typeface="Tw Cen MT" panose="020B0602020104020603" pitchFamily="34" charset="0"/>
              </a:rPr>
            </a:br>
            <a:r>
              <a:rPr lang="en-US" sz="2000" b="1" dirty="0" smtClean="0">
                <a:solidFill>
                  <a:schemeClr val="accent5"/>
                </a:solidFill>
                <a:latin typeface="Tw Cen MT" panose="020B0602020104020603" pitchFamily="34" charset="0"/>
              </a:rPr>
              <a:t>in </a:t>
            </a:r>
            <a:r>
              <a:rPr lang="en-US" sz="2000" b="1" dirty="0" err="1" smtClean="0">
                <a:solidFill>
                  <a:schemeClr val="accent5"/>
                </a:solidFill>
                <a:latin typeface="Tw Cen MT" panose="020B0602020104020603" pitchFamily="34" charset="0"/>
              </a:rPr>
              <a:t>willekeurige</a:t>
            </a:r>
            <a:r>
              <a:rPr lang="en-US" sz="2000" b="1" dirty="0" smtClean="0">
                <a:solidFill>
                  <a:schemeClr val="accent5"/>
                </a:solidFill>
                <a:latin typeface="Tw Cen MT" panose="020B0602020104020603" pitchFamily="34" charset="0"/>
              </a:rPr>
              <a:t> </a:t>
            </a:r>
            <a:r>
              <a:rPr lang="en-US" sz="2000" b="1" dirty="0" err="1" smtClean="0">
                <a:solidFill>
                  <a:schemeClr val="accent5"/>
                </a:solidFill>
                <a:latin typeface="Tw Cen MT" panose="020B0602020104020603" pitchFamily="34" charset="0"/>
              </a:rPr>
              <a:t>volgorde</a:t>
            </a:r>
            <a:r>
              <a:rPr lang="en-US" sz="2000" b="1" dirty="0" smtClean="0">
                <a:solidFill>
                  <a:schemeClr val="accent5"/>
                </a:solidFill>
                <a:latin typeface="Tw Cen MT" panose="020B0602020104020603" pitchFamily="34" charset="0"/>
              </a:rPr>
              <a:t>: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356360" y="1701135"/>
            <a:ext cx="2865120" cy="400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om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5938515" y="1668720"/>
            <a:ext cx="2865120" cy="400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om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s 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37271" y="2728595"/>
            <a:ext cx="2422525" cy="2727325"/>
          </a:xfrm>
          <a:prstGeom prst="rect">
            <a:avLst/>
          </a:prstGeom>
        </p:spPr>
        <p:txBody>
          <a:bodyPr/>
          <a:lstStyle>
            <a:lvl1pPr marL="396875" indent="-396875">
              <a:buClr>
                <a:schemeClr val="accent5">
                  <a:lumMod val="50000"/>
                </a:schemeClr>
              </a:buClr>
              <a:buSzPct val="100000"/>
              <a:buFont typeface="+mj-lt"/>
              <a:buAutoNum type="arabicPeriod"/>
              <a:defRPr sz="2000" b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om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 smtClean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5591070" y="2111420"/>
            <a:ext cx="35537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1" dirty="0" err="1" smtClean="0">
                <a:solidFill>
                  <a:schemeClr val="accent5"/>
                </a:solidFill>
                <a:latin typeface="Tw Cen MT" panose="020B0602020104020603" pitchFamily="34" charset="0"/>
              </a:rPr>
              <a:t>Gebruik</a:t>
            </a:r>
            <a:r>
              <a:rPr lang="en-US" sz="1700" b="1" dirty="0" smtClean="0">
                <a:solidFill>
                  <a:schemeClr val="accent5"/>
                </a:solidFill>
                <a:latin typeface="Tw Cen MT" panose="020B0602020104020603" pitchFamily="34" charset="0"/>
              </a:rPr>
              <a:t> de </a:t>
            </a:r>
            <a:r>
              <a:rPr lang="en-US" sz="1700" b="1" dirty="0" err="1" smtClean="0">
                <a:solidFill>
                  <a:schemeClr val="accent5"/>
                </a:solidFill>
                <a:latin typeface="Tw Cen MT" panose="020B0602020104020603" pitchFamily="34" charset="0"/>
              </a:rPr>
              <a:t>kaarten</a:t>
            </a:r>
            <a:r>
              <a:rPr lang="en-US" sz="1700" b="1" dirty="0" smtClean="0">
                <a:solidFill>
                  <a:schemeClr val="accent5"/>
                </a:solidFill>
                <a:latin typeface="Tw Cen MT" panose="020B0602020104020603" pitchFamily="34" charset="0"/>
              </a:rPr>
              <a:t> in </a:t>
            </a:r>
            <a:r>
              <a:rPr lang="en-US" sz="1700" b="1" dirty="0" err="1" smtClean="0">
                <a:solidFill>
                  <a:schemeClr val="accent5"/>
                </a:solidFill>
                <a:latin typeface="Tw Cen MT" panose="020B0602020104020603" pitchFamily="34" charset="0"/>
              </a:rPr>
              <a:t>deze</a:t>
            </a:r>
            <a:r>
              <a:rPr lang="en-US" sz="1700" b="1" dirty="0" smtClean="0">
                <a:solidFill>
                  <a:schemeClr val="accent5"/>
                </a:solidFill>
                <a:latin typeface="Tw Cen MT" panose="020B0602020104020603" pitchFamily="34" charset="0"/>
              </a:rPr>
              <a:t> </a:t>
            </a:r>
            <a:r>
              <a:rPr lang="en-US" sz="1700" b="1" dirty="0" err="1" smtClean="0">
                <a:solidFill>
                  <a:schemeClr val="accent5"/>
                </a:solidFill>
                <a:latin typeface="Tw Cen MT" panose="020B0602020104020603" pitchFamily="34" charset="0"/>
              </a:rPr>
              <a:t>volgorde</a:t>
            </a:r>
            <a:r>
              <a:rPr lang="en-US" sz="1700" b="1" dirty="0" smtClean="0">
                <a:solidFill>
                  <a:schemeClr val="accent5"/>
                </a:solidFill>
                <a:latin typeface="Tw Cen MT" panose="020B0602020104020603" pitchFamily="34" charset="0"/>
              </a:rPr>
              <a:t>:</a:t>
            </a: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356360" y="1701135"/>
            <a:ext cx="2865120" cy="400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om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5938515" y="1668720"/>
            <a:ext cx="2865120" cy="400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om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9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here then any 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59812" y="3429635"/>
            <a:ext cx="2422525" cy="2727325"/>
          </a:xfrm>
          <a:prstGeom prst="rect">
            <a:avLst/>
          </a:prstGeom>
        </p:spPr>
        <p:txBody>
          <a:bodyPr/>
          <a:lstStyle>
            <a:lvl1pPr marL="350838" indent="-350838">
              <a:buClr>
                <a:schemeClr val="accent5">
                  <a:lumMod val="50000"/>
                </a:schemeClr>
              </a:buClr>
              <a:buSzPct val="100000"/>
              <a:defRPr sz="2000" b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om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938515" y="2213020"/>
            <a:ext cx="2965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accent5"/>
                </a:solidFill>
                <a:latin typeface="Tw Cen MT" panose="020B0602020104020603" pitchFamily="34" charset="0"/>
              </a:rPr>
              <a:t>Begin met de </a:t>
            </a:r>
            <a:r>
              <a:rPr lang="en-US" sz="1800" b="1" dirty="0" err="1" smtClean="0">
                <a:solidFill>
                  <a:schemeClr val="accent5"/>
                </a:solidFill>
                <a:latin typeface="Tw Cen MT" panose="020B0602020104020603" pitchFamily="34" charset="0"/>
              </a:rPr>
              <a:t>eerste</a:t>
            </a:r>
            <a:r>
              <a:rPr lang="en-US" sz="1800" b="1" dirty="0" smtClean="0">
                <a:solidFill>
                  <a:schemeClr val="accent5"/>
                </a:solidFill>
                <a:latin typeface="Tw Cen MT" panose="020B0602020104020603" pitchFamily="34" charset="0"/>
              </a:rPr>
              <a:t> </a:t>
            </a:r>
            <a:r>
              <a:rPr lang="en-US" sz="1800" b="1" dirty="0" err="1" smtClean="0">
                <a:solidFill>
                  <a:schemeClr val="accent5"/>
                </a:solidFill>
                <a:latin typeface="Tw Cen MT" panose="020B0602020104020603" pitchFamily="34" charset="0"/>
              </a:rPr>
              <a:t>kaart</a:t>
            </a:r>
            <a:r>
              <a:rPr lang="en-US" sz="1800" b="1" dirty="0" smtClean="0">
                <a:solidFill>
                  <a:schemeClr val="accent5"/>
                </a:solidFill>
                <a:latin typeface="Tw Cen MT" panose="020B0602020104020603" pitchFamily="34" charset="0"/>
              </a:rPr>
              <a:t> </a:t>
            </a:r>
            <a:r>
              <a:rPr lang="en-US" sz="1800" b="1" dirty="0" err="1" smtClean="0">
                <a:solidFill>
                  <a:schemeClr val="accent5"/>
                </a:solidFill>
                <a:latin typeface="Tw Cen MT" panose="020B0602020104020603" pitchFamily="34" charset="0"/>
              </a:rPr>
              <a:t>en</a:t>
            </a:r>
            <a:r>
              <a:rPr lang="en-US" sz="1800" b="1" dirty="0" smtClean="0">
                <a:solidFill>
                  <a:schemeClr val="accent5"/>
                </a:solidFill>
                <a:latin typeface="Tw Cen MT" panose="020B0602020104020603" pitchFamily="34" charset="0"/>
              </a:rPr>
              <a:t> </a:t>
            </a:r>
            <a:br>
              <a:rPr lang="en-US" sz="1800" b="1" dirty="0" smtClean="0">
                <a:solidFill>
                  <a:schemeClr val="accent5"/>
                </a:solidFill>
                <a:latin typeface="Tw Cen MT" panose="020B0602020104020603" pitchFamily="34" charset="0"/>
              </a:rPr>
            </a:br>
            <a:r>
              <a:rPr lang="en-US" sz="1800" b="1" dirty="0" err="1" smtClean="0">
                <a:solidFill>
                  <a:schemeClr val="accent5"/>
                </a:solidFill>
                <a:latin typeface="Tw Cen MT" panose="020B0602020104020603" pitchFamily="34" charset="0"/>
              </a:rPr>
              <a:t>probeer</a:t>
            </a:r>
            <a:r>
              <a:rPr lang="en-US" sz="1800" b="1" dirty="0" smtClean="0">
                <a:solidFill>
                  <a:schemeClr val="accent5"/>
                </a:solidFill>
                <a:latin typeface="Tw Cen MT" panose="020B0602020104020603" pitchFamily="34" charset="0"/>
              </a:rPr>
              <a:t> de </a:t>
            </a:r>
            <a:r>
              <a:rPr lang="en-US" sz="1800" b="1" dirty="0" err="1" smtClean="0">
                <a:solidFill>
                  <a:schemeClr val="accent5"/>
                </a:solidFill>
                <a:latin typeface="Tw Cen MT" panose="020B0602020104020603" pitchFamily="34" charset="0"/>
              </a:rPr>
              <a:t>kaarten</a:t>
            </a:r>
            <a:r>
              <a:rPr lang="en-US" sz="1800" b="1" dirty="0" smtClean="0">
                <a:solidFill>
                  <a:schemeClr val="accent5"/>
                </a:solidFill>
                <a:latin typeface="Tw Cen MT" panose="020B0602020104020603" pitchFamily="34" charset="0"/>
              </a:rPr>
              <a:t> </a:t>
            </a:r>
            <a:r>
              <a:rPr lang="en-US" sz="1800" b="1" dirty="0" err="1" smtClean="0">
                <a:solidFill>
                  <a:schemeClr val="accent5"/>
                </a:solidFill>
                <a:latin typeface="Tw Cen MT" panose="020B0602020104020603" pitchFamily="34" charset="0"/>
              </a:rPr>
              <a:t>daarna</a:t>
            </a:r>
            <a:r>
              <a:rPr lang="en-US" sz="1800" b="1" dirty="0" smtClean="0">
                <a:solidFill>
                  <a:schemeClr val="accent5"/>
                </a:solidFill>
                <a:latin typeface="Tw Cen MT" panose="020B0602020104020603" pitchFamily="34" charset="0"/>
              </a:rPr>
              <a:t> </a:t>
            </a:r>
            <a:br>
              <a:rPr lang="en-US" sz="1800" b="1" dirty="0" smtClean="0">
                <a:solidFill>
                  <a:schemeClr val="accent5"/>
                </a:solidFill>
                <a:latin typeface="Tw Cen MT" panose="020B0602020104020603" pitchFamily="34" charset="0"/>
              </a:rPr>
            </a:br>
            <a:r>
              <a:rPr lang="en-US" sz="1800" b="1" dirty="0" smtClean="0">
                <a:solidFill>
                  <a:schemeClr val="accent5"/>
                </a:solidFill>
                <a:latin typeface="Tw Cen MT" panose="020B0602020104020603" pitchFamily="34" charset="0"/>
              </a:rPr>
              <a:t>in </a:t>
            </a:r>
            <a:r>
              <a:rPr lang="en-US" sz="1800" b="1" dirty="0" err="1" smtClean="0">
                <a:solidFill>
                  <a:schemeClr val="accent5"/>
                </a:solidFill>
                <a:latin typeface="Tw Cen MT" panose="020B0602020104020603" pitchFamily="34" charset="0"/>
              </a:rPr>
              <a:t>willekeurige</a:t>
            </a:r>
            <a:r>
              <a:rPr lang="en-US" sz="1800" b="1" dirty="0" smtClean="0">
                <a:solidFill>
                  <a:schemeClr val="accent5"/>
                </a:solidFill>
                <a:latin typeface="Tw Cen MT" panose="020B0602020104020603" pitchFamily="34" charset="0"/>
              </a:rPr>
              <a:t> </a:t>
            </a:r>
            <a:r>
              <a:rPr lang="en-US" sz="1800" b="1" dirty="0" err="1" smtClean="0">
                <a:solidFill>
                  <a:schemeClr val="accent5"/>
                </a:solidFill>
                <a:latin typeface="Tw Cen MT" panose="020B0602020104020603" pitchFamily="34" charset="0"/>
              </a:rPr>
              <a:t>volgorde</a:t>
            </a:r>
            <a:r>
              <a:rPr lang="en-US" sz="1800" b="1" dirty="0" smtClean="0">
                <a:solidFill>
                  <a:schemeClr val="accent5"/>
                </a:solidFill>
                <a:latin typeface="Tw Cen MT" panose="020B0602020104020603" pitchFamily="34" charset="0"/>
              </a:rPr>
              <a:t>: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356360" y="1701135"/>
            <a:ext cx="2865120" cy="400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om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5938515" y="1668720"/>
            <a:ext cx="2865120" cy="400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om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1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5252715" y="1104870"/>
            <a:ext cx="4104645" cy="4000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om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1486215" y="2173575"/>
            <a:ext cx="2621279" cy="400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om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744533" y="1089630"/>
            <a:ext cx="4104645" cy="4000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1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om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27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theme" Target="../theme/theme1.xml"/><Relationship Id="rId9" Type="http://schemas.openxmlformats.org/officeDocument/2006/relationships/image" Target="../media/image5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5029200" y="0"/>
            <a:ext cx="0" cy="77724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043" y="6478285"/>
            <a:ext cx="422678" cy="62182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532165" y="7037228"/>
            <a:ext cx="422678" cy="62182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9440760" y="1270685"/>
            <a:ext cx="422678" cy="62182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87789" y="577609"/>
            <a:ext cx="422678" cy="621824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White">
          <a:xfrm>
            <a:off x="457200" y="914400"/>
            <a:ext cx="9144000" cy="64008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18372" y="264626"/>
            <a:ext cx="2291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Zo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maak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je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een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kaart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:</a:t>
            </a:r>
            <a:endParaRPr lang="en-US" sz="1800" b="1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046879" y="164599"/>
            <a:ext cx="1614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1.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Vouw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de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kaart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/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in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tweeën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006306" y="164599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3.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Knip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uit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langs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de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streepjeslijn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455635" y="164599"/>
            <a:ext cx="1689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2.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Lijm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de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achter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-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</a:b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kanten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aan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elkaar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>
            <a:off x="914400" y="1400175"/>
            <a:ext cx="3657600" cy="52578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5501" y="141173"/>
            <a:ext cx="422678" cy="6218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0600" y="134118"/>
            <a:ext cx="380112" cy="5760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5362" y="184863"/>
            <a:ext cx="422678" cy="540540"/>
          </a:xfrm>
          <a:prstGeom prst="rect">
            <a:avLst/>
          </a:prstGeom>
        </p:spPr>
      </p:pic>
      <p:sp>
        <p:nvSpPr>
          <p:cNvPr id="21" name="Rounded Rectangle 20"/>
          <p:cNvSpPr/>
          <p:nvPr userDrawn="1"/>
        </p:nvSpPr>
        <p:spPr>
          <a:xfrm>
            <a:off x="5528761" y="1400175"/>
            <a:ext cx="3657600" cy="52578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 userDrawn="1"/>
        </p:nvSpPr>
        <p:spPr>
          <a:xfrm>
            <a:off x="736406" y="6822300"/>
            <a:ext cx="165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m</a:t>
            </a:r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icrobit.org/scratch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5275963" y="6800051"/>
            <a:ext cx="165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m</a:t>
            </a:r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icrobit.org/scratch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255264" y="6830568"/>
            <a:ext cx="1473027" cy="29233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99832" y="6812280"/>
            <a:ext cx="1473027" cy="292337"/>
          </a:xfrm>
          <a:prstGeom prst="rect">
            <a:avLst/>
          </a:prstGeom>
        </p:spPr>
      </p:pic>
      <p:sp>
        <p:nvSpPr>
          <p:cNvPr id="22" name="TextBox 35"/>
          <p:cNvSpPr txBox="1"/>
          <p:nvPr userDrawn="1"/>
        </p:nvSpPr>
        <p:spPr>
          <a:xfrm>
            <a:off x="457200" y="7284651"/>
            <a:ext cx="4437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Geïnspireerd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door Scratch Cards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gemaakt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door</a:t>
            </a:r>
            <a:r>
              <a:rPr lang="en-US" sz="1000" baseline="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Natalie Rusk scratch.mit.edu/cards </a:t>
            </a:r>
          </a:p>
        </p:txBody>
      </p:sp>
      <p:sp>
        <p:nvSpPr>
          <p:cNvPr id="24" name="Rechthoek 23"/>
          <p:cNvSpPr/>
          <p:nvPr userDrawn="1"/>
        </p:nvSpPr>
        <p:spPr>
          <a:xfrm>
            <a:off x="5195241" y="7273216"/>
            <a:ext cx="44388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Vertaald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en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bewerkt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door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Sjouke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de Boer, 2019</a:t>
            </a:r>
          </a:p>
        </p:txBody>
      </p:sp>
      <p:pic>
        <p:nvPicPr>
          <p:cNvPr id="1028" name="Picture 4" descr="Afbeeldingsresultaat voor pictogram muzieknoot"/>
          <p:cNvPicPr>
            <a:picLocks noChangeAspect="1" noChangeArrowheads="1"/>
          </p:cNvPicPr>
          <p:nvPr userDrawn="1"/>
        </p:nvPicPr>
        <p:blipFill>
          <a:blip r:embed="rId9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99" y="6234694"/>
            <a:ext cx="501375" cy="50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pictogram muzieknoot"/>
          <p:cNvPicPr>
            <a:picLocks noChangeAspect="1" noChangeArrowheads="1"/>
          </p:cNvPicPr>
          <p:nvPr userDrawn="1"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74" y="1698659"/>
            <a:ext cx="658923" cy="65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fbeeldingsresultaat voor pictogram muzieknoot"/>
          <p:cNvPicPr>
            <a:picLocks noChangeAspect="1" noChangeArrowheads="1"/>
          </p:cNvPicPr>
          <p:nvPr userDrawn="1"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56" y="5100318"/>
            <a:ext cx="358361" cy="35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Afbeeldingsresultaat voor pictogram muzieknoot"/>
          <p:cNvPicPr>
            <a:picLocks noChangeAspect="1" noChangeArrowheads="1"/>
          </p:cNvPicPr>
          <p:nvPr userDrawn="1"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602766" y="4664391"/>
            <a:ext cx="323231" cy="43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1999" y="1201517"/>
            <a:ext cx="491731" cy="50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 userDrawn="1"/>
        </p:nvCxnSpPr>
        <p:spPr>
          <a:xfrm>
            <a:off x="5029200" y="0"/>
            <a:ext cx="0" cy="77724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043" y="6478285"/>
            <a:ext cx="422678" cy="62182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532165" y="7037228"/>
            <a:ext cx="422678" cy="621824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9440760" y="1270685"/>
            <a:ext cx="422678" cy="62182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87789" y="577609"/>
            <a:ext cx="422678" cy="621824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White">
          <a:xfrm>
            <a:off x="457200" y="914400"/>
            <a:ext cx="9144000" cy="64008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 userDrawn="1"/>
        </p:nvSpPr>
        <p:spPr bwMode="blackWhite">
          <a:xfrm>
            <a:off x="1186780" y="1916348"/>
            <a:ext cx="3200400" cy="45720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ame Side Corner Rectangle 21"/>
          <p:cNvSpPr/>
          <p:nvPr userDrawn="1"/>
        </p:nvSpPr>
        <p:spPr>
          <a:xfrm rot="10800000">
            <a:off x="1362120" y="2704290"/>
            <a:ext cx="2869688" cy="3647872"/>
          </a:xfrm>
          <a:prstGeom prst="round2SameRect">
            <a:avLst>
              <a:gd name="adj1" fmla="val 14543"/>
              <a:gd name="adj2" fmla="val 0"/>
            </a:avLst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736406" y="6822300"/>
            <a:ext cx="165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m</a:t>
            </a:r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icrobit.org/scratch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5263853" y="1361334"/>
            <a:ext cx="165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w Cen MT" panose="020B0602020104020603" pitchFamily="34" charset="0"/>
              </a:rPr>
              <a:t>m</a:t>
            </a:r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icrobit.org/scratch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518372" y="264626"/>
            <a:ext cx="2291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Zo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maak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je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een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800" b="1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kaart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:</a:t>
            </a:r>
            <a:endParaRPr lang="en-US" sz="1800" b="1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3046879" y="164599"/>
            <a:ext cx="1614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1. </a:t>
            </a:r>
            <a:r>
              <a:rPr lang="en-US" sz="1600" b="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Vouw</a:t>
            </a:r>
            <a:r>
              <a:rPr lang="en-US" sz="1600" b="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de </a:t>
            </a:r>
            <a:r>
              <a:rPr lang="en-US" sz="1600" b="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kaart</a:t>
            </a:r>
            <a:r>
              <a:rPr lang="en-US" sz="1600" b="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/>
            </a:r>
            <a:br>
              <a:rPr lang="en-US" sz="1600" b="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</a:br>
            <a:r>
              <a:rPr lang="en-US" sz="1600" b="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in </a:t>
            </a:r>
            <a:r>
              <a:rPr lang="en-US" sz="1600" b="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tweeën</a:t>
            </a:r>
            <a:endParaRPr lang="en-US" sz="1600" b="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8076840" y="164599"/>
            <a:ext cx="1410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Knip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uit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langs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</a:b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de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streepjeslijn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5455631" y="164599"/>
            <a:ext cx="1689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2.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Lijm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de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achter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-</a:t>
            </a:r>
            <a:b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</a:b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kanten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aan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elkaar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5501" y="141173"/>
            <a:ext cx="422678" cy="62182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0600" y="134118"/>
            <a:ext cx="380112" cy="57604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5362" y="184863"/>
            <a:ext cx="422678" cy="540540"/>
          </a:xfrm>
          <a:prstGeom prst="rect">
            <a:avLst/>
          </a:prstGeom>
        </p:spPr>
      </p:pic>
      <p:sp>
        <p:nvSpPr>
          <p:cNvPr id="49" name="Rectangle 48"/>
          <p:cNvSpPr/>
          <p:nvPr userDrawn="1"/>
        </p:nvSpPr>
        <p:spPr bwMode="white">
          <a:xfrm>
            <a:off x="5047488" y="1772814"/>
            <a:ext cx="4537680" cy="5527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 userDrawn="1"/>
        </p:nvSpPr>
        <p:spPr bwMode="blackWhite">
          <a:xfrm>
            <a:off x="2587570" y="6761630"/>
            <a:ext cx="368447" cy="368447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sz="1400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256095" y="6830021"/>
            <a:ext cx="1473027" cy="292337"/>
          </a:xfrm>
          <a:prstGeom prst="rect">
            <a:avLst/>
          </a:prstGeom>
        </p:spPr>
      </p:pic>
      <p:sp>
        <p:nvSpPr>
          <p:cNvPr id="25" name="TextBox 35"/>
          <p:cNvSpPr txBox="1"/>
          <p:nvPr userDrawn="1"/>
        </p:nvSpPr>
        <p:spPr>
          <a:xfrm>
            <a:off x="470490" y="7260183"/>
            <a:ext cx="4437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Geïnspireerd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door Scratch Cards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gemaakt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door</a:t>
            </a:r>
            <a:r>
              <a:rPr lang="en-US" sz="1000" baseline="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Natalie Rusk scratch.mit.edu/cards </a:t>
            </a:r>
          </a:p>
        </p:txBody>
      </p:sp>
      <p:sp>
        <p:nvSpPr>
          <p:cNvPr id="26" name="Rechthoek 25"/>
          <p:cNvSpPr/>
          <p:nvPr userDrawn="1"/>
        </p:nvSpPr>
        <p:spPr>
          <a:xfrm>
            <a:off x="5180600" y="7273216"/>
            <a:ext cx="44388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Vertaald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en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bewerkt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door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Sjouke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 de Boer, 2019</a:t>
            </a:r>
          </a:p>
        </p:txBody>
      </p:sp>
      <p:pic>
        <p:nvPicPr>
          <p:cNvPr id="27" name="Picture 4" descr="Afbeeldingsresultaat voor pictogram muzieknoot"/>
          <p:cNvPicPr>
            <a:picLocks noChangeAspect="1" noChangeArrowheads="1"/>
          </p:cNvPicPr>
          <p:nvPr userDrawn="1"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99" y="6234694"/>
            <a:ext cx="501375" cy="50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Afbeeldingsresultaat voor pictogram muzieknoot"/>
          <p:cNvPicPr>
            <a:picLocks noChangeAspect="1" noChangeArrowheads="1"/>
          </p:cNvPicPr>
          <p:nvPr userDrawn="1"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74" y="1698659"/>
            <a:ext cx="658923" cy="65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Afbeeldingsresultaat voor pictogram muzieknoot"/>
          <p:cNvPicPr>
            <a:picLocks noChangeAspect="1" noChangeArrowheads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56" y="5100318"/>
            <a:ext cx="358361" cy="35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Afbeeldingsresultaat voor pictogram muzieknoot"/>
          <p:cNvPicPr>
            <a:picLocks noChangeAspect="1" noChangeArrowheads="1"/>
          </p:cNvPicPr>
          <p:nvPr userDrawn="1"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602766" y="4664391"/>
            <a:ext cx="323231" cy="43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Afbeelding 32"/>
          <p:cNvPicPr>
            <a:picLocks noChangeAspect="1"/>
          </p:cNvPicPr>
          <p:nvPr userDrawn="1"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71999" y="1201517"/>
            <a:ext cx="491731" cy="50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9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iff"/><Relationship Id="rId3" Type="http://schemas.openxmlformats.org/officeDocument/2006/relationships/image" Target="../media/image9.png"/><Relationship Id="rId7" Type="http://schemas.openxmlformats.org/officeDocument/2006/relationships/image" Target="../media/image1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openxmlformats.org/officeDocument/2006/relationships/image" Target="../media/image20.png"/><Relationship Id="rId3" Type="http://schemas.microsoft.com/office/2007/relationships/hdphoto" Target="../media/hdphoto3.wdp"/><Relationship Id="rId7" Type="http://schemas.openxmlformats.org/officeDocument/2006/relationships/image" Target="../media/image16.png"/><Relationship Id="rId12" Type="http://schemas.openxmlformats.org/officeDocument/2006/relationships/image" Target="../media/image19.tiff"/><Relationship Id="rId2" Type="http://schemas.openxmlformats.org/officeDocument/2006/relationships/image" Target="../media/image13.jpe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microsoft.com/office/2007/relationships/hdphoto" Target="../media/hdphoto4.wdp"/><Relationship Id="rId11" Type="http://schemas.microsoft.com/office/2007/relationships/hdphoto" Target="../media/hdphoto6.wdp"/><Relationship Id="rId5" Type="http://schemas.openxmlformats.org/officeDocument/2006/relationships/image" Target="../media/image15.png"/><Relationship Id="rId15" Type="http://schemas.openxmlformats.org/officeDocument/2006/relationships/image" Target="../media/image22.png"/><Relationship Id="rId10" Type="http://schemas.openxmlformats.org/officeDocument/2006/relationships/image" Target="../media/image18.png"/><Relationship Id="rId4" Type="http://schemas.openxmlformats.org/officeDocument/2006/relationships/image" Target="../media/image14.tiff"/><Relationship Id="rId9" Type="http://schemas.openxmlformats.org/officeDocument/2006/relationships/image" Target="../media/image17.tiff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7.wdp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microsoft.com/office/2007/relationships/hdphoto" Target="../media/hdphoto6.wdp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image" Target="../media/image14.tiff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13" Type="http://schemas.openxmlformats.org/officeDocument/2006/relationships/image" Target="../media/image32.png"/><Relationship Id="rId3" Type="http://schemas.microsoft.com/office/2007/relationships/hdphoto" Target="../media/hdphoto8.wdp"/><Relationship Id="rId7" Type="http://schemas.openxmlformats.org/officeDocument/2006/relationships/image" Target="../media/image30.png"/><Relationship Id="rId12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tiff"/><Relationship Id="rId11" Type="http://schemas.openxmlformats.org/officeDocument/2006/relationships/image" Target="../media/image31.png"/><Relationship Id="rId5" Type="http://schemas.microsoft.com/office/2007/relationships/hdphoto" Target="../media/hdphoto3.wdp"/><Relationship Id="rId15" Type="http://schemas.openxmlformats.org/officeDocument/2006/relationships/image" Target="../media/image34.png"/><Relationship Id="rId10" Type="http://schemas.microsoft.com/office/2007/relationships/hdphoto" Target="../media/hdphoto6.wdp"/><Relationship Id="rId4" Type="http://schemas.openxmlformats.org/officeDocument/2006/relationships/image" Target="../media/image13.jpeg"/><Relationship Id="rId9" Type="http://schemas.openxmlformats.org/officeDocument/2006/relationships/image" Target="../media/image25.png"/><Relationship Id="rId1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tiff"/><Relationship Id="rId13" Type="http://schemas.openxmlformats.org/officeDocument/2006/relationships/image" Target="../media/image24.png"/><Relationship Id="rId3" Type="http://schemas.microsoft.com/office/2007/relationships/hdphoto" Target="../media/hdphoto10.wdp"/><Relationship Id="rId7" Type="http://schemas.openxmlformats.org/officeDocument/2006/relationships/image" Target="../media/image38.tiff"/><Relationship Id="rId12" Type="http://schemas.openxmlformats.org/officeDocument/2006/relationships/image" Target="../media/image42.png"/><Relationship Id="rId17" Type="http://schemas.openxmlformats.org/officeDocument/2006/relationships/image" Target="../media/image45.png"/><Relationship Id="rId2" Type="http://schemas.openxmlformats.org/officeDocument/2006/relationships/image" Target="../media/image35.png"/><Relationship Id="rId16" Type="http://schemas.openxmlformats.org/officeDocument/2006/relationships/image" Target="../media/image44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tiff"/><Relationship Id="rId11" Type="http://schemas.openxmlformats.org/officeDocument/2006/relationships/image" Target="../media/image41.png"/><Relationship Id="rId5" Type="http://schemas.microsoft.com/office/2007/relationships/hdphoto" Target="../media/hdphoto11.wdp"/><Relationship Id="rId15" Type="http://schemas.openxmlformats.org/officeDocument/2006/relationships/image" Target="../media/image43.png"/><Relationship Id="rId10" Type="http://schemas.microsoft.com/office/2007/relationships/hdphoto" Target="../media/hdphoto4.wdp"/><Relationship Id="rId4" Type="http://schemas.openxmlformats.org/officeDocument/2006/relationships/image" Target="../media/image36.png"/><Relationship Id="rId9" Type="http://schemas.openxmlformats.org/officeDocument/2006/relationships/image" Target="../media/image40.png"/><Relationship Id="rId14" Type="http://schemas.microsoft.com/office/2007/relationships/hdphoto" Target="../media/hdphoto7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1.wdp"/><Relationship Id="rId13" Type="http://schemas.openxmlformats.org/officeDocument/2006/relationships/image" Target="../media/image43.png"/><Relationship Id="rId3" Type="http://schemas.microsoft.com/office/2007/relationships/hdphoto" Target="../media/hdphoto12.wdp"/><Relationship Id="rId7" Type="http://schemas.openxmlformats.org/officeDocument/2006/relationships/image" Target="../media/image36.png"/><Relationship Id="rId12" Type="http://schemas.microsoft.com/office/2007/relationships/hdphoto" Target="../media/hdphoto7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microsoft.com/office/2007/relationships/hdphoto" Target="../media/hdphoto4.wdp"/><Relationship Id="rId11" Type="http://schemas.openxmlformats.org/officeDocument/2006/relationships/image" Target="../media/image24.png"/><Relationship Id="rId5" Type="http://schemas.openxmlformats.org/officeDocument/2006/relationships/image" Target="../media/image40.png"/><Relationship Id="rId10" Type="http://schemas.openxmlformats.org/officeDocument/2006/relationships/image" Target="../media/image49.png"/><Relationship Id="rId4" Type="http://schemas.openxmlformats.org/officeDocument/2006/relationships/image" Target="../media/image47.tiff"/><Relationship Id="rId9" Type="http://schemas.openxmlformats.org/officeDocument/2006/relationships/image" Target="../media/image48.png"/><Relationship Id="rId14" Type="http://schemas.openxmlformats.org/officeDocument/2006/relationships/image" Target="../media/image44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microsoft.com/office/2007/relationships/hdphoto" Target="../media/hdphoto13.wdp"/><Relationship Id="rId7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5" Type="http://schemas.openxmlformats.org/officeDocument/2006/relationships/image" Target="../media/image22.png"/><Relationship Id="rId4" Type="http://schemas.openxmlformats.org/officeDocument/2006/relationships/image" Target="../media/image51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8.tiff"/><Relationship Id="rId4" Type="http://schemas.openxmlformats.org/officeDocument/2006/relationships/image" Target="../media/image57.tif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microsoft.com/office/2007/relationships/hdphoto" Target="../media/hdphoto17.wdp"/><Relationship Id="rId3" Type="http://schemas.microsoft.com/office/2007/relationships/hdphoto" Target="../media/hdphoto14.wdp"/><Relationship Id="rId7" Type="http://schemas.microsoft.com/office/2007/relationships/hdphoto" Target="../media/hdphoto3.wdp"/><Relationship Id="rId12" Type="http://schemas.openxmlformats.org/officeDocument/2006/relationships/image" Target="../media/image64.png"/><Relationship Id="rId2" Type="http://schemas.openxmlformats.org/officeDocument/2006/relationships/image" Target="../media/image59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11" Type="http://schemas.openxmlformats.org/officeDocument/2006/relationships/image" Target="../media/image63.tiff"/><Relationship Id="rId5" Type="http://schemas.microsoft.com/office/2007/relationships/hdphoto" Target="../media/hdphoto15.wdp"/><Relationship Id="rId15" Type="http://schemas.openxmlformats.org/officeDocument/2006/relationships/image" Target="../media/image65.png"/><Relationship Id="rId10" Type="http://schemas.openxmlformats.org/officeDocument/2006/relationships/image" Target="../media/image62.tiff"/><Relationship Id="rId4" Type="http://schemas.openxmlformats.org/officeDocument/2006/relationships/image" Target="../media/image60.png"/><Relationship Id="rId9" Type="http://schemas.microsoft.com/office/2007/relationships/hdphoto" Target="../media/hdphoto16.wdp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Muziek</a:t>
            </a:r>
            <a:r>
              <a:rPr lang="en-US" dirty="0" smtClean="0"/>
              <a:t> </a:t>
            </a:r>
            <a:r>
              <a:rPr lang="en-US" dirty="0" err="1" smtClean="0"/>
              <a:t>Kaarten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Muziek</a:t>
            </a:r>
            <a:r>
              <a:rPr lang="en-US" dirty="0" smtClean="0"/>
              <a:t> </a:t>
            </a:r>
            <a:r>
              <a:rPr lang="en-US" dirty="0" err="1" smtClean="0"/>
              <a:t>Kaarten</a:t>
            </a:r>
            <a:endParaRPr lang="en-US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5874346" y="2728595"/>
            <a:ext cx="3229013" cy="2727325"/>
          </a:xfrm>
          <a:prstGeom prst="rect">
            <a:avLst/>
          </a:prstGeom>
        </p:spPr>
        <p:txBody>
          <a:bodyPr/>
          <a:lstStyle>
            <a:lvl1pPr marL="396875" indent="-3968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SzPct val="100000"/>
              <a:buFont typeface="+mj-lt"/>
              <a:buAutoNum type="arabicPeriod"/>
              <a:defRPr sz="2000" b="1" kern="120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Speel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noot</a:t>
            </a:r>
            <a:endParaRPr lang="en-US" dirty="0" smtClean="0"/>
          </a:p>
          <a:p>
            <a:r>
              <a:rPr lang="en-US" dirty="0" err="1" smtClean="0"/>
              <a:t>Speel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akkoord</a:t>
            </a:r>
            <a:endParaRPr lang="en-US" dirty="0" smtClean="0"/>
          </a:p>
          <a:p>
            <a:r>
              <a:rPr lang="en-US" dirty="0" err="1" smtClean="0"/>
              <a:t>Geluidseffecten</a:t>
            </a:r>
            <a:endParaRPr lang="en-US" dirty="0" smtClean="0"/>
          </a:p>
          <a:p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instrument</a:t>
            </a:r>
          </a:p>
          <a:p>
            <a:r>
              <a:rPr lang="en-US" dirty="0" err="1" smtClean="0"/>
              <a:t>Sluit</a:t>
            </a:r>
            <a:r>
              <a:rPr lang="en-US" dirty="0" smtClean="0"/>
              <a:t> het instrument </a:t>
            </a:r>
            <a:r>
              <a:rPr lang="en-US" dirty="0" err="1" smtClean="0"/>
              <a:t>aan</a:t>
            </a:r>
            <a:endParaRPr lang="en-US" dirty="0" smtClean="0"/>
          </a:p>
          <a:p>
            <a:r>
              <a:rPr lang="en-US" dirty="0" err="1" smtClean="0"/>
              <a:t>Programmeer</a:t>
            </a:r>
            <a:r>
              <a:rPr lang="en-US" dirty="0" smtClean="0"/>
              <a:t> de </a:t>
            </a:r>
            <a:r>
              <a:rPr lang="en-US" dirty="0" err="1" smtClean="0"/>
              <a:t>pinnen</a:t>
            </a:r>
            <a:endParaRPr lang="en-US" dirty="0" smtClean="0"/>
          </a:p>
          <a:p>
            <a:r>
              <a:rPr lang="en-US" dirty="0" err="1" smtClean="0"/>
              <a:t>Verbinding</a:t>
            </a:r>
            <a:r>
              <a:rPr lang="en-US" dirty="0" smtClean="0"/>
              <a:t> met je </a:t>
            </a:r>
            <a:r>
              <a:rPr lang="en-US" dirty="0" err="1" smtClean="0"/>
              <a:t>micro:bit</a:t>
            </a:r>
            <a:endParaRPr lang="en-US" dirty="0" smtClean="0"/>
          </a:p>
          <a:p>
            <a:r>
              <a:rPr lang="en-US" dirty="0" smtClean="0"/>
              <a:t>Het podium op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5343" y="2442949"/>
            <a:ext cx="3575714" cy="3643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86" b="9933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227084" y="2299796"/>
            <a:ext cx="2989237" cy="37311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72321" y1="48485" x2="72321" y2="48485"/>
                        <a14:foregroundMark x1="58036" y1="51515" x2="58036" y2="515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5326" y="5699356"/>
            <a:ext cx="876868" cy="7750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420050">
            <a:off x="3946436" y="4307464"/>
            <a:ext cx="558962" cy="7946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58555" flipH="1">
            <a:off x="1104837" y="4390188"/>
            <a:ext cx="560901" cy="74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6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Play a Note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Speel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noot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7488" y="1663430"/>
            <a:ext cx="4530537" cy="182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7488" y="5457217"/>
            <a:ext cx="4530537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7488" y="3570050"/>
            <a:ext cx="4530537" cy="1828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217" y="181731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rPr>
              <a:t>BEGIN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87922" y="3646118"/>
            <a:ext cx="1913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w Cen MT" panose="020B0602020104020603" pitchFamily="34" charset="0"/>
              </a:rPr>
              <a:t>VOEG DEZE CODE TOE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50900" y="5519350"/>
            <a:ext cx="121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rPr>
              <a:t>PROBEER HET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 bwMode="black">
          <a:xfrm>
            <a:off x="1486215" y="2173575"/>
            <a:ext cx="2621279" cy="4000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Laat</a:t>
            </a:r>
            <a:r>
              <a:rPr lang="en-US" dirty="0" smtClean="0"/>
              <a:t> je sprite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noot</a:t>
            </a:r>
            <a:r>
              <a:rPr lang="en-US" dirty="0" smtClean="0"/>
              <a:t> </a:t>
            </a:r>
            <a:r>
              <a:rPr lang="en-US" dirty="0" err="1" smtClean="0"/>
              <a:t>spelen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29522" y="67970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1</a:t>
            </a:r>
            <a:endParaRPr lang="en-US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52" b="96296" l="0" r="100000">
                        <a14:foregroundMark x1="14545" y1="14815" x2="83636" y2="94444"/>
                        <a14:foregroundMark x1="90909" y1="20370" x2="9091" y2="814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61573" y="2331162"/>
            <a:ext cx="698500" cy="685800"/>
          </a:xfrm>
          <a:prstGeom prst="rect">
            <a:avLst/>
          </a:prstGeom>
          <a:ln w="9525">
            <a:solidFill>
              <a:srgbClr val="3EDCFD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5533026" y="3023080"/>
            <a:ext cx="76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Voeg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een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sprite toe.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56889" y="2800384"/>
            <a:ext cx="1066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Bijbehorende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mogelijkheden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zie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je in het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Geluiden-blok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. 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29420" y="6089154"/>
            <a:ext cx="2494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Schud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met je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micro:bit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.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Hoor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je de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noot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? </a:t>
            </a:r>
          </a:p>
          <a:p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  <a:p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OPDRACHT: 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Wat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gebeurt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er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als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je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meerdere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noten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toevoegt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?</a:t>
            </a:r>
          </a:p>
          <a:p>
            <a:endParaRPr lang="en-US" sz="1000" dirty="0" smtClean="0">
              <a:latin typeface="Tw Cen MT" charset="0"/>
              <a:ea typeface="Tw Cen MT" charset="0"/>
              <a:cs typeface="Tw Cen MT" charset="0"/>
            </a:endParaRPr>
          </a:p>
          <a:p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809" y="5115815"/>
            <a:ext cx="1271469" cy="112388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217" b="89862" l="2948" r="94103">
                        <a14:foregroundMark x1="44717" y1="61290" x2="44717" y2="61290"/>
                        <a14:foregroundMark x1="59951" y1="64516" x2="28256" y2="580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3565" y="3665987"/>
            <a:ext cx="3006578" cy="1603016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7571403" y="2404347"/>
            <a:ext cx="227642" cy="6471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190" b="89286" l="2273" r="897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5194" y="2217066"/>
            <a:ext cx="747643" cy="71365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9013704">
            <a:off x="2386702" y="2888667"/>
            <a:ext cx="882295" cy="83677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99346" l="9896" r="89063">
                        <a14:foregroundMark x1="50521" y1="78431" x2="50521" y2="784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4751" y="3048795"/>
            <a:ext cx="604206" cy="48147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8734" y="2975050"/>
            <a:ext cx="728452" cy="690937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39989" y="2331162"/>
            <a:ext cx="1630554" cy="1093450"/>
          </a:xfrm>
          <a:prstGeom prst="rect">
            <a:avLst/>
          </a:prstGeom>
        </p:spPr>
      </p:pic>
      <p:pic>
        <p:nvPicPr>
          <p:cNvPr id="25" name="Afbeelding 24"/>
          <p:cNvPicPr>
            <a:picLocks noChangeAspect="1"/>
          </p:cNvPicPr>
          <p:nvPr/>
        </p:nvPicPr>
        <p:blipFill>
          <a:blip r:embed="rId14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23615" y="4007930"/>
            <a:ext cx="2695575" cy="1162050"/>
          </a:xfrm>
          <a:prstGeom prst="rect">
            <a:avLst/>
          </a:prstGeom>
        </p:spPr>
      </p:pic>
      <p:pic>
        <p:nvPicPr>
          <p:cNvPr id="29" name="Afbeelding 28"/>
          <p:cNvPicPr>
            <a:picLocks noChangeAspect="1"/>
          </p:cNvPicPr>
          <p:nvPr/>
        </p:nvPicPr>
        <p:blipFill>
          <a:blip r:embed="rId15">
            <a:clrChange>
              <a:clrFrom>
                <a:srgbClr val="E5F0FF"/>
              </a:clrFrom>
              <a:clrTo>
                <a:srgbClr val="E5F0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66585" y="3586078"/>
            <a:ext cx="702241" cy="327315"/>
          </a:xfrm>
          <a:prstGeom prst="rect">
            <a:avLst/>
          </a:prstGeom>
        </p:spPr>
      </p:pic>
      <p:pic>
        <p:nvPicPr>
          <p:cNvPr id="30" name="Afbeelding 29"/>
          <p:cNvPicPr>
            <a:picLocks noChangeAspect="1"/>
          </p:cNvPicPr>
          <p:nvPr/>
        </p:nvPicPr>
        <p:blipFill>
          <a:blip r:embed="rId16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84058" y="5519350"/>
            <a:ext cx="1277038" cy="175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3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Speel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akkoord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Speel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akkoord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7488" y="1663430"/>
            <a:ext cx="4530537" cy="13563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7488" y="5457217"/>
            <a:ext cx="4530537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7488" y="3081062"/>
            <a:ext cx="4530537" cy="23177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217" y="181731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rPr>
              <a:t>BEGIN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87921" y="3169635"/>
            <a:ext cx="1913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w Cen MT" panose="020B0602020104020603" pitchFamily="34" charset="0"/>
              </a:rPr>
              <a:t>VOEG DEZE CODE TOE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96922" y="5492063"/>
            <a:ext cx="121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rPr>
              <a:t>PROBEER HET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black">
          <a:xfrm>
            <a:off x="1486215" y="2116423"/>
            <a:ext cx="2621279" cy="4000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Laat</a:t>
            </a:r>
            <a:r>
              <a:rPr lang="en-US" dirty="0" smtClean="0"/>
              <a:t> je sprite </a:t>
            </a:r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noten</a:t>
            </a:r>
            <a:r>
              <a:rPr lang="en-US" dirty="0" smtClean="0"/>
              <a:t> </a:t>
            </a:r>
            <a:r>
              <a:rPr lang="en-US" dirty="0" err="1" smtClean="0"/>
              <a:t>tegelijk</a:t>
            </a:r>
            <a:r>
              <a:rPr lang="en-US" dirty="0" smtClean="0"/>
              <a:t> </a:t>
            </a:r>
            <a:r>
              <a:rPr lang="en-US" dirty="0" err="1" smtClean="0"/>
              <a:t>spelen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24882" y="679291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2</a:t>
            </a:r>
            <a:endParaRPr lang="en-US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41943" y="2608922"/>
            <a:ext cx="35261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Kijk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eens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goed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naar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deze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twee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blokken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. Wat is het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verschil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? 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192645" y="4279393"/>
            <a:ext cx="283998" cy="620363"/>
            <a:chOff x="6047368" y="4117308"/>
            <a:chExt cx="283011" cy="804847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6047368" y="4117308"/>
              <a:ext cx="249938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047368" y="4117308"/>
              <a:ext cx="0" cy="80484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047368" y="4922155"/>
              <a:ext cx="283011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5169761" y="4290986"/>
            <a:ext cx="876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Alle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drie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de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noten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worden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tegelijk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gespeeld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. 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29420" y="6077579"/>
            <a:ext cx="2494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OPDRACHT: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Maak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andere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akkoorden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.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Welke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noten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klinken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goed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bijelkaar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? </a:t>
            </a:r>
          </a:p>
          <a:p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  <a:p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Wat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zou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er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gebeuren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als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je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deze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blokken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zouu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gebruiken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? </a:t>
            </a:r>
          </a:p>
          <a:p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338060" y="6792917"/>
            <a:ext cx="414873" cy="6696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8860" y="3530889"/>
            <a:ext cx="2885968" cy="174655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570" y="5110816"/>
            <a:ext cx="1271469" cy="112388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346" l="9896" r="89063">
                        <a14:foregroundMark x1="50521" y1="78431" x2="50521" y2="784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8710" y="3048795"/>
            <a:ext cx="604206" cy="481476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7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3846" y="2065469"/>
            <a:ext cx="4341817" cy="582634"/>
          </a:xfrm>
          <a:prstGeom prst="rect">
            <a:avLst/>
          </a:prstGeom>
        </p:spPr>
      </p:pic>
      <p:pic>
        <p:nvPicPr>
          <p:cNvPr id="28" name="Afbeelding 27"/>
          <p:cNvPicPr>
            <a:picLocks noChangeAspect="1"/>
          </p:cNvPicPr>
          <p:nvPr/>
        </p:nvPicPr>
        <p:blipFill>
          <a:blip r:embed="rId8">
            <a:clrChange>
              <a:clrFrom>
                <a:srgbClr val="E5F0FF"/>
              </a:clrFrom>
              <a:clrTo>
                <a:srgbClr val="E5F0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69634" y="3131746"/>
            <a:ext cx="702241" cy="327315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9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68616" y="3352906"/>
            <a:ext cx="2360424" cy="1852972"/>
          </a:xfrm>
          <a:prstGeom prst="rect">
            <a:avLst/>
          </a:prstGeom>
        </p:spPr>
      </p:pic>
      <p:pic>
        <p:nvPicPr>
          <p:cNvPr id="35" name="Afbeelding 34"/>
          <p:cNvPicPr>
            <a:picLocks noChangeAspect="1"/>
          </p:cNvPicPr>
          <p:nvPr/>
        </p:nvPicPr>
        <p:blipFill>
          <a:blip r:embed="rId10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52933" y="5769316"/>
            <a:ext cx="1762730" cy="142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6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Geluidseffecten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Geluidseffecten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7488" y="1663430"/>
            <a:ext cx="4530537" cy="182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7488" y="5176893"/>
            <a:ext cx="4530537" cy="2109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7488" y="3570050"/>
            <a:ext cx="4530537" cy="148812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217" y="181731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rPr>
              <a:t>BEGIN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77937" y="3636429"/>
            <a:ext cx="1913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w Cen MT" panose="020B0602020104020603" pitchFamily="34" charset="0"/>
              </a:rPr>
              <a:t>VOEG DEZE CODE TOE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96922" y="5262199"/>
            <a:ext cx="121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rPr>
              <a:t>PROBEER HET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black">
          <a:xfrm>
            <a:off x="1486215" y="2102135"/>
            <a:ext cx="2621279" cy="4000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Verander</a:t>
            </a:r>
            <a:r>
              <a:rPr lang="en-US" dirty="0" smtClean="0"/>
              <a:t> de </a:t>
            </a:r>
            <a:r>
              <a:rPr lang="en-US" dirty="0" err="1" smtClean="0"/>
              <a:t>hoogte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het volume van je </a:t>
            </a:r>
            <a:r>
              <a:rPr lang="en-US" dirty="0" err="1" smtClean="0"/>
              <a:t>noten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28365" y="67922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3</a:t>
            </a:r>
            <a:endParaRPr lang="en-US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28" b="91026" l="1136" r="897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2470" y="2250296"/>
            <a:ext cx="739630" cy="65558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852" b="96296" l="0" r="100000">
                        <a14:foregroundMark x1="14545" y1="14815" x2="83636" y2="94444"/>
                        <a14:foregroundMark x1="90909" y1="20370" x2="9091" y2="814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61573" y="2256134"/>
            <a:ext cx="698500" cy="685800"/>
          </a:xfrm>
          <a:prstGeom prst="rect">
            <a:avLst/>
          </a:prstGeom>
          <a:ln w="9525">
            <a:solidFill>
              <a:srgbClr val="3EDCFD"/>
            </a:solidFill>
          </a:ln>
        </p:spPr>
      </p:pic>
      <p:cxnSp>
        <p:nvCxnSpPr>
          <p:cNvPr id="19" name="Straight Arrow Connector 18"/>
          <p:cNvCxnSpPr/>
          <p:nvPr/>
        </p:nvCxnSpPr>
        <p:spPr>
          <a:xfrm flipV="1">
            <a:off x="7571403" y="2455701"/>
            <a:ext cx="452541" cy="1688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2082" y="2945983"/>
            <a:ext cx="767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Voeg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een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sprite toe.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78436" y="5600378"/>
            <a:ext cx="37779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Druk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op de A-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en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de B-knop om het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geluid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te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veranderern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. </a:t>
            </a:r>
            <a:endParaRPr lang="en-US" sz="1000" dirty="0" smtClean="0">
              <a:latin typeface="Tw Cen MT" charset="0"/>
              <a:ea typeface="Tw Cen MT" charset="0"/>
              <a:cs typeface="Tw Cen MT" charset="0"/>
            </a:endParaRPr>
          </a:p>
          <a:p>
            <a:pPr algn="ctr"/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  <a:p>
            <a:pPr algn="ctr"/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Welke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andere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geluidseffecten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kun je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gebruiken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? </a:t>
            </a:r>
          </a:p>
          <a:p>
            <a:pPr algn="ctr"/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  <a:p>
            <a:pPr algn="ctr"/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OPDRACHT: 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Kun je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een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RESET-block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maken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zodat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alle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effecten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verwijderd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worden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je de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originele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noten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hoort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?</a:t>
            </a:r>
          </a:p>
          <a:p>
            <a:endParaRPr lang="en-US" sz="1000" dirty="0" smtClean="0">
              <a:latin typeface="Tw Cen MT" charset="0"/>
              <a:ea typeface="Tw Cen MT" charset="0"/>
              <a:cs typeface="Tw Cen MT" charset="0"/>
            </a:endParaRPr>
          </a:p>
          <a:p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3570" y="5176893"/>
            <a:ext cx="1271469" cy="112388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backgroundMark x1="51714" y1="53023" x2="51714" y2="530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654" y="3492230"/>
            <a:ext cx="3045101" cy="187056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99346" l="9896" r="89063">
                        <a14:foregroundMark x1="50521" y1="78431" x2="50521" y2="784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4751" y="3048795"/>
            <a:ext cx="604206" cy="481476"/>
          </a:xfrm>
          <a:prstGeom prst="rect">
            <a:avLst/>
          </a:prstGeom>
        </p:spPr>
      </p:pic>
      <p:sp>
        <p:nvSpPr>
          <p:cNvPr id="27" name="TextBox 16"/>
          <p:cNvSpPr txBox="1"/>
          <p:nvPr/>
        </p:nvSpPr>
        <p:spPr>
          <a:xfrm>
            <a:off x="6656889" y="2800384"/>
            <a:ext cx="1066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Bijbehorende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mogelijkheden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zie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 je in het </a:t>
            </a:r>
            <a:r>
              <a:rPr lang="en-US" sz="800" dirty="0" err="1" smtClean="0">
                <a:latin typeface="Tw Cen MT" charset="0"/>
                <a:ea typeface="Tw Cen MT" charset="0"/>
                <a:cs typeface="Tw Cen MT" charset="0"/>
              </a:rPr>
              <a:t>Geluiden-blok</a:t>
            </a:r>
            <a:r>
              <a:rPr lang="en-US" sz="800" dirty="0" smtClean="0">
                <a:latin typeface="Tw Cen MT" charset="0"/>
                <a:ea typeface="Tw Cen MT" charset="0"/>
                <a:cs typeface="Tw Cen MT" charset="0"/>
              </a:rPr>
              <a:t>. 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10540" y="2102135"/>
            <a:ext cx="1354876" cy="839799"/>
          </a:xfrm>
          <a:prstGeom prst="rect">
            <a:avLst/>
          </a:prstGeom>
        </p:spPr>
      </p:pic>
      <p:pic>
        <p:nvPicPr>
          <p:cNvPr id="28" name="Afbeelding 27"/>
          <p:cNvPicPr>
            <a:picLocks noChangeAspect="1"/>
          </p:cNvPicPr>
          <p:nvPr/>
        </p:nvPicPr>
        <p:blipFill>
          <a:blip r:embed="rId12">
            <a:clrChange>
              <a:clrFrom>
                <a:srgbClr val="E5F0FF"/>
              </a:clrFrom>
              <a:clrTo>
                <a:srgbClr val="E5F0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78436" y="3575085"/>
            <a:ext cx="702241" cy="327315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1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15480" y="4106425"/>
            <a:ext cx="2197276" cy="800332"/>
          </a:xfrm>
          <a:prstGeom prst="rect">
            <a:avLst/>
          </a:prstGeom>
        </p:spPr>
      </p:pic>
      <p:pic>
        <p:nvPicPr>
          <p:cNvPr id="29" name="Afbeelding 28"/>
          <p:cNvPicPr>
            <a:picLocks noChangeAspect="1"/>
          </p:cNvPicPr>
          <p:nvPr/>
        </p:nvPicPr>
        <p:blipFill>
          <a:blip r:embed="rId14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95462" y="4030981"/>
            <a:ext cx="2029460" cy="899420"/>
          </a:xfrm>
          <a:prstGeom prst="rect">
            <a:avLst/>
          </a:prstGeom>
        </p:spPr>
      </p:pic>
      <p:pic>
        <p:nvPicPr>
          <p:cNvPr id="30" name="Afbeelding 29"/>
          <p:cNvPicPr>
            <a:picLocks noChangeAspect="1"/>
          </p:cNvPicPr>
          <p:nvPr/>
        </p:nvPicPr>
        <p:blipFill>
          <a:blip r:embed="rId15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50768" y="6604729"/>
            <a:ext cx="13239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3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instrument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36354" y="2044901"/>
            <a:ext cx="2921002" cy="400050"/>
          </a:xfrm>
        </p:spPr>
        <p:txBody>
          <a:bodyPr/>
          <a:lstStyle/>
          <a:p>
            <a:r>
              <a:rPr lang="en-US" dirty="0" err="1" smtClean="0"/>
              <a:t>Maak</a:t>
            </a:r>
            <a:r>
              <a:rPr lang="en-US" dirty="0" smtClean="0"/>
              <a:t> je </a:t>
            </a:r>
            <a:r>
              <a:rPr lang="en-US" dirty="0" err="1" smtClean="0"/>
              <a:t>eigen</a:t>
            </a:r>
            <a:r>
              <a:rPr lang="en-US" dirty="0" smtClean="0"/>
              <a:t> instrument van </a:t>
            </a:r>
            <a:r>
              <a:rPr lang="en-US" dirty="0" err="1" smtClean="0"/>
              <a:t>knutselkarton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knutselmaterialen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muziek</a:t>
            </a:r>
            <a:r>
              <a:rPr lang="en-US" dirty="0" smtClean="0"/>
              <a:t> via je </a:t>
            </a:r>
            <a:r>
              <a:rPr lang="en-US" dirty="0" err="1" smtClean="0"/>
              <a:t>micro:bit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Maak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instrument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7488" y="1663430"/>
            <a:ext cx="4530537" cy="1562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7488" y="5457217"/>
            <a:ext cx="4530537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7488" y="3287495"/>
            <a:ext cx="4530537" cy="211135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217" y="1817318"/>
            <a:ext cx="1174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rPr>
              <a:t>MATERIALEN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54544" y="3325883"/>
            <a:ext cx="1702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w Cen MT" panose="020B0602020104020603" pitchFamily="34" charset="0"/>
              </a:rPr>
              <a:t>HOE MAAK JE HET?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85141" y="5523871"/>
            <a:ext cx="121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rPr>
              <a:t>PROBEER HET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17936" y="67920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4</a:t>
            </a:r>
            <a:endParaRPr lang="en-US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1" b="100000" l="9844" r="93177">
                        <a14:foregroundMark x1="82500" y1="22193" x2="84323" y2="2872"/>
                        <a14:backgroundMark x1="85208" y1="9504" x2="86563" y2="10131"/>
                        <a14:backgroundMark x1="86563" y1="9974" x2="87031" y2="10131"/>
                        <a14:backgroundMark x1="82656" y1="10862" x2="80104" y2="10131"/>
                        <a14:backgroundMark x1="85938" y1="13890" x2="83854" y2="13577"/>
                        <a14:backgroundMark x1="84896" y1="16449" x2="83073" y2="16606"/>
                        <a14:backgroundMark x1="82188" y1="17493" x2="80677" y2="16606"/>
                        <a14:backgroundMark x1="83698" y1="20366" x2="84427" y2="20522"/>
                        <a14:backgroundMark x1="82188" y1="4961" x2="82813" y2="5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0172" y="2060956"/>
            <a:ext cx="667288" cy="6655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96571">
                        <a14:foregroundMark x1="45206" y1="4088" x2="50385" y2="38011"/>
                        <a14:foregroundMark x1="77327" y1="8066" x2="82155" y2="39448"/>
                        <a14:foregroundMark x1="80266" y1="60000" x2="82645" y2="90387"/>
                        <a14:foregroundMark x1="93702" y1="76354" x2="92022" y2="85967"/>
                        <a14:foregroundMark x1="93912" y1="78564" x2="93142" y2="84420"/>
                        <a14:foregroundMark x1="92792" y1="64420" x2="92792" y2="64420"/>
                        <a14:foregroundMark x1="7628" y1="63204" x2="14486" y2="92818"/>
                        <a14:foregroundMark x1="8258" y1="8508" x2="15255" y2="402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60373" y="2125095"/>
            <a:ext cx="701039" cy="4439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3967" y="2125095"/>
            <a:ext cx="633221" cy="59210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047488" y="2749820"/>
            <a:ext cx="970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Engels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karton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of </a:t>
            </a:r>
            <a:r>
              <a:rPr lang="en-US" sz="1000" dirty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dik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papier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07449" y="2761468"/>
            <a:ext cx="970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Schaar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37112" y="2752904"/>
            <a:ext cx="970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Markeerstiften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of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viltstiften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22393" y="2748837"/>
            <a:ext cx="970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Lijmstift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96436" y="2735364"/>
            <a:ext cx="970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Knutsel-materialen</a:t>
            </a:r>
            <a:endParaRPr lang="en-US" sz="1000" dirty="0" smtClean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03677" y="5754697"/>
            <a:ext cx="37779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Welke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instrumenten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kun je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maken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? </a:t>
            </a:r>
            <a:b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</a:br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  <a:p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Scratch heft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geluiden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voor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de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volgende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instrumenten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:</a:t>
            </a:r>
            <a:b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</a:b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(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deze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vind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je door de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extensie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Muziek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toe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te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voegen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)</a:t>
            </a:r>
          </a:p>
          <a:p>
            <a:pPr algn="ctr"/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  <a:p>
            <a:endParaRPr lang="en-US" sz="1000" dirty="0" smtClean="0">
              <a:latin typeface="Tw Cen MT" charset="0"/>
              <a:ea typeface="Tw Cen MT" charset="0"/>
              <a:cs typeface="Tw Cen MT" charset="0"/>
            </a:endParaRPr>
          </a:p>
          <a:p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14217" y="6486256"/>
            <a:ext cx="950722" cy="62080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26194" y="6589258"/>
            <a:ext cx="557327" cy="501045"/>
          </a:xfrm>
          <a:prstGeom prst="rect">
            <a:avLst/>
          </a:prstGeom>
          <a:ln>
            <a:solidFill>
              <a:srgbClr val="3EDCFD"/>
            </a:solidFill>
          </a:ln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screen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217" b="89862" l="2948" r="94103">
                        <a14:foregroundMark x1="44717" y1="61290" x2="44717" y2="61290"/>
                        <a14:foregroundMark x1="59951" y1="64516" x2="28256" y2="58065"/>
                        <a14:foregroundMark x1="73219" y1="66820" x2="20639" y2="58525"/>
                        <a14:foregroundMark x1="75676" y1="64977" x2="35135" y2="51152"/>
                        <a14:foregroundMark x1="17199" y1="59447" x2="17199" y2="59447"/>
                        <a14:foregroundMark x1="78133" y1="56682" x2="65111" y2="59447"/>
                        <a14:foregroundMark x1="26781" y1="52995" x2="19165" y2="64055"/>
                        <a14:foregroundMark x1="26536" y1="54839" x2="19656" y2="529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1179" y="5227687"/>
            <a:ext cx="2005145" cy="106908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281831" y="3625312"/>
            <a:ext cx="218185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Teken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of Engels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karton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of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dik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papier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je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favoriete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instrument. </a:t>
            </a:r>
            <a:b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</a:br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  <a:p>
            <a:pPr algn="ctr"/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Versier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je instrument met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knutselmaterialen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.</a:t>
            </a:r>
          </a:p>
          <a:p>
            <a:pPr algn="ctr"/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  <a:p>
            <a:pPr algn="ctr"/>
            <a:r>
              <a:rPr lang="en-US" sz="1000" b="1" i="1" dirty="0" err="1" smtClean="0">
                <a:latin typeface="Tw Cen MT" charset="0"/>
                <a:ea typeface="Tw Cen MT" charset="0"/>
                <a:cs typeface="Tw Cen MT" charset="0"/>
              </a:rPr>
              <a:t>Laat</a:t>
            </a:r>
            <a:r>
              <a:rPr lang="en-US" sz="1000" b="1" i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b="1" i="1" dirty="0" err="1" smtClean="0">
                <a:latin typeface="Tw Cen MT" charset="0"/>
                <a:ea typeface="Tw Cen MT" charset="0"/>
                <a:cs typeface="Tw Cen MT" charset="0"/>
              </a:rPr>
              <a:t>ruimte</a:t>
            </a:r>
            <a:r>
              <a:rPr lang="en-US" sz="1000" b="1" i="1" dirty="0" smtClean="0">
                <a:latin typeface="Tw Cen MT" charset="0"/>
                <a:ea typeface="Tw Cen MT" charset="0"/>
                <a:cs typeface="Tw Cen MT" charset="0"/>
              </a:rPr>
              <a:t> over om </a:t>
            </a:r>
            <a:r>
              <a:rPr lang="en-US" sz="1000" b="1" i="1" dirty="0" err="1" smtClean="0">
                <a:latin typeface="Tw Cen MT" charset="0"/>
                <a:ea typeface="Tw Cen MT" charset="0"/>
                <a:cs typeface="Tw Cen MT" charset="0"/>
              </a:rPr>
              <a:t>kopertape</a:t>
            </a:r>
            <a:r>
              <a:rPr lang="en-US" sz="1000" b="1" i="1" dirty="0" smtClean="0">
                <a:latin typeface="Tw Cen MT" charset="0"/>
                <a:ea typeface="Tw Cen MT" charset="0"/>
                <a:cs typeface="Tw Cen MT" charset="0"/>
              </a:rPr>
              <a:t> op </a:t>
            </a:r>
            <a:r>
              <a:rPr lang="en-US" sz="1000" b="1" i="1" dirty="0" err="1" smtClean="0">
                <a:latin typeface="Tw Cen MT" charset="0"/>
                <a:ea typeface="Tw Cen MT" charset="0"/>
                <a:cs typeface="Tw Cen MT" charset="0"/>
              </a:rPr>
              <a:t>te</a:t>
            </a:r>
            <a:r>
              <a:rPr lang="en-US" sz="1000" b="1" i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b="1" i="1" dirty="0" err="1" smtClean="0">
                <a:latin typeface="Tw Cen MT" charset="0"/>
                <a:ea typeface="Tw Cen MT" charset="0"/>
                <a:cs typeface="Tw Cen MT" charset="0"/>
              </a:rPr>
              <a:t>plakken</a:t>
            </a:r>
            <a:r>
              <a:rPr lang="en-US" sz="1000" b="1" i="1" dirty="0" smtClean="0">
                <a:latin typeface="Tw Cen MT" charset="0"/>
                <a:ea typeface="Tw Cen MT" charset="0"/>
                <a:cs typeface="Tw Cen MT" charset="0"/>
              </a:rPr>
              <a:t>.. </a:t>
            </a:r>
            <a:r>
              <a:rPr lang="en-US" sz="1000" i="1" dirty="0">
                <a:latin typeface="Tw Cen MT" charset="0"/>
                <a:ea typeface="Tw Cen MT" charset="0"/>
                <a:cs typeface="Tw Cen MT" charset="0"/>
              </a:rPr>
              <a:t>D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e </a:t>
            </a:r>
            <a:r>
              <a:rPr lang="en-US" sz="1000" i="1" dirty="0" err="1" smtClean="0">
                <a:latin typeface="Tw Cen MT" charset="0"/>
                <a:ea typeface="Tw Cen MT" charset="0"/>
                <a:cs typeface="Tw Cen MT" charset="0"/>
              </a:rPr>
              <a:t>micro:bit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i="1" dirty="0" err="1" smtClean="0">
                <a:latin typeface="Tw Cen MT" charset="0"/>
                <a:ea typeface="Tw Cen MT" charset="0"/>
                <a:cs typeface="Tw Cen MT" charset="0"/>
              </a:rPr>
              <a:t>maakt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i="1" dirty="0" err="1" smtClean="0">
                <a:latin typeface="Tw Cen MT" charset="0"/>
                <a:ea typeface="Tw Cen MT" charset="0"/>
                <a:cs typeface="Tw Cen MT" charset="0"/>
              </a:rPr>
              <a:t>gebruik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 van </a:t>
            </a:r>
            <a:r>
              <a:rPr lang="en-US" sz="1000" i="1" dirty="0" err="1" smtClean="0">
                <a:latin typeface="Tw Cen MT" charset="0"/>
                <a:ea typeface="Tw Cen MT" charset="0"/>
                <a:cs typeface="Tw Cen MT" charset="0"/>
              </a:rPr>
              <a:t>stroomkringen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 die </a:t>
            </a:r>
            <a:r>
              <a:rPr lang="en-US" sz="1000" i="1" dirty="0" err="1" smtClean="0">
                <a:latin typeface="Tw Cen MT" charset="0"/>
                <a:ea typeface="Tw Cen MT" charset="0"/>
                <a:cs typeface="Tw Cen MT" charset="0"/>
              </a:rPr>
              <a:t>worden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i="1" dirty="0" err="1" smtClean="0">
                <a:latin typeface="Tw Cen MT" charset="0"/>
                <a:ea typeface="Tw Cen MT" charset="0"/>
                <a:cs typeface="Tw Cen MT" charset="0"/>
              </a:rPr>
              <a:t>geopend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i="1" dirty="0" err="1" smtClean="0">
                <a:latin typeface="Tw Cen MT" charset="0"/>
                <a:ea typeface="Tw Cen MT" charset="0"/>
                <a:cs typeface="Tw Cen MT" charset="0"/>
              </a:rPr>
              <a:t>en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i="1" dirty="0" err="1" smtClean="0">
                <a:latin typeface="Tw Cen MT" charset="0"/>
                <a:ea typeface="Tw Cen MT" charset="0"/>
                <a:cs typeface="Tw Cen MT" charset="0"/>
              </a:rPr>
              <a:t>gesloten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i="1" dirty="0" err="1" smtClean="0">
                <a:latin typeface="Tw Cen MT" charset="0"/>
                <a:ea typeface="Tw Cen MT" charset="0"/>
                <a:cs typeface="Tw Cen MT" charset="0"/>
              </a:rPr>
              <a:t>wanneer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 je de </a:t>
            </a:r>
            <a:r>
              <a:rPr lang="en-US" sz="1000" i="1" dirty="0" err="1" smtClean="0">
                <a:latin typeface="Tw Cen MT" charset="0"/>
                <a:ea typeface="Tw Cen MT" charset="0"/>
                <a:cs typeface="Tw Cen MT" charset="0"/>
              </a:rPr>
              <a:t>toetsen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 op je instrument </a:t>
            </a:r>
            <a:r>
              <a:rPr lang="en-US" sz="1000" i="1" dirty="0" err="1" smtClean="0">
                <a:latin typeface="Tw Cen MT" charset="0"/>
                <a:ea typeface="Tw Cen MT" charset="0"/>
                <a:cs typeface="Tw Cen MT" charset="0"/>
              </a:rPr>
              <a:t>aanraakt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!. </a:t>
            </a:r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  <a:p>
            <a:endParaRPr lang="en-US" sz="1000" dirty="0" smtClean="0">
              <a:latin typeface="Tw Cen MT" charset="0"/>
              <a:ea typeface="Tw Cen MT" charset="0"/>
              <a:cs typeface="Tw Cen MT" charset="0"/>
            </a:endParaRPr>
          </a:p>
          <a:p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1085" y="2793161"/>
            <a:ext cx="3060457" cy="28531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800" y="2884572"/>
            <a:ext cx="2755631" cy="23776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3541207">
            <a:off x="1826657" y="4420585"/>
            <a:ext cx="2885968" cy="174655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929" y="2183075"/>
            <a:ext cx="809738" cy="414877"/>
          </a:xfrm>
          <a:prstGeom prst="rect">
            <a:avLst/>
          </a:prstGeom>
        </p:spPr>
      </p:pic>
      <p:pic>
        <p:nvPicPr>
          <p:cNvPr id="26" name="Afbeelding 25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541" y="2082937"/>
            <a:ext cx="556219" cy="556219"/>
          </a:xfrm>
          <a:prstGeom prst="rect">
            <a:avLst/>
          </a:prstGeom>
        </p:spPr>
      </p:pic>
      <p:cxnSp>
        <p:nvCxnSpPr>
          <p:cNvPr id="34" name="Rechte verbindingslijn met pijl 33"/>
          <p:cNvCxnSpPr/>
          <p:nvPr/>
        </p:nvCxnSpPr>
        <p:spPr>
          <a:xfrm>
            <a:off x="5158103" y="6792051"/>
            <a:ext cx="261736" cy="758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/>
          <p:cNvCxnSpPr/>
          <p:nvPr/>
        </p:nvCxnSpPr>
        <p:spPr>
          <a:xfrm>
            <a:off x="6007449" y="6792051"/>
            <a:ext cx="732441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Afbeelding 42"/>
          <p:cNvPicPr>
            <a:picLocks noChangeAspect="1"/>
          </p:cNvPicPr>
          <p:nvPr/>
        </p:nvPicPr>
        <p:blipFill>
          <a:blip r:embed="rId17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62651" y="5489725"/>
            <a:ext cx="1460181" cy="176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7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Sluit</a:t>
            </a:r>
            <a:r>
              <a:rPr lang="en-US" dirty="0" smtClean="0"/>
              <a:t> je instrument </a:t>
            </a:r>
            <a:r>
              <a:rPr lang="en-US" dirty="0" err="1" smtClean="0"/>
              <a:t>aan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18987" y="2012524"/>
            <a:ext cx="2863388" cy="400050"/>
          </a:xfrm>
        </p:spPr>
        <p:txBody>
          <a:bodyPr/>
          <a:lstStyle/>
          <a:p>
            <a:r>
              <a:rPr lang="en-US" sz="1300" dirty="0" err="1" smtClean="0"/>
              <a:t>Sluit</a:t>
            </a:r>
            <a:r>
              <a:rPr lang="en-US" sz="1300" dirty="0" smtClean="0"/>
              <a:t> je instrument </a:t>
            </a:r>
            <a:r>
              <a:rPr lang="en-US" sz="1300" dirty="0" err="1" smtClean="0"/>
              <a:t>aan</a:t>
            </a:r>
            <a:r>
              <a:rPr lang="en-US" sz="1300" dirty="0" smtClean="0"/>
              <a:t> door </a:t>
            </a:r>
            <a:r>
              <a:rPr lang="en-US" sz="1300" dirty="0" err="1" smtClean="0"/>
              <a:t>gebruik</a:t>
            </a:r>
            <a:r>
              <a:rPr lang="en-US" sz="1300" dirty="0" smtClean="0"/>
              <a:t> </a:t>
            </a:r>
            <a:r>
              <a:rPr lang="en-US" sz="1300" dirty="0" err="1" smtClean="0"/>
              <a:t>te</a:t>
            </a:r>
            <a:r>
              <a:rPr lang="en-US" sz="1300" dirty="0" smtClean="0"/>
              <a:t> </a:t>
            </a:r>
            <a:r>
              <a:rPr lang="en-US" sz="1300" dirty="0" err="1" smtClean="0"/>
              <a:t>maken</a:t>
            </a:r>
            <a:r>
              <a:rPr lang="en-US" sz="1300" dirty="0" smtClean="0"/>
              <a:t> van </a:t>
            </a:r>
            <a:r>
              <a:rPr lang="en-US" sz="1300" dirty="0" err="1" smtClean="0"/>
              <a:t>geleidende</a:t>
            </a:r>
            <a:r>
              <a:rPr lang="en-US" sz="1300" dirty="0" smtClean="0"/>
              <a:t> materialmen </a:t>
            </a:r>
            <a:r>
              <a:rPr lang="en-US" sz="1300" dirty="0" err="1" smtClean="0"/>
              <a:t>zodat</a:t>
            </a:r>
            <a:r>
              <a:rPr lang="en-US" sz="1300" dirty="0" smtClean="0"/>
              <a:t> je </a:t>
            </a:r>
            <a:r>
              <a:rPr lang="en-US" sz="1300" dirty="0" err="1" smtClean="0"/>
              <a:t>stroomkringen</a:t>
            </a:r>
            <a:r>
              <a:rPr lang="en-US" sz="1300" dirty="0" smtClean="0"/>
              <a:t> </a:t>
            </a:r>
            <a:r>
              <a:rPr lang="en-US" sz="1300" dirty="0" err="1" smtClean="0"/>
              <a:t>kunt</a:t>
            </a:r>
            <a:r>
              <a:rPr lang="en-US" sz="1300" dirty="0" smtClean="0"/>
              <a:t> </a:t>
            </a:r>
            <a:r>
              <a:rPr lang="en-US" sz="1300" dirty="0" err="1" smtClean="0"/>
              <a:t>maken</a:t>
            </a:r>
            <a:r>
              <a:rPr lang="en-US" sz="1300" dirty="0" smtClean="0"/>
              <a:t>. </a:t>
            </a:r>
            <a:endParaRPr lang="en-US" sz="13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Sluit</a:t>
            </a:r>
            <a:r>
              <a:rPr lang="en-US" dirty="0" smtClean="0"/>
              <a:t> je instrument </a:t>
            </a:r>
            <a:r>
              <a:rPr lang="en-US" dirty="0" err="1" smtClean="0"/>
              <a:t>aan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7488" y="1663430"/>
            <a:ext cx="4530537" cy="15624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7488" y="5899957"/>
            <a:ext cx="4530537" cy="1386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7488" y="3287495"/>
            <a:ext cx="4530537" cy="25220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217" y="1817318"/>
            <a:ext cx="1174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rPr>
              <a:t>MATERIALEN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58240" y="5913647"/>
            <a:ext cx="121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rPr>
              <a:t>PROBEER HET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27461" y="67920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5</a:t>
            </a:r>
            <a:endParaRPr lang="en-US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95113" y="2749820"/>
            <a:ext cx="970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Aluminium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-</a:t>
            </a:r>
            <a:b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</a:b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folie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97924" y="2761468"/>
            <a:ext cx="970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Koper-</a:t>
            </a:r>
            <a:b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</a:b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tape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67207" y="2772509"/>
            <a:ext cx="970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Schaar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70018" y="2748837"/>
            <a:ext cx="9703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Lijmstift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97247" y="6130155"/>
            <a:ext cx="42155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Versier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je instrument. 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Let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er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op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dat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je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ruimte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overlaat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om de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metalen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strips op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te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plakken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! </a:t>
            </a:r>
            <a:b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</a:br>
            <a:endParaRPr lang="en-US" sz="1000" b="1" dirty="0">
              <a:latin typeface="Tw Cen MT" charset="0"/>
              <a:ea typeface="Tw Cen MT" charset="0"/>
              <a:cs typeface="Tw Cen MT" charset="0"/>
            </a:endParaRPr>
          </a:p>
          <a:p>
            <a:pPr algn="ctr"/>
            <a:r>
              <a:rPr lang="en-US" sz="1000" i="1" dirty="0" err="1" smtClean="0">
                <a:latin typeface="Tw Cen MT" charset="0"/>
                <a:ea typeface="Tw Cen MT" charset="0"/>
                <a:cs typeface="Tw Cen MT" charset="0"/>
              </a:rPr>
              <a:t>Aluminiumfolie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i="1" dirty="0" err="1" smtClean="0">
                <a:latin typeface="Tw Cen MT" charset="0"/>
                <a:ea typeface="Tw Cen MT" charset="0"/>
                <a:cs typeface="Tw Cen MT" charset="0"/>
              </a:rPr>
              <a:t>en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i="1" dirty="0" err="1" smtClean="0">
                <a:latin typeface="Tw Cen MT" charset="0"/>
                <a:ea typeface="Tw Cen MT" charset="0"/>
                <a:cs typeface="Tw Cen MT" charset="0"/>
              </a:rPr>
              <a:t>kopertape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i="1" dirty="0" err="1" smtClean="0">
                <a:latin typeface="Tw Cen MT" charset="0"/>
                <a:ea typeface="Tw Cen MT" charset="0"/>
                <a:cs typeface="Tw Cen MT" charset="0"/>
              </a:rPr>
              <a:t>zijn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i="1" dirty="0" err="1" smtClean="0">
                <a:latin typeface="Tw Cen MT" charset="0"/>
                <a:ea typeface="Tw Cen MT" charset="0"/>
                <a:cs typeface="Tw Cen MT" charset="0"/>
              </a:rPr>
              <a:t>allebei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i="1" dirty="0" err="1" smtClean="0">
                <a:latin typeface="Tw Cen MT" charset="0"/>
                <a:ea typeface="Tw Cen MT" charset="0"/>
                <a:cs typeface="Tw Cen MT" charset="0"/>
              </a:rPr>
              <a:t>metalen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. </a:t>
            </a:r>
            <a:r>
              <a:rPr lang="en-US" sz="1000" i="1" dirty="0" err="1" smtClean="0">
                <a:latin typeface="Tw Cen MT" charset="0"/>
                <a:ea typeface="Tw Cen MT" charset="0"/>
                <a:cs typeface="Tw Cen MT" charset="0"/>
              </a:rPr>
              <a:t>Dat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i="1" dirty="0" err="1" smtClean="0">
                <a:latin typeface="Tw Cen MT" charset="0"/>
                <a:ea typeface="Tw Cen MT" charset="0"/>
                <a:cs typeface="Tw Cen MT" charset="0"/>
              </a:rPr>
              <a:t>betekent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i="1" dirty="0" err="1" smtClean="0">
                <a:latin typeface="Tw Cen MT" charset="0"/>
                <a:ea typeface="Tw Cen MT" charset="0"/>
                <a:cs typeface="Tw Cen MT" charset="0"/>
              </a:rPr>
              <a:t>dat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i="1" dirty="0" err="1" smtClean="0">
                <a:latin typeface="Tw Cen MT" charset="0"/>
                <a:ea typeface="Tw Cen MT" charset="0"/>
                <a:cs typeface="Tw Cen MT" charset="0"/>
              </a:rPr>
              <a:t>zij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i="1" dirty="0" err="1" smtClean="0">
                <a:latin typeface="Tw Cen MT" charset="0"/>
                <a:ea typeface="Tw Cen MT" charset="0"/>
                <a:cs typeface="Tw Cen MT" charset="0"/>
              </a:rPr>
              <a:t>stroom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i="1" dirty="0" err="1" smtClean="0">
                <a:latin typeface="Tw Cen MT" charset="0"/>
                <a:ea typeface="Tw Cen MT" charset="0"/>
                <a:cs typeface="Tw Cen MT" charset="0"/>
              </a:rPr>
              <a:t>kunnen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i="1" dirty="0" err="1" smtClean="0">
                <a:latin typeface="Tw Cen MT" charset="0"/>
                <a:ea typeface="Tw Cen MT" charset="0"/>
                <a:cs typeface="Tw Cen MT" charset="0"/>
              </a:rPr>
              <a:t>geleiden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. </a:t>
            </a:r>
            <a:r>
              <a:rPr lang="en-US" sz="1000" i="1" dirty="0" err="1" smtClean="0">
                <a:latin typeface="Tw Cen MT" charset="0"/>
                <a:ea typeface="Tw Cen MT" charset="0"/>
                <a:cs typeface="Tw Cen MT" charset="0"/>
              </a:rPr>
              <a:t>Als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 je </a:t>
            </a:r>
            <a:r>
              <a:rPr lang="en-US" sz="1000" i="1" dirty="0" err="1" smtClean="0">
                <a:latin typeface="Tw Cen MT" charset="0"/>
                <a:ea typeface="Tw Cen MT" charset="0"/>
                <a:cs typeface="Tw Cen MT" charset="0"/>
              </a:rPr>
              <a:t>micro:bit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i="1" dirty="0" err="1" smtClean="0">
                <a:latin typeface="Tw Cen MT" charset="0"/>
                <a:ea typeface="Tw Cen MT" charset="0"/>
                <a:cs typeface="Tw Cen MT" charset="0"/>
              </a:rPr>
              <a:t>goed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i="1" dirty="0" err="1" smtClean="0">
                <a:latin typeface="Tw Cen MT" charset="0"/>
                <a:ea typeface="Tw Cen MT" charset="0"/>
                <a:cs typeface="Tw Cen MT" charset="0"/>
              </a:rPr>
              <a:t>hebt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i="1" dirty="0" err="1" smtClean="0">
                <a:latin typeface="Tw Cen MT" charset="0"/>
                <a:ea typeface="Tw Cen MT" charset="0"/>
                <a:cs typeface="Tw Cen MT" charset="0"/>
              </a:rPr>
              <a:t>aangesloten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i="1" dirty="0" err="1" smtClean="0">
                <a:latin typeface="Tw Cen MT" charset="0"/>
                <a:ea typeface="Tw Cen MT" charset="0"/>
                <a:cs typeface="Tw Cen MT" charset="0"/>
              </a:rPr>
              <a:t>en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 je </a:t>
            </a:r>
            <a:r>
              <a:rPr lang="en-US" sz="1000" i="1" dirty="0" err="1" smtClean="0">
                <a:latin typeface="Tw Cen MT" charset="0"/>
                <a:ea typeface="Tw Cen MT" charset="0"/>
                <a:cs typeface="Tw Cen MT" charset="0"/>
              </a:rPr>
              <a:t>maakt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i="1" dirty="0" err="1" smtClean="0">
                <a:latin typeface="Tw Cen MT" charset="0"/>
                <a:ea typeface="Tw Cen MT" charset="0"/>
                <a:cs typeface="Tw Cen MT" charset="0"/>
              </a:rPr>
              <a:t>een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i="1" dirty="0" err="1" smtClean="0">
                <a:latin typeface="Tw Cen MT" charset="0"/>
                <a:ea typeface="Tw Cen MT" charset="0"/>
                <a:cs typeface="Tw Cen MT" charset="0"/>
              </a:rPr>
              <a:t>stroomkring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 door de </a:t>
            </a:r>
            <a:r>
              <a:rPr lang="en-US" sz="1000" i="1" dirty="0" err="1" smtClean="0">
                <a:latin typeface="Tw Cen MT" charset="0"/>
                <a:ea typeface="Tw Cen MT" charset="0"/>
                <a:cs typeface="Tw Cen MT" charset="0"/>
              </a:rPr>
              <a:t>toets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 of </a:t>
            </a:r>
            <a:r>
              <a:rPr lang="en-US" sz="1000" i="1" dirty="0" err="1" smtClean="0">
                <a:latin typeface="Tw Cen MT" charset="0"/>
                <a:ea typeface="Tw Cen MT" charset="0"/>
                <a:cs typeface="Tw Cen MT" charset="0"/>
              </a:rPr>
              <a:t>snaar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i="1" dirty="0" err="1" smtClean="0">
                <a:latin typeface="Tw Cen MT" charset="0"/>
                <a:ea typeface="Tw Cen MT" charset="0"/>
                <a:cs typeface="Tw Cen MT" charset="0"/>
              </a:rPr>
              <a:t>aan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i="1" dirty="0" err="1" smtClean="0">
                <a:latin typeface="Tw Cen MT" charset="0"/>
                <a:ea typeface="Tw Cen MT" charset="0"/>
                <a:cs typeface="Tw Cen MT" charset="0"/>
              </a:rPr>
              <a:t>te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i="1" dirty="0" err="1" smtClean="0">
                <a:latin typeface="Tw Cen MT" charset="0"/>
                <a:ea typeface="Tw Cen MT" charset="0"/>
                <a:cs typeface="Tw Cen MT" charset="0"/>
              </a:rPr>
              <a:t>raken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, </a:t>
            </a:r>
            <a:r>
              <a:rPr lang="en-US" sz="1000" i="1" dirty="0" err="1" smtClean="0">
                <a:latin typeface="Tw Cen MT" charset="0"/>
                <a:ea typeface="Tw Cen MT" charset="0"/>
                <a:cs typeface="Tw Cen MT" charset="0"/>
              </a:rPr>
              <a:t>dan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i="1" dirty="0" err="1" smtClean="0">
                <a:latin typeface="Tw Cen MT" charset="0"/>
                <a:ea typeface="Tw Cen MT" charset="0"/>
                <a:cs typeface="Tw Cen MT" charset="0"/>
              </a:rPr>
              <a:t>zal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 je computer </a:t>
            </a:r>
            <a:r>
              <a:rPr lang="en-US" sz="1000" i="1" dirty="0" err="1" smtClean="0">
                <a:latin typeface="Tw Cen MT" charset="0"/>
                <a:ea typeface="Tw Cen MT" charset="0"/>
                <a:cs typeface="Tw Cen MT" charset="0"/>
              </a:rPr>
              <a:t>geluid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 of </a:t>
            </a:r>
            <a:r>
              <a:rPr lang="en-US" sz="1000" i="1" dirty="0" err="1" smtClean="0">
                <a:latin typeface="Tw Cen MT" charset="0"/>
                <a:ea typeface="Tw Cen MT" charset="0"/>
                <a:cs typeface="Tw Cen MT" charset="0"/>
              </a:rPr>
              <a:t>muziek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i="1" dirty="0" err="1" smtClean="0">
                <a:latin typeface="Tw Cen MT" charset="0"/>
                <a:ea typeface="Tw Cen MT" charset="0"/>
                <a:cs typeface="Tw Cen MT" charset="0"/>
              </a:rPr>
              <a:t>maken</a:t>
            </a:r>
            <a:r>
              <a:rPr lang="en-US" sz="1000" i="1" dirty="0" smtClean="0">
                <a:latin typeface="Tw Cen MT" charset="0"/>
                <a:ea typeface="Tw Cen MT" charset="0"/>
                <a:cs typeface="Tw Cen MT" charset="0"/>
              </a:rPr>
              <a:t>. </a:t>
            </a:r>
            <a:endParaRPr lang="en-US" sz="1000" i="1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72" b="97168" l="4500" r="95875">
                        <a14:foregroundMark x1="74250" y1="15251" x2="68500" y2="19826"/>
                        <a14:foregroundMark x1="25250" y1="53377" x2="32750" y2="45969"/>
                        <a14:foregroundMark x1="75750" y1="14815" x2="75750" y2="148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5059" y="2316929"/>
            <a:ext cx="790343" cy="45346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5260" y="2176770"/>
            <a:ext cx="631491" cy="53578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886684" y="2740298"/>
            <a:ext cx="305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of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09494" y="4126340"/>
            <a:ext cx="192539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Knip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strips van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aluminiumfolie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of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kopertape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plak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deze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op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iedere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snaar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of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toets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van je instrument. </a:t>
            </a:r>
            <a:b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</a:br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  <a:p>
            <a:pPr algn="ctr"/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Let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erop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dat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de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metalen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delen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de rand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raken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van je instrument,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zodat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je die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kunt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aansluiten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op  je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micro:bit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.</a:t>
            </a:r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  <a:p>
            <a:endParaRPr lang="en-US" sz="1000" dirty="0" smtClean="0">
              <a:latin typeface="Tw Cen MT" charset="0"/>
              <a:ea typeface="Tw Cen MT" charset="0"/>
              <a:cs typeface="Tw Cen MT" charset="0"/>
            </a:endParaRPr>
          </a:p>
          <a:p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217" b="89862" l="2948" r="94103">
                        <a14:foregroundMark x1="44717" y1="61290" x2="44717" y2="61290"/>
                        <a14:foregroundMark x1="59951" y1="64516" x2="28256" y2="58065"/>
                        <a14:foregroundMark x1="73219" y1="66820" x2="20639" y2="58525"/>
                        <a14:foregroundMark x1="75676" y1="64977" x2="35135" y2="51152"/>
                        <a14:foregroundMark x1="17199" y1="59447" x2="17199" y2="59447"/>
                        <a14:foregroundMark x1="78133" y1="56682" x2="65111" y2="59447"/>
                        <a14:foregroundMark x1="26781" y1="52995" x2="19165" y2="64055"/>
                        <a14:foregroundMark x1="26536" y1="54839" x2="19656" y2="529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1179" y="5227687"/>
            <a:ext cx="2005145" cy="106908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96571">
                        <a14:foregroundMark x1="45206" y1="4088" x2="50385" y2="38011"/>
                        <a14:foregroundMark x1="77327" y1="8066" x2="82155" y2="39448"/>
                        <a14:foregroundMark x1="80266" y1="60000" x2="82645" y2="90387"/>
                        <a14:foregroundMark x1="93702" y1="76354" x2="92022" y2="85967"/>
                        <a14:foregroundMark x1="93912" y1="78564" x2="93142" y2="84420"/>
                        <a14:foregroundMark x1="92792" y1="64420" x2="92792" y2="64420"/>
                        <a14:foregroundMark x1="7628" y1="63204" x2="14486" y2="92818"/>
                        <a14:foregroundMark x1="8258" y1="8508" x2="15255" y2="402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60373" y="2125095"/>
            <a:ext cx="701039" cy="44398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8496436" y="2735364"/>
            <a:ext cx="970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Knutsel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-</a:t>
            </a:r>
            <a:b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</a:b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materialen</a:t>
            </a:r>
            <a:endParaRPr lang="en-US" sz="1000" dirty="0" smtClean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628" y="3666144"/>
            <a:ext cx="2761727" cy="20728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57" y="2088669"/>
            <a:ext cx="4072481" cy="406028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3541207">
            <a:off x="1689792" y="3755799"/>
            <a:ext cx="2885968" cy="174655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818" y="2278983"/>
            <a:ext cx="809738" cy="414877"/>
          </a:xfrm>
          <a:prstGeom prst="rect">
            <a:avLst/>
          </a:prstGeom>
        </p:spPr>
      </p:pic>
      <p:pic>
        <p:nvPicPr>
          <p:cNvPr id="33" name="Afbeelding 32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73" y="2103162"/>
            <a:ext cx="556219" cy="556219"/>
          </a:xfrm>
          <a:prstGeom prst="rect">
            <a:avLst/>
          </a:prstGeom>
        </p:spPr>
      </p:pic>
      <p:sp>
        <p:nvSpPr>
          <p:cNvPr id="34" name="TextBox 8"/>
          <p:cNvSpPr txBox="1"/>
          <p:nvPr/>
        </p:nvSpPr>
        <p:spPr>
          <a:xfrm>
            <a:off x="6501026" y="3347970"/>
            <a:ext cx="1702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w Cen MT" panose="020B0602020104020603" pitchFamily="34" charset="0"/>
              </a:rPr>
              <a:t>HOE MAAK JE HET?</a:t>
            </a:r>
          </a:p>
        </p:txBody>
      </p:sp>
    </p:spTree>
    <p:extLst>
      <p:ext uri="{BB962C8B-B14F-4D97-AF65-F5344CB8AC3E}">
        <p14:creationId xmlns:p14="http://schemas.microsoft.com/office/powerpoint/2010/main" val="100403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Programmeer</a:t>
            </a:r>
            <a:r>
              <a:rPr lang="en-US" dirty="0" smtClean="0"/>
              <a:t> de </a:t>
            </a:r>
            <a:r>
              <a:rPr lang="en-US" dirty="0" err="1" smtClean="0"/>
              <a:t>pinnen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91985" y="2090381"/>
            <a:ext cx="2870028" cy="448530"/>
          </a:xfrm>
        </p:spPr>
        <p:txBody>
          <a:bodyPr/>
          <a:lstStyle/>
          <a:p>
            <a:r>
              <a:rPr lang="en-US" dirty="0" err="1" smtClean="0"/>
              <a:t>Maak</a:t>
            </a:r>
            <a:r>
              <a:rPr lang="en-US" dirty="0" smtClean="0"/>
              <a:t> code die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noot</a:t>
            </a:r>
            <a:r>
              <a:rPr lang="en-US" dirty="0" smtClean="0"/>
              <a:t> </a:t>
            </a:r>
            <a:r>
              <a:rPr lang="en-US" dirty="0" err="1" smtClean="0"/>
              <a:t>speelt</a:t>
            </a:r>
            <a:r>
              <a:rPr lang="en-US" dirty="0" smtClean="0"/>
              <a:t>, die </a:t>
            </a:r>
            <a:r>
              <a:rPr lang="en-US" dirty="0" err="1" smtClean="0"/>
              <a:t>overeen</a:t>
            </a:r>
            <a:r>
              <a:rPr lang="en-US" dirty="0" smtClean="0"/>
              <a:t> </a:t>
            </a:r>
            <a:r>
              <a:rPr lang="en-US" dirty="0" err="1" smtClean="0"/>
              <a:t>komt</a:t>
            </a:r>
            <a:r>
              <a:rPr lang="en-US" dirty="0" smtClean="0"/>
              <a:t> met de </a:t>
            </a:r>
            <a:r>
              <a:rPr lang="en-US" dirty="0" err="1" smtClean="0"/>
              <a:t>toets</a:t>
            </a:r>
            <a:r>
              <a:rPr lang="en-US" dirty="0" smtClean="0"/>
              <a:t> of </a:t>
            </a:r>
            <a:r>
              <a:rPr lang="en-US" dirty="0" err="1" smtClean="0"/>
              <a:t>snaar</a:t>
            </a:r>
            <a:r>
              <a:rPr lang="en-US" dirty="0" smtClean="0"/>
              <a:t> die je </a:t>
            </a:r>
            <a:r>
              <a:rPr lang="en-US" dirty="0" err="1" smtClean="0"/>
              <a:t>aanraakt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Programmeer</a:t>
            </a:r>
            <a:r>
              <a:rPr lang="en-US" dirty="0" smtClean="0"/>
              <a:t> de </a:t>
            </a:r>
            <a:r>
              <a:rPr lang="en-US" dirty="0" err="1" smtClean="0"/>
              <a:t>pinnen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7488" y="1663429"/>
            <a:ext cx="4530537" cy="17509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7488" y="6066906"/>
            <a:ext cx="4530537" cy="1219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7488" y="3504081"/>
            <a:ext cx="4530537" cy="250049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217" y="1817318"/>
            <a:ext cx="1174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rPr>
              <a:t>MATERIALEN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8537" y="3615506"/>
            <a:ext cx="1913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w Cen MT" panose="020B0602020104020603" pitchFamily="34" charset="0"/>
              </a:rPr>
              <a:t>VOEG DEZE CODE TOE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07254" y="6138856"/>
            <a:ext cx="121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rPr>
              <a:t>PROBEER HET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27461" y="67920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6</a:t>
            </a:r>
            <a:endParaRPr lang="en-US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52715" y="6404170"/>
            <a:ext cx="4325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Sluit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je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draden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aan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zoals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op de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afbeelding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aan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de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voorkant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.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Houd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de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Aarde-draad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in de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ene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hand vast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en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maak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met je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andere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hand contact met het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uiteinde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van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één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van de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andere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draden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.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Hoor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je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een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noot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? 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</a:p>
          <a:p>
            <a:pPr algn="ctr"/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  <a:p>
            <a:pPr algn="ctr"/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OPDRACHT: 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Kun je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ook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meerdere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noten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tegelijk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spelen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? </a:t>
            </a:r>
          </a:p>
          <a:p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95039" y="3134232"/>
            <a:ext cx="20199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Stroomdraden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met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krokodilenbek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7" b="98061" l="9418" r="92244">
                        <a14:foregroundMark x1="42382" y1="83102" x2="42382" y2="83102"/>
                        <a14:foregroundMark x1="78393" y1="54571" x2="78393" y2="54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920189">
            <a:off x="6883471" y="2121686"/>
            <a:ext cx="1109667" cy="1109667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1683026" y="3407838"/>
            <a:ext cx="0" cy="899084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2186609" y="3407838"/>
            <a:ext cx="26504" cy="1169598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2794687" y="3457767"/>
            <a:ext cx="26504" cy="1425543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3909826" y="3439857"/>
            <a:ext cx="849" cy="1888178"/>
          </a:xfrm>
          <a:prstGeom prst="straightConnector1">
            <a:avLst/>
          </a:prstGeom>
          <a:ln w="571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391985" y="4497582"/>
            <a:ext cx="593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PIN 0</a:t>
            </a:r>
            <a:endParaRPr lang="en-US" sz="800" b="1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877355" y="4713925"/>
            <a:ext cx="593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PIN 1</a:t>
            </a:r>
            <a:endParaRPr lang="en-US" sz="800" b="1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511267" y="5021539"/>
            <a:ext cx="593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PIN 2</a:t>
            </a:r>
            <a:endParaRPr lang="en-US" sz="800" b="1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97203" y="5334625"/>
            <a:ext cx="17755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Aarde-draad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(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GrouND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))</a:t>
            </a:r>
          </a:p>
          <a:p>
            <a:pPr algn="ctr"/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(Die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verbindt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jou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met de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stroomkring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)</a:t>
            </a:r>
            <a:endParaRPr lang="en-US" sz="800" b="1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9198" y="2809875"/>
            <a:ext cx="2813131" cy="574007"/>
          </a:xfrm>
          <a:prstGeom prst="rect">
            <a:avLst/>
          </a:prstGeom>
        </p:spPr>
      </p:pic>
      <p:pic>
        <p:nvPicPr>
          <p:cNvPr id="28" name="Afbeelding 27"/>
          <p:cNvPicPr>
            <a:picLocks noChangeAspect="1"/>
          </p:cNvPicPr>
          <p:nvPr/>
        </p:nvPicPr>
        <p:blipFill>
          <a:blip r:embed="rId5">
            <a:clrChange>
              <a:clrFrom>
                <a:srgbClr val="E5F0FF"/>
              </a:clrFrom>
              <a:clrTo>
                <a:srgbClr val="E5F0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01892" y="3564764"/>
            <a:ext cx="702241" cy="327315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6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0032" y="3941907"/>
            <a:ext cx="2183928" cy="90934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7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99453" y="3903674"/>
            <a:ext cx="2378572" cy="928033"/>
          </a:xfrm>
          <a:prstGeom prst="rect">
            <a:avLst/>
          </a:prstGeom>
        </p:spPr>
      </p:pic>
      <p:pic>
        <p:nvPicPr>
          <p:cNvPr id="18" name="Afbeelding 17"/>
          <p:cNvPicPr>
            <a:picLocks noChangeAspect="1"/>
          </p:cNvPicPr>
          <p:nvPr/>
        </p:nvPicPr>
        <p:blipFill>
          <a:blip r:embed="rId8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39394" y="4786772"/>
            <a:ext cx="2520117" cy="108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8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371599" y="2864151"/>
            <a:ext cx="2858101" cy="29674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 smtClean="0"/>
              <a:t>Verbinding</a:t>
            </a:r>
            <a:r>
              <a:rPr lang="en-US" dirty="0" smtClean="0"/>
              <a:t> met je </a:t>
            </a:r>
            <a:r>
              <a:rPr lang="en-US" dirty="0" err="1" smtClean="0"/>
              <a:t>micro:bit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62415" y="2001283"/>
            <a:ext cx="2863388" cy="400050"/>
          </a:xfrm>
        </p:spPr>
        <p:txBody>
          <a:bodyPr/>
          <a:lstStyle/>
          <a:p>
            <a:r>
              <a:rPr lang="en-US" dirty="0" err="1" smtClean="0"/>
              <a:t>Gebruik</a:t>
            </a:r>
            <a:r>
              <a:rPr lang="en-US" dirty="0" smtClean="0"/>
              <a:t> de </a:t>
            </a:r>
            <a:r>
              <a:rPr lang="en-US" dirty="0" err="1" smtClean="0"/>
              <a:t>krokodillenbekkabeltjes</a:t>
            </a:r>
            <a:r>
              <a:rPr lang="en-US" dirty="0" smtClean="0"/>
              <a:t> om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verbinding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r>
              <a:rPr lang="en-US" dirty="0" smtClean="0"/>
              <a:t> met je </a:t>
            </a:r>
            <a:r>
              <a:rPr lang="en-US" dirty="0" err="1" smtClean="0"/>
              <a:t>micro:bit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Verbinding</a:t>
            </a:r>
            <a:r>
              <a:rPr lang="en-US" dirty="0" smtClean="0"/>
              <a:t> met je </a:t>
            </a:r>
            <a:r>
              <a:rPr lang="en-US" dirty="0" err="1" smtClean="0"/>
              <a:t>micro:bit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7488" y="1663430"/>
            <a:ext cx="4530537" cy="9314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55589" y="5897226"/>
            <a:ext cx="4530537" cy="13887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7488" y="2683239"/>
            <a:ext cx="4530537" cy="314840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217" y="181731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rPr>
              <a:t>BEGIN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49699" y="5984244"/>
            <a:ext cx="121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rPr>
              <a:t>PROBEER HET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27461" y="67920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7</a:t>
            </a:r>
            <a:endParaRPr lang="en-US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09277" y="6336753"/>
            <a:ext cx="44231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Ja, Cool </a:t>
            </a:r>
            <a:r>
              <a:rPr lang="en-US" sz="1000" b="1" dirty="0" err="1" smtClean="0"/>
              <a:t>hoor</a:t>
            </a:r>
            <a:r>
              <a:rPr lang="en-US" sz="1000" b="1" dirty="0" smtClean="0"/>
              <a:t>! </a:t>
            </a:r>
            <a:r>
              <a:rPr lang="en-US" sz="1000" b="1" dirty="0" err="1" smtClean="0"/>
              <a:t>Maak</a:t>
            </a:r>
            <a:r>
              <a:rPr lang="en-US" sz="1000" b="1" dirty="0" smtClean="0"/>
              <a:t> </a:t>
            </a:r>
            <a:r>
              <a:rPr lang="en-US" sz="1000" b="1" dirty="0" err="1" smtClean="0"/>
              <a:t>muziek</a:t>
            </a:r>
            <a:r>
              <a:rPr lang="en-US" sz="1000" b="1" dirty="0" smtClean="0"/>
              <a:t> op je </a:t>
            </a:r>
            <a:r>
              <a:rPr lang="en-US" sz="1000" b="1" dirty="0" err="1" smtClean="0"/>
              <a:t>eigen</a:t>
            </a:r>
            <a:r>
              <a:rPr lang="en-US" sz="1000" b="1" dirty="0" smtClean="0"/>
              <a:t> instrument! </a:t>
            </a:r>
            <a:endParaRPr lang="en-US" sz="1000" dirty="0" smtClean="0"/>
          </a:p>
          <a:p>
            <a:endParaRPr lang="en-US" sz="1000" dirty="0" smtClean="0"/>
          </a:p>
          <a:p>
            <a:pPr algn="ctr"/>
            <a:r>
              <a:rPr lang="en-US" sz="1000" i="1" dirty="0" err="1" smtClean="0"/>
              <a:t>Doordat</a:t>
            </a:r>
            <a:r>
              <a:rPr lang="en-US" sz="1000" i="1" dirty="0" smtClean="0"/>
              <a:t> je de </a:t>
            </a:r>
            <a:r>
              <a:rPr lang="en-US" sz="1000" i="1" dirty="0" err="1" smtClean="0"/>
              <a:t>aarde-draad</a:t>
            </a:r>
            <a:r>
              <a:rPr lang="en-US" sz="1000" i="1" dirty="0" smtClean="0"/>
              <a:t> </a:t>
            </a:r>
            <a:r>
              <a:rPr lang="en-US" sz="1000" i="1" dirty="0" err="1" smtClean="0"/>
              <a:t>vasthoudt</a:t>
            </a:r>
            <a:r>
              <a:rPr lang="en-US" sz="1000" i="1" dirty="0" smtClean="0"/>
              <a:t> </a:t>
            </a:r>
            <a:r>
              <a:rPr lang="en-US" sz="1000" i="1" dirty="0" err="1" smtClean="0"/>
              <a:t>en</a:t>
            </a:r>
            <a:r>
              <a:rPr lang="en-US" sz="1000" i="1" dirty="0" smtClean="0"/>
              <a:t> je </a:t>
            </a:r>
            <a:r>
              <a:rPr lang="en-US" sz="1000" i="1" dirty="0" err="1" smtClean="0"/>
              <a:t>een</a:t>
            </a:r>
            <a:r>
              <a:rPr lang="en-US" sz="1000" i="1" dirty="0" smtClean="0"/>
              <a:t> </a:t>
            </a:r>
            <a:r>
              <a:rPr lang="en-US" sz="1000" i="1" dirty="0" err="1" smtClean="0"/>
              <a:t>andere</a:t>
            </a:r>
            <a:r>
              <a:rPr lang="en-US" sz="1000" i="1" dirty="0" smtClean="0"/>
              <a:t> </a:t>
            </a:r>
            <a:r>
              <a:rPr lang="en-US" sz="1000" i="1" dirty="0" err="1" smtClean="0"/>
              <a:t>metalen</a:t>
            </a:r>
            <a:r>
              <a:rPr lang="en-US" sz="1000" i="1" dirty="0" smtClean="0"/>
              <a:t> strip </a:t>
            </a:r>
            <a:r>
              <a:rPr lang="en-US" sz="1000" i="1" dirty="0" err="1" smtClean="0"/>
              <a:t>aanraakt</a:t>
            </a:r>
            <a:r>
              <a:rPr lang="en-US" sz="1000" i="1" dirty="0" smtClean="0"/>
              <a:t>, </a:t>
            </a:r>
            <a:r>
              <a:rPr lang="en-US" sz="1000" i="1" dirty="0" err="1" smtClean="0"/>
              <a:t>maak</a:t>
            </a:r>
            <a:r>
              <a:rPr lang="en-US" sz="1000" i="1" dirty="0" smtClean="0"/>
              <a:t> je </a:t>
            </a:r>
            <a:r>
              <a:rPr lang="en-US" sz="1000" i="1" dirty="0" err="1" smtClean="0"/>
              <a:t>een</a:t>
            </a:r>
            <a:r>
              <a:rPr lang="en-US" sz="1000" i="1" dirty="0" smtClean="0"/>
              <a:t> </a:t>
            </a:r>
            <a:r>
              <a:rPr lang="en-US" sz="1000" i="1" dirty="0" err="1" smtClean="0"/>
              <a:t>stroomkring</a:t>
            </a:r>
            <a:r>
              <a:rPr lang="en-US" sz="1000" i="1" dirty="0" smtClean="0"/>
              <a:t>, </a:t>
            </a:r>
            <a:r>
              <a:rPr lang="en-US" sz="1000" i="1" dirty="0" err="1" smtClean="0"/>
              <a:t>zodat</a:t>
            </a:r>
            <a:r>
              <a:rPr lang="en-US" sz="1000" i="1" dirty="0" smtClean="0"/>
              <a:t> Scratch </a:t>
            </a:r>
            <a:r>
              <a:rPr lang="en-US" sz="1000" i="1" dirty="0" err="1" smtClean="0"/>
              <a:t>een</a:t>
            </a:r>
            <a:r>
              <a:rPr lang="en-US" sz="1000" i="1" dirty="0" smtClean="0"/>
              <a:t> </a:t>
            </a:r>
            <a:r>
              <a:rPr lang="en-US" sz="1000" i="1" dirty="0" err="1" smtClean="0"/>
              <a:t>geluid</a:t>
            </a:r>
            <a:r>
              <a:rPr lang="en-US" sz="1000" i="1" dirty="0" smtClean="0"/>
              <a:t> can </a:t>
            </a:r>
            <a:r>
              <a:rPr lang="en-US" sz="1000" i="1" dirty="0" err="1" smtClean="0"/>
              <a:t>afspelen</a:t>
            </a:r>
            <a:r>
              <a:rPr lang="en-US" sz="1000" i="1" dirty="0" smtClean="0"/>
              <a:t>! </a:t>
            </a:r>
          </a:p>
          <a:p>
            <a:endParaRPr lang="en-US" sz="1000" dirty="0" smtClean="0"/>
          </a:p>
          <a:p>
            <a:pPr algn="ctr"/>
            <a:endParaRPr lang="en-US" sz="1000" dirty="0" smtClean="0"/>
          </a:p>
          <a:p>
            <a:endParaRPr lang="en-US" sz="1000" dirty="0" smtClean="0"/>
          </a:p>
          <a:p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5211508" y="2819489"/>
            <a:ext cx="42024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000" dirty="0" smtClean="0"/>
          </a:p>
          <a:p>
            <a:pPr algn="ctr"/>
            <a:endParaRPr lang="en-US" sz="1000" dirty="0"/>
          </a:p>
          <a:p>
            <a:pPr algn="ctr"/>
            <a:endParaRPr lang="en-US" sz="1000" dirty="0" smtClean="0"/>
          </a:p>
          <a:p>
            <a:pPr algn="ctr"/>
            <a:r>
              <a:rPr lang="en-US" sz="1000" dirty="0" err="1" smtClean="0"/>
              <a:t>Houd</a:t>
            </a:r>
            <a:r>
              <a:rPr lang="en-US" sz="1000" dirty="0" smtClean="0"/>
              <a:t> de </a:t>
            </a:r>
            <a:r>
              <a:rPr lang="en-US" sz="1000" dirty="0" err="1" smtClean="0"/>
              <a:t>aarde-draad</a:t>
            </a:r>
            <a:r>
              <a:rPr lang="en-US" sz="1000" dirty="0" smtClean="0"/>
              <a:t> in je hand of </a:t>
            </a:r>
            <a:r>
              <a:rPr lang="en-US" sz="1000" dirty="0" err="1" smtClean="0"/>
              <a:t>verbind</a:t>
            </a:r>
            <a:r>
              <a:rPr lang="en-US" sz="1000" dirty="0" smtClean="0"/>
              <a:t> het met </a:t>
            </a:r>
            <a:r>
              <a:rPr lang="en-US" sz="1000" dirty="0" err="1" smtClean="0"/>
              <a:t>een</a:t>
            </a:r>
            <a:r>
              <a:rPr lang="en-US" sz="1000" dirty="0" smtClean="0"/>
              <a:t> </a:t>
            </a:r>
            <a:r>
              <a:rPr lang="en-US" sz="1000" dirty="0" err="1" smtClean="0"/>
              <a:t>metalen</a:t>
            </a:r>
            <a:r>
              <a:rPr lang="en-US" sz="1000" dirty="0" smtClean="0"/>
              <a:t> strip op je instrument die je wilt </a:t>
            </a:r>
            <a:r>
              <a:rPr lang="en-US" sz="1000" dirty="0" err="1" smtClean="0"/>
              <a:t>aanraken</a:t>
            </a:r>
            <a:endParaRPr 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5154864" y="2006760"/>
            <a:ext cx="4423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Sluit</a:t>
            </a:r>
            <a:r>
              <a:rPr lang="en-US" sz="1000" dirty="0" smtClean="0"/>
              <a:t> </a:t>
            </a:r>
            <a:r>
              <a:rPr lang="en-US" sz="1000" dirty="0" err="1" smtClean="0"/>
              <a:t>iedere</a:t>
            </a:r>
            <a:r>
              <a:rPr lang="en-US" sz="1000" dirty="0" smtClean="0"/>
              <a:t> </a:t>
            </a:r>
            <a:r>
              <a:rPr lang="en-US" sz="1000" dirty="0" err="1" smtClean="0"/>
              <a:t>krokodillenbekkabel</a:t>
            </a:r>
            <a:r>
              <a:rPr lang="en-US" sz="1000" dirty="0" smtClean="0"/>
              <a:t> </a:t>
            </a:r>
            <a:r>
              <a:rPr lang="en-US" sz="1000" dirty="0" err="1" smtClean="0"/>
              <a:t>aan</a:t>
            </a:r>
            <a:r>
              <a:rPr lang="en-US" sz="1000" dirty="0" smtClean="0"/>
              <a:t> op de </a:t>
            </a:r>
            <a:r>
              <a:rPr lang="en-US" sz="1000" dirty="0" err="1" smtClean="0"/>
              <a:t>metalenstrip</a:t>
            </a:r>
            <a:r>
              <a:rPr lang="en-US" sz="1000" dirty="0" smtClean="0"/>
              <a:t> die je op je instrument </a:t>
            </a:r>
            <a:r>
              <a:rPr lang="en-US" sz="1000" dirty="0" err="1" smtClean="0"/>
              <a:t>hebt</a:t>
            </a:r>
            <a:r>
              <a:rPr lang="en-US" sz="1000" dirty="0" smtClean="0"/>
              <a:t> </a:t>
            </a:r>
            <a:r>
              <a:rPr lang="en-US" sz="1000" dirty="0" err="1" smtClean="0"/>
              <a:t>gemaakt</a:t>
            </a:r>
            <a:r>
              <a:rPr lang="en-US" sz="1000" dirty="0" smtClean="0"/>
              <a:t>.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38267" y="4257443"/>
            <a:ext cx="9703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Aarde-draad</a:t>
            </a:r>
            <a:endParaRPr 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3347794" y="5398850"/>
            <a:ext cx="9703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/>
              <a:t>Aarde-draad</a:t>
            </a:r>
            <a:endParaRPr lang="en-US" sz="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67" y="3025702"/>
            <a:ext cx="3105836" cy="2330792"/>
          </a:xfrm>
          <a:prstGeom prst="rect">
            <a:avLst/>
          </a:prstGeom>
        </p:spPr>
      </p:pic>
      <p:grpSp>
        <p:nvGrpSpPr>
          <p:cNvPr id="14" name="Groep 13"/>
          <p:cNvGrpSpPr/>
          <p:nvPr/>
        </p:nvGrpSpPr>
        <p:grpSpPr>
          <a:xfrm>
            <a:off x="4179246" y="1593230"/>
            <a:ext cx="4773582" cy="4135459"/>
            <a:chOff x="4648208" y="2346364"/>
            <a:chExt cx="4773582" cy="413545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8208" y="2346364"/>
              <a:ext cx="4773582" cy="4135459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3739512" flipH="1">
              <a:off x="6200497" y="4247826"/>
              <a:ext cx="423158" cy="60947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21075137">
              <a:off x="8178744" y="4099912"/>
              <a:ext cx="428680" cy="609470"/>
            </a:xfrm>
            <a:prstGeom prst="rect">
              <a:avLst/>
            </a:prstGeom>
          </p:spPr>
        </p:pic>
      </p:grpSp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1075137">
            <a:off x="3405197" y="4786037"/>
            <a:ext cx="428680" cy="60947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58555" flipH="1">
            <a:off x="1868147" y="4436032"/>
            <a:ext cx="423158" cy="609470"/>
          </a:xfrm>
          <a:prstGeom prst="rect">
            <a:avLst/>
          </a:prstGeom>
        </p:spPr>
      </p:pic>
      <p:sp>
        <p:nvSpPr>
          <p:cNvPr id="24" name="TextBox 8"/>
          <p:cNvSpPr txBox="1"/>
          <p:nvPr/>
        </p:nvSpPr>
        <p:spPr>
          <a:xfrm>
            <a:off x="6258439" y="2802243"/>
            <a:ext cx="1702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w Cen MT" panose="020B0602020104020603" pitchFamily="34" charset="0"/>
              </a:rPr>
              <a:t>HOE MAAK JE HET?</a:t>
            </a:r>
          </a:p>
        </p:txBody>
      </p:sp>
    </p:spTree>
    <p:extLst>
      <p:ext uri="{BB962C8B-B14F-4D97-AF65-F5344CB8AC3E}">
        <p14:creationId xmlns:p14="http://schemas.microsoft.com/office/powerpoint/2010/main" val="213047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Het podium op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Het podium op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7488" y="1663430"/>
            <a:ext cx="4530537" cy="1370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47488" y="5959447"/>
            <a:ext cx="4530537" cy="1326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7488" y="3114699"/>
            <a:ext cx="4530537" cy="274769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 err="1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0217" y="181731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rPr>
              <a:t>BEGIN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62659" y="3148107"/>
            <a:ext cx="1913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w Cen MT" panose="020B0602020104020603" pitchFamily="34" charset="0"/>
              </a:rPr>
              <a:t>VOEG DEZE CODE TOE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69192" y="6009299"/>
            <a:ext cx="121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0"/>
              </a:rPr>
              <a:t>PROBEER HET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black">
          <a:xfrm>
            <a:off x="1345324" y="2134484"/>
            <a:ext cx="2903062" cy="4000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Tw Cen MT" panose="020B06020201040206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Laat</a:t>
            </a:r>
            <a:r>
              <a:rPr lang="en-US" dirty="0" smtClean="0"/>
              <a:t> de sprites </a:t>
            </a:r>
            <a:r>
              <a:rPr lang="en-US" dirty="0" err="1" smtClean="0"/>
              <a:t>bewegen</a:t>
            </a:r>
            <a:r>
              <a:rPr lang="en-US" dirty="0" smtClean="0"/>
              <a:t> </a:t>
            </a:r>
            <a:r>
              <a:rPr lang="en-US" dirty="0" err="1" smtClean="0"/>
              <a:t>terwijl</a:t>
            </a:r>
            <a:r>
              <a:rPr lang="en-US" dirty="0" smtClean="0"/>
              <a:t> je op je </a:t>
            </a:r>
            <a:r>
              <a:rPr lang="en-US" dirty="0" err="1" smtClean="0"/>
              <a:t>eigen</a:t>
            </a:r>
            <a:r>
              <a:rPr lang="en-US" dirty="0" smtClean="0"/>
              <a:t> instrument </a:t>
            </a:r>
            <a:r>
              <a:rPr lang="en-US" dirty="0" err="1" smtClean="0"/>
              <a:t>speelt</a:t>
            </a:r>
            <a:r>
              <a:rPr lang="en-US" dirty="0" smtClean="0"/>
              <a:t>!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33128" y="67970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w Cen MT" panose="020B0602020104020603" pitchFamily="34" charset="0"/>
              </a:rPr>
              <a:t>8</a:t>
            </a:r>
            <a:endParaRPr lang="en-US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32" b="98684" l="125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9389" y="4298362"/>
            <a:ext cx="600779" cy="5707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7222" l="2353" r="976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8680" y="4298362"/>
            <a:ext cx="651861" cy="5521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852" b="96296" l="0" r="100000">
                        <a14:foregroundMark x1="14545" y1="14815" x2="83636" y2="94444"/>
                        <a14:foregroundMark x1="90909" y1="20370" x2="9091" y2="814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80409" y="2171533"/>
            <a:ext cx="666291" cy="654176"/>
          </a:xfrm>
          <a:prstGeom prst="rect">
            <a:avLst/>
          </a:prstGeom>
          <a:ln w="9525">
            <a:solidFill>
              <a:srgbClr val="3EDCFD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63878" y="6465225"/>
            <a:ext cx="431800" cy="406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50857" y="2165309"/>
            <a:ext cx="698500" cy="660400"/>
          </a:xfrm>
          <a:prstGeom prst="rect">
            <a:avLst/>
          </a:prstGeom>
          <a:ln>
            <a:solidFill>
              <a:srgbClr val="3EDCFD"/>
            </a:solidFill>
          </a:ln>
        </p:spPr>
      </p:pic>
      <p:sp>
        <p:nvSpPr>
          <p:cNvPr id="20" name="TextBox 19"/>
          <p:cNvSpPr txBox="1"/>
          <p:nvPr/>
        </p:nvSpPr>
        <p:spPr>
          <a:xfrm>
            <a:off x="5880168" y="6367403"/>
            <a:ext cx="34771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Sluit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alles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b="1" dirty="0" err="1" smtClean="0">
                <a:latin typeface="Tw Cen MT" charset="0"/>
                <a:ea typeface="Tw Cen MT" charset="0"/>
                <a:cs typeface="Tw Cen MT" charset="0"/>
              </a:rPr>
              <a:t>aan</a:t>
            </a:r>
            <a: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  <a:t>! </a:t>
            </a:r>
            <a:br>
              <a:rPr lang="en-US" sz="1000" b="1" dirty="0" smtClean="0">
                <a:latin typeface="Tw Cen MT" charset="0"/>
                <a:ea typeface="Tw Cen MT" charset="0"/>
                <a:cs typeface="Tw Cen MT" charset="0"/>
              </a:rPr>
            </a:br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  <a:p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Speelt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de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animatie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op je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scherm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terwijl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jij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op je instrument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speelt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? </a:t>
            </a:r>
          </a:p>
          <a:p>
            <a:endParaRPr lang="en-US" sz="1000" dirty="0">
              <a:latin typeface="Tw Cen MT" charset="0"/>
              <a:ea typeface="Tw Cen MT" charset="0"/>
              <a:cs typeface="Tw Cen M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57101" y="2293199"/>
            <a:ext cx="1393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Voeg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sprites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een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</a:t>
            </a:r>
            <a:r>
              <a:rPr lang="en-US" sz="1000" dirty="0" err="1" smtClean="0">
                <a:latin typeface="Tw Cen MT" charset="0"/>
                <a:ea typeface="Tw Cen MT" charset="0"/>
                <a:cs typeface="Tw Cen MT" charset="0"/>
              </a:rPr>
              <a:t>achtergrond</a:t>
            </a:r>
            <a:r>
              <a:rPr lang="en-US" sz="1000" dirty="0" smtClean="0">
                <a:latin typeface="Tw Cen MT" charset="0"/>
                <a:ea typeface="Tw Cen MT" charset="0"/>
                <a:cs typeface="Tw Cen MT" charset="0"/>
              </a:rPr>
              <a:t> toe. </a:t>
            </a:r>
            <a:endParaRPr lang="en-US" sz="800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4646" y="2825709"/>
            <a:ext cx="1598328" cy="207220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165" b="97152" l="4762" r="96032">
                        <a14:foregroundMark x1="63492" y1="60443" x2="63492" y2="60443"/>
                        <a14:foregroundMark x1="63492" y1="60443" x2="63492" y2="604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31407">
            <a:off x="2615191" y="3052057"/>
            <a:ext cx="1350540" cy="3387068"/>
          </a:xfrm>
          <a:prstGeom prst="rect">
            <a:avLst/>
          </a:prstGeom>
        </p:spPr>
      </p:pic>
      <p:pic>
        <p:nvPicPr>
          <p:cNvPr id="24" name="Afbeelding 23"/>
          <p:cNvPicPr>
            <a:picLocks noChangeAspect="1"/>
          </p:cNvPicPr>
          <p:nvPr/>
        </p:nvPicPr>
        <p:blipFill>
          <a:blip r:embed="rId14">
            <a:clrChange>
              <a:clrFrom>
                <a:srgbClr val="E5F0FF"/>
              </a:clrFrom>
              <a:clrTo>
                <a:srgbClr val="E5F0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22449" y="3112909"/>
            <a:ext cx="702241" cy="327315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15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47459" y="3478327"/>
            <a:ext cx="1551221" cy="2432596"/>
          </a:xfrm>
          <a:prstGeom prst="rect">
            <a:avLst/>
          </a:prstGeom>
        </p:spPr>
      </p:pic>
      <p:pic>
        <p:nvPicPr>
          <p:cNvPr id="25" name="Afbeelding 24"/>
          <p:cNvPicPr>
            <a:picLocks noChangeAspect="1"/>
          </p:cNvPicPr>
          <p:nvPr/>
        </p:nvPicPr>
        <p:blipFill>
          <a:blip r:embed="rId16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06261" y="3533801"/>
            <a:ext cx="1540151" cy="208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2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card">
  <a:themeElements>
    <a:clrScheme name="micro:bit">
      <a:dk1>
        <a:srgbClr val="5F6262"/>
      </a:dk1>
      <a:lt1>
        <a:sysClr val="window" lastClr="FFFFFF"/>
      </a:lt1>
      <a:dk2>
        <a:srgbClr val="000000"/>
      </a:dk2>
      <a:lt2>
        <a:srgbClr val="FFFFFF"/>
      </a:lt2>
      <a:accent1>
        <a:srgbClr val="02EC00"/>
      </a:accent1>
      <a:accent2>
        <a:srgbClr val="44DCFF"/>
      </a:accent2>
      <a:accent3>
        <a:srgbClr val="DADB00"/>
      </a:accent3>
      <a:accent4>
        <a:srgbClr val="E73EE5"/>
      </a:accent4>
      <a:accent5>
        <a:srgbClr val="FD645C"/>
      </a:accent5>
      <a:accent6>
        <a:srgbClr val="FFCC32"/>
      </a:accent6>
      <a:hlink>
        <a:srgbClr val="128CAB"/>
      </a:hlink>
      <a:folHlink>
        <a:srgbClr val="009FC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 card">
  <a:themeElements>
    <a:clrScheme name="micro:bit">
      <a:dk1>
        <a:srgbClr val="5F6262"/>
      </a:dk1>
      <a:lt1>
        <a:sysClr val="window" lastClr="FFFFFF"/>
      </a:lt1>
      <a:dk2>
        <a:srgbClr val="000000"/>
      </a:dk2>
      <a:lt2>
        <a:srgbClr val="FFFFFF"/>
      </a:lt2>
      <a:accent1>
        <a:srgbClr val="02EC00"/>
      </a:accent1>
      <a:accent2>
        <a:srgbClr val="44DCFF"/>
      </a:accent2>
      <a:accent3>
        <a:srgbClr val="DADB00"/>
      </a:accent3>
      <a:accent4>
        <a:srgbClr val="E73EE5"/>
      </a:accent4>
      <a:accent5>
        <a:srgbClr val="FD645C"/>
      </a:accent5>
      <a:accent6>
        <a:srgbClr val="FFCC32"/>
      </a:accent6>
      <a:hlink>
        <a:srgbClr val="128CAB"/>
      </a:hlink>
      <a:folHlink>
        <a:srgbClr val="009FC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RM Presentation (Confidential)" ma:contentTypeID="0x0101005C6975769EB1684CAB07571CAE07A11B04005D24418AABBAE844A6733AB35FD3BC97" ma:contentTypeVersion="22" ma:contentTypeDescription="" ma:contentTypeScope="" ma:versionID="e7f56dcce1d4d4aaa573f3f4c6c39766">
  <xsd:schema xmlns:xsd="http://www.w3.org/2001/XMLSchema" xmlns:xs="http://www.w3.org/2001/XMLSchema" xmlns:p="http://schemas.microsoft.com/office/2006/metadata/properties" xmlns:ns2="f2ad5090-61a8-4b8c-ab70-68f4ff4d1933" targetNamespace="http://schemas.microsoft.com/office/2006/metadata/properties" ma:root="true" ma:fieldsID="fe22a104bb3b0c700f139377294efc1e" ns2:_="">
    <xsd:import namespace="f2ad5090-61a8-4b8c-ab70-68f4ff4d1933"/>
    <xsd:element name="properties">
      <xsd:complexType>
        <xsd:sequence>
          <xsd:element name="documentManagement">
            <xsd:complexType>
              <xsd:all>
                <xsd:element ref="ns2:Document_x0020_Author" minOccurs="0"/>
                <xsd:element ref="ns2:Document_x0020_Confidentiality" minOccurs="0"/>
                <xsd:element ref="ns2:Current_x0020_Version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2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3" nillable="true" ma:displayName="Document Confidentiality" ma:default="Confidential" ma:format="Dropdown" ma:internalName="Document_x0020_Confidentiality" ma:readOnly="false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Current_x0020_Version" ma:index="6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 ma:index="4" ma:displayName="Comments"/>
        <xsd:element name="keywords" minOccurs="0" maxOccurs="1" type="xsd:string" ma:index="5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_dlc_DocId xmlns="f2ad5090-61a8-4b8c-ab70-68f4ff4d1933">ARM-ECM-0543388</_dlc_DocId>
    <_dlc_DocIdUrl xmlns="f2ad5090-61a8-4b8c-ab70-68f4ff4d1933">
      <Url>http://teamsites.arm.com/sites/cthub/_layouts/DocIdRedir.aspx?ID=ARM-ECM-0543388</Url>
      <Description>ARM-ECM-0543388</Description>
    </_dlc_DocIdUrl>
    <Current_x0020_Version xmlns="f2ad5090-61a8-4b8c-ab70-68f4ff4d1933">5.0</Current_x0020_Version>
    <Document_x0020_Author xmlns="f2ad5090-61a8-4b8c-ab70-68f4ff4d1933">
      <UserInfo>
        <DisplayName/>
        <AccountId xsi:nil="true"/>
        <AccountType/>
      </UserInfo>
    </Document_x0020_Author>
    <Document_x0020_Confidentiality xmlns="f2ad5090-61a8-4b8c-ab70-68f4ff4d1933">Confidential</Document_x0020_Confidentialit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541D840-68EF-4D0B-90DC-8911A13A2B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ad5090-61a8-4b8c-ab70-68f4ff4d1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6E82D6-7FB8-4D99-A7B6-3C5BB1D894B9}">
  <ds:schemaRefs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f2ad5090-61a8-4b8c-ab70-68f4ff4d193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C777C69-0744-4BF3-8514-FB149EBD224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D3E6A18-9A0A-4E27-8E6B-E388B8915A7F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ARM_PPT_Template_2016_Confidential</Template>
  <TotalTime>53389</TotalTime>
  <Words>603</Words>
  <Application>Microsoft Office PowerPoint</Application>
  <PresentationFormat>Aangepast</PresentationFormat>
  <Paragraphs>130</Paragraphs>
  <Slides>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Tw Cen MT</vt:lpstr>
      <vt:lpstr>Title card</vt:lpstr>
      <vt:lpstr>Content card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Manager>Stuart.Waldron@arm.com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</dc:creator>
  <cp:keywords/>
  <dc:description/>
  <cp:lastModifiedBy>S.D. de Boer</cp:lastModifiedBy>
  <cp:revision>699</cp:revision>
  <cp:lastPrinted>2019-10-22T17:24:52Z</cp:lastPrinted>
  <dcterms:created xsi:type="dcterms:W3CDTF">2016-05-17T16:04:48Z</dcterms:created>
  <dcterms:modified xsi:type="dcterms:W3CDTF">2019-10-22T18:05:37Z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0x0101005C6975769EB1684CAB07571CAE07A11B04005D24418AABBAE844A6733AB35FD3BC97</vt:lpwstr>
  </property>
  <property fmtid="{D5CDD505-2E9C-101B-9397-08002B2CF9AE}" pid="3" name="_dlc_DocIdItemGuid">
    <vt:lpwstr>fa0faf5a-eeba-4021-a8b5-60a06c4003df</vt:lpwstr>
  </property>
  <property fmtid="{D5CDD505-2E9C-101B-9397-08002B2CF9AE}" pid="4" name="vti_description">
    <vt:lpwstr/>
  </property>
  <property fmtid="{D5CDD505-2E9C-101B-9397-08002B2CF9AE}" pid="5" name="_dlc_policyId">
    <vt:lpwstr>0x0101004E4B3E189D714F49A85ED613D6AE4F95|-1756139441</vt:lpwstr>
  </property>
  <property fmtid="{D5CDD505-2E9C-101B-9397-08002B2CF9AE}" pid="6" name="ItemRetentionFormula">
    <vt:lpwstr/>
  </property>
  <property fmtid="{D5CDD505-2E9C-101B-9397-08002B2CF9AE}" pid="7" name="_dlc_ItemStageId">
    <vt:lpwstr>1</vt:lpwstr>
  </property>
  <property fmtid="{D5CDD505-2E9C-101B-9397-08002B2CF9AE}" pid="8" name="_dlc_LastRun">
    <vt:lpwstr>08/15/2015 23:02:11</vt:lpwstr>
  </property>
  <property fmtid="{D5CDD505-2E9C-101B-9397-08002B2CF9AE}" pid="9" name="WorkflowChangePath">
    <vt:lpwstr>1069b4ef-e6f3-4ad7-8c8e-772136578697,10;</vt:lpwstr>
  </property>
  <property fmtid="{D5CDD505-2E9C-101B-9397-08002B2CF9AE}" pid="10" name="c45c40ffca3445d9bf3205a60bd2f6d6">
    <vt:lpwstr>Confidential|28d1025d-1415-4984-b35e-5b79e7d32b5c</vt:lpwstr>
  </property>
  <property fmtid="{D5CDD505-2E9C-101B-9397-08002B2CF9AE}" pid="11" name="TaxKeyword">
    <vt:lpwstr/>
  </property>
  <property fmtid="{D5CDD505-2E9C-101B-9397-08002B2CF9AE}" pid="12" name="Confidentiality">
    <vt:lpwstr>1;#Confidential|28d1025d-1415-4984-b35e-5b79e7d32b5c</vt:lpwstr>
  </property>
  <property fmtid="{D5CDD505-2E9C-101B-9397-08002B2CF9AE}" pid="13" name="Current Version">
    <vt:lpwstr>3.0</vt:lpwstr>
  </property>
  <property fmtid="{D5CDD505-2E9C-101B-9397-08002B2CF9AE}" pid="14" name="Calendar_x0020_Year">
    <vt:lpwstr>5;#2015|ee47c3e7-6a69-4f36-9adf-1007c8d399a4</vt:lpwstr>
  </property>
  <property fmtid="{D5CDD505-2E9C-101B-9397-08002B2CF9AE}" pid="15" name="Calendar Year">
    <vt:lpwstr>5;#2015|ee47c3e7-6a69-4f36-9adf-1007c8d399a4</vt:lpwstr>
  </property>
  <property fmtid="{D5CDD505-2E9C-101B-9397-08002B2CF9AE}" pid="16" name="Document Author">
    <vt:lpwstr/>
  </property>
  <property fmtid="{D5CDD505-2E9C-101B-9397-08002B2CF9AE}" pid="17" name="Document Confidentiality">
    <vt:lpwstr>Confidential</vt:lpwstr>
  </property>
  <property fmtid="{D5CDD505-2E9C-101B-9397-08002B2CF9AE}" pid="18" name="TaxCatchAll">
    <vt:lpwstr>5;#2015|ee47c3e7-6a69-4f36-9adf-1007c8d399a4;#1;#Confidential|28d1025d-1415-4984-b35e-5b79e7d32b5c</vt:lpwstr>
  </property>
  <property fmtid="{D5CDD505-2E9C-101B-9397-08002B2CF9AE}" pid="19" name="TaxKeywordTaxHTField">
    <vt:lpwstr/>
  </property>
  <property fmtid="{D5CDD505-2E9C-101B-9397-08002B2CF9AE}" pid="20" name="j60c3ced31bb40378c6254d49035d966">
    <vt:lpwstr>2015|ee47c3e7-6a69-4f36-9adf-1007c8d399a4</vt:lpwstr>
  </property>
</Properties>
</file>