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59" r:id="rId3"/>
    <p:sldId id="261" r:id="rId4"/>
    <p:sldId id="262" r:id="rId5"/>
    <p:sldId id="256" r:id="rId6"/>
    <p:sldId id="257" r:id="rId7"/>
    <p:sldId id="263" r:id="rId8"/>
    <p:sldId id="258" r:id="rId9"/>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02" autoAdjust="0"/>
  </p:normalViewPr>
  <p:slideViewPr>
    <p:cSldViewPr>
      <p:cViewPr varScale="1">
        <p:scale>
          <a:sx n="127" d="100"/>
          <a:sy n="127" d="100"/>
        </p:scale>
        <p:origin x="1086"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B8188-16DD-4489-9061-C13F2903D6A4}" type="datetimeFigureOut">
              <a:rPr lang="nl-NL" smtClean="0"/>
              <a:t>28-9-2022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23C52-D5D1-47F7-96C3-E68993887164}" type="slidenum">
              <a:rPr lang="nl-NL" smtClean="0"/>
              <a:t>‹#›</a:t>
            </a:fld>
            <a:endParaRPr lang="nl-NL"/>
          </a:p>
        </p:txBody>
      </p:sp>
    </p:spTree>
    <p:extLst>
      <p:ext uri="{BB962C8B-B14F-4D97-AF65-F5344CB8AC3E}">
        <p14:creationId xmlns:p14="http://schemas.microsoft.com/office/powerpoint/2010/main" val="22455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 gaan het vandaag kijken naar natuurkunde. </a:t>
            </a:r>
          </a:p>
          <a:p>
            <a:r>
              <a:rPr lang="nl-NL" dirty="0"/>
              <a:t>Wie weet wat natuurkunde is? En wie weet wat voorbeelden?</a:t>
            </a:r>
          </a:p>
          <a:p>
            <a:r>
              <a:rPr lang="nl-NL" dirty="0"/>
              <a:t>Vaak komen ze dan met voorbeelden uit de biologie. </a:t>
            </a:r>
          </a:p>
          <a:p>
            <a:r>
              <a:rPr lang="nl-NL" dirty="0"/>
              <a:t>Dan kun je de tekst op de laatste dia gebruiken (levende natuur: biologie / niet levende natuur: natuurkunde)</a:t>
            </a:r>
          </a:p>
          <a:p>
            <a:endParaRPr lang="nl-NL" dirty="0"/>
          </a:p>
          <a:p>
            <a:r>
              <a:rPr lang="nl-NL" dirty="0"/>
              <a:t>Natuurkunde is een wetenschap. Maar wat zijn wetenschappen eigenlijk?</a:t>
            </a:r>
          </a:p>
        </p:txBody>
      </p:sp>
      <p:sp>
        <p:nvSpPr>
          <p:cNvPr id="4" name="Slide Number Placeholder 3"/>
          <p:cNvSpPr>
            <a:spLocks noGrp="1"/>
          </p:cNvSpPr>
          <p:nvPr>
            <p:ph type="sldNum" sz="quarter" idx="5"/>
          </p:nvPr>
        </p:nvSpPr>
        <p:spPr/>
        <p:txBody>
          <a:bodyPr/>
          <a:lstStyle/>
          <a:p>
            <a:fld id="{65D23C52-D5D1-47F7-96C3-E68993887164}" type="slidenum">
              <a:rPr lang="nl-NL" smtClean="0"/>
              <a:t>1</a:t>
            </a:fld>
            <a:endParaRPr lang="nl-NL"/>
          </a:p>
        </p:txBody>
      </p:sp>
    </p:spTree>
    <p:extLst>
      <p:ext uri="{BB962C8B-B14F-4D97-AF65-F5344CB8AC3E}">
        <p14:creationId xmlns:p14="http://schemas.microsoft.com/office/powerpoint/2010/main" val="66542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Wetenschap is zeg maar “het weten”. En dan niet denken dat je het weet, maar het echt weten. Daar is heel veel over te vertellen, maar dat komt een andere keer. Laten we kijken wat voor wetenschap er zijn.</a:t>
            </a:r>
          </a:p>
          <a:p>
            <a:r>
              <a:rPr lang="nl-NL" dirty="0"/>
              <a:t>Natuurkunde is een voorbeeld van zuiver wetenschap. Willen weten om het weten, zonder dat het perse nut heeft. Andere van zulke zuivere wetenschappen zijn Wiskunde, Biologie, Scheikunde, Sterrenkunde en zo zijn er nog veel meer. Wat we daar doen is vragen stellen en dan onderzoek doen om de antwoorden te vinden.</a:t>
            </a:r>
          </a:p>
          <a:p>
            <a:r>
              <a:rPr lang="nl-NL" dirty="0"/>
              <a:t>Maar er is ook wetenschap die kan helpen om problemen op te lossen. Dat noemen we toegepaste wetenschap. Bijvoorbeeld Elektrotechniek, Civiele techniek (b.v. bruggen bouwen, huizen bouwen </a:t>
            </a:r>
            <a:r>
              <a:rPr lang="nl-NL" dirty="0" err="1"/>
              <a:t>enz</a:t>
            </a:r>
            <a:r>
              <a:rPr lang="nl-NL" dirty="0"/>
              <a:t>), Werktuigbouwkunde, Biotechnologie en veel meer. Daarbij zeggen we “dit is mijn probleem” en gaan we een oplossing ontwerpen.</a:t>
            </a:r>
          </a:p>
          <a:p>
            <a:r>
              <a:rPr lang="nl-NL" dirty="0"/>
              <a:t>Maar als je die oplossing hebt ontworpen, b.v. een brug over een kanaal, dan staat die brug er nog niet. Die moet gebouwd worden. En dat noemen we dan techniek. Dus hebben we b.v. een lasser nodig die de brug in elkaar last.</a:t>
            </a:r>
          </a:p>
          <a:p>
            <a:endParaRPr lang="nl-NL" dirty="0"/>
          </a:p>
          <a:p>
            <a:r>
              <a:rPr lang="nl-NL" dirty="0"/>
              <a:t>In zuivere wetenschap werken onderzoekers. In toegepaste wetenschap meestal ingenieurs en in de techniek heten de mensen technici en ambachtsmensen. En aan al die mensen hebben we behoefte En welke van die drie pilaren je ook leuk vindt, er is een grote kans om een baan te vinden waarvan je goed kunt leven.</a:t>
            </a:r>
          </a:p>
        </p:txBody>
      </p:sp>
      <p:sp>
        <p:nvSpPr>
          <p:cNvPr id="4" name="Slide Number Placeholder 3"/>
          <p:cNvSpPr>
            <a:spLocks noGrp="1"/>
          </p:cNvSpPr>
          <p:nvPr>
            <p:ph type="sldNum" sz="quarter" idx="5"/>
          </p:nvPr>
        </p:nvSpPr>
        <p:spPr/>
        <p:txBody>
          <a:bodyPr/>
          <a:lstStyle/>
          <a:p>
            <a:fld id="{65D23C52-D5D1-47F7-96C3-E68993887164}" type="slidenum">
              <a:rPr lang="nl-NL" smtClean="0"/>
              <a:t>2</a:t>
            </a:fld>
            <a:endParaRPr lang="nl-NL"/>
          </a:p>
        </p:txBody>
      </p:sp>
    </p:spTree>
    <p:extLst>
      <p:ext uri="{BB962C8B-B14F-4D97-AF65-F5344CB8AC3E}">
        <p14:creationId xmlns:p14="http://schemas.microsoft.com/office/powerpoint/2010/main" val="104988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Dus neem deze brug ergens in Frankrijk. Door natuurkunde weten we dat die draden aan de pilaren een brug kunnen op hoogte houden. Door civiele techniek weten we hoe dik de kabels moeten zijn. En technici samen met ingenieurs </a:t>
            </a:r>
            <a:r>
              <a:rPr lang="nl-NL" dirty="0" err="1"/>
              <a:t>verzinnnen</a:t>
            </a:r>
            <a:r>
              <a:rPr lang="nl-NL" dirty="0"/>
              <a:t> dat er van die rode ondersteuningen nodig zijn tijdens de bouw. Tot slot zijn er betonwerkers die het beton storten. Zo is iedereen nodig. Van technici en ambachtsmensen zijn er de meeste nodig en van onderzoekers het minste. Maar nodig zijn ze allemaal.</a:t>
            </a:r>
          </a:p>
        </p:txBody>
      </p:sp>
      <p:sp>
        <p:nvSpPr>
          <p:cNvPr id="4" name="Slide Number Placeholder 3"/>
          <p:cNvSpPr>
            <a:spLocks noGrp="1"/>
          </p:cNvSpPr>
          <p:nvPr>
            <p:ph type="sldNum" sz="quarter" idx="5"/>
          </p:nvPr>
        </p:nvSpPr>
        <p:spPr/>
        <p:txBody>
          <a:bodyPr/>
          <a:lstStyle/>
          <a:p>
            <a:fld id="{65D23C52-D5D1-47F7-96C3-E68993887164}" type="slidenum">
              <a:rPr lang="nl-NL" smtClean="0"/>
              <a:t>3</a:t>
            </a:fld>
            <a:endParaRPr lang="nl-NL"/>
          </a:p>
        </p:txBody>
      </p:sp>
    </p:spTree>
    <p:extLst>
      <p:ext uri="{BB962C8B-B14F-4D97-AF65-F5344CB8AC3E}">
        <p14:creationId xmlns:p14="http://schemas.microsoft.com/office/powerpoint/2010/main" val="74585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Nu gaan we natuurkunde doen. Dat begint met verbazen en vragen stellen. En dan doen jullie proefjes om uit te zoeken hoe het in elkaar zit. En dat is dus onderzoek doen.</a:t>
            </a:r>
          </a:p>
        </p:txBody>
      </p:sp>
      <p:sp>
        <p:nvSpPr>
          <p:cNvPr id="4" name="Slide Number Placeholder 3"/>
          <p:cNvSpPr>
            <a:spLocks noGrp="1"/>
          </p:cNvSpPr>
          <p:nvPr>
            <p:ph type="sldNum" sz="quarter" idx="5"/>
          </p:nvPr>
        </p:nvSpPr>
        <p:spPr/>
        <p:txBody>
          <a:bodyPr/>
          <a:lstStyle/>
          <a:p>
            <a:fld id="{65D23C52-D5D1-47F7-96C3-E68993887164}" type="slidenum">
              <a:rPr lang="nl-NL" smtClean="0"/>
              <a:t>4</a:t>
            </a:fld>
            <a:endParaRPr lang="nl-NL"/>
          </a:p>
        </p:txBody>
      </p:sp>
    </p:spTree>
    <p:extLst>
      <p:ext uri="{BB962C8B-B14F-4D97-AF65-F5344CB8AC3E}">
        <p14:creationId xmlns:p14="http://schemas.microsoft.com/office/powerpoint/2010/main" val="373603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Dit is voor de afsluiting om 16 uur.</a:t>
            </a:r>
          </a:p>
          <a:p>
            <a:r>
              <a:rPr lang="nl-NL" dirty="0"/>
              <a:t>Stel dat je natuurkunde leuk vindt. En dat je natuurkundige zou worden. In wat voor beroepen zou je dan terecht kunnen komen?</a:t>
            </a:r>
          </a:p>
          <a:p>
            <a:endParaRPr lang="nl-NL" dirty="0"/>
          </a:p>
        </p:txBody>
      </p:sp>
      <p:sp>
        <p:nvSpPr>
          <p:cNvPr id="4" name="Slide Number Placeholder 3"/>
          <p:cNvSpPr>
            <a:spLocks noGrp="1"/>
          </p:cNvSpPr>
          <p:nvPr>
            <p:ph type="sldNum" sz="quarter" idx="5"/>
          </p:nvPr>
        </p:nvSpPr>
        <p:spPr/>
        <p:txBody>
          <a:bodyPr/>
          <a:lstStyle/>
          <a:p>
            <a:fld id="{65D23C52-D5D1-47F7-96C3-E68993887164}" type="slidenum">
              <a:rPr lang="nl-NL" smtClean="0"/>
              <a:t>5</a:t>
            </a:fld>
            <a:endParaRPr lang="nl-NL"/>
          </a:p>
        </p:txBody>
      </p:sp>
    </p:spTree>
    <p:extLst>
      <p:ext uri="{BB962C8B-B14F-4D97-AF65-F5344CB8AC3E}">
        <p14:creationId xmlns:p14="http://schemas.microsoft.com/office/powerpoint/2010/main" val="1962545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Er zijn heel wat beroepen waar een natuurkundige heel gewild is. Dat kan zijn om wat ze weten of om hoe ze denken. Bijvoorbeeld dat ze weten hoe ze onderzoek moeten doen.</a:t>
            </a:r>
          </a:p>
          <a:p>
            <a:r>
              <a:rPr lang="nl-NL" dirty="0"/>
              <a:t>(Neem een paar beroepen en leg uit wat die doen)</a:t>
            </a:r>
          </a:p>
          <a:p>
            <a:r>
              <a:rPr lang="nl-NL" dirty="0"/>
              <a:t>Maar er zijn ook beroepen waar je niet veel natuurkundigen aantreft, maar waar natuurkunde wel heel belangrijk is.</a:t>
            </a:r>
          </a:p>
          <a:p>
            <a:r>
              <a:rPr lang="nl-NL" dirty="0"/>
              <a:t>(Neem een paar beroepen en leg uit waarom natuurkunde belangrijk is)</a:t>
            </a:r>
          </a:p>
          <a:p>
            <a:r>
              <a:rPr lang="nl-NL" dirty="0"/>
              <a:t>En dan zijn er ook beroepen waar natuurkunde minder of niet belangrijk is. Dit zijn wat voorbeelden, maar bij een stel hiervan is kennis van natuurkunde nog steeds heel handig. </a:t>
            </a:r>
          </a:p>
        </p:txBody>
      </p:sp>
      <p:sp>
        <p:nvSpPr>
          <p:cNvPr id="4" name="Slide Number Placeholder 3"/>
          <p:cNvSpPr>
            <a:spLocks noGrp="1"/>
          </p:cNvSpPr>
          <p:nvPr>
            <p:ph type="sldNum" sz="quarter" idx="5"/>
          </p:nvPr>
        </p:nvSpPr>
        <p:spPr/>
        <p:txBody>
          <a:bodyPr/>
          <a:lstStyle/>
          <a:p>
            <a:fld id="{65D23C52-D5D1-47F7-96C3-E68993887164}" type="slidenum">
              <a:rPr lang="nl-NL" smtClean="0"/>
              <a:t>6</a:t>
            </a:fld>
            <a:endParaRPr lang="nl-NL"/>
          </a:p>
        </p:txBody>
      </p:sp>
    </p:spTree>
    <p:extLst>
      <p:ext uri="{BB962C8B-B14F-4D97-AF65-F5344CB8AC3E}">
        <p14:creationId xmlns:p14="http://schemas.microsoft.com/office/powerpoint/2010/main" val="207072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Als je nou onderzoeker, ingenieur of technicus of ambachtsmens wilt worden, naar wat voor een school ga je dan naar toe?</a:t>
            </a:r>
          </a:p>
        </p:txBody>
      </p:sp>
      <p:sp>
        <p:nvSpPr>
          <p:cNvPr id="4" name="Slide Number Placeholder 3"/>
          <p:cNvSpPr>
            <a:spLocks noGrp="1"/>
          </p:cNvSpPr>
          <p:nvPr>
            <p:ph type="sldNum" sz="quarter" idx="5"/>
          </p:nvPr>
        </p:nvSpPr>
        <p:spPr/>
        <p:txBody>
          <a:bodyPr/>
          <a:lstStyle/>
          <a:p>
            <a:fld id="{65D23C52-D5D1-47F7-96C3-E68993887164}" type="slidenum">
              <a:rPr lang="nl-NL" smtClean="0"/>
              <a:t>7</a:t>
            </a:fld>
            <a:endParaRPr lang="nl-NL"/>
          </a:p>
        </p:txBody>
      </p:sp>
    </p:spTree>
    <p:extLst>
      <p:ext uri="{BB962C8B-B14F-4D97-AF65-F5344CB8AC3E}">
        <p14:creationId xmlns:p14="http://schemas.microsoft.com/office/powerpoint/2010/main" val="172552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nl-NL"/>
              <a:t>Klik om het opmaakprofiel te bewerken</a:t>
            </a:r>
          </a:p>
        </p:txBody>
      </p:sp>
      <p:sp>
        <p:nvSpPr>
          <p:cNvPr id="3" name="Ond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23-9-2022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verticale tekst 2"/>
          <p:cNvSpPr>
            <a:spLocks noGrp="1"/>
          </p:cNvSpPr>
          <p:nvPr>
            <p:ph type="body" orient="vert" idx="1"/>
          </p:nvPr>
        </p:nvSpPr>
        <p:spPr/>
        <p:txBody>
          <a:bodyPr vert="eaVert"/>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23-9-2022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05979"/>
            <a:ext cx="2057400" cy="4388644"/>
          </a:xfrm>
        </p:spPr>
        <p:txBody>
          <a:bodyPr vert="eaVert"/>
          <a:lstStyle/>
          <a:p>
            <a:r>
              <a:rPr lang="nl-NL"/>
              <a:t>Klik om het opmaakprofiel te bewerken</a:t>
            </a:r>
          </a:p>
        </p:txBody>
      </p:sp>
      <p:sp>
        <p:nvSpPr>
          <p:cNvPr id="3" name="Tijdelijke aanduiding voor verticale tekst 2"/>
          <p:cNvSpPr>
            <a:spLocks noGrp="1"/>
          </p:cNvSpPr>
          <p:nvPr>
            <p:ph type="body" orient="vert" idx="1"/>
          </p:nvPr>
        </p:nvSpPr>
        <p:spPr>
          <a:xfrm>
            <a:off x="457200" y="205979"/>
            <a:ext cx="6019800" cy="4388644"/>
          </a:xfrm>
        </p:spPr>
        <p:txBody>
          <a:bodyPr vert="eaVert"/>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23-9-2022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inhoud 2"/>
          <p:cNvSpPr>
            <a:spLocks noGrp="1"/>
          </p:cNvSpPr>
          <p:nvPr>
            <p:ph idx="1"/>
          </p:nvPr>
        </p:nvSpPr>
        <p:spPr/>
        <p:txBody>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23-9-2022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nl-NL"/>
              <a:t>Klik om het opmaakprofiel te bewerken</a:t>
            </a:r>
          </a:p>
        </p:txBody>
      </p:sp>
      <p:sp>
        <p:nvSpPr>
          <p:cNvPr id="3" name="Tijdelijke aanduiding vo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opmaakprofielen van de modeltekst te bewerken</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23-9-2022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inhou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23-9-2022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het opmaakprofiel te bewerken</a:t>
            </a:r>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opmaakprofielen van de modeltekst te bewerken</a:t>
            </a:r>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opmaakprofielen van de modeltekst te bewerken</a:t>
            </a:r>
          </a:p>
        </p:txBody>
      </p:sp>
      <p:sp>
        <p:nvSpPr>
          <p:cNvPr id="6" name="Tijdelijke aanduiding voor inhoud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8638F0FA-503B-447F-A02E-6BF1D880434F}" type="datetimeFigureOut">
              <a:rPr lang="nl-NL" smtClean="0"/>
              <a:pPr/>
              <a:t>23-9-2022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datum 2"/>
          <p:cNvSpPr>
            <a:spLocks noGrp="1"/>
          </p:cNvSpPr>
          <p:nvPr>
            <p:ph type="dt" sz="half" idx="10"/>
          </p:nvPr>
        </p:nvSpPr>
        <p:spPr/>
        <p:txBody>
          <a:bodyPr/>
          <a:lstStyle/>
          <a:p>
            <a:fld id="{8638F0FA-503B-447F-A02E-6BF1D880434F}" type="datetimeFigureOut">
              <a:rPr lang="nl-NL" smtClean="0"/>
              <a:pPr/>
              <a:t>23-9-2022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638F0FA-503B-447F-A02E-6BF1D880434F}" type="datetimeFigureOut">
              <a:rPr lang="nl-NL" smtClean="0"/>
              <a:pPr/>
              <a:t>23-9-2022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nl-NL"/>
              <a:t>Klik om het opmaakprofiel te bewerken</a:t>
            </a:r>
          </a:p>
        </p:txBody>
      </p:sp>
      <p:sp>
        <p:nvSpPr>
          <p:cNvPr id="3" name="Tijdelijke aanduiding voor inhou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23-9-2022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nl-NL"/>
              <a:t>Klik om het opmaakprofiel te bewerken</a:t>
            </a:r>
          </a:p>
        </p:txBody>
      </p:sp>
      <p:sp>
        <p:nvSpPr>
          <p:cNvPr id="3" name="Tijdelijke aanduiding voor afbeelding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23-9-2022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nl-NL"/>
              <a:t>Klik om het opmaakprofiel te bewerken</a:t>
            </a:r>
          </a:p>
        </p:txBody>
      </p:sp>
      <p:sp>
        <p:nvSpPr>
          <p:cNvPr id="3" name="Tijdelijke aanduiding vo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638F0FA-503B-447F-A02E-6BF1D880434F}" type="datetimeFigureOut">
              <a:rPr lang="nl-NL" smtClean="0"/>
              <a:pPr/>
              <a:t>23-9-2022</a:t>
            </a:fld>
            <a:endParaRPr lang="nl-NL"/>
          </a:p>
        </p:txBody>
      </p:sp>
      <p:sp>
        <p:nvSpPr>
          <p:cNvPr id="5" name="Tijdelijke aanduiding voor voettekst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3EE7185-A582-4542-8FF0-969B3F80C0A5}"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Wat is natuurkunde?</a:t>
            </a:r>
          </a:p>
        </p:txBody>
      </p:sp>
      <p:sp>
        <p:nvSpPr>
          <p:cNvPr id="3" name="Ondertitel 2"/>
          <p:cNvSpPr>
            <a:spLocks noGrp="1"/>
          </p:cNvSpPr>
          <p:nvPr>
            <p:ph type="subTitle" idx="1"/>
          </p:nvPr>
        </p:nvSpPr>
        <p:spPr/>
        <p:txBody>
          <a:bodyPr/>
          <a:lstStyle/>
          <a:p>
            <a:endParaRPr lang="nl-N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fgeronde rechthoek 3"/>
          <p:cNvSpPr/>
          <p:nvPr/>
        </p:nvSpPr>
        <p:spPr>
          <a:xfrm>
            <a:off x="107504" y="127560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Natuurkunde</a:t>
            </a:r>
            <a:endParaRPr lang="nl-NL" dirty="0"/>
          </a:p>
        </p:txBody>
      </p:sp>
      <p:sp>
        <p:nvSpPr>
          <p:cNvPr id="5" name="Afgeronde rechthoek 4"/>
          <p:cNvSpPr/>
          <p:nvPr/>
        </p:nvSpPr>
        <p:spPr>
          <a:xfrm>
            <a:off x="107504" y="2571750"/>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Scheikunde</a:t>
            </a:r>
            <a:endParaRPr lang="nl-NL" dirty="0"/>
          </a:p>
        </p:txBody>
      </p:sp>
      <p:sp>
        <p:nvSpPr>
          <p:cNvPr id="6" name="Afgeronde rechthoek 5"/>
          <p:cNvSpPr/>
          <p:nvPr/>
        </p:nvSpPr>
        <p:spPr>
          <a:xfrm>
            <a:off x="107504" y="1923678"/>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Biologie</a:t>
            </a:r>
            <a:endParaRPr lang="nl-NL" dirty="0"/>
          </a:p>
        </p:txBody>
      </p:sp>
      <p:sp>
        <p:nvSpPr>
          <p:cNvPr id="7" name="Afgeronde rechthoek 6"/>
          <p:cNvSpPr/>
          <p:nvPr/>
        </p:nvSpPr>
        <p:spPr>
          <a:xfrm>
            <a:off x="107504" y="62753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Wiskunde</a:t>
            </a:r>
            <a:endParaRPr lang="nl-NL" dirty="0"/>
          </a:p>
        </p:txBody>
      </p:sp>
      <p:sp>
        <p:nvSpPr>
          <p:cNvPr id="8" name="Tekstvak 7"/>
          <p:cNvSpPr txBox="1"/>
          <p:nvPr/>
        </p:nvSpPr>
        <p:spPr>
          <a:xfrm>
            <a:off x="0" y="0"/>
            <a:ext cx="1800200" cy="646331"/>
          </a:xfrm>
          <a:prstGeom prst="rect">
            <a:avLst/>
          </a:prstGeom>
          <a:noFill/>
        </p:spPr>
        <p:txBody>
          <a:bodyPr wrap="square" rtlCol="0">
            <a:spAutoFit/>
          </a:bodyPr>
          <a:lstStyle/>
          <a:p>
            <a:pPr algn="ctr"/>
            <a:r>
              <a:rPr lang="en-US" dirty="0"/>
              <a:t>(</a:t>
            </a:r>
            <a:r>
              <a:rPr lang="en-US" dirty="0" err="1"/>
              <a:t>Zuivere</a:t>
            </a:r>
            <a:r>
              <a:rPr lang="en-US" dirty="0"/>
              <a:t>) </a:t>
            </a:r>
            <a:r>
              <a:rPr lang="en-US" dirty="0" err="1"/>
              <a:t>wetenschap</a:t>
            </a:r>
            <a:endParaRPr lang="nl-NL" dirty="0"/>
          </a:p>
        </p:txBody>
      </p:sp>
      <p:sp>
        <p:nvSpPr>
          <p:cNvPr id="9" name="Tekstvak 8"/>
          <p:cNvSpPr txBox="1"/>
          <p:nvPr/>
        </p:nvSpPr>
        <p:spPr>
          <a:xfrm>
            <a:off x="2843808" y="0"/>
            <a:ext cx="1584176" cy="646331"/>
          </a:xfrm>
          <a:prstGeom prst="rect">
            <a:avLst/>
          </a:prstGeom>
          <a:noFill/>
        </p:spPr>
        <p:txBody>
          <a:bodyPr wrap="square" rtlCol="0">
            <a:spAutoFit/>
          </a:bodyPr>
          <a:lstStyle/>
          <a:p>
            <a:pPr algn="ctr"/>
            <a:r>
              <a:rPr lang="en-US" dirty="0"/>
              <a:t>(</a:t>
            </a:r>
            <a:r>
              <a:rPr lang="en-US" dirty="0" err="1"/>
              <a:t>Toegepaste</a:t>
            </a:r>
            <a:r>
              <a:rPr lang="en-US" dirty="0"/>
              <a:t>) </a:t>
            </a:r>
            <a:r>
              <a:rPr lang="en-US" dirty="0" err="1"/>
              <a:t>wetenschap</a:t>
            </a:r>
            <a:endParaRPr lang="nl-NL" dirty="0"/>
          </a:p>
        </p:txBody>
      </p:sp>
      <p:sp>
        <p:nvSpPr>
          <p:cNvPr id="10" name="Afgeronde rechthoek 9"/>
          <p:cNvSpPr/>
          <p:nvPr/>
        </p:nvSpPr>
        <p:spPr>
          <a:xfrm>
            <a:off x="107504" y="3219822"/>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dirty="0" err="1"/>
              <a:t>Sterrenkunde</a:t>
            </a:r>
            <a:endParaRPr lang="nl-NL" dirty="0"/>
          </a:p>
        </p:txBody>
      </p:sp>
      <p:sp>
        <p:nvSpPr>
          <p:cNvPr id="11" name="Rechthoek 10"/>
          <p:cNvSpPr/>
          <p:nvPr/>
        </p:nvSpPr>
        <p:spPr>
          <a:xfrm>
            <a:off x="1547664" y="113159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Vragen</a:t>
            </a:r>
            <a:r>
              <a:rPr lang="en-US" dirty="0"/>
              <a:t> </a:t>
            </a:r>
            <a:r>
              <a:rPr lang="en-US" dirty="0" err="1"/>
              <a:t>stellen</a:t>
            </a:r>
            <a:endParaRPr lang="nl-NL" dirty="0"/>
          </a:p>
        </p:txBody>
      </p:sp>
      <p:sp>
        <p:nvSpPr>
          <p:cNvPr id="12" name="Rechthoek 11"/>
          <p:cNvSpPr/>
          <p:nvPr/>
        </p:nvSpPr>
        <p:spPr>
          <a:xfrm>
            <a:off x="1547664" y="257175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Onderzoek</a:t>
            </a:r>
            <a:r>
              <a:rPr lang="en-US" dirty="0"/>
              <a:t> </a:t>
            </a:r>
            <a:r>
              <a:rPr lang="en-US" dirty="0" err="1"/>
              <a:t>doen</a:t>
            </a:r>
            <a:endParaRPr lang="nl-NL" dirty="0"/>
          </a:p>
        </p:txBody>
      </p:sp>
      <p:sp>
        <p:nvSpPr>
          <p:cNvPr id="13" name="PIJL-OMLAAG 12"/>
          <p:cNvSpPr/>
          <p:nvPr/>
        </p:nvSpPr>
        <p:spPr>
          <a:xfrm>
            <a:off x="183569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2843808" y="648072"/>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Elektrotechniek</a:t>
            </a:r>
            <a:endParaRPr lang="nl-NL" dirty="0"/>
          </a:p>
        </p:txBody>
      </p:sp>
      <p:sp>
        <p:nvSpPr>
          <p:cNvPr id="15" name="Afgeronde rechthoek 14"/>
          <p:cNvSpPr/>
          <p:nvPr/>
        </p:nvSpPr>
        <p:spPr>
          <a:xfrm>
            <a:off x="2843808" y="1944216"/>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Werktuigbouw-kunde</a:t>
            </a:r>
            <a:endParaRPr lang="nl-NL" dirty="0"/>
          </a:p>
        </p:txBody>
      </p:sp>
      <p:sp>
        <p:nvSpPr>
          <p:cNvPr id="16" name="Afgeronde rechthoek 15"/>
          <p:cNvSpPr/>
          <p:nvPr/>
        </p:nvSpPr>
        <p:spPr>
          <a:xfrm>
            <a:off x="2843808" y="1296144"/>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Civiele</a:t>
            </a:r>
            <a:r>
              <a:rPr lang="en-US" dirty="0"/>
              <a:t> </a:t>
            </a:r>
            <a:r>
              <a:rPr lang="en-US" dirty="0" err="1"/>
              <a:t>techniek</a:t>
            </a:r>
            <a:endParaRPr lang="nl-NL" dirty="0"/>
          </a:p>
        </p:txBody>
      </p:sp>
      <p:sp>
        <p:nvSpPr>
          <p:cNvPr id="18" name="Afgeronde rechthoek 17"/>
          <p:cNvSpPr/>
          <p:nvPr/>
        </p:nvSpPr>
        <p:spPr>
          <a:xfrm>
            <a:off x="2843808" y="2592288"/>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Biotechnologie</a:t>
            </a:r>
            <a:endParaRPr lang="nl-NL" dirty="0"/>
          </a:p>
        </p:txBody>
      </p:sp>
      <p:sp>
        <p:nvSpPr>
          <p:cNvPr id="19" name="Rechthoek 18"/>
          <p:cNvSpPr/>
          <p:nvPr/>
        </p:nvSpPr>
        <p:spPr>
          <a:xfrm>
            <a:off x="4499992" y="113159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Problemen</a:t>
            </a:r>
            <a:r>
              <a:rPr lang="en-US" dirty="0"/>
              <a:t> </a:t>
            </a:r>
            <a:r>
              <a:rPr lang="en-US" dirty="0" err="1"/>
              <a:t>definiëren</a:t>
            </a:r>
            <a:endParaRPr lang="nl-NL" dirty="0"/>
          </a:p>
        </p:txBody>
      </p:sp>
      <p:sp>
        <p:nvSpPr>
          <p:cNvPr id="20" name="Rechthoek 19"/>
          <p:cNvSpPr/>
          <p:nvPr/>
        </p:nvSpPr>
        <p:spPr>
          <a:xfrm>
            <a:off x="4499992" y="257175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Oplossingen</a:t>
            </a:r>
            <a:r>
              <a:rPr lang="en-US" dirty="0"/>
              <a:t> </a:t>
            </a:r>
            <a:r>
              <a:rPr lang="en-US" dirty="0" err="1"/>
              <a:t>ontwerpen</a:t>
            </a:r>
            <a:endParaRPr lang="nl-NL" dirty="0"/>
          </a:p>
        </p:txBody>
      </p:sp>
      <p:sp>
        <p:nvSpPr>
          <p:cNvPr id="21" name="PIJL-OMLAAG 20"/>
          <p:cNvSpPr/>
          <p:nvPr/>
        </p:nvSpPr>
        <p:spPr>
          <a:xfrm>
            <a:off x="4860032"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fgeronde rechthoek 21"/>
          <p:cNvSpPr/>
          <p:nvPr/>
        </p:nvSpPr>
        <p:spPr>
          <a:xfrm>
            <a:off x="2843808" y="3240360"/>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3" name="Tekstvak 22"/>
          <p:cNvSpPr txBox="1"/>
          <p:nvPr/>
        </p:nvSpPr>
        <p:spPr>
          <a:xfrm>
            <a:off x="107504" y="4434666"/>
            <a:ext cx="1512168" cy="369332"/>
          </a:xfrm>
          <a:prstGeom prst="rect">
            <a:avLst/>
          </a:prstGeom>
          <a:noFill/>
        </p:spPr>
        <p:txBody>
          <a:bodyPr wrap="square" rtlCol="0">
            <a:spAutoFit/>
          </a:bodyPr>
          <a:lstStyle/>
          <a:p>
            <a:pPr algn="ctr"/>
            <a:r>
              <a:rPr lang="nl-NL" dirty="0"/>
              <a:t>Onderzoekers</a:t>
            </a:r>
          </a:p>
        </p:txBody>
      </p:sp>
      <p:sp>
        <p:nvSpPr>
          <p:cNvPr id="24" name="Tekstvak 23"/>
          <p:cNvSpPr txBox="1"/>
          <p:nvPr/>
        </p:nvSpPr>
        <p:spPr>
          <a:xfrm>
            <a:off x="2771800" y="4434666"/>
            <a:ext cx="1728192" cy="369332"/>
          </a:xfrm>
          <a:prstGeom prst="rect">
            <a:avLst/>
          </a:prstGeom>
          <a:noFill/>
        </p:spPr>
        <p:txBody>
          <a:bodyPr wrap="square" rtlCol="0">
            <a:spAutoFit/>
          </a:bodyPr>
          <a:lstStyle/>
          <a:p>
            <a:pPr algn="ctr"/>
            <a:r>
              <a:rPr lang="nl-NL" dirty="0"/>
              <a:t>Ingenieurs</a:t>
            </a:r>
          </a:p>
        </p:txBody>
      </p:sp>
      <p:sp>
        <p:nvSpPr>
          <p:cNvPr id="25" name="Tekstvak 24"/>
          <p:cNvSpPr txBox="1"/>
          <p:nvPr/>
        </p:nvSpPr>
        <p:spPr>
          <a:xfrm>
            <a:off x="5868144" y="195486"/>
            <a:ext cx="1728192" cy="369332"/>
          </a:xfrm>
          <a:prstGeom prst="rect">
            <a:avLst/>
          </a:prstGeom>
          <a:noFill/>
        </p:spPr>
        <p:txBody>
          <a:bodyPr wrap="square" rtlCol="0">
            <a:spAutoFit/>
          </a:bodyPr>
          <a:lstStyle/>
          <a:p>
            <a:pPr algn="ctr"/>
            <a:r>
              <a:rPr lang="en-US" dirty="0" err="1"/>
              <a:t>Techniek</a:t>
            </a:r>
            <a:endParaRPr lang="nl-NL" dirty="0"/>
          </a:p>
        </p:txBody>
      </p:sp>
      <p:sp>
        <p:nvSpPr>
          <p:cNvPr id="26" name="Afgeronde rechthoek 25"/>
          <p:cNvSpPr/>
          <p:nvPr/>
        </p:nvSpPr>
        <p:spPr>
          <a:xfrm>
            <a:off x="5868144" y="64807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Lasser</a:t>
            </a:r>
            <a:endParaRPr lang="nl-NL" dirty="0"/>
          </a:p>
        </p:txBody>
      </p:sp>
      <p:sp>
        <p:nvSpPr>
          <p:cNvPr id="27" name="Afgeronde rechthoek 26"/>
          <p:cNvSpPr/>
          <p:nvPr/>
        </p:nvSpPr>
        <p:spPr>
          <a:xfrm>
            <a:off x="5868144" y="19442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Machine-</a:t>
            </a:r>
            <a:r>
              <a:rPr lang="en-US" dirty="0" err="1"/>
              <a:t>bankwerker</a:t>
            </a:r>
            <a:endParaRPr lang="nl-NL" dirty="0"/>
          </a:p>
        </p:txBody>
      </p:sp>
      <p:sp>
        <p:nvSpPr>
          <p:cNvPr id="28" name="Afgeronde rechthoek 27"/>
          <p:cNvSpPr/>
          <p:nvPr/>
        </p:nvSpPr>
        <p:spPr>
          <a:xfrm>
            <a:off x="5868144" y="129614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Machinebouwer</a:t>
            </a:r>
            <a:endParaRPr lang="nl-NL" dirty="0"/>
          </a:p>
        </p:txBody>
      </p:sp>
      <p:sp>
        <p:nvSpPr>
          <p:cNvPr id="29" name="Afgeronde rechthoek 28"/>
          <p:cNvSpPr/>
          <p:nvPr/>
        </p:nvSpPr>
        <p:spPr>
          <a:xfrm>
            <a:off x="5868144" y="259228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Timmerman/ </a:t>
            </a:r>
            <a:br>
              <a:rPr lang="en-US" dirty="0"/>
            </a:br>
            <a:r>
              <a:rPr lang="en-US" dirty="0"/>
              <a:t>-</a:t>
            </a:r>
            <a:r>
              <a:rPr lang="en-US" dirty="0" err="1"/>
              <a:t>vrouw</a:t>
            </a:r>
            <a:endParaRPr lang="nl-NL" dirty="0"/>
          </a:p>
        </p:txBody>
      </p:sp>
      <p:sp>
        <p:nvSpPr>
          <p:cNvPr id="30" name="Rechthoek 29"/>
          <p:cNvSpPr/>
          <p:nvPr/>
        </p:nvSpPr>
        <p:spPr>
          <a:xfrm>
            <a:off x="7668344" y="113159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Neem</a:t>
            </a:r>
            <a:r>
              <a:rPr lang="en-US" dirty="0"/>
              <a:t> </a:t>
            </a:r>
            <a:r>
              <a:rPr lang="en-US" dirty="0" err="1"/>
              <a:t>een</a:t>
            </a:r>
            <a:r>
              <a:rPr lang="en-US" dirty="0"/>
              <a:t> </a:t>
            </a:r>
            <a:r>
              <a:rPr lang="en-US" dirty="0" err="1"/>
              <a:t>ontwerp</a:t>
            </a:r>
            <a:endParaRPr lang="nl-NL" dirty="0"/>
          </a:p>
        </p:txBody>
      </p:sp>
      <p:sp>
        <p:nvSpPr>
          <p:cNvPr id="31" name="Rechthoek 30"/>
          <p:cNvSpPr/>
          <p:nvPr/>
        </p:nvSpPr>
        <p:spPr>
          <a:xfrm>
            <a:off x="7668344" y="257175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Maken</a:t>
            </a:r>
            <a:endParaRPr lang="nl-NL" dirty="0"/>
          </a:p>
        </p:txBody>
      </p:sp>
      <p:sp>
        <p:nvSpPr>
          <p:cNvPr id="32" name="PIJL-OMLAAG 31"/>
          <p:cNvSpPr/>
          <p:nvPr/>
        </p:nvSpPr>
        <p:spPr>
          <a:xfrm>
            <a:off x="795637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Afgeronde rechthoek 32"/>
          <p:cNvSpPr/>
          <p:nvPr/>
        </p:nvSpPr>
        <p:spPr>
          <a:xfrm>
            <a:off x="5868144" y="324036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34" name="Tekstvak 33"/>
          <p:cNvSpPr txBox="1"/>
          <p:nvPr/>
        </p:nvSpPr>
        <p:spPr>
          <a:xfrm>
            <a:off x="5858677" y="4434666"/>
            <a:ext cx="3096344" cy="369332"/>
          </a:xfrm>
          <a:prstGeom prst="rect">
            <a:avLst/>
          </a:prstGeom>
          <a:noFill/>
        </p:spPr>
        <p:txBody>
          <a:bodyPr wrap="square" rtlCol="0">
            <a:spAutoFit/>
          </a:bodyPr>
          <a:lstStyle/>
          <a:p>
            <a:pPr algn="ctr"/>
            <a:r>
              <a:rPr lang="nl-NL" dirty="0"/>
              <a:t>Technici &amp; ambachtsmensen</a:t>
            </a:r>
          </a:p>
        </p:txBody>
      </p:sp>
      <p:sp>
        <p:nvSpPr>
          <p:cNvPr id="35" name="PIJL-LINKS en -RECHTS 34"/>
          <p:cNvSpPr/>
          <p:nvPr/>
        </p:nvSpPr>
        <p:spPr>
          <a:xfrm>
            <a:off x="1619672" y="4443958"/>
            <a:ext cx="144016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6" name="PIJL-LINKS en -RECHTS 35"/>
          <p:cNvSpPr/>
          <p:nvPr/>
        </p:nvSpPr>
        <p:spPr>
          <a:xfrm>
            <a:off x="4211960" y="4443958"/>
            <a:ext cx="1656184"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7" name="Afgeronde rechthoek 36"/>
          <p:cNvSpPr/>
          <p:nvPr/>
        </p:nvSpPr>
        <p:spPr>
          <a:xfrm>
            <a:off x="107504" y="386789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2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20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20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0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20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20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0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20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20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20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20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2000"/>
                                        <p:tgtEl>
                                          <p:spTgt spid="2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20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20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2000"/>
                                        <p:tgtEl>
                                          <p:spTgt spid="2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20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20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2000"/>
                                        <p:tgtEl>
                                          <p:spTgt spid="3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2000"/>
                                        <p:tgtEl>
                                          <p:spTgt spid="3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20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fade">
                                      <p:cBhvr>
                                        <p:cTn id="115" dur="2000"/>
                                        <p:tgtEl>
                                          <p:spTgt spid="3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fade">
                                      <p:cBhvr>
                                        <p:cTn id="118" dur="2000"/>
                                        <p:tgtEl>
                                          <p:spTgt spid="3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fade">
                                      <p:cBhvr>
                                        <p:cTn id="12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p:bldP spid="24" grpId="0"/>
      <p:bldP spid="25" grpId="0"/>
      <p:bldP spid="26" grpId="0" animBg="1"/>
      <p:bldP spid="27" grpId="0" animBg="1"/>
      <p:bldP spid="28" grpId="0" animBg="1"/>
      <p:bldP spid="29" grpId="0" animBg="1"/>
      <p:bldP spid="30" grpId="0" animBg="1"/>
      <p:bldP spid="31" grpId="0" animBg="1"/>
      <p:bldP spid="32" grpId="0" animBg="1"/>
      <p:bldP spid="33" grpId="0" animBg="1"/>
      <p:bldP spid="34" grpId="0"/>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Y:\GitHub\Weekendschool-Natuurkunde-Physics\Beroepen\Foto's\BrugMilau3.jpg"/>
          <p:cNvPicPr>
            <a:picLocks noChangeAspect="1" noChangeArrowheads="1"/>
          </p:cNvPicPr>
          <p:nvPr/>
        </p:nvPicPr>
        <p:blipFill>
          <a:blip r:embed="rId3" cstate="print"/>
          <a:srcRect/>
          <a:stretch>
            <a:fillRect/>
          </a:stretch>
        </p:blipFill>
        <p:spPr bwMode="auto">
          <a:xfrm>
            <a:off x="0" y="0"/>
            <a:ext cx="6526953" cy="4352080"/>
          </a:xfrm>
          <a:prstGeom prst="rect">
            <a:avLst/>
          </a:prstGeom>
          <a:noFill/>
        </p:spPr>
      </p:pic>
      <p:pic>
        <p:nvPicPr>
          <p:cNvPr id="1027" name="Picture 3" descr="Y:\GitHub\Weekendschool-Natuurkunde-Physics\Beroepen\Foto's\BrugMilau2.jpg"/>
          <p:cNvPicPr>
            <a:picLocks noChangeAspect="1" noChangeArrowheads="1"/>
          </p:cNvPicPr>
          <p:nvPr/>
        </p:nvPicPr>
        <p:blipFill>
          <a:blip r:embed="rId4" cstate="print"/>
          <a:srcRect/>
          <a:stretch>
            <a:fillRect/>
          </a:stretch>
        </p:blipFill>
        <p:spPr bwMode="auto">
          <a:xfrm>
            <a:off x="4495387" y="2046361"/>
            <a:ext cx="4648613" cy="309713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873A-AFEE-4C9A-B51A-873168E5E40D}"/>
              </a:ext>
            </a:extLst>
          </p:cNvPr>
          <p:cNvSpPr>
            <a:spLocks noGrp="1"/>
          </p:cNvSpPr>
          <p:nvPr>
            <p:ph type="title"/>
          </p:nvPr>
        </p:nvSpPr>
        <p:spPr/>
        <p:txBody>
          <a:bodyPr/>
          <a:lstStyle/>
          <a:p>
            <a:r>
              <a:rPr lang="nl-NL" dirty="0"/>
              <a:t>En nu …</a:t>
            </a:r>
          </a:p>
        </p:txBody>
      </p:sp>
      <p:sp>
        <p:nvSpPr>
          <p:cNvPr id="3" name="Content Placeholder 2">
            <a:extLst>
              <a:ext uri="{FF2B5EF4-FFF2-40B4-BE49-F238E27FC236}">
                <a16:creationId xmlns:a16="http://schemas.microsoft.com/office/drawing/2014/main" id="{AD07E135-6C37-42FF-BB67-616737F0A2F6}"/>
              </a:ext>
            </a:extLst>
          </p:cNvPr>
          <p:cNvSpPr>
            <a:spLocks noGrp="1"/>
          </p:cNvSpPr>
          <p:nvPr>
            <p:ph idx="1"/>
          </p:nvPr>
        </p:nvSpPr>
        <p:spPr/>
        <p:txBody>
          <a:bodyPr>
            <a:normAutofit fontScale="92500" lnSpcReduction="20000"/>
          </a:bodyPr>
          <a:lstStyle/>
          <a:p>
            <a:r>
              <a:rPr lang="nl-NL" dirty="0"/>
              <a:t>Verbazen</a:t>
            </a:r>
          </a:p>
          <a:p>
            <a:r>
              <a:rPr lang="nl-NL" dirty="0"/>
              <a:t>Vragen stellen</a:t>
            </a:r>
          </a:p>
          <a:p>
            <a:r>
              <a:rPr lang="nl-NL" dirty="0"/>
              <a:t>Onderzoek doen (proefjes uitvoeren)</a:t>
            </a:r>
          </a:p>
          <a:p>
            <a:endParaRPr lang="nl-NL" dirty="0"/>
          </a:p>
          <a:p>
            <a:r>
              <a:rPr lang="nl-NL" dirty="0"/>
              <a:t>Jullie trekken langs 6 proeven van 20 minuten elk</a:t>
            </a:r>
          </a:p>
          <a:p>
            <a:r>
              <a:rPr lang="nl-NL" dirty="0"/>
              <a:t>We komen daarna hier om 14 uur terug voor de afsluiting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dirty="0" err="1"/>
              <a:t>Beroepen</a:t>
            </a:r>
            <a:r>
              <a:rPr lang="en-US" dirty="0"/>
              <a:t> met en </a:t>
            </a:r>
            <a:r>
              <a:rPr lang="en-US" dirty="0" err="1"/>
              <a:t>zonder</a:t>
            </a:r>
            <a:r>
              <a:rPr lang="en-US" dirty="0"/>
              <a:t> </a:t>
            </a:r>
            <a:r>
              <a:rPr lang="en-US" dirty="0" err="1"/>
              <a:t>natuurkunde</a:t>
            </a:r>
            <a:endParaRPr lang="nl-NL" dirty="0"/>
          </a:p>
        </p:txBody>
      </p:sp>
      <p:sp>
        <p:nvSpPr>
          <p:cNvPr id="3" name="Ondertitel 2"/>
          <p:cNvSpPr>
            <a:spLocks noGrp="1"/>
          </p:cNvSpPr>
          <p:nvPr>
            <p:ph type="subTitle" idx="1"/>
          </p:nvPr>
        </p:nvSpPr>
        <p:spPr/>
        <p:txBody>
          <a:bodyPr/>
          <a:lstStyle/>
          <a:p>
            <a:endParaRPr lang="nl-N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131840" y="123478"/>
            <a:ext cx="3240360" cy="4896544"/>
          </a:xfrm>
        </p:spPr>
        <p:txBody>
          <a:bodyPr>
            <a:normAutofit fontScale="92500" lnSpcReduction="20000"/>
          </a:bodyPr>
          <a:lstStyle/>
          <a:p>
            <a:pPr marL="88900" indent="-88900">
              <a:spcBef>
                <a:spcPts val="0"/>
              </a:spcBef>
              <a:buNone/>
            </a:pPr>
            <a:r>
              <a:rPr lang="en-US" sz="1900" b="1" dirty="0" err="1"/>
              <a:t>Vervolg</a:t>
            </a:r>
            <a:endParaRPr lang="en-US" sz="2200" b="1" dirty="0"/>
          </a:p>
          <a:p>
            <a:pPr marL="88900" indent="-88900">
              <a:spcBef>
                <a:spcPts val="0"/>
              </a:spcBef>
            </a:pPr>
            <a:r>
              <a:rPr lang="nl-NL" sz="1400" dirty="0"/>
              <a:t>Milieu-inspecteur</a:t>
            </a:r>
          </a:p>
          <a:p>
            <a:pPr marL="88900" indent="-88900">
              <a:spcBef>
                <a:spcPts val="0"/>
              </a:spcBef>
            </a:pPr>
            <a:r>
              <a:rPr lang="nl-NL" sz="1400" dirty="0"/>
              <a:t>Milieuadviseur</a:t>
            </a:r>
          </a:p>
          <a:p>
            <a:pPr marL="88900" indent="-88900">
              <a:spcBef>
                <a:spcPts val="0"/>
              </a:spcBef>
            </a:pPr>
            <a:r>
              <a:rPr lang="en-US" sz="1400" dirty="0" err="1"/>
              <a:t>Natuurkundig</a:t>
            </a:r>
            <a:r>
              <a:rPr lang="en-US" sz="1400" dirty="0"/>
              <a:t> </a:t>
            </a:r>
            <a:r>
              <a:rPr lang="en-US" sz="1400" dirty="0" err="1"/>
              <a:t>onderzoeker</a:t>
            </a:r>
            <a:endParaRPr lang="en-US" sz="1400" dirty="0"/>
          </a:p>
          <a:p>
            <a:pPr marL="88900" indent="-88900">
              <a:spcBef>
                <a:spcPts val="0"/>
              </a:spcBef>
            </a:pPr>
            <a:r>
              <a:rPr lang="en-US" sz="1400" dirty="0" err="1"/>
              <a:t>Onderzoeker</a:t>
            </a:r>
            <a:r>
              <a:rPr lang="en-US" sz="1400" dirty="0"/>
              <a:t> </a:t>
            </a:r>
            <a:r>
              <a:rPr lang="en-US" sz="1400" dirty="0" err="1"/>
              <a:t>bij</a:t>
            </a:r>
            <a:r>
              <a:rPr lang="en-US" sz="1400" dirty="0"/>
              <a:t> TNO, FOM, SRON</a:t>
            </a:r>
          </a:p>
          <a:p>
            <a:pPr marL="88900" indent="-88900">
              <a:spcBef>
                <a:spcPts val="0"/>
              </a:spcBef>
            </a:pPr>
            <a:r>
              <a:rPr lang="en-US" sz="1400" dirty="0" err="1"/>
              <a:t>Ontwikkelaar</a:t>
            </a:r>
            <a:r>
              <a:rPr lang="en-US" sz="1400" dirty="0"/>
              <a:t> </a:t>
            </a:r>
            <a:r>
              <a:rPr lang="en-US" sz="1400" dirty="0" err="1"/>
              <a:t>bij</a:t>
            </a:r>
            <a:r>
              <a:rPr lang="en-US" sz="1400" dirty="0"/>
              <a:t> Shell, Philips, NXP, </a:t>
            </a:r>
            <a:r>
              <a:rPr lang="en-US" sz="1400" dirty="0" err="1"/>
              <a:t>Oc</a:t>
            </a:r>
            <a:r>
              <a:rPr lang="nl-NL" sz="1400" dirty="0"/>
              <a:t>é</a:t>
            </a:r>
            <a:r>
              <a:rPr lang="en-US" sz="1400" dirty="0"/>
              <a:t>, Thales</a:t>
            </a:r>
          </a:p>
          <a:p>
            <a:pPr marL="88900" indent="-88900">
              <a:spcBef>
                <a:spcPts val="0"/>
              </a:spcBef>
            </a:pPr>
            <a:r>
              <a:rPr lang="en-US" sz="1400" dirty="0" err="1"/>
              <a:t>Ontwikkelaar</a:t>
            </a:r>
            <a:r>
              <a:rPr lang="en-US" sz="1400" dirty="0"/>
              <a:t> van </a:t>
            </a:r>
            <a:r>
              <a:rPr lang="en-US" sz="1400" dirty="0" err="1"/>
              <a:t>ziekenhuisapparatuur</a:t>
            </a:r>
            <a:endParaRPr lang="en-US" sz="1400" dirty="0"/>
          </a:p>
          <a:p>
            <a:pPr marL="88900" indent="-88900">
              <a:spcBef>
                <a:spcPts val="0"/>
              </a:spcBef>
            </a:pPr>
            <a:r>
              <a:rPr lang="nl-NL" sz="1400" dirty="0"/>
              <a:t>Productontwikkelaar</a:t>
            </a:r>
            <a:endParaRPr lang="en-US" sz="1400" dirty="0"/>
          </a:p>
          <a:p>
            <a:pPr marL="88900" indent="-88900">
              <a:spcBef>
                <a:spcPts val="0"/>
              </a:spcBef>
            </a:pPr>
            <a:r>
              <a:rPr lang="en-US" sz="1400" dirty="0"/>
              <a:t>Software </a:t>
            </a:r>
            <a:r>
              <a:rPr lang="en-US" sz="1400" dirty="0" err="1"/>
              <a:t>ontwikkelaar</a:t>
            </a:r>
            <a:endParaRPr lang="en-US" sz="1400" dirty="0"/>
          </a:p>
          <a:p>
            <a:pPr marL="88900" indent="-88900">
              <a:spcBef>
                <a:spcPts val="0"/>
              </a:spcBef>
            </a:pPr>
            <a:r>
              <a:rPr lang="en-US" sz="1400"/>
              <a:t>Sterrenkundige</a:t>
            </a:r>
            <a:endParaRPr lang="en-US" sz="1400" dirty="0"/>
          </a:p>
          <a:p>
            <a:pPr marL="88900" indent="-88900">
              <a:spcBef>
                <a:spcPts val="0"/>
              </a:spcBef>
            </a:pPr>
            <a:r>
              <a:rPr lang="en-US" sz="1400" dirty="0" err="1"/>
              <a:t>Systeemontwikkelaar</a:t>
            </a:r>
            <a:endParaRPr lang="en-US" sz="1400" dirty="0"/>
          </a:p>
          <a:p>
            <a:pPr marL="88900" indent="-88900">
              <a:spcBef>
                <a:spcPts val="0"/>
              </a:spcBef>
            </a:pPr>
            <a:r>
              <a:rPr lang="en-US" sz="1400" dirty="0" err="1"/>
              <a:t>Werktuigbouwer</a:t>
            </a:r>
            <a:endParaRPr lang="nl-NL" sz="1400" dirty="0"/>
          </a:p>
          <a:p>
            <a:pPr marL="88900" indent="-88900">
              <a:spcBef>
                <a:spcPts val="0"/>
              </a:spcBef>
            </a:pPr>
            <a:r>
              <a:rPr lang="nl-NL" sz="1400" dirty="0"/>
              <a:t>Wetenschappelijk journalist</a:t>
            </a:r>
          </a:p>
          <a:p>
            <a:pPr marL="88900" indent="-88900">
              <a:spcBef>
                <a:spcPts val="0"/>
              </a:spcBef>
            </a:pPr>
            <a:endParaRPr lang="en-US" sz="1400" dirty="0"/>
          </a:p>
          <a:p>
            <a:pPr marL="0" indent="0">
              <a:spcBef>
                <a:spcPts val="0"/>
              </a:spcBef>
              <a:buNone/>
            </a:pPr>
            <a:r>
              <a:rPr lang="en-US" sz="1900" b="1" dirty="0" err="1"/>
              <a:t>Beroepen</a:t>
            </a:r>
            <a:r>
              <a:rPr lang="en-US" sz="1900" b="1" dirty="0"/>
              <a:t> </a:t>
            </a:r>
            <a:r>
              <a:rPr lang="en-US" sz="1900" b="1" dirty="0" err="1"/>
              <a:t>waar</a:t>
            </a:r>
            <a:r>
              <a:rPr lang="en-US" sz="1900" b="1" dirty="0"/>
              <a:t> </a:t>
            </a:r>
            <a:r>
              <a:rPr lang="en-US" sz="1900" b="1" dirty="0" err="1"/>
              <a:t>natuurkunde</a:t>
            </a:r>
            <a:r>
              <a:rPr lang="en-US" sz="1900" b="1" dirty="0"/>
              <a:t> </a:t>
            </a:r>
            <a:r>
              <a:rPr lang="en-US" sz="1900" b="1" dirty="0" err="1"/>
              <a:t>belangrijk</a:t>
            </a:r>
            <a:r>
              <a:rPr lang="en-US" sz="1900" b="1" dirty="0"/>
              <a:t> is</a:t>
            </a:r>
          </a:p>
          <a:p>
            <a:pPr marL="88900" indent="-88900">
              <a:spcBef>
                <a:spcPts val="0"/>
              </a:spcBef>
            </a:pPr>
            <a:r>
              <a:rPr lang="en-US" sz="1400" dirty="0" err="1"/>
              <a:t>Kraanmachinist</a:t>
            </a:r>
            <a:endParaRPr lang="en-US" sz="1400" dirty="0"/>
          </a:p>
          <a:p>
            <a:pPr marL="88900" indent="-88900">
              <a:spcBef>
                <a:spcPts val="0"/>
              </a:spcBef>
            </a:pPr>
            <a:r>
              <a:rPr lang="en-US" sz="1400" dirty="0" err="1"/>
              <a:t>Steigerbouwer</a:t>
            </a:r>
            <a:endParaRPr lang="en-US" sz="1400" dirty="0"/>
          </a:p>
          <a:p>
            <a:pPr marL="88900" indent="-88900">
              <a:spcBef>
                <a:spcPts val="0"/>
              </a:spcBef>
            </a:pPr>
            <a:r>
              <a:rPr lang="en-US" sz="1400" dirty="0" err="1"/>
              <a:t>Kapitein</a:t>
            </a:r>
            <a:endParaRPr lang="en-US" sz="1400" dirty="0"/>
          </a:p>
          <a:p>
            <a:pPr marL="88900" indent="-88900">
              <a:spcBef>
                <a:spcPts val="0"/>
              </a:spcBef>
            </a:pPr>
            <a:r>
              <a:rPr lang="en-US" sz="1400" dirty="0" err="1"/>
              <a:t>Stuurman</a:t>
            </a:r>
            <a:r>
              <a:rPr lang="en-US" sz="1400" dirty="0"/>
              <a:t>/</a:t>
            </a:r>
            <a:r>
              <a:rPr lang="en-US" sz="1400" dirty="0" err="1"/>
              <a:t>vrouw</a:t>
            </a:r>
            <a:endParaRPr lang="en-US" sz="1400" dirty="0"/>
          </a:p>
          <a:p>
            <a:pPr marL="88900" indent="-88900">
              <a:spcBef>
                <a:spcPts val="0"/>
              </a:spcBef>
            </a:pPr>
            <a:r>
              <a:rPr lang="en-US" sz="1400" dirty="0" err="1"/>
              <a:t>Constructeur</a:t>
            </a:r>
            <a:endParaRPr lang="en-US" sz="1400" dirty="0"/>
          </a:p>
          <a:p>
            <a:pPr marL="88900" indent="-88900">
              <a:spcBef>
                <a:spcPts val="0"/>
              </a:spcBef>
            </a:pPr>
            <a:r>
              <a:rPr lang="en-US" sz="1400" dirty="0" err="1"/>
              <a:t>Vrachtwagenchauffeur</a:t>
            </a:r>
            <a:endParaRPr lang="en-US" sz="1400" dirty="0"/>
          </a:p>
          <a:p>
            <a:pPr marL="88900" indent="-88900">
              <a:spcBef>
                <a:spcPts val="0"/>
              </a:spcBef>
            </a:pPr>
            <a:r>
              <a:rPr lang="en-US" sz="1400" dirty="0" err="1"/>
              <a:t>Stuwadoor</a:t>
            </a:r>
            <a:endParaRPr lang="en-US" sz="1400" dirty="0"/>
          </a:p>
          <a:p>
            <a:pPr marL="88900" indent="-88900">
              <a:spcBef>
                <a:spcPts val="0"/>
              </a:spcBef>
            </a:pPr>
            <a:r>
              <a:rPr lang="en-US" sz="1400" dirty="0" err="1"/>
              <a:t>Brandweerman</a:t>
            </a:r>
            <a:r>
              <a:rPr lang="en-US" sz="1400" dirty="0"/>
              <a:t>/</a:t>
            </a:r>
            <a:r>
              <a:rPr lang="en-US" sz="1400" dirty="0" err="1"/>
              <a:t>vrouw</a:t>
            </a:r>
            <a:endParaRPr lang="en-US" sz="1400" dirty="0"/>
          </a:p>
          <a:p>
            <a:pPr marL="88900" indent="-88900">
              <a:spcBef>
                <a:spcPts val="0"/>
              </a:spcBef>
            </a:pPr>
            <a:r>
              <a:rPr lang="en-US" sz="1400" dirty="0" err="1"/>
              <a:t>Heftruckbestuurder</a:t>
            </a:r>
            <a:endParaRPr lang="en-US" sz="1400" dirty="0"/>
          </a:p>
          <a:p>
            <a:pPr marL="88900" indent="-88900">
              <a:spcBef>
                <a:spcPts val="0"/>
              </a:spcBef>
            </a:pPr>
            <a:r>
              <a:rPr lang="en-US" sz="1400" dirty="0" err="1"/>
              <a:t>Loods</a:t>
            </a:r>
            <a:endParaRPr lang="en-US" sz="1800" dirty="0"/>
          </a:p>
        </p:txBody>
      </p:sp>
      <p:sp>
        <p:nvSpPr>
          <p:cNvPr id="4" name="Tijdelijke aanduiding voor inhoud 2"/>
          <p:cNvSpPr txBox="1">
            <a:spLocks/>
          </p:cNvSpPr>
          <p:nvPr/>
        </p:nvSpPr>
        <p:spPr>
          <a:xfrm>
            <a:off x="3347864" y="195486"/>
            <a:ext cx="2674640" cy="48245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nl-NL" sz="3200" b="0" i="0" u="none" strike="noStrike" kern="1200" cap="none" spc="0" normalizeH="0" baseline="0" noProof="0">
              <a:ln>
                <a:noFill/>
              </a:ln>
              <a:solidFill>
                <a:schemeClr val="tx1"/>
              </a:solidFill>
              <a:effectLst/>
              <a:uLnTx/>
              <a:uFillTx/>
              <a:latin typeface="+mn-lt"/>
              <a:ea typeface="+mn-ea"/>
              <a:cs typeface="+mn-cs"/>
            </a:endParaRPr>
          </a:p>
        </p:txBody>
      </p:sp>
      <p:sp>
        <p:nvSpPr>
          <p:cNvPr id="5" name="Tijdelijke aanduiding voor inhoud 2"/>
          <p:cNvSpPr txBox="1">
            <a:spLocks/>
          </p:cNvSpPr>
          <p:nvPr/>
        </p:nvSpPr>
        <p:spPr>
          <a:xfrm>
            <a:off x="3419872" y="195486"/>
            <a:ext cx="2674640" cy="48245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nl-NL" sz="3200" b="0" i="0" u="none" strike="noStrike" kern="1200" cap="none" spc="0" normalizeH="0" baseline="0" noProof="0">
              <a:ln>
                <a:noFill/>
              </a:ln>
              <a:solidFill>
                <a:schemeClr val="tx1"/>
              </a:solidFill>
              <a:effectLst/>
              <a:uLnTx/>
              <a:uFillTx/>
              <a:latin typeface="+mn-lt"/>
              <a:ea typeface="+mn-ea"/>
              <a:cs typeface="+mn-cs"/>
            </a:endParaRPr>
          </a:p>
        </p:txBody>
      </p:sp>
      <p:sp>
        <p:nvSpPr>
          <p:cNvPr id="6" name="Tijdelijke aanduiding voor inhoud 2"/>
          <p:cNvSpPr txBox="1">
            <a:spLocks/>
          </p:cNvSpPr>
          <p:nvPr/>
        </p:nvSpPr>
        <p:spPr>
          <a:xfrm>
            <a:off x="107504" y="123478"/>
            <a:ext cx="2890664" cy="4824536"/>
          </a:xfrm>
          <a:prstGeom prst="rect">
            <a:avLst/>
          </a:prstGeom>
        </p:spPr>
        <p:txBody>
          <a:bodyPr vert="horz" lIns="91440" tIns="45720" rIns="91440" bIns="45720" rtlCol="0">
            <a:normAutofit fontScale="70000" lnSpcReduction="20000"/>
          </a:bodyPr>
          <a:lstStyle/>
          <a:p>
            <a:pPr marR="0" lvl="0" algn="l" defTabSz="914400" rtl="0" eaLnBrk="1" fontAlgn="auto" latinLnBrk="0" hangingPunct="1">
              <a:lnSpc>
                <a:spcPct val="100000"/>
              </a:lnSpc>
              <a:spcBef>
                <a:spcPct val="20000"/>
              </a:spcBef>
              <a:spcAft>
                <a:spcPts val="0"/>
              </a:spcAft>
              <a:buClrTx/>
              <a:buSzTx/>
              <a:tabLst/>
              <a:defRPr/>
            </a:pPr>
            <a:r>
              <a:rPr lang="en-US" sz="2600" b="1" dirty="0" err="1"/>
              <a:t>Beroepen</a:t>
            </a:r>
            <a:r>
              <a:rPr lang="en-US" sz="2600" b="1" dirty="0"/>
              <a:t> </a:t>
            </a:r>
            <a:r>
              <a:rPr lang="en-US" sz="2600" b="1" dirty="0" err="1"/>
              <a:t>waar</a:t>
            </a:r>
            <a:r>
              <a:rPr lang="en-US" sz="2600" b="1" dirty="0"/>
              <a:t> </a:t>
            </a:r>
            <a:r>
              <a:rPr lang="en-US" sz="2600" b="1" dirty="0" err="1"/>
              <a:t>een</a:t>
            </a:r>
            <a:r>
              <a:rPr lang="en-US" sz="2600" b="1" dirty="0"/>
              <a:t> </a:t>
            </a:r>
            <a:r>
              <a:rPr lang="en-US" sz="2600" b="1" dirty="0" err="1"/>
              <a:t>natuurkundige</a:t>
            </a:r>
            <a:r>
              <a:rPr lang="en-US" sz="2600" b="1" dirty="0"/>
              <a:t> heel </a:t>
            </a:r>
            <a:r>
              <a:rPr lang="en-US" sz="2600" b="1" dirty="0" err="1"/>
              <a:t>gewild</a:t>
            </a:r>
            <a:r>
              <a:rPr lang="en-US" sz="2600" b="1" dirty="0"/>
              <a:t> is </a:t>
            </a:r>
            <a:r>
              <a:rPr lang="en-US" sz="2600" b="1" dirty="0" err="1"/>
              <a:t>om</a:t>
            </a:r>
            <a:r>
              <a:rPr lang="en-US" sz="2600" b="1" dirty="0"/>
              <a:t> </a:t>
            </a:r>
            <a:r>
              <a:rPr lang="en-US" sz="2600" b="1" dirty="0" err="1"/>
              <a:t>wat</a:t>
            </a:r>
            <a:r>
              <a:rPr lang="en-US" sz="2600" b="1" dirty="0"/>
              <a:t> </a:t>
            </a:r>
            <a:r>
              <a:rPr lang="en-US" sz="2600" b="1" dirty="0" err="1"/>
              <a:t>ze</a:t>
            </a:r>
            <a:r>
              <a:rPr lang="en-US" sz="2600" b="1" dirty="0"/>
              <a:t> </a:t>
            </a:r>
            <a:r>
              <a:rPr lang="en-US" sz="2600" b="1" dirty="0" err="1"/>
              <a:t>weten</a:t>
            </a:r>
            <a:r>
              <a:rPr lang="en-US" sz="2600" b="1" dirty="0"/>
              <a:t> of hoe </a:t>
            </a:r>
            <a:r>
              <a:rPr lang="en-US" sz="2600" b="1" dirty="0" err="1"/>
              <a:t>ze</a:t>
            </a:r>
            <a:r>
              <a:rPr lang="en-US" sz="2600" b="1" dirty="0"/>
              <a:t> </a:t>
            </a:r>
            <a:r>
              <a:rPr lang="en-US" sz="2600" b="1" dirty="0" err="1"/>
              <a:t>denken</a:t>
            </a:r>
            <a:endParaRPr lang="en-US" sz="2600" b="1" dirty="0"/>
          </a:p>
          <a:p>
            <a:pPr>
              <a:buFont typeface="Arial" pitchFamily="34" charset="0"/>
              <a:buChar char="•"/>
            </a:pPr>
            <a:r>
              <a:rPr lang="en-US" dirty="0" err="1"/>
              <a:t>Adviseur</a:t>
            </a:r>
            <a:r>
              <a:rPr lang="en-US" dirty="0"/>
              <a:t> </a:t>
            </a:r>
            <a:r>
              <a:rPr lang="en-US" dirty="0" err="1"/>
              <a:t>bij</a:t>
            </a:r>
            <a:r>
              <a:rPr lang="en-US" dirty="0"/>
              <a:t> </a:t>
            </a:r>
            <a:r>
              <a:rPr lang="en-US" dirty="0" err="1"/>
              <a:t>een</a:t>
            </a:r>
            <a:r>
              <a:rPr lang="en-US" dirty="0"/>
              <a:t> </a:t>
            </a:r>
            <a:r>
              <a:rPr lang="en-US" dirty="0" err="1"/>
              <a:t>ingenieursbureau</a:t>
            </a:r>
            <a:endParaRPr lang="nl-NL" dirty="0"/>
          </a:p>
          <a:p>
            <a:pPr>
              <a:buFont typeface="Arial" pitchFamily="34" charset="0"/>
              <a:buChar char="•"/>
            </a:pPr>
            <a:r>
              <a:rPr lang="nl-NL" dirty="0"/>
              <a:t>Bacterioloog</a:t>
            </a:r>
          </a:p>
          <a:p>
            <a:pPr>
              <a:buFont typeface="Arial" pitchFamily="34" charset="0"/>
              <a:buChar char="•"/>
            </a:pPr>
            <a:r>
              <a:rPr lang="nl-NL" dirty="0"/>
              <a:t>Belastingconsulent</a:t>
            </a:r>
          </a:p>
          <a:p>
            <a:pPr>
              <a:buFont typeface="Arial" pitchFamily="34" charset="0"/>
              <a:buChar char="•"/>
            </a:pPr>
            <a:r>
              <a:rPr lang="en-US" dirty="0" err="1"/>
              <a:t>Beleidsmedewerker</a:t>
            </a:r>
            <a:endParaRPr lang="nl-NL" dirty="0"/>
          </a:p>
          <a:p>
            <a:pPr>
              <a:buFont typeface="Arial" pitchFamily="34" charset="0"/>
              <a:buChar char="•"/>
            </a:pPr>
            <a:r>
              <a:rPr lang="nl-NL" dirty="0"/>
              <a:t>Bioloog</a:t>
            </a:r>
          </a:p>
          <a:p>
            <a:pPr>
              <a:buFont typeface="Arial" pitchFamily="34" charset="0"/>
              <a:buChar char="•"/>
            </a:pPr>
            <a:r>
              <a:rPr lang="nl-NL" dirty="0"/>
              <a:t>Biotechnoloog</a:t>
            </a:r>
          </a:p>
          <a:p>
            <a:pPr>
              <a:buFont typeface="Arial" pitchFamily="34" charset="0"/>
              <a:buChar char="•"/>
            </a:pPr>
            <a:r>
              <a:rPr lang="en-US" dirty="0" err="1"/>
              <a:t>Bouwfysicus</a:t>
            </a:r>
            <a:endParaRPr lang="nl-NL" dirty="0"/>
          </a:p>
          <a:p>
            <a:pPr>
              <a:buFont typeface="Arial" pitchFamily="34" charset="0"/>
              <a:buChar char="•"/>
            </a:pPr>
            <a:r>
              <a:rPr lang="nl-NL" dirty="0"/>
              <a:t>Chemicus</a:t>
            </a:r>
          </a:p>
          <a:p>
            <a:pPr>
              <a:buFont typeface="Arial" pitchFamily="34" charset="0"/>
              <a:buChar char="•"/>
            </a:pPr>
            <a:r>
              <a:rPr lang="nl-NL" dirty="0"/>
              <a:t>Civiel ingenieur</a:t>
            </a:r>
          </a:p>
          <a:p>
            <a:pPr>
              <a:buFont typeface="Arial" pitchFamily="34" charset="0"/>
              <a:buChar char="•"/>
            </a:pPr>
            <a:r>
              <a:rPr lang="en-US" dirty="0" err="1"/>
              <a:t>Dataanalist</a:t>
            </a:r>
            <a:endParaRPr lang="nl-NL" dirty="0"/>
          </a:p>
          <a:p>
            <a:pPr>
              <a:buFont typeface="Arial" pitchFamily="34" charset="0"/>
              <a:buChar char="•"/>
            </a:pPr>
            <a:r>
              <a:rPr lang="en-US" dirty="0" err="1"/>
              <a:t>Deeltjesfysicus</a:t>
            </a:r>
            <a:endParaRPr lang="nl-NL" dirty="0"/>
          </a:p>
          <a:p>
            <a:pPr>
              <a:buFont typeface="Arial" pitchFamily="34" charset="0"/>
              <a:buChar char="•"/>
            </a:pPr>
            <a:r>
              <a:rPr lang="en-US" dirty="0"/>
              <a:t>Docent </a:t>
            </a:r>
            <a:r>
              <a:rPr lang="en-US" dirty="0" err="1"/>
              <a:t>natuurkunde</a:t>
            </a:r>
            <a:endParaRPr lang="en-US" dirty="0"/>
          </a:p>
          <a:p>
            <a:pPr>
              <a:buFont typeface="Arial" pitchFamily="34" charset="0"/>
              <a:buChar char="•"/>
            </a:pPr>
            <a:r>
              <a:rPr lang="en-US" dirty="0" err="1"/>
              <a:t>Electrotechnicus</a:t>
            </a:r>
            <a:endParaRPr lang="en-US" dirty="0"/>
          </a:p>
          <a:p>
            <a:pPr>
              <a:buFont typeface="Arial" pitchFamily="34" charset="0"/>
              <a:buChar char="•"/>
            </a:pPr>
            <a:r>
              <a:rPr lang="en-US" dirty="0" err="1"/>
              <a:t>Ethisch</a:t>
            </a:r>
            <a:r>
              <a:rPr lang="en-US" dirty="0"/>
              <a:t> hacker</a:t>
            </a:r>
            <a:endParaRPr lang="nl-NL" dirty="0"/>
          </a:p>
          <a:p>
            <a:pPr>
              <a:buFont typeface="Arial" pitchFamily="34" charset="0"/>
              <a:buChar char="•"/>
            </a:pPr>
            <a:r>
              <a:rPr lang="nl-NL" dirty="0"/>
              <a:t>Klinisch onderzoeker</a:t>
            </a:r>
          </a:p>
          <a:p>
            <a:pPr>
              <a:buFont typeface="Arial" pitchFamily="34" charset="0"/>
              <a:buChar char="•"/>
            </a:pPr>
            <a:r>
              <a:rPr lang="nl-NL" dirty="0"/>
              <a:t>Epidemioloog</a:t>
            </a:r>
          </a:p>
          <a:p>
            <a:pPr>
              <a:buFont typeface="Arial" pitchFamily="34" charset="0"/>
              <a:buChar char="•"/>
            </a:pPr>
            <a:r>
              <a:rPr lang="nl-NL" dirty="0"/>
              <a:t>Geograaf</a:t>
            </a:r>
          </a:p>
          <a:p>
            <a:pPr>
              <a:buFont typeface="Arial" pitchFamily="34" charset="0"/>
              <a:buChar char="•"/>
            </a:pPr>
            <a:r>
              <a:rPr lang="nl-NL" dirty="0"/>
              <a:t>Geoloog</a:t>
            </a:r>
          </a:p>
          <a:p>
            <a:pPr>
              <a:buFont typeface="Arial" pitchFamily="34" charset="0"/>
              <a:buChar char="•"/>
            </a:pPr>
            <a:r>
              <a:rPr lang="nl-NL" dirty="0"/>
              <a:t>Geofysicus</a:t>
            </a:r>
          </a:p>
          <a:p>
            <a:pPr>
              <a:buFont typeface="Arial" pitchFamily="34" charset="0"/>
              <a:buChar char="•"/>
            </a:pPr>
            <a:r>
              <a:rPr lang="en-US" dirty="0" err="1"/>
              <a:t>Klimatoloog</a:t>
            </a:r>
            <a:endParaRPr lang="nl-NL" dirty="0"/>
          </a:p>
          <a:p>
            <a:pPr>
              <a:buFont typeface="Arial" pitchFamily="34" charset="0"/>
              <a:buChar char="•"/>
            </a:pPr>
            <a:r>
              <a:rPr lang="en-US" dirty="0" err="1"/>
              <a:t>Machinebouwer</a:t>
            </a:r>
            <a:endParaRPr lang="nl-NL" dirty="0"/>
          </a:p>
          <a:p>
            <a:pPr>
              <a:buFont typeface="Arial" pitchFamily="34" charset="0"/>
              <a:buChar char="•"/>
            </a:pPr>
            <a:r>
              <a:rPr lang="nl-NL" dirty="0"/>
              <a:t>Metallurg</a:t>
            </a:r>
          </a:p>
          <a:p>
            <a:pPr>
              <a:buFont typeface="Arial" pitchFamily="34" charset="0"/>
              <a:buChar char="•"/>
            </a:pPr>
            <a:r>
              <a:rPr lang="en-US" dirty="0" err="1"/>
              <a:t>Meteoroloog</a:t>
            </a:r>
            <a:endParaRPr lang="nl-NL" dirty="0"/>
          </a:p>
        </p:txBody>
      </p:sp>
      <p:sp>
        <p:nvSpPr>
          <p:cNvPr id="7" name="Tijdelijke aanduiding voor inhoud 2"/>
          <p:cNvSpPr txBox="1">
            <a:spLocks/>
          </p:cNvSpPr>
          <p:nvPr/>
        </p:nvSpPr>
        <p:spPr>
          <a:xfrm>
            <a:off x="6372200" y="123478"/>
            <a:ext cx="2736304" cy="4896544"/>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Aft>
                <a:spcPts val="0"/>
              </a:spcAft>
              <a:buClrTx/>
              <a:buSzTx/>
              <a:tabLst>
                <a:tab pos="0" algn="l"/>
              </a:tabLst>
              <a:defRPr/>
            </a:pPr>
            <a:r>
              <a:rPr kumimoji="0" lang="en-US" sz="1900" b="1" i="0" u="none" strike="noStrike" kern="1200" cap="none" spc="0" normalizeH="0" baseline="0" noProof="0" dirty="0" err="1">
                <a:ln>
                  <a:noFill/>
                </a:ln>
                <a:solidFill>
                  <a:schemeClr val="tx1"/>
                </a:solidFill>
                <a:effectLst/>
                <a:uLnTx/>
                <a:uFillTx/>
                <a:latin typeface="+mn-lt"/>
                <a:ea typeface="+mn-ea"/>
                <a:cs typeface="+mn-cs"/>
              </a:rPr>
              <a:t>Beroepen</a:t>
            </a:r>
            <a:r>
              <a:rPr kumimoji="0" lang="en-US" sz="1900" b="1" i="0" u="none" strike="noStrike" kern="1200" cap="none" spc="0" normalizeH="0" baseline="0" noProof="0" dirty="0">
                <a:ln>
                  <a:noFill/>
                </a:ln>
                <a:solidFill>
                  <a:schemeClr val="tx1"/>
                </a:solidFill>
                <a:effectLst/>
                <a:uLnTx/>
                <a:uFillTx/>
                <a:latin typeface="+mn-lt"/>
                <a:ea typeface="+mn-ea"/>
                <a:cs typeface="+mn-cs"/>
              </a:rPr>
              <a:t> </a:t>
            </a:r>
            <a:r>
              <a:rPr kumimoji="0" lang="en-US" sz="1900" b="1" i="0" u="none" strike="noStrike" kern="1200" cap="none" spc="0" normalizeH="0" baseline="0" noProof="0" dirty="0" err="1">
                <a:ln>
                  <a:noFill/>
                </a:ln>
                <a:solidFill>
                  <a:schemeClr val="tx1"/>
                </a:solidFill>
                <a:effectLst/>
                <a:uLnTx/>
                <a:uFillTx/>
                <a:latin typeface="+mn-lt"/>
                <a:ea typeface="+mn-ea"/>
                <a:cs typeface="+mn-cs"/>
              </a:rPr>
              <a:t>waar</a:t>
            </a:r>
            <a:r>
              <a:rPr kumimoji="0" lang="en-US" sz="1900" b="1" i="0" u="none" strike="noStrike" kern="1200" cap="none" spc="0" normalizeH="0" baseline="0" noProof="0" dirty="0">
                <a:ln>
                  <a:noFill/>
                </a:ln>
                <a:solidFill>
                  <a:schemeClr val="tx1"/>
                </a:solidFill>
                <a:effectLst/>
                <a:uLnTx/>
                <a:uFillTx/>
                <a:latin typeface="+mn-lt"/>
                <a:ea typeface="+mn-ea"/>
                <a:cs typeface="+mn-cs"/>
              </a:rPr>
              <a:t> </a:t>
            </a:r>
            <a:r>
              <a:rPr kumimoji="0" lang="en-US" sz="1900" b="1" i="0" u="none" strike="noStrike" kern="1200" cap="none" spc="0" normalizeH="0" baseline="0" noProof="0" dirty="0" err="1">
                <a:ln>
                  <a:noFill/>
                </a:ln>
                <a:solidFill>
                  <a:schemeClr val="tx1"/>
                </a:solidFill>
                <a:effectLst/>
                <a:uLnTx/>
                <a:uFillTx/>
                <a:latin typeface="+mn-lt"/>
                <a:ea typeface="+mn-ea"/>
                <a:cs typeface="+mn-cs"/>
              </a:rPr>
              <a:t>natuurkunde</a:t>
            </a:r>
            <a:r>
              <a:rPr lang="en-US" sz="1900" b="1" dirty="0"/>
              <a:t> </a:t>
            </a:r>
            <a:r>
              <a:rPr kumimoji="0" lang="en-US" sz="1900" b="1" i="0" u="none" strike="noStrike" kern="1200" cap="none" spc="0" normalizeH="0" baseline="0" noProof="0" dirty="0">
                <a:ln>
                  <a:noFill/>
                </a:ln>
                <a:solidFill>
                  <a:schemeClr val="tx1"/>
                </a:solidFill>
                <a:effectLst/>
                <a:uLnTx/>
                <a:uFillTx/>
                <a:latin typeface="+mn-lt"/>
                <a:ea typeface="+mn-ea"/>
                <a:cs typeface="+mn-cs"/>
              </a:rPr>
              <a:t>minder </a:t>
            </a:r>
            <a:r>
              <a:rPr kumimoji="0" lang="en-US" sz="1900" b="1" i="0" u="none" strike="noStrike" kern="1200" cap="none" spc="0" normalizeH="0" baseline="0" noProof="0" dirty="0" err="1">
                <a:ln>
                  <a:noFill/>
                </a:ln>
                <a:solidFill>
                  <a:schemeClr val="tx1"/>
                </a:solidFill>
                <a:effectLst/>
                <a:uLnTx/>
                <a:uFillTx/>
                <a:latin typeface="+mn-lt"/>
                <a:ea typeface="+mn-ea"/>
                <a:cs typeface="+mn-cs"/>
              </a:rPr>
              <a:t>belangrijk</a:t>
            </a:r>
            <a:r>
              <a:rPr kumimoji="0" lang="en-US" sz="1900" b="1" i="0" u="none" strike="noStrike" kern="1200" cap="none" spc="0" normalizeH="0" baseline="0" noProof="0" dirty="0">
                <a:ln>
                  <a:noFill/>
                </a:ln>
                <a:solidFill>
                  <a:schemeClr val="tx1"/>
                </a:solidFill>
                <a:effectLst/>
                <a:uLnTx/>
                <a:uFillTx/>
                <a:latin typeface="+mn-lt"/>
                <a:ea typeface="+mn-ea"/>
                <a:cs typeface="+mn-cs"/>
              </a:rPr>
              <a:t> is</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Acteur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a:t>Bakker</a:t>
            </a:r>
          </a:p>
          <a:p>
            <a:pPr marL="88900" indent="-88900">
              <a:buFont typeface="Arial" pitchFamily="34" charset="0"/>
              <a:buChar char="•"/>
              <a:defRPr/>
            </a:pPr>
            <a:r>
              <a:rPr lang="en-US" sz="1400" dirty="0" err="1"/>
              <a:t>Basisschool</a:t>
            </a:r>
            <a:r>
              <a:rPr lang="en-US" sz="1400" dirty="0"/>
              <a:t> </a:t>
            </a:r>
            <a:r>
              <a:rPr lang="en-US" sz="1400" dirty="0" err="1"/>
              <a:t>leerkracht</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chemeClr val="tx1"/>
                </a:solidFill>
                <a:effectLst/>
                <a:uLnTx/>
                <a:uFillTx/>
                <a:latin typeface="+mn-lt"/>
                <a:ea typeface="+mn-ea"/>
                <a:cs typeface="+mn-cs"/>
              </a:rPr>
              <a:t>Danser</a:t>
            </a:r>
            <a:r>
              <a:rPr kumimoji="0" lang="en-US" sz="1400" b="0" i="0" u="none" strike="noStrike" kern="1200" cap="none" spc="0" normalizeH="0" baseline="0" noProof="0" dirty="0">
                <a:ln>
                  <a:noFill/>
                </a:ln>
                <a:solidFill>
                  <a:schemeClr val="tx1"/>
                </a:solidFill>
                <a:effectLst/>
                <a:uLnTx/>
                <a:uFillTx/>
                <a:latin typeface="+mn-lt"/>
                <a:ea typeface="+mn-ea"/>
                <a:cs typeface="+mn-cs"/>
              </a:rPr>
              <a:t>(</a:t>
            </a:r>
            <a:r>
              <a:rPr kumimoji="0" lang="en-US" sz="1400" b="0" i="0" u="none" strike="noStrike" kern="1200" cap="none" spc="0" normalizeH="0" baseline="0" noProof="0" dirty="0" err="1">
                <a:ln>
                  <a:noFill/>
                </a:ln>
                <a:solidFill>
                  <a:schemeClr val="tx1"/>
                </a:solidFill>
                <a:effectLst/>
                <a:uLnTx/>
                <a:uFillTx/>
                <a:latin typeface="+mn-lt"/>
                <a:ea typeface="+mn-ea"/>
                <a:cs typeface="+mn-cs"/>
              </a:rPr>
              <a:t>es</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88900" lvl="0" indent="-88900">
              <a:buFont typeface="Arial" pitchFamily="34" charset="0"/>
              <a:buChar char="•"/>
              <a:defRPr/>
            </a:pPr>
            <a:r>
              <a:rPr lang="en-US" sz="1400" dirty="0" err="1"/>
              <a:t>Dichter</a:t>
            </a:r>
            <a:endParaRPr lang="en-US" sz="1400" dirty="0"/>
          </a:p>
          <a:p>
            <a:pPr marL="88900" indent="-88900">
              <a:buFont typeface="Arial" pitchFamily="34" charset="0"/>
              <a:buChar char="•"/>
              <a:defRPr/>
            </a:pPr>
            <a:r>
              <a:rPr lang="en-US" sz="1400" dirty="0" err="1"/>
              <a:t>Filosoof</a:t>
            </a:r>
            <a:endParaRPr lang="en-US" sz="1400" dirty="0"/>
          </a:p>
          <a:p>
            <a:pPr marL="88900" indent="-88900">
              <a:buFont typeface="Arial" pitchFamily="34" charset="0"/>
              <a:buChar char="•"/>
              <a:defRPr/>
            </a:pPr>
            <a:r>
              <a:rPr lang="en-US" sz="1400" dirty="0"/>
              <a:t>Interviewer</a:t>
            </a:r>
          </a:p>
          <a:p>
            <a:pPr marL="88900" indent="-88900">
              <a:buFont typeface="Arial" pitchFamily="34" charset="0"/>
              <a:buChar char="•"/>
              <a:defRPr/>
            </a:pPr>
            <a:r>
              <a:rPr lang="en-US" sz="1400" dirty="0"/>
              <a:t>Minister</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Muzikant</a:t>
            </a:r>
            <a:endParaRPr lang="en-US" sz="1400" dirty="0"/>
          </a:p>
          <a:p>
            <a:pPr marL="88900" indent="-88900">
              <a:buFont typeface="Arial" pitchFamily="34" charset="0"/>
              <a:buChar char="•"/>
              <a:defRPr/>
            </a:pPr>
            <a:r>
              <a:rPr lang="en-US" sz="1400" dirty="0" err="1"/>
              <a:t>Politicus</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Portier</a:t>
            </a:r>
            <a:endParaRPr lang="en-US" sz="1400" dirty="0"/>
          </a:p>
          <a:p>
            <a:pPr marL="88900" indent="-88900">
              <a:buFont typeface="Arial" pitchFamily="34" charset="0"/>
              <a:buChar char="•"/>
              <a:defRPr/>
            </a:pPr>
            <a:r>
              <a:rPr lang="en-US" sz="1400" dirty="0" err="1"/>
              <a:t>Psychiater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chemeClr val="tx1"/>
                </a:solidFill>
                <a:effectLst/>
                <a:uLnTx/>
                <a:uFillTx/>
                <a:latin typeface="+mn-lt"/>
                <a:ea typeface="+mn-ea"/>
                <a:cs typeface="+mn-cs"/>
              </a:rPr>
              <a:t>Psycholoog</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a:t>Receptionist(e)</a:t>
            </a:r>
          </a:p>
          <a:p>
            <a:pPr marL="88900" lvl="0" indent="-88900">
              <a:buFont typeface="Arial" pitchFamily="34" charset="0"/>
              <a:buChar char="•"/>
              <a:defRPr/>
            </a:pPr>
            <a:r>
              <a:rPr lang="en-US" sz="1400" dirty="0" err="1"/>
              <a:t>Rechter</a:t>
            </a:r>
            <a:endParaRPr lang="en-US" sz="1400" dirty="0"/>
          </a:p>
          <a:p>
            <a:pPr marL="88900" indent="-88900">
              <a:buFont typeface="Arial" pitchFamily="34" charset="0"/>
              <a:buChar char="•"/>
              <a:defRPr/>
            </a:pPr>
            <a:r>
              <a:rPr lang="en-US" sz="1400" dirty="0" err="1"/>
              <a:t>Schrijver</a:t>
            </a:r>
            <a:endParaRPr lang="en-US" sz="1400" dirty="0"/>
          </a:p>
          <a:p>
            <a:pPr marL="88900" lvl="0" indent="-88900">
              <a:buFont typeface="Arial" pitchFamily="34" charset="0"/>
              <a:buChar char="•"/>
              <a:defRPr/>
            </a:pPr>
            <a:r>
              <a:rPr lang="en-US" sz="1400" dirty="0" err="1"/>
              <a:t>Slager</a:t>
            </a:r>
            <a:endParaRPr lang="en-US" sz="1400" dirty="0"/>
          </a:p>
          <a:p>
            <a:pPr marL="88900" lvl="0" indent="-88900">
              <a:buFont typeface="Arial" pitchFamily="34" charset="0"/>
              <a:buChar char="•"/>
              <a:defRPr/>
            </a:pPr>
            <a:r>
              <a:rPr lang="en-US" sz="1400" dirty="0" err="1"/>
              <a:t>Supermarkt</a:t>
            </a:r>
            <a:r>
              <a:rPr lang="en-US" sz="1400" dirty="0"/>
              <a:t> manager</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Televisiepresentator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Theoloog</a:t>
            </a:r>
            <a:endParaRPr lang="en-US" sz="1400" dirty="0"/>
          </a:p>
          <a:p>
            <a:pPr marL="88900" indent="-88900">
              <a:buFont typeface="Arial" pitchFamily="34" charset="0"/>
              <a:buChar char="•"/>
              <a:defRPr/>
            </a:pPr>
            <a:r>
              <a:rPr lang="en-US" sz="1400" dirty="0" err="1"/>
              <a:t>Tolk</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Vertaler</a:t>
            </a:r>
            <a:endParaRPr lang="en-US" sz="1400" dirty="0"/>
          </a:p>
          <a:p>
            <a:pPr marL="88900" indent="-88900">
              <a:buFont typeface="Arial" pitchFamily="34" charset="0"/>
              <a:buChar char="•"/>
              <a:defRPr/>
            </a:pPr>
            <a:r>
              <a:rPr lang="en-US" sz="1400" dirty="0" err="1"/>
              <a:t>Zanger</a:t>
            </a:r>
            <a:r>
              <a:rPr lang="en-US" sz="1400" dirty="0"/>
              <a:t>(</a:t>
            </a:r>
            <a:r>
              <a:rPr lang="en-US" sz="1400" dirty="0" err="1"/>
              <a:t>es</a:t>
            </a:r>
            <a:r>
              <a:rPr lang="en-US" sz="1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fgeronde rechthoek 3"/>
          <p:cNvSpPr/>
          <p:nvPr/>
        </p:nvSpPr>
        <p:spPr>
          <a:xfrm>
            <a:off x="107504" y="127560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Natuurkunde</a:t>
            </a:r>
            <a:endParaRPr lang="nl-NL" dirty="0"/>
          </a:p>
        </p:txBody>
      </p:sp>
      <p:sp>
        <p:nvSpPr>
          <p:cNvPr id="5" name="Afgeronde rechthoek 4"/>
          <p:cNvSpPr/>
          <p:nvPr/>
        </p:nvSpPr>
        <p:spPr>
          <a:xfrm>
            <a:off x="107504" y="2571750"/>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Scheikunde</a:t>
            </a:r>
            <a:endParaRPr lang="nl-NL" dirty="0"/>
          </a:p>
        </p:txBody>
      </p:sp>
      <p:sp>
        <p:nvSpPr>
          <p:cNvPr id="6" name="Afgeronde rechthoek 5"/>
          <p:cNvSpPr/>
          <p:nvPr/>
        </p:nvSpPr>
        <p:spPr>
          <a:xfrm>
            <a:off x="107504" y="1923678"/>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Biologie</a:t>
            </a:r>
            <a:endParaRPr lang="nl-NL" dirty="0"/>
          </a:p>
        </p:txBody>
      </p:sp>
      <p:sp>
        <p:nvSpPr>
          <p:cNvPr id="7" name="Afgeronde rechthoek 6"/>
          <p:cNvSpPr/>
          <p:nvPr/>
        </p:nvSpPr>
        <p:spPr>
          <a:xfrm>
            <a:off x="107504" y="62753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Wiskunde</a:t>
            </a:r>
            <a:endParaRPr lang="nl-NL" dirty="0"/>
          </a:p>
        </p:txBody>
      </p:sp>
      <p:sp>
        <p:nvSpPr>
          <p:cNvPr id="8" name="Tekstvak 7"/>
          <p:cNvSpPr txBox="1"/>
          <p:nvPr/>
        </p:nvSpPr>
        <p:spPr>
          <a:xfrm>
            <a:off x="0" y="0"/>
            <a:ext cx="1800200" cy="646331"/>
          </a:xfrm>
          <a:prstGeom prst="rect">
            <a:avLst/>
          </a:prstGeom>
          <a:noFill/>
        </p:spPr>
        <p:txBody>
          <a:bodyPr wrap="square" rtlCol="0">
            <a:spAutoFit/>
          </a:bodyPr>
          <a:lstStyle/>
          <a:p>
            <a:pPr algn="ctr"/>
            <a:r>
              <a:rPr lang="en-US" dirty="0"/>
              <a:t>(</a:t>
            </a:r>
            <a:r>
              <a:rPr lang="en-US" dirty="0" err="1"/>
              <a:t>Zuivere</a:t>
            </a:r>
            <a:r>
              <a:rPr lang="en-US" dirty="0"/>
              <a:t>) </a:t>
            </a:r>
            <a:r>
              <a:rPr lang="en-US" dirty="0" err="1"/>
              <a:t>wetenschap</a:t>
            </a:r>
            <a:endParaRPr lang="nl-NL" dirty="0"/>
          </a:p>
        </p:txBody>
      </p:sp>
      <p:sp>
        <p:nvSpPr>
          <p:cNvPr id="9" name="Tekstvak 8"/>
          <p:cNvSpPr txBox="1"/>
          <p:nvPr/>
        </p:nvSpPr>
        <p:spPr>
          <a:xfrm>
            <a:off x="2843808" y="0"/>
            <a:ext cx="1584176" cy="646331"/>
          </a:xfrm>
          <a:prstGeom prst="rect">
            <a:avLst/>
          </a:prstGeom>
          <a:noFill/>
        </p:spPr>
        <p:txBody>
          <a:bodyPr wrap="square" rtlCol="0">
            <a:spAutoFit/>
          </a:bodyPr>
          <a:lstStyle/>
          <a:p>
            <a:pPr algn="ctr"/>
            <a:r>
              <a:rPr lang="en-US" dirty="0"/>
              <a:t>(</a:t>
            </a:r>
            <a:r>
              <a:rPr lang="en-US" dirty="0" err="1"/>
              <a:t>Toegepaste</a:t>
            </a:r>
            <a:r>
              <a:rPr lang="en-US" dirty="0"/>
              <a:t>) </a:t>
            </a:r>
            <a:r>
              <a:rPr lang="en-US" dirty="0" err="1"/>
              <a:t>wetenschap</a:t>
            </a:r>
            <a:endParaRPr lang="nl-NL" dirty="0"/>
          </a:p>
        </p:txBody>
      </p:sp>
      <p:sp>
        <p:nvSpPr>
          <p:cNvPr id="10" name="Afgeronde rechthoek 9"/>
          <p:cNvSpPr/>
          <p:nvPr/>
        </p:nvSpPr>
        <p:spPr>
          <a:xfrm>
            <a:off x="107504" y="3219822"/>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dirty="0" err="1"/>
              <a:t>Sterrenkunde</a:t>
            </a:r>
            <a:endParaRPr lang="nl-NL" dirty="0"/>
          </a:p>
        </p:txBody>
      </p:sp>
      <p:sp>
        <p:nvSpPr>
          <p:cNvPr id="11" name="Rechthoek 10"/>
          <p:cNvSpPr/>
          <p:nvPr/>
        </p:nvSpPr>
        <p:spPr>
          <a:xfrm>
            <a:off x="1547664" y="113159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Vragen</a:t>
            </a:r>
            <a:r>
              <a:rPr lang="en-US" dirty="0"/>
              <a:t> </a:t>
            </a:r>
            <a:r>
              <a:rPr lang="en-US" dirty="0" err="1"/>
              <a:t>stellen</a:t>
            </a:r>
            <a:endParaRPr lang="nl-NL" dirty="0"/>
          </a:p>
        </p:txBody>
      </p:sp>
      <p:sp>
        <p:nvSpPr>
          <p:cNvPr id="12" name="Rechthoek 11"/>
          <p:cNvSpPr/>
          <p:nvPr/>
        </p:nvSpPr>
        <p:spPr>
          <a:xfrm>
            <a:off x="1547664" y="257175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Onderzoek</a:t>
            </a:r>
            <a:r>
              <a:rPr lang="en-US" dirty="0"/>
              <a:t> </a:t>
            </a:r>
            <a:r>
              <a:rPr lang="en-US" dirty="0" err="1"/>
              <a:t>doen</a:t>
            </a:r>
            <a:endParaRPr lang="nl-NL" dirty="0"/>
          </a:p>
        </p:txBody>
      </p:sp>
      <p:sp>
        <p:nvSpPr>
          <p:cNvPr id="13" name="PIJL-OMLAAG 12"/>
          <p:cNvSpPr/>
          <p:nvPr/>
        </p:nvSpPr>
        <p:spPr>
          <a:xfrm>
            <a:off x="183569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2843808" y="648072"/>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Electrotechniek</a:t>
            </a:r>
            <a:endParaRPr lang="nl-NL" dirty="0"/>
          </a:p>
        </p:txBody>
      </p:sp>
      <p:sp>
        <p:nvSpPr>
          <p:cNvPr id="15" name="Afgeronde rechthoek 14"/>
          <p:cNvSpPr/>
          <p:nvPr/>
        </p:nvSpPr>
        <p:spPr>
          <a:xfrm>
            <a:off x="2843808" y="1944216"/>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Werktuigbouw-kunde</a:t>
            </a:r>
            <a:endParaRPr lang="nl-NL" dirty="0"/>
          </a:p>
        </p:txBody>
      </p:sp>
      <p:sp>
        <p:nvSpPr>
          <p:cNvPr id="16" name="Afgeronde rechthoek 15"/>
          <p:cNvSpPr/>
          <p:nvPr/>
        </p:nvSpPr>
        <p:spPr>
          <a:xfrm>
            <a:off x="2843808" y="1296144"/>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Civiele</a:t>
            </a:r>
            <a:r>
              <a:rPr lang="en-US" dirty="0"/>
              <a:t> </a:t>
            </a:r>
            <a:r>
              <a:rPr lang="en-US" dirty="0" err="1"/>
              <a:t>techniek</a:t>
            </a:r>
            <a:endParaRPr lang="nl-NL" dirty="0"/>
          </a:p>
        </p:txBody>
      </p:sp>
      <p:sp>
        <p:nvSpPr>
          <p:cNvPr id="18" name="Afgeronde rechthoek 17"/>
          <p:cNvSpPr/>
          <p:nvPr/>
        </p:nvSpPr>
        <p:spPr>
          <a:xfrm>
            <a:off x="2843808" y="2592288"/>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Biotechnologie</a:t>
            </a:r>
            <a:endParaRPr lang="nl-NL" dirty="0"/>
          </a:p>
        </p:txBody>
      </p:sp>
      <p:sp>
        <p:nvSpPr>
          <p:cNvPr id="19" name="Rechthoek 18"/>
          <p:cNvSpPr/>
          <p:nvPr/>
        </p:nvSpPr>
        <p:spPr>
          <a:xfrm>
            <a:off x="4499992" y="113159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Problemen</a:t>
            </a:r>
            <a:r>
              <a:rPr lang="en-US" dirty="0"/>
              <a:t> </a:t>
            </a:r>
            <a:r>
              <a:rPr lang="en-US" dirty="0" err="1"/>
              <a:t>definiëren</a:t>
            </a:r>
            <a:endParaRPr lang="nl-NL" dirty="0"/>
          </a:p>
        </p:txBody>
      </p:sp>
      <p:sp>
        <p:nvSpPr>
          <p:cNvPr id="20" name="Rechthoek 19"/>
          <p:cNvSpPr/>
          <p:nvPr/>
        </p:nvSpPr>
        <p:spPr>
          <a:xfrm>
            <a:off x="4499992" y="257175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Oplossingen</a:t>
            </a:r>
            <a:r>
              <a:rPr lang="en-US" dirty="0"/>
              <a:t> </a:t>
            </a:r>
            <a:r>
              <a:rPr lang="en-US" dirty="0" err="1"/>
              <a:t>ontwerpen</a:t>
            </a:r>
            <a:endParaRPr lang="nl-NL" dirty="0"/>
          </a:p>
        </p:txBody>
      </p:sp>
      <p:sp>
        <p:nvSpPr>
          <p:cNvPr id="21" name="PIJL-OMLAAG 20"/>
          <p:cNvSpPr/>
          <p:nvPr/>
        </p:nvSpPr>
        <p:spPr>
          <a:xfrm>
            <a:off x="4860032"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fgeronde rechthoek 21"/>
          <p:cNvSpPr/>
          <p:nvPr/>
        </p:nvSpPr>
        <p:spPr>
          <a:xfrm>
            <a:off x="2843808" y="3240360"/>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3" name="Tekstvak 22"/>
          <p:cNvSpPr txBox="1"/>
          <p:nvPr/>
        </p:nvSpPr>
        <p:spPr>
          <a:xfrm>
            <a:off x="107504" y="4434666"/>
            <a:ext cx="1512168" cy="369332"/>
          </a:xfrm>
          <a:prstGeom prst="rect">
            <a:avLst/>
          </a:prstGeom>
          <a:noFill/>
        </p:spPr>
        <p:txBody>
          <a:bodyPr wrap="square" rtlCol="0">
            <a:spAutoFit/>
          </a:bodyPr>
          <a:lstStyle/>
          <a:p>
            <a:pPr algn="ctr"/>
            <a:r>
              <a:rPr lang="nl-NL" dirty="0"/>
              <a:t>Onderzoekers</a:t>
            </a:r>
          </a:p>
        </p:txBody>
      </p:sp>
      <p:sp>
        <p:nvSpPr>
          <p:cNvPr id="24" name="Tekstvak 23"/>
          <p:cNvSpPr txBox="1"/>
          <p:nvPr/>
        </p:nvSpPr>
        <p:spPr>
          <a:xfrm>
            <a:off x="2771800" y="4434666"/>
            <a:ext cx="1728192" cy="369332"/>
          </a:xfrm>
          <a:prstGeom prst="rect">
            <a:avLst/>
          </a:prstGeom>
          <a:noFill/>
        </p:spPr>
        <p:txBody>
          <a:bodyPr wrap="square" rtlCol="0">
            <a:spAutoFit/>
          </a:bodyPr>
          <a:lstStyle/>
          <a:p>
            <a:pPr algn="ctr"/>
            <a:r>
              <a:rPr lang="nl-NL" dirty="0"/>
              <a:t>Ingenieurs</a:t>
            </a:r>
          </a:p>
        </p:txBody>
      </p:sp>
      <p:sp>
        <p:nvSpPr>
          <p:cNvPr id="25" name="Tekstvak 24"/>
          <p:cNvSpPr txBox="1"/>
          <p:nvPr/>
        </p:nvSpPr>
        <p:spPr>
          <a:xfrm>
            <a:off x="5868144" y="195486"/>
            <a:ext cx="1728192" cy="369332"/>
          </a:xfrm>
          <a:prstGeom prst="rect">
            <a:avLst/>
          </a:prstGeom>
          <a:noFill/>
        </p:spPr>
        <p:txBody>
          <a:bodyPr wrap="square" rtlCol="0">
            <a:spAutoFit/>
          </a:bodyPr>
          <a:lstStyle/>
          <a:p>
            <a:pPr algn="ctr"/>
            <a:r>
              <a:rPr lang="en-US" dirty="0" err="1"/>
              <a:t>Techniek</a:t>
            </a:r>
            <a:endParaRPr lang="nl-NL" dirty="0"/>
          </a:p>
        </p:txBody>
      </p:sp>
      <p:sp>
        <p:nvSpPr>
          <p:cNvPr id="26" name="Afgeronde rechthoek 25"/>
          <p:cNvSpPr/>
          <p:nvPr/>
        </p:nvSpPr>
        <p:spPr>
          <a:xfrm>
            <a:off x="5868144" y="64807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Lasser</a:t>
            </a:r>
            <a:endParaRPr lang="nl-NL" dirty="0"/>
          </a:p>
        </p:txBody>
      </p:sp>
      <p:sp>
        <p:nvSpPr>
          <p:cNvPr id="27" name="Afgeronde rechthoek 26"/>
          <p:cNvSpPr/>
          <p:nvPr/>
        </p:nvSpPr>
        <p:spPr>
          <a:xfrm>
            <a:off x="5868144" y="19442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Machine-</a:t>
            </a:r>
            <a:r>
              <a:rPr lang="en-US" dirty="0" err="1"/>
              <a:t>bankwerker</a:t>
            </a:r>
            <a:endParaRPr lang="nl-NL" dirty="0"/>
          </a:p>
        </p:txBody>
      </p:sp>
      <p:sp>
        <p:nvSpPr>
          <p:cNvPr id="28" name="Afgeronde rechthoek 27"/>
          <p:cNvSpPr/>
          <p:nvPr/>
        </p:nvSpPr>
        <p:spPr>
          <a:xfrm>
            <a:off x="5868144" y="129614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Machinebouwer</a:t>
            </a:r>
            <a:endParaRPr lang="nl-NL" dirty="0"/>
          </a:p>
        </p:txBody>
      </p:sp>
      <p:sp>
        <p:nvSpPr>
          <p:cNvPr id="29" name="Afgeronde rechthoek 28"/>
          <p:cNvSpPr/>
          <p:nvPr/>
        </p:nvSpPr>
        <p:spPr>
          <a:xfrm>
            <a:off x="5868144" y="259228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Timmerman/ </a:t>
            </a:r>
            <a:br>
              <a:rPr lang="en-US" dirty="0"/>
            </a:br>
            <a:r>
              <a:rPr lang="en-US" dirty="0"/>
              <a:t>-</a:t>
            </a:r>
            <a:r>
              <a:rPr lang="en-US" dirty="0" err="1"/>
              <a:t>vrouw</a:t>
            </a:r>
            <a:endParaRPr lang="nl-NL" dirty="0"/>
          </a:p>
        </p:txBody>
      </p:sp>
      <p:sp>
        <p:nvSpPr>
          <p:cNvPr id="30" name="Rechthoek 29"/>
          <p:cNvSpPr/>
          <p:nvPr/>
        </p:nvSpPr>
        <p:spPr>
          <a:xfrm>
            <a:off x="7668344" y="113159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Neem</a:t>
            </a:r>
            <a:r>
              <a:rPr lang="en-US" dirty="0"/>
              <a:t> </a:t>
            </a:r>
            <a:r>
              <a:rPr lang="en-US" dirty="0" err="1"/>
              <a:t>een</a:t>
            </a:r>
            <a:r>
              <a:rPr lang="en-US" dirty="0"/>
              <a:t> </a:t>
            </a:r>
            <a:r>
              <a:rPr lang="en-US" dirty="0" err="1"/>
              <a:t>ontwerp</a:t>
            </a:r>
            <a:endParaRPr lang="nl-NL" dirty="0"/>
          </a:p>
        </p:txBody>
      </p:sp>
      <p:sp>
        <p:nvSpPr>
          <p:cNvPr id="31" name="Rechthoek 30"/>
          <p:cNvSpPr/>
          <p:nvPr/>
        </p:nvSpPr>
        <p:spPr>
          <a:xfrm>
            <a:off x="7668344" y="257175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Maken</a:t>
            </a:r>
            <a:endParaRPr lang="nl-NL" dirty="0"/>
          </a:p>
        </p:txBody>
      </p:sp>
      <p:sp>
        <p:nvSpPr>
          <p:cNvPr id="32" name="PIJL-OMLAAG 31"/>
          <p:cNvSpPr/>
          <p:nvPr/>
        </p:nvSpPr>
        <p:spPr>
          <a:xfrm>
            <a:off x="795637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Afgeronde rechthoek 32"/>
          <p:cNvSpPr/>
          <p:nvPr/>
        </p:nvSpPr>
        <p:spPr>
          <a:xfrm>
            <a:off x="5868144" y="324036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34" name="Tekstvak 33"/>
          <p:cNvSpPr txBox="1"/>
          <p:nvPr/>
        </p:nvSpPr>
        <p:spPr>
          <a:xfrm>
            <a:off x="5858677" y="4434666"/>
            <a:ext cx="3096344" cy="369332"/>
          </a:xfrm>
          <a:prstGeom prst="rect">
            <a:avLst/>
          </a:prstGeom>
          <a:noFill/>
        </p:spPr>
        <p:txBody>
          <a:bodyPr wrap="square" rtlCol="0">
            <a:spAutoFit/>
          </a:bodyPr>
          <a:lstStyle/>
          <a:p>
            <a:pPr algn="ctr"/>
            <a:r>
              <a:rPr lang="nl-NL" dirty="0"/>
              <a:t>Technici &amp; ambachtsmensen</a:t>
            </a:r>
          </a:p>
        </p:txBody>
      </p:sp>
      <p:sp>
        <p:nvSpPr>
          <p:cNvPr id="35" name="PIJL-LINKS en -RECHTS 34"/>
          <p:cNvSpPr/>
          <p:nvPr/>
        </p:nvSpPr>
        <p:spPr>
          <a:xfrm>
            <a:off x="1619672" y="4443958"/>
            <a:ext cx="144016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6" name="PIJL-LINKS en -RECHTS 35"/>
          <p:cNvSpPr/>
          <p:nvPr/>
        </p:nvSpPr>
        <p:spPr>
          <a:xfrm>
            <a:off x="4211960" y="4443958"/>
            <a:ext cx="1656184"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7" name="Afgeronde rechthoek 36"/>
          <p:cNvSpPr/>
          <p:nvPr/>
        </p:nvSpPr>
        <p:spPr>
          <a:xfrm>
            <a:off x="107504" y="386789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 name="Rectangle: Rounded Corners 1">
            <a:extLst>
              <a:ext uri="{FF2B5EF4-FFF2-40B4-BE49-F238E27FC236}">
                <a16:creationId xmlns:a16="http://schemas.microsoft.com/office/drawing/2014/main" id="{69B00DD4-42F5-4F30-B83E-7A96866584BE}"/>
              </a:ext>
            </a:extLst>
          </p:cNvPr>
          <p:cNvSpPr/>
          <p:nvPr/>
        </p:nvSpPr>
        <p:spPr>
          <a:xfrm>
            <a:off x="107504" y="627534"/>
            <a:ext cx="2592288"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WO </a:t>
            </a:r>
          </a:p>
          <a:p>
            <a:pPr algn="ctr"/>
            <a:r>
              <a:rPr lang="nl-NL" sz="1600" dirty="0"/>
              <a:t>(Wetenschappelijk Onderwijs)</a:t>
            </a:r>
          </a:p>
          <a:p>
            <a:pPr algn="ctr"/>
            <a:r>
              <a:rPr lang="nl-NL" sz="1600" dirty="0"/>
              <a:t>Universiteit</a:t>
            </a:r>
          </a:p>
        </p:txBody>
      </p:sp>
      <p:sp>
        <p:nvSpPr>
          <p:cNvPr id="39" name="Rectangle: Rounded Corners 38">
            <a:extLst>
              <a:ext uri="{FF2B5EF4-FFF2-40B4-BE49-F238E27FC236}">
                <a16:creationId xmlns:a16="http://schemas.microsoft.com/office/drawing/2014/main" id="{F1F943DE-2E30-4CA5-9A6E-61CF47A5FB7C}"/>
              </a:ext>
            </a:extLst>
          </p:cNvPr>
          <p:cNvSpPr/>
          <p:nvPr/>
        </p:nvSpPr>
        <p:spPr>
          <a:xfrm>
            <a:off x="2843808" y="639549"/>
            <a:ext cx="2880320"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WO </a:t>
            </a:r>
          </a:p>
          <a:p>
            <a:pPr algn="ctr"/>
            <a:r>
              <a:rPr lang="nl-NL" sz="1600" dirty="0"/>
              <a:t>(Wetenschappelijk Onderwijs)</a:t>
            </a:r>
          </a:p>
          <a:p>
            <a:pPr algn="ctr"/>
            <a:r>
              <a:rPr lang="nl-NL" sz="1600" dirty="0"/>
              <a:t>Universiteit</a:t>
            </a:r>
          </a:p>
          <a:p>
            <a:pPr algn="ctr"/>
            <a:endParaRPr lang="nl-NL" sz="1600" dirty="0"/>
          </a:p>
          <a:p>
            <a:pPr algn="ctr"/>
            <a:r>
              <a:rPr lang="nl-NL" sz="1600" dirty="0"/>
              <a:t>Of</a:t>
            </a:r>
          </a:p>
          <a:p>
            <a:pPr algn="ctr"/>
            <a:endParaRPr lang="nl-NL" sz="1600" dirty="0"/>
          </a:p>
          <a:p>
            <a:pPr algn="ctr"/>
            <a:r>
              <a:rPr lang="nl-NL" sz="1600" dirty="0"/>
              <a:t>HBO</a:t>
            </a:r>
          </a:p>
          <a:p>
            <a:pPr algn="ctr"/>
            <a:r>
              <a:rPr lang="nl-NL" sz="1600" dirty="0"/>
              <a:t>(Hoger Beroepsonderwijs)</a:t>
            </a:r>
          </a:p>
          <a:p>
            <a:pPr algn="ctr"/>
            <a:r>
              <a:rPr lang="nl-NL" sz="1600" dirty="0"/>
              <a:t>Hogeschool</a:t>
            </a:r>
          </a:p>
        </p:txBody>
      </p:sp>
      <p:sp>
        <p:nvSpPr>
          <p:cNvPr id="40" name="Rectangle: Rounded Corners 39">
            <a:extLst>
              <a:ext uri="{FF2B5EF4-FFF2-40B4-BE49-F238E27FC236}">
                <a16:creationId xmlns:a16="http://schemas.microsoft.com/office/drawing/2014/main" id="{A25B9F28-8D99-44F5-8171-6340915F705C}"/>
              </a:ext>
            </a:extLst>
          </p:cNvPr>
          <p:cNvSpPr/>
          <p:nvPr/>
        </p:nvSpPr>
        <p:spPr>
          <a:xfrm>
            <a:off x="5858677" y="634664"/>
            <a:ext cx="2880320"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MBO</a:t>
            </a:r>
          </a:p>
          <a:p>
            <a:pPr algn="ctr"/>
            <a:r>
              <a:rPr lang="nl-NL" sz="1600" dirty="0"/>
              <a:t>(Middelbaar Beroepsonderwijs)</a:t>
            </a:r>
          </a:p>
          <a:p>
            <a:pPr algn="ctr"/>
            <a:r>
              <a:rPr lang="nl-NL" sz="1600" dirty="0"/>
              <a:t>School (b.v. ROC)</a:t>
            </a:r>
          </a:p>
          <a:p>
            <a:pPr algn="ctr"/>
            <a:endParaRPr lang="nl-NL" sz="1600" dirty="0"/>
          </a:p>
          <a:p>
            <a:pPr algn="ctr"/>
            <a:r>
              <a:rPr lang="nl-NL" sz="1600" dirty="0"/>
              <a:t>Of</a:t>
            </a:r>
          </a:p>
          <a:p>
            <a:pPr algn="ctr"/>
            <a:endParaRPr lang="nl-NL" sz="1600" dirty="0"/>
          </a:p>
          <a:p>
            <a:pPr algn="ctr"/>
            <a:r>
              <a:rPr lang="nl-NL" sz="1600" dirty="0"/>
              <a:t>VMBO</a:t>
            </a:r>
          </a:p>
          <a:p>
            <a:pPr algn="ctr"/>
            <a:r>
              <a:rPr lang="nl-NL" sz="1600" dirty="0"/>
              <a:t>(Voorbereidend Middelbaar Beroepsonderwijs)</a:t>
            </a:r>
          </a:p>
          <a:p>
            <a:pPr algn="ctr"/>
            <a:r>
              <a:rPr lang="nl-NL" sz="1600" dirty="0"/>
              <a:t>Technische School</a:t>
            </a:r>
          </a:p>
          <a:p>
            <a:pPr algn="ctr"/>
            <a:r>
              <a:rPr lang="nl-NL" dirty="0"/>
              <a:t> </a:t>
            </a:r>
          </a:p>
        </p:txBody>
      </p:sp>
    </p:spTree>
    <p:extLst>
      <p:ext uri="{BB962C8B-B14F-4D97-AF65-F5344CB8AC3E}">
        <p14:creationId xmlns:p14="http://schemas.microsoft.com/office/powerpoint/2010/main" val="42078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Natuurkunde</a:t>
            </a:r>
            <a:r>
              <a:rPr lang="en-US" dirty="0"/>
              <a:t> / </a:t>
            </a:r>
            <a:r>
              <a:rPr lang="en-US" dirty="0" err="1"/>
              <a:t>biologie</a:t>
            </a:r>
            <a:endParaRPr lang="nl-NL" dirty="0"/>
          </a:p>
        </p:txBody>
      </p:sp>
      <p:sp>
        <p:nvSpPr>
          <p:cNvPr id="3" name="Tijdelijke aanduiding voor inhoud 2"/>
          <p:cNvSpPr>
            <a:spLocks noGrp="1"/>
          </p:cNvSpPr>
          <p:nvPr>
            <p:ph idx="1"/>
          </p:nvPr>
        </p:nvSpPr>
        <p:spPr/>
        <p:txBody>
          <a:bodyPr>
            <a:normAutofit lnSpcReduction="10000"/>
          </a:bodyPr>
          <a:lstStyle/>
          <a:p>
            <a:r>
              <a:rPr lang="en-US" dirty="0" err="1"/>
              <a:t>Biologie</a:t>
            </a:r>
            <a:r>
              <a:rPr lang="en-US" dirty="0"/>
              <a:t> </a:t>
            </a:r>
            <a:r>
              <a:rPr lang="en-US" dirty="0" err="1"/>
              <a:t>gaat</a:t>
            </a:r>
            <a:r>
              <a:rPr lang="en-US" dirty="0"/>
              <a:t> over de </a:t>
            </a:r>
            <a:r>
              <a:rPr lang="en-US" dirty="0" err="1"/>
              <a:t>levende</a:t>
            </a:r>
            <a:r>
              <a:rPr lang="en-US" dirty="0"/>
              <a:t> </a:t>
            </a:r>
            <a:r>
              <a:rPr lang="en-US" dirty="0" err="1"/>
              <a:t>natuur</a:t>
            </a:r>
            <a:endParaRPr lang="en-US" dirty="0"/>
          </a:p>
          <a:p>
            <a:r>
              <a:rPr lang="en-US" dirty="0" err="1"/>
              <a:t>Natuurkunde</a:t>
            </a:r>
            <a:r>
              <a:rPr lang="en-US" dirty="0"/>
              <a:t> </a:t>
            </a:r>
            <a:r>
              <a:rPr lang="en-US" dirty="0" err="1"/>
              <a:t>gaat</a:t>
            </a:r>
            <a:r>
              <a:rPr lang="en-US" dirty="0"/>
              <a:t> over de </a:t>
            </a:r>
            <a:r>
              <a:rPr lang="en-US" dirty="0" err="1"/>
              <a:t>niet</a:t>
            </a:r>
            <a:r>
              <a:rPr lang="en-US" dirty="0"/>
              <a:t> </a:t>
            </a:r>
            <a:r>
              <a:rPr lang="en-US" dirty="0" err="1"/>
              <a:t>levende</a:t>
            </a:r>
            <a:r>
              <a:rPr lang="en-US" dirty="0"/>
              <a:t> </a:t>
            </a:r>
            <a:r>
              <a:rPr lang="en-US" dirty="0" err="1"/>
              <a:t>natuur</a:t>
            </a:r>
            <a:endParaRPr lang="en-US" dirty="0"/>
          </a:p>
          <a:p>
            <a:pPr marL="0" indent="0">
              <a:buNone/>
            </a:pPr>
            <a:endParaRPr lang="nl-NL" dirty="0"/>
          </a:p>
          <a:p>
            <a:endParaRPr lang="en-US" dirty="0"/>
          </a:p>
          <a:p>
            <a:r>
              <a:rPr lang="nl-NL" dirty="0"/>
              <a:t>https://www.123test.nl/beroepen/beroep-natuurkundige/</a:t>
            </a:r>
          </a:p>
          <a:p>
            <a:endParaRPr lang="nl-NL" dirty="0"/>
          </a:p>
          <a:p>
            <a:endParaRPr lang="nl-NL" dirty="0"/>
          </a:p>
        </p:txBody>
      </p:sp>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14542</TotalTime>
  <Words>998</Words>
  <Application>Microsoft Office PowerPoint</Application>
  <PresentationFormat>On-screen Show (16:9)</PresentationFormat>
  <Paragraphs>201</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Office-thema</vt:lpstr>
      <vt:lpstr>Wat is natuurkunde?</vt:lpstr>
      <vt:lpstr>PowerPoint Presentation</vt:lpstr>
      <vt:lpstr>PowerPoint Presentation</vt:lpstr>
      <vt:lpstr>En nu …</vt:lpstr>
      <vt:lpstr>Beroepen met en zonder natuurkunde</vt:lpstr>
      <vt:lpstr>PowerPoint Presentation</vt:lpstr>
      <vt:lpstr>PowerPoint Presentation</vt:lpstr>
      <vt:lpstr>Natuurkunde / biologie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Beroepen met en zonder natuurkunde</dc:title>
  <dc:creator>Hans</dc:creator>
  <cp:lastModifiedBy>Hans de Jong</cp:lastModifiedBy>
  <cp:revision>32</cp:revision>
  <dcterms:created xsi:type="dcterms:W3CDTF">2019-02-16T11:50:46Z</dcterms:created>
  <dcterms:modified xsi:type="dcterms:W3CDTF">2022-09-28T21:02:09Z</dcterms:modified>
</cp:coreProperties>
</file>