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comments/comment1.xml" ContentType="application/vnd.openxmlformats-officedocument.presentationml.comment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sldIdLst>
    <p:sldId id="256" r:id="rId2"/>
    <p:sldId id="278" r:id="rId3"/>
    <p:sldId id="257" r:id="rId4"/>
    <p:sldId id="265" r:id="rId5"/>
    <p:sldId id="279" r:id="rId6"/>
    <p:sldId id="280" r:id="rId7"/>
    <p:sldId id="277" r:id="rId8"/>
    <p:sldId id="258" r:id="rId9"/>
    <p:sldId id="281" r:id="rId10"/>
    <p:sldId id="263" r:id="rId11"/>
    <p:sldId id="259" r:id="rId12"/>
    <p:sldId id="260" r:id="rId13"/>
    <p:sldId id="292" r:id="rId14"/>
    <p:sldId id="264" r:id="rId15"/>
    <p:sldId id="303" r:id="rId16"/>
    <p:sldId id="310" r:id="rId17"/>
    <p:sldId id="311" r:id="rId18"/>
    <p:sldId id="293" r:id="rId19"/>
    <p:sldId id="286" r:id="rId20"/>
    <p:sldId id="285" r:id="rId21"/>
    <p:sldId id="288" r:id="rId22"/>
    <p:sldId id="287" r:id="rId23"/>
    <p:sldId id="289" r:id="rId24"/>
    <p:sldId id="290" r:id="rId25"/>
    <p:sldId id="304" r:id="rId26"/>
    <p:sldId id="291" r:id="rId27"/>
    <p:sldId id="305" r:id="rId28"/>
    <p:sldId id="271" r:id="rId29"/>
    <p:sldId id="270" r:id="rId30"/>
    <p:sldId id="307" r:id="rId31"/>
    <p:sldId id="308" r:id="rId32"/>
    <p:sldId id="272" r:id="rId33"/>
    <p:sldId id="306" r:id="rId34"/>
    <p:sldId id="312" r:id="rId35"/>
    <p:sldId id="313" r:id="rId36"/>
    <p:sldId id="314" r:id="rId37"/>
    <p:sldId id="269" r:id="rId38"/>
    <p:sldId id="315" r:id="rId39"/>
    <p:sldId id="282" r:id="rId40"/>
    <p:sldId id="302" r:id="rId41"/>
    <p:sldId id="276" r:id="rId42"/>
    <p:sldId id="295" r:id="rId43"/>
    <p:sldId id="296" r:id="rId44"/>
    <p:sldId id="297" r:id="rId45"/>
    <p:sldId id="309" r:id="rId46"/>
    <p:sldId id="298" r:id="rId47"/>
    <p:sldId id="299" r:id="rId48"/>
    <p:sldId id="300" r:id="rId49"/>
    <p:sldId id="301" r:id="rId50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ns de Jong" initials="Hd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9" autoAdjust="0"/>
    <p:restoredTop sz="94632" autoAdjust="0"/>
  </p:normalViewPr>
  <p:slideViewPr>
    <p:cSldViewPr>
      <p:cViewPr>
        <p:scale>
          <a:sx n="150" d="100"/>
          <a:sy n="150" d="100"/>
        </p:scale>
        <p:origin x="-408" y="-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1-23T22:26:48.751" idx="1">
    <p:pos x="1074" y="646"/>
    <p:text>Put a real picture in. Without any wiring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203D-5BB1-439B-9A8B-0C4974EC0C08}" type="datetimeFigureOut">
              <a:rPr lang="nl-NL" smtClean="0"/>
              <a:pPr/>
              <a:t>17-6-2017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ECD2A-2AC8-46C2-8FC7-36BC96A5D08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Tekstvak 8"/>
          <p:cNvSpPr txBox="1"/>
          <p:nvPr userDrawn="1"/>
        </p:nvSpPr>
        <p:spPr>
          <a:xfrm>
            <a:off x="467544" y="472269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Hans de </a:t>
            </a:r>
            <a:r>
              <a:rPr lang="en-US" dirty="0" err="1" smtClean="0"/>
              <a:t>Jong</a:t>
            </a:r>
            <a:endParaRPr lang="nl-NL" dirty="0"/>
          </a:p>
        </p:txBody>
      </p:sp>
      <p:pic>
        <p:nvPicPr>
          <p:cNvPr id="8" name="Picture 2" descr="C:\Users\M5810video\Documents\Weekendschool\Pi And More\piandmore-big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89678" y="4682429"/>
            <a:ext cx="794690" cy="4096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heppg.de/ikg/wordpress/?page_id=6" TargetMode="External"/><Relationship Id="rId7" Type="http://schemas.openxmlformats.org/officeDocument/2006/relationships/hyperlink" Target="https://www.arduino.cc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spberrypi.org/" TargetMode="External"/><Relationship Id="rId5" Type="http://schemas.openxmlformats.org/officeDocument/2006/relationships/hyperlink" Target="https://www.raspberrypi.org/forums/viewforum.php?f=77" TargetMode="External"/><Relationship Id="rId4" Type="http://schemas.openxmlformats.org/officeDocument/2006/relationships/hyperlink" Target="https://scratch.mit.edu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o1gnXNzhq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1470"/>
            <a:ext cx="7772400" cy="3096344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 smtClean="0"/>
              <a:t>Physical</a:t>
            </a:r>
            <a:r>
              <a:rPr lang="nl-NL" dirty="0" smtClean="0"/>
              <a:t> </a:t>
            </a:r>
            <a:r>
              <a:rPr lang="nl-NL" dirty="0" err="1" smtClean="0"/>
              <a:t>computing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Scratch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scratchClient</a:t>
            </a:r>
            <a:r>
              <a:rPr lang="nl-NL" dirty="0" smtClean="0"/>
              <a:t> – </a:t>
            </a:r>
            <a:r>
              <a:rPr lang="nl-NL" b="1" dirty="0" smtClean="0"/>
              <a:t>Beginners</a:t>
            </a:r>
            <a:br>
              <a:rPr lang="nl-NL" b="1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en-US" sz="3600" i="1" dirty="0" smtClean="0"/>
              <a:t>Co</a:t>
            </a:r>
            <a:r>
              <a:rPr lang="nl-NL" sz="3600" i="1" dirty="0" err="1" smtClean="0"/>
              <a:t>ntrol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servos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LEDs</a:t>
            </a:r>
            <a:r>
              <a:rPr lang="nl-NL" sz="3600" i="1" dirty="0" smtClean="0"/>
              <a:t> and more </a:t>
            </a:r>
            <a:r>
              <a:rPr lang="nl-NL" sz="3600" i="1" dirty="0" err="1" smtClean="0"/>
              <a:t>from</a:t>
            </a:r>
            <a:r>
              <a:rPr lang="nl-NL" sz="3600" i="1" dirty="0" smtClean="0"/>
              <a:t> Scratch </a:t>
            </a:r>
            <a:r>
              <a:rPr lang="nl-NL" sz="3600" i="1" dirty="0" err="1" smtClean="0"/>
              <a:t>using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RPi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Arduino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scratchClient</a:t>
            </a:r>
            <a:endParaRPr lang="nl-NL" i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435846"/>
            <a:ext cx="6400800" cy="13144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r>
              <a:rPr lang="en-US" dirty="0" smtClean="0">
                <a:solidFill>
                  <a:schemeClr val="bg1"/>
                </a:solidFill>
              </a:rPr>
              <a:t> &amp; Gerhard </a:t>
            </a:r>
            <a:r>
              <a:rPr lang="en-US" dirty="0" err="1" smtClean="0">
                <a:solidFill>
                  <a:schemeClr val="bg1"/>
                </a:solidFill>
              </a:rPr>
              <a:t>Hepp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Pi And More 10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Trier – 24 June 2017 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presentation?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find this presentation = the instruction at your </a:t>
            </a:r>
            <a:r>
              <a:rPr lang="en-US" dirty="0" smtClean="0"/>
              <a:t>desktop in the folder </a:t>
            </a:r>
            <a:r>
              <a:rPr lang="en-US" dirty="0" err="1" smtClean="0"/>
              <a:t>PiAndMore</a:t>
            </a:r>
            <a:r>
              <a:rPr lang="en-US" dirty="0" smtClean="0"/>
              <a:t>.</a:t>
            </a:r>
            <a:endParaRPr lang="en-US" i="1" dirty="0" smtClean="0"/>
          </a:p>
          <a:p>
            <a:r>
              <a:rPr lang="en-US" dirty="0" smtClean="0"/>
              <a:t>If you already know the stuff </a:t>
            </a:r>
            <a:r>
              <a:rPr lang="en-US" dirty="0" smtClean="0"/>
              <a:t>in the presentation and </a:t>
            </a:r>
            <a:r>
              <a:rPr lang="en-US" dirty="0" smtClean="0"/>
              <a:t>get bored then feel free to work on your own</a:t>
            </a:r>
          </a:p>
          <a:p>
            <a:pPr lvl="1"/>
            <a:r>
              <a:rPr lang="en-US" dirty="0" smtClean="0"/>
              <a:t>Silently please …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nl-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3754760" cy="273975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Used to quickly build electronic circuits</a:t>
            </a:r>
          </a:p>
          <a:p>
            <a:r>
              <a:rPr lang="en-US" sz="1800" dirty="0" smtClean="0"/>
              <a:t>Note the 2 rails for + (VCC) and – (GND)</a:t>
            </a:r>
          </a:p>
          <a:p>
            <a:r>
              <a:rPr lang="en-US" sz="1800" dirty="0" smtClean="0"/>
              <a:t>Note the 2 bars with 5 interconnected holes each.</a:t>
            </a:r>
            <a:endParaRPr lang="nl-NL" sz="1800" dirty="0"/>
          </a:p>
        </p:txBody>
      </p:sp>
      <p:pic>
        <p:nvPicPr>
          <p:cNvPr id="1027" name="Picture 3" descr="C:\Users\M5810video\Documents\Weekendschool\Github\Weekendschool-PiAndMore\PiAndMore\Part-1--Breadboard\Breadbo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122228"/>
            <a:ext cx="4821480" cy="3537754"/>
          </a:xfrm>
          <a:prstGeom prst="rect">
            <a:avLst/>
          </a:prstGeom>
          <a:noFill/>
        </p:spPr>
      </p:pic>
      <p:pic>
        <p:nvPicPr>
          <p:cNvPr id="1028" name="Picture 4" descr="C:\Users\M5810video\Documents\Weekendschool\Github\Weekendschool-PiAndMore\PiAndMore\Part-1--Breadboard\mb-400.jpg"/>
          <p:cNvPicPr>
            <a:picLocks noChangeAspect="1" noChangeArrowheads="1"/>
          </p:cNvPicPr>
          <p:nvPr/>
        </p:nvPicPr>
        <p:blipFill>
          <a:blip r:embed="rId3" cstate="print"/>
          <a:srcRect l="8401" t="23495" r="9385" b="21223"/>
          <a:stretch>
            <a:fillRect/>
          </a:stretch>
        </p:blipFill>
        <p:spPr bwMode="auto">
          <a:xfrm rot="10800000">
            <a:off x="1187624" y="3003798"/>
            <a:ext cx="2570131" cy="17281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1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Looking at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extension board</a:t>
            </a:r>
            <a:endParaRPr lang="nl-NL" dirty="0"/>
          </a:p>
        </p:txBody>
      </p:sp>
      <p:pic>
        <p:nvPicPr>
          <p:cNvPr id="4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907704" y="1419622"/>
            <a:ext cx="3495367" cy="3071044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868144" y="2452876"/>
            <a:ext cx="2520280" cy="108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kstvak 5"/>
          <p:cNvSpPr txBox="1"/>
          <p:nvPr/>
        </p:nvSpPr>
        <p:spPr>
          <a:xfrm>
            <a:off x="5796136" y="105958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9V power socket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6372200" y="15636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with 328P processor</a:t>
            </a:r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6516216" y="379588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Micro USB port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0" y="1131590"/>
            <a:ext cx="2411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Per GPIO signal 3 headers: </a:t>
            </a:r>
          </a:p>
          <a:p>
            <a:r>
              <a:rPr lang="en-US" sz="1600" dirty="0" smtClean="0"/>
              <a:t>S (blue = signal)</a:t>
            </a:r>
          </a:p>
          <a:p>
            <a:r>
              <a:rPr lang="en-US" sz="1600" dirty="0" smtClean="0"/>
              <a:t>V (red = VCC = +) </a:t>
            </a:r>
          </a:p>
          <a:p>
            <a:r>
              <a:rPr lang="en-US" sz="1600" dirty="0" smtClean="0"/>
              <a:t>G (black = GND = -)</a:t>
            </a:r>
          </a:p>
          <a:p>
            <a:r>
              <a:rPr lang="en-US" sz="1600" i="1" dirty="0" smtClean="0"/>
              <a:t>(very handy to e.g. </a:t>
            </a:r>
          </a:p>
          <a:p>
            <a:r>
              <a:rPr lang="en-US" sz="1600" i="1" dirty="0" smtClean="0"/>
              <a:t>connect servos) </a:t>
            </a:r>
          </a:p>
        </p:txBody>
      </p:sp>
      <p:cxnSp>
        <p:nvCxnSpPr>
          <p:cNvPr id="18" name="Rechte verbindingslijn met pijl 17"/>
          <p:cNvCxnSpPr/>
          <p:nvPr/>
        </p:nvCxnSpPr>
        <p:spPr>
          <a:xfrm>
            <a:off x="1619672" y="1779662"/>
            <a:ext cx="720080" cy="28803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>
            <a:off x="1763688" y="2067694"/>
            <a:ext cx="504056" cy="144016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1403648" y="1563638"/>
            <a:ext cx="1152128" cy="36004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/>
          <p:cNvCxnSpPr>
            <a:stCxn id="6" idx="1"/>
          </p:cNvCxnSpPr>
          <p:nvPr/>
        </p:nvCxnSpPr>
        <p:spPr>
          <a:xfrm flipH="1">
            <a:off x="5364088" y="1244248"/>
            <a:ext cx="432048" cy="535414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/>
          <p:cNvCxnSpPr/>
          <p:nvPr/>
        </p:nvCxnSpPr>
        <p:spPr>
          <a:xfrm>
            <a:off x="7236296" y="2139702"/>
            <a:ext cx="0" cy="28803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/>
          <p:nvPr/>
        </p:nvCxnSpPr>
        <p:spPr>
          <a:xfrm flipV="1">
            <a:off x="8244408" y="3179172"/>
            <a:ext cx="0" cy="68872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vak 43"/>
          <p:cNvSpPr txBox="1"/>
          <p:nvPr/>
        </p:nvSpPr>
        <p:spPr>
          <a:xfrm>
            <a:off x="2411760" y="465998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ports</a:t>
            </a:r>
            <a:endParaRPr lang="nl-NL" dirty="0"/>
          </a:p>
        </p:txBody>
      </p:sp>
      <p:sp>
        <p:nvSpPr>
          <p:cNvPr id="45" name="Rechteraccolade 44"/>
          <p:cNvSpPr/>
          <p:nvPr/>
        </p:nvSpPr>
        <p:spPr>
          <a:xfrm rot="5400000">
            <a:off x="3383868" y="3399842"/>
            <a:ext cx="288032" cy="2376264"/>
          </a:xfrm>
          <a:prstGeom prst="rightBrace">
            <a:avLst/>
          </a:prstGeom>
          <a:ln w="50800">
            <a:solidFill>
              <a:srgbClr val="00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Rechteraccolade 45"/>
          <p:cNvSpPr/>
          <p:nvPr/>
        </p:nvSpPr>
        <p:spPr>
          <a:xfrm rot="16200000" flipV="1">
            <a:off x="2735796" y="663538"/>
            <a:ext cx="288032" cy="1224136"/>
          </a:xfrm>
          <a:prstGeom prst="rightBrace">
            <a:avLst/>
          </a:prstGeom>
          <a:ln w="50800">
            <a:solidFill>
              <a:srgbClr val="00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Tekstvak 46"/>
          <p:cNvSpPr txBox="1"/>
          <p:nvPr/>
        </p:nvSpPr>
        <p:spPr>
          <a:xfrm>
            <a:off x="1907704" y="555526"/>
            <a:ext cx="288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Analog ports </a:t>
            </a:r>
            <a:r>
              <a:rPr lang="en-US" sz="1200" dirty="0" smtClean="0"/>
              <a:t>(most can be used as digital ports as well)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6804248" y="422793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button</a:t>
            </a:r>
            <a:endParaRPr lang="nl-NL" dirty="0"/>
          </a:p>
        </p:txBody>
      </p:sp>
      <p:cxnSp>
        <p:nvCxnSpPr>
          <p:cNvPr id="49" name="Rechte verbindingslijn met pijl 48"/>
          <p:cNvCxnSpPr/>
          <p:nvPr/>
        </p:nvCxnSpPr>
        <p:spPr>
          <a:xfrm flipV="1">
            <a:off x="6876256" y="3147814"/>
            <a:ext cx="0" cy="1152128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51"/>
          <p:cNvSpPr txBox="1"/>
          <p:nvPr/>
        </p:nvSpPr>
        <p:spPr>
          <a:xfrm>
            <a:off x="5796136" y="69954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button</a:t>
            </a:r>
            <a:endParaRPr lang="nl-NL" dirty="0"/>
          </a:p>
        </p:txBody>
      </p:sp>
      <p:cxnSp>
        <p:nvCxnSpPr>
          <p:cNvPr id="53" name="Rechte verbindingslijn met pijl 52"/>
          <p:cNvCxnSpPr/>
          <p:nvPr/>
        </p:nvCxnSpPr>
        <p:spPr>
          <a:xfrm flipH="1">
            <a:off x="4499992" y="915566"/>
            <a:ext cx="1296144" cy="64807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Preparing for programming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en-US" dirty="0" smtClean="0"/>
          </a:p>
          <a:p>
            <a:pPr lvl="1"/>
            <a:r>
              <a:rPr lang="en-US" dirty="0" smtClean="0"/>
              <a:t>Make sure to connect directly</a:t>
            </a:r>
          </a:p>
          <a:p>
            <a:pPr lvl="2"/>
            <a:r>
              <a:rPr lang="en-US" dirty="0" smtClean="0"/>
              <a:t>not via the USB hub</a:t>
            </a:r>
          </a:p>
          <a:p>
            <a:pPr lvl="2"/>
            <a:r>
              <a:rPr lang="en-US" dirty="0" smtClean="0"/>
              <a:t>for strange reasons it will not work although it used to in previous releases and still should.</a:t>
            </a:r>
            <a:endParaRPr lang="nl-N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Uploading </a:t>
            </a:r>
            <a:r>
              <a:rPr lang="en-US" dirty="0" err="1" smtClean="0"/>
              <a:t>scratchClient</a:t>
            </a:r>
            <a:r>
              <a:rPr lang="en-US" dirty="0" smtClean="0"/>
              <a:t> to the </a:t>
            </a:r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762872" cy="3394472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Make sure that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is directly connected to the Raspberry Pi (not via the USB hub)</a:t>
            </a:r>
          </a:p>
          <a:p>
            <a:r>
              <a:rPr lang="en-US" sz="1800" dirty="0" smtClean="0"/>
              <a:t>Open the </a:t>
            </a:r>
            <a:r>
              <a:rPr lang="en-US" sz="1800" dirty="0" err="1" smtClean="0"/>
              <a:t>scratchClient</a:t>
            </a:r>
            <a:r>
              <a:rPr lang="en-US" sz="1800" dirty="0" smtClean="0"/>
              <a:t> sketch for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Uno in </a:t>
            </a:r>
            <a:r>
              <a:rPr lang="en-US" sz="1800" i="1" dirty="0" smtClean="0"/>
              <a:t>/home/pi/</a:t>
            </a:r>
            <a:r>
              <a:rPr lang="en-US" sz="1800" i="1" dirty="0" err="1" smtClean="0"/>
              <a:t>scratchClient</a:t>
            </a:r>
            <a:r>
              <a:rPr lang="en-US" sz="1800" i="1" dirty="0" smtClean="0"/>
              <a:t>/</a:t>
            </a:r>
            <a:r>
              <a:rPr lang="en-US" sz="1800" i="1" dirty="0" err="1" smtClean="0"/>
              <a:t>arduino</a:t>
            </a:r>
            <a:r>
              <a:rPr lang="en-US" sz="1800" i="1" dirty="0" smtClean="0"/>
              <a:t>/</a:t>
            </a:r>
            <a:r>
              <a:rPr lang="en-US" sz="1800" i="1" dirty="0" err="1" smtClean="0"/>
              <a:t>arduinoUno</a:t>
            </a:r>
            <a:endParaRPr lang="en-US" sz="1800" i="1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Double click to open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IDE</a:t>
            </a:r>
          </a:p>
          <a:p>
            <a:r>
              <a:rPr lang="en-US" sz="1800" dirty="0" smtClean="0"/>
              <a:t>Click </a:t>
            </a:r>
            <a:r>
              <a:rPr lang="en-US" sz="1800" i="1" dirty="0" smtClean="0"/>
              <a:t>Tools</a:t>
            </a:r>
            <a:r>
              <a:rPr lang="en-US" sz="1800" dirty="0" smtClean="0"/>
              <a:t> and make sure that these are set:</a:t>
            </a:r>
          </a:p>
          <a:p>
            <a:pPr lvl="1"/>
            <a:r>
              <a:rPr lang="en-US" sz="1400" dirty="0" smtClean="0"/>
              <a:t>Board: </a:t>
            </a:r>
            <a:r>
              <a:rPr lang="en-US" sz="1400" dirty="0" err="1" smtClean="0"/>
              <a:t>Aruino</a:t>
            </a:r>
            <a:r>
              <a:rPr lang="en-US" sz="1400" dirty="0" smtClean="0"/>
              <a:t> </a:t>
            </a:r>
            <a:r>
              <a:rPr lang="en-US" sz="1400" dirty="0" err="1" smtClean="0"/>
              <a:t>Nano</a:t>
            </a:r>
            <a:endParaRPr lang="en-US" sz="1400" dirty="0" smtClean="0"/>
          </a:p>
          <a:p>
            <a:pPr lvl="1"/>
            <a:r>
              <a:rPr lang="en-US" sz="1400" dirty="0" smtClean="0"/>
              <a:t>Processor Atmega328</a:t>
            </a:r>
          </a:p>
          <a:p>
            <a:pPr lvl="1"/>
            <a:r>
              <a:rPr lang="en-US" sz="1400" dirty="0" smtClean="0"/>
              <a:t>Port: the port where the </a:t>
            </a:r>
            <a:r>
              <a:rPr lang="en-US" sz="1400" dirty="0" err="1" smtClean="0"/>
              <a:t>Arduino</a:t>
            </a:r>
            <a:r>
              <a:rPr lang="en-US" sz="1400" dirty="0" smtClean="0"/>
              <a:t> </a:t>
            </a:r>
            <a:r>
              <a:rPr lang="en-US" sz="1400" dirty="0" err="1" smtClean="0"/>
              <a:t>Nano</a:t>
            </a:r>
            <a:r>
              <a:rPr lang="en-US" sz="1400" dirty="0" smtClean="0"/>
              <a:t> is </a:t>
            </a:r>
            <a:r>
              <a:rPr lang="en-US" sz="1400" dirty="0" smtClean="0"/>
              <a:t>connected (normally /dev/tty</a:t>
            </a:r>
            <a:r>
              <a:rPr lang="en-US" sz="1400" dirty="0" smtClean="0"/>
              <a:t>USB0)</a:t>
            </a:r>
            <a:endParaRPr lang="en-US" sz="1400" dirty="0" smtClean="0"/>
          </a:p>
          <a:p>
            <a:r>
              <a:rPr lang="en-US" sz="1800" dirty="0" smtClean="0"/>
              <a:t>Click on the Upload button.</a:t>
            </a:r>
          </a:p>
          <a:p>
            <a:r>
              <a:rPr lang="en-US" sz="1800" dirty="0" smtClean="0"/>
              <a:t>Wait till the completion of the Upload is reported.</a:t>
            </a:r>
          </a:p>
          <a:p>
            <a:pPr lvl="1">
              <a:buNone/>
            </a:pPr>
            <a:endParaRPr lang="en-US" sz="1400" dirty="0" smtClean="0"/>
          </a:p>
          <a:p>
            <a:endParaRPr lang="nl-NL" sz="1800" dirty="0"/>
          </a:p>
        </p:txBody>
      </p:sp>
      <p:pic>
        <p:nvPicPr>
          <p:cNvPr id="1027" name="Picture 3" descr="Y:\2017-01-14-040034_821x1035_scr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915566"/>
            <a:ext cx="2880320" cy="3631098"/>
          </a:xfrm>
          <a:prstGeom prst="rect">
            <a:avLst/>
          </a:prstGeom>
          <a:noFill/>
        </p:spPr>
      </p:pic>
      <p:pic>
        <p:nvPicPr>
          <p:cNvPr id="1028" name="Picture 4" descr="Y:\2017-01-14-035834_603x235_scr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021086"/>
            <a:ext cx="2376264" cy="926072"/>
          </a:xfrm>
          <a:prstGeom prst="rect">
            <a:avLst/>
          </a:prstGeom>
          <a:noFill/>
        </p:spPr>
      </p:pic>
      <p:cxnSp>
        <p:nvCxnSpPr>
          <p:cNvPr id="8" name="Rechte verbindingslijn met pijl 7"/>
          <p:cNvCxnSpPr/>
          <p:nvPr/>
        </p:nvCxnSpPr>
        <p:spPr>
          <a:xfrm flipV="1">
            <a:off x="2915816" y="1131590"/>
            <a:ext cx="3096344" cy="295232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the </a:t>
            </a:r>
            <a:r>
              <a:rPr lang="en-US" dirty="0" err="1" smtClean="0"/>
              <a:t>config</a:t>
            </a:r>
            <a:r>
              <a:rPr lang="en-US" dirty="0" smtClean="0"/>
              <a:t> tool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creates </a:t>
            </a:r>
            <a:r>
              <a:rPr lang="en-US" dirty="0" err="1" smtClean="0"/>
              <a:t>config</a:t>
            </a:r>
            <a:r>
              <a:rPr lang="en-US" dirty="0" smtClean="0"/>
              <a:t> files to map between </a:t>
            </a:r>
            <a:r>
              <a:rPr lang="en-US" dirty="0" err="1" smtClean="0"/>
              <a:t>Arduino</a:t>
            </a:r>
            <a:r>
              <a:rPr lang="en-US" dirty="0" smtClean="0"/>
              <a:t> pins and logical names. </a:t>
            </a:r>
          </a:p>
          <a:p>
            <a:r>
              <a:rPr lang="en-US" dirty="0" smtClean="0"/>
              <a:t>Navigate to /home/pi/</a:t>
            </a:r>
            <a:r>
              <a:rPr lang="en-US" dirty="0" err="1" smtClean="0"/>
              <a:t>scratchClient</a:t>
            </a:r>
            <a:r>
              <a:rPr lang="en-US" dirty="0" smtClean="0"/>
              <a:t>/tools</a:t>
            </a:r>
          </a:p>
          <a:p>
            <a:r>
              <a:rPr lang="en-US" dirty="0" err="1" smtClean="0"/>
              <a:t>Doubleclick</a:t>
            </a:r>
            <a:r>
              <a:rPr lang="en-US" dirty="0" smtClean="0"/>
              <a:t> </a:t>
            </a:r>
            <a:r>
              <a:rPr lang="en-US" i="1" dirty="0" smtClean="0"/>
              <a:t>scratchClientConfig.sh</a:t>
            </a:r>
            <a:r>
              <a:rPr lang="en-US" dirty="0" smtClean="0"/>
              <a:t> and chose Execute.</a:t>
            </a:r>
          </a:p>
          <a:p>
            <a:pPr lvl="1"/>
            <a:r>
              <a:rPr lang="en-US" dirty="0" smtClean="0"/>
              <a:t>If the file opens rather than presenting the choice, then you must set execute permissions first.</a:t>
            </a:r>
          </a:p>
          <a:p>
            <a:endParaRPr lang="nl-N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the first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the file in the folder </a:t>
            </a:r>
            <a:r>
              <a:rPr lang="en-US" dirty="0" err="1" smtClean="0"/>
              <a:t>PiAndMore</a:t>
            </a:r>
            <a:r>
              <a:rPr lang="en-US" dirty="0" smtClean="0"/>
              <a:t> on the desktop</a:t>
            </a:r>
          </a:p>
          <a:p>
            <a:r>
              <a:rPr lang="en-US" dirty="0" smtClean="0"/>
              <a:t>Call it PiAndMore.xml</a:t>
            </a:r>
          </a:p>
          <a:p>
            <a:r>
              <a:rPr lang="en-US" dirty="0" smtClean="0"/>
              <a:t>Leave the tool open</a:t>
            </a:r>
            <a:endParaRPr lang="nl-N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M5810video\Documents\Weekendschool\Pi And More\PiAndMore WS stap 1_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91630"/>
            <a:ext cx="4816476" cy="333216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 the board in front of you in this way</a:t>
            </a:r>
            <a:endParaRPr lang="nl-NL" dirty="0"/>
          </a:p>
        </p:txBody>
      </p:sp>
      <p:pic>
        <p:nvPicPr>
          <p:cNvPr id="5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436096" y="1131590"/>
            <a:ext cx="3495367" cy="30710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M5810video\Documents\Weekendschool\Pi And More\PiAndMore WS stap 1_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91630"/>
            <a:ext cx="4816476" cy="333216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step: red LED and + and -</a:t>
            </a:r>
            <a:endParaRPr lang="nl-NL" dirty="0"/>
          </a:p>
        </p:txBody>
      </p:sp>
      <p:pic>
        <p:nvPicPr>
          <p:cNvPr id="5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436096" y="1131590"/>
            <a:ext cx="3495367" cy="3071044"/>
          </a:xfrm>
          <a:prstGeom prst="rect">
            <a:avLst/>
          </a:prstGeom>
          <a:noFill/>
        </p:spPr>
      </p:pic>
      <p:cxnSp>
        <p:nvCxnSpPr>
          <p:cNvPr id="7" name="Rechte verbindingslijn 6"/>
          <p:cNvCxnSpPr/>
          <p:nvPr/>
        </p:nvCxnSpPr>
        <p:spPr>
          <a:xfrm flipV="1">
            <a:off x="3275856" y="3795886"/>
            <a:ext cx="2664296" cy="72008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V="1">
            <a:off x="3275856" y="3651870"/>
            <a:ext cx="2592288" cy="75183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Vrije vorm 12"/>
          <p:cNvSpPr/>
          <p:nvPr/>
        </p:nvSpPr>
        <p:spPr>
          <a:xfrm>
            <a:off x="1739900" y="2298700"/>
            <a:ext cx="5199592" cy="1479550"/>
          </a:xfrm>
          <a:custGeom>
            <a:avLst/>
            <a:gdLst>
              <a:gd name="connsiteX0" fmla="*/ 0 w 5199592"/>
              <a:gd name="connsiteY0" fmla="*/ 1479550 h 1479550"/>
              <a:gd name="connsiteX1" fmla="*/ 1682750 w 5199592"/>
              <a:gd name="connsiteY1" fmla="*/ 215900 h 1479550"/>
              <a:gd name="connsiteX2" fmla="*/ 3422650 w 5199592"/>
              <a:gd name="connsiteY2" fmla="*/ 184150 h 1479550"/>
              <a:gd name="connsiteX3" fmla="*/ 4959350 w 5199592"/>
              <a:gd name="connsiteY3" fmla="*/ 615950 h 1479550"/>
              <a:gd name="connsiteX4" fmla="*/ 4864100 w 5199592"/>
              <a:gd name="connsiteY4" fmla="*/ 1212850 h 147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9592" h="1479550">
                <a:moveTo>
                  <a:pt x="0" y="1479550"/>
                </a:moveTo>
                <a:cubicBezTo>
                  <a:pt x="556154" y="955675"/>
                  <a:pt x="1112308" y="431800"/>
                  <a:pt x="1682750" y="215900"/>
                </a:cubicBezTo>
                <a:cubicBezTo>
                  <a:pt x="2253192" y="0"/>
                  <a:pt x="2876550" y="117475"/>
                  <a:pt x="3422650" y="184150"/>
                </a:cubicBezTo>
                <a:cubicBezTo>
                  <a:pt x="3968750" y="250825"/>
                  <a:pt x="4719108" y="444500"/>
                  <a:pt x="4959350" y="615950"/>
                </a:cubicBezTo>
                <a:cubicBezTo>
                  <a:pt x="5199592" y="787400"/>
                  <a:pt x="5031846" y="1000125"/>
                  <a:pt x="4864100" y="1212850"/>
                </a:cubicBezTo>
              </a:path>
            </a:pathLst>
          </a:cu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Lijntoelichting 1 8"/>
          <p:cNvSpPr/>
          <p:nvPr/>
        </p:nvSpPr>
        <p:spPr>
          <a:xfrm>
            <a:off x="3491880" y="1059582"/>
            <a:ext cx="1656184" cy="1080120"/>
          </a:xfrm>
          <a:prstGeom prst="borderCallout1">
            <a:avLst>
              <a:gd name="adj1" fmla="val 18750"/>
              <a:gd name="adj2" fmla="val -8333"/>
              <a:gd name="adj3" fmla="val 191278"/>
              <a:gd name="adj4" fmla="val -40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 Ohm resistor – one of the thick ones in the box</a:t>
            </a:r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M5810video\Pictures\Picasa\Exports\2016-11-27 - Weekendschool Programmeren Les 3\2-P1020534 -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95486"/>
            <a:ext cx="2067700" cy="338437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Ergonomics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2818656" cy="302778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At the </a:t>
            </a:r>
            <a:r>
              <a:rPr lang="en-US" dirty="0" err="1" smtClean="0"/>
              <a:t>Weekendschool</a:t>
            </a:r>
            <a:r>
              <a:rPr lang="en-US" dirty="0" smtClean="0"/>
              <a:t> we teach children 5 golden rules how to sit when using computers:</a:t>
            </a:r>
          </a:p>
          <a:p>
            <a:pPr lvl="1"/>
            <a:r>
              <a:rPr lang="en-US" dirty="0" smtClean="0"/>
              <a:t>Rest your arms on the table in a natural fashion.</a:t>
            </a:r>
          </a:p>
          <a:p>
            <a:pPr lvl="1"/>
            <a:r>
              <a:rPr lang="en-US" dirty="0" smtClean="0"/>
              <a:t>If you do not need the keyboard, move it up and give room to the mouse.</a:t>
            </a:r>
          </a:p>
          <a:p>
            <a:pPr lvl="1"/>
            <a:r>
              <a:rPr lang="en-US" dirty="0" smtClean="0"/>
              <a:t>Have the monitor at arms length.</a:t>
            </a:r>
          </a:p>
          <a:p>
            <a:pPr lvl="1"/>
            <a:r>
              <a:rPr lang="en-US" dirty="0" smtClean="0"/>
              <a:t>Change position (lean forward, backward etc.).</a:t>
            </a:r>
          </a:p>
          <a:p>
            <a:pPr lvl="1"/>
            <a:r>
              <a:rPr lang="en-US" dirty="0" smtClean="0"/>
              <a:t>Frequently stop, walk around and exercise.</a:t>
            </a:r>
            <a:endParaRPr lang="nl-NL" dirty="0"/>
          </a:p>
        </p:txBody>
      </p:sp>
      <p:pic>
        <p:nvPicPr>
          <p:cNvPr id="3074" name="Picture 2" descr="C:\Users\M5810video\Pictures\Picasa\Exports\2016-11-27 - Weekendschool Programmeren Les 3\1-P10205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95485"/>
            <a:ext cx="3336032" cy="4448043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/>
        </p:nvSpPr>
        <p:spPr>
          <a:xfrm>
            <a:off x="3491880" y="4155926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change the height, use the two upper </a:t>
            </a:r>
            <a:r>
              <a:rPr lang="en-US" dirty="0" err="1" smtClean="0"/>
              <a:t>wingnuts</a:t>
            </a:r>
            <a:r>
              <a:rPr lang="en-US" dirty="0" smtClean="0"/>
              <a:t>.</a:t>
            </a:r>
            <a:endParaRPr lang="nl-NL" dirty="0"/>
          </a:p>
        </p:txBody>
      </p:sp>
      <p:cxnSp>
        <p:nvCxnSpPr>
          <p:cNvPr id="7" name="Rechte verbindingslijn met pijl 6"/>
          <p:cNvCxnSpPr/>
          <p:nvPr/>
        </p:nvCxnSpPr>
        <p:spPr>
          <a:xfrm flipV="1">
            <a:off x="3851920" y="2571750"/>
            <a:ext cx="432048" cy="1584176"/>
          </a:xfrm>
          <a:prstGeom prst="straightConnector1">
            <a:avLst/>
          </a:prstGeom>
          <a:ln w="38100">
            <a:solidFill>
              <a:srgbClr val="00CC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 flipH="1" flipV="1">
            <a:off x="4572000" y="2211710"/>
            <a:ext cx="504056" cy="2016224"/>
          </a:xfrm>
          <a:prstGeom prst="straightConnector1">
            <a:avLst/>
          </a:prstGeom>
          <a:ln w="38100">
            <a:solidFill>
              <a:srgbClr val="00CC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step: add button and blue LED</a:t>
            </a:r>
            <a:endParaRPr lang="nl-NL" dirty="0"/>
          </a:p>
        </p:txBody>
      </p:sp>
      <p:pic>
        <p:nvPicPr>
          <p:cNvPr id="4098" name="Picture 2" descr="C:\Users\M5810video\Documents\Weekendschool\Pi And More\PiAndMore WS 1_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91630"/>
            <a:ext cx="4816476" cy="3332162"/>
          </a:xfrm>
          <a:prstGeom prst="rect">
            <a:avLst/>
          </a:prstGeom>
          <a:noFill/>
        </p:spPr>
      </p:pic>
      <p:pic>
        <p:nvPicPr>
          <p:cNvPr id="5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436096" y="1131590"/>
            <a:ext cx="3495367" cy="3071044"/>
          </a:xfrm>
          <a:prstGeom prst="rect">
            <a:avLst/>
          </a:prstGeom>
          <a:noFill/>
        </p:spPr>
      </p:pic>
      <p:cxnSp>
        <p:nvCxnSpPr>
          <p:cNvPr id="7" name="Rechte verbindingslijn 6"/>
          <p:cNvCxnSpPr/>
          <p:nvPr/>
        </p:nvCxnSpPr>
        <p:spPr>
          <a:xfrm flipV="1">
            <a:off x="3275856" y="3795886"/>
            <a:ext cx="2664296" cy="72008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V="1">
            <a:off x="3275856" y="3651870"/>
            <a:ext cx="2592288" cy="75183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Vrije vorm 11"/>
          <p:cNvSpPr/>
          <p:nvPr/>
        </p:nvSpPr>
        <p:spPr>
          <a:xfrm>
            <a:off x="3308350" y="3180292"/>
            <a:ext cx="3150658" cy="585258"/>
          </a:xfrm>
          <a:custGeom>
            <a:avLst/>
            <a:gdLst>
              <a:gd name="connsiteX0" fmla="*/ 0 w 3150658"/>
              <a:gd name="connsiteY0" fmla="*/ 585258 h 585258"/>
              <a:gd name="connsiteX1" fmla="*/ 444500 w 3150658"/>
              <a:gd name="connsiteY1" fmla="*/ 343958 h 585258"/>
              <a:gd name="connsiteX2" fmla="*/ 2006600 w 3150658"/>
              <a:gd name="connsiteY2" fmla="*/ 39158 h 585258"/>
              <a:gd name="connsiteX3" fmla="*/ 2978150 w 3150658"/>
              <a:gd name="connsiteY3" fmla="*/ 109008 h 585258"/>
              <a:gd name="connsiteX4" fmla="*/ 3041650 w 3150658"/>
              <a:gd name="connsiteY4" fmla="*/ 343958 h 58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0658" h="585258">
                <a:moveTo>
                  <a:pt x="0" y="585258"/>
                </a:moveTo>
                <a:cubicBezTo>
                  <a:pt x="55033" y="510116"/>
                  <a:pt x="110067" y="434975"/>
                  <a:pt x="444500" y="343958"/>
                </a:cubicBezTo>
                <a:cubicBezTo>
                  <a:pt x="778933" y="252941"/>
                  <a:pt x="1584325" y="78316"/>
                  <a:pt x="2006600" y="39158"/>
                </a:cubicBezTo>
                <a:cubicBezTo>
                  <a:pt x="2428875" y="0"/>
                  <a:pt x="2805642" y="58208"/>
                  <a:pt x="2978150" y="109008"/>
                </a:cubicBezTo>
                <a:cubicBezTo>
                  <a:pt x="3150658" y="159808"/>
                  <a:pt x="3096154" y="251883"/>
                  <a:pt x="3041650" y="343958"/>
                </a:cubicBezTo>
              </a:path>
            </a:pathLst>
          </a:cu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Vrije vorm 12"/>
          <p:cNvSpPr/>
          <p:nvPr/>
        </p:nvSpPr>
        <p:spPr>
          <a:xfrm>
            <a:off x="1739900" y="2298700"/>
            <a:ext cx="5199592" cy="1479550"/>
          </a:xfrm>
          <a:custGeom>
            <a:avLst/>
            <a:gdLst>
              <a:gd name="connsiteX0" fmla="*/ 0 w 5199592"/>
              <a:gd name="connsiteY0" fmla="*/ 1479550 h 1479550"/>
              <a:gd name="connsiteX1" fmla="*/ 1682750 w 5199592"/>
              <a:gd name="connsiteY1" fmla="*/ 215900 h 1479550"/>
              <a:gd name="connsiteX2" fmla="*/ 3422650 w 5199592"/>
              <a:gd name="connsiteY2" fmla="*/ 184150 h 1479550"/>
              <a:gd name="connsiteX3" fmla="*/ 4959350 w 5199592"/>
              <a:gd name="connsiteY3" fmla="*/ 615950 h 1479550"/>
              <a:gd name="connsiteX4" fmla="*/ 4864100 w 5199592"/>
              <a:gd name="connsiteY4" fmla="*/ 1212850 h 147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9592" h="1479550">
                <a:moveTo>
                  <a:pt x="0" y="1479550"/>
                </a:moveTo>
                <a:cubicBezTo>
                  <a:pt x="556154" y="955675"/>
                  <a:pt x="1112308" y="431800"/>
                  <a:pt x="1682750" y="215900"/>
                </a:cubicBezTo>
                <a:cubicBezTo>
                  <a:pt x="2253192" y="0"/>
                  <a:pt x="2876550" y="117475"/>
                  <a:pt x="3422650" y="184150"/>
                </a:cubicBezTo>
                <a:cubicBezTo>
                  <a:pt x="3968750" y="250825"/>
                  <a:pt x="4719108" y="444500"/>
                  <a:pt x="4959350" y="615950"/>
                </a:cubicBezTo>
                <a:cubicBezTo>
                  <a:pt x="5199592" y="787400"/>
                  <a:pt x="5031846" y="1000125"/>
                  <a:pt x="4864100" y="1212850"/>
                </a:cubicBezTo>
              </a:path>
            </a:pathLst>
          </a:cu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Vrije vorm 13"/>
          <p:cNvSpPr/>
          <p:nvPr/>
        </p:nvSpPr>
        <p:spPr>
          <a:xfrm>
            <a:off x="2730500" y="1771650"/>
            <a:ext cx="4330700" cy="1974850"/>
          </a:xfrm>
          <a:custGeom>
            <a:avLst/>
            <a:gdLst>
              <a:gd name="connsiteX0" fmla="*/ 0 w 4330700"/>
              <a:gd name="connsiteY0" fmla="*/ 1974850 h 1974850"/>
              <a:gd name="connsiteX1" fmla="*/ 1574800 w 4330700"/>
              <a:gd name="connsiteY1" fmla="*/ 260350 h 1974850"/>
              <a:gd name="connsiteX2" fmla="*/ 3219450 w 4330700"/>
              <a:gd name="connsiteY2" fmla="*/ 412750 h 1974850"/>
              <a:gd name="connsiteX3" fmla="*/ 4140200 w 4330700"/>
              <a:gd name="connsiteY3" fmla="*/ 1104900 h 1974850"/>
              <a:gd name="connsiteX4" fmla="*/ 4330700 w 4330700"/>
              <a:gd name="connsiteY4" fmla="*/ 1771650 h 197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0700" h="1974850">
                <a:moveTo>
                  <a:pt x="0" y="1974850"/>
                </a:moveTo>
                <a:cubicBezTo>
                  <a:pt x="519112" y="1247775"/>
                  <a:pt x="1038225" y="520700"/>
                  <a:pt x="1574800" y="260350"/>
                </a:cubicBezTo>
                <a:cubicBezTo>
                  <a:pt x="2111375" y="0"/>
                  <a:pt x="2791883" y="271992"/>
                  <a:pt x="3219450" y="412750"/>
                </a:cubicBezTo>
                <a:cubicBezTo>
                  <a:pt x="3647017" y="553508"/>
                  <a:pt x="3954992" y="878417"/>
                  <a:pt x="4140200" y="1104900"/>
                </a:cubicBezTo>
                <a:cubicBezTo>
                  <a:pt x="4325408" y="1331383"/>
                  <a:pt x="4328054" y="1551516"/>
                  <a:pt x="4330700" y="1771650"/>
                </a:cubicBezTo>
              </a:path>
            </a:pathLst>
          </a:cu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Lijntoelichting 1 14"/>
          <p:cNvSpPr/>
          <p:nvPr/>
        </p:nvSpPr>
        <p:spPr>
          <a:xfrm>
            <a:off x="3491880" y="1059582"/>
            <a:ext cx="1656184" cy="1080120"/>
          </a:xfrm>
          <a:prstGeom prst="borderCallout1">
            <a:avLst>
              <a:gd name="adj1" fmla="val 18750"/>
              <a:gd name="adj2" fmla="val -8333"/>
              <a:gd name="adj3" fmla="val 290045"/>
              <a:gd name="adj4" fmla="val -21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</a:t>
            </a:r>
            <a:r>
              <a:rPr lang="en-US" dirty="0" err="1" smtClean="0"/>
              <a:t>kOhm</a:t>
            </a:r>
            <a:r>
              <a:rPr lang="en-US" dirty="0" smtClean="0"/>
              <a:t> resistor – one of the tiny ones in the box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3563888" y="2931790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200 Ohm</a:t>
            </a:r>
            <a:endParaRPr lang="nl-NL" sz="1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these resistors needed?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series with a LED: to limit the current through the LED</a:t>
            </a:r>
          </a:p>
          <a:p>
            <a:pPr lvl="1"/>
            <a:r>
              <a:rPr lang="en-US" sz="1800" dirty="0" smtClean="0"/>
              <a:t>You may blow up the LED and/or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otherwise.</a:t>
            </a:r>
          </a:p>
          <a:p>
            <a:r>
              <a:rPr lang="en-US" sz="2000" dirty="0" smtClean="0"/>
              <a:t>In series with buttons, potentiometers etc: to avoid blowing up the </a:t>
            </a:r>
            <a:r>
              <a:rPr lang="en-US" sz="2000" dirty="0" err="1" smtClean="0"/>
              <a:t>Arduino</a:t>
            </a:r>
            <a:r>
              <a:rPr lang="en-US" sz="2000" dirty="0" smtClean="0"/>
              <a:t> in case of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errors</a:t>
            </a:r>
            <a:endParaRPr lang="nl-NL" sz="2000" dirty="0"/>
          </a:p>
        </p:txBody>
      </p:sp>
      <p:sp>
        <p:nvSpPr>
          <p:cNvPr id="4" name="Rechthoek 3"/>
          <p:cNvSpPr/>
          <p:nvPr/>
        </p:nvSpPr>
        <p:spPr>
          <a:xfrm>
            <a:off x="1403648" y="2931790"/>
            <a:ext cx="1346448" cy="1800200"/>
          </a:xfrm>
          <a:prstGeom prst="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 rot="5400000">
            <a:off x="3491880" y="4443958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 rot="5400000">
            <a:off x="2339752" y="3219822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2267744" y="4948014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2195736" y="2715766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5436096" y="2571750"/>
            <a:ext cx="8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+5 Volt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5436096" y="4774168"/>
            <a:ext cx="7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Volt</a:t>
            </a:r>
            <a:endParaRPr lang="nl-NL" dirty="0"/>
          </a:p>
        </p:txBody>
      </p:sp>
      <p:cxnSp>
        <p:nvCxnSpPr>
          <p:cNvPr id="13" name="Rechte verbindingslijn 12"/>
          <p:cNvCxnSpPr/>
          <p:nvPr/>
        </p:nvCxnSpPr>
        <p:spPr>
          <a:xfrm>
            <a:off x="2555776" y="271576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orm 14"/>
          <p:cNvCxnSpPr>
            <a:stCxn id="6" idx="3"/>
          </p:cNvCxnSpPr>
          <p:nvPr/>
        </p:nvCxnSpPr>
        <p:spPr>
          <a:xfrm rot="16200000" flipH="1">
            <a:off x="3059832" y="3003798"/>
            <a:ext cx="144016" cy="11521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>
            <a:stCxn id="5" idx="1"/>
          </p:cNvCxnSpPr>
          <p:nvPr/>
        </p:nvCxnSpPr>
        <p:spPr>
          <a:xfrm flipV="1">
            <a:off x="3707904" y="408391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V="1">
            <a:off x="3707904" y="3795886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stCxn id="5" idx="3"/>
          </p:cNvCxnSpPr>
          <p:nvPr/>
        </p:nvCxnSpPr>
        <p:spPr>
          <a:xfrm>
            <a:off x="3707904" y="473199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>
            <a:off x="3707904" y="365187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2843808" y="31478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 </a:t>
            </a:r>
            <a:r>
              <a:rPr lang="en-US" dirty="0" err="1" smtClean="0"/>
              <a:t>kOhm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3779912" y="443466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kOhm</a:t>
            </a:r>
            <a:endParaRPr lang="nl-NL" dirty="0"/>
          </a:p>
        </p:txBody>
      </p:sp>
      <p:cxnSp>
        <p:nvCxnSpPr>
          <p:cNvPr id="31" name="Rechte verbindingslijn 30"/>
          <p:cNvCxnSpPr/>
          <p:nvPr/>
        </p:nvCxnSpPr>
        <p:spPr>
          <a:xfrm flipH="1">
            <a:off x="1835696" y="365187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/>
          <p:cNvSpPr txBox="1"/>
          <p:nvPr/>
        </p:nvSpPr>
        <p:spPr>
          <a:xfrm>
            <a:off x="1575222" y="3147814"/>
            <a:ext cx="504056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Digital input</a:t>
            </a:r>
            <a:endParaRPr lang="nl-NL" sz="900" dirty="0"/>
          </a:p>
        </p:txBody>
      </p:sp>
      <p:cxnSp>
        <p:nvCxnSpPr>
          <p:cNvPr id="34" name="Rechte verbindingslijn 33"/>
          <p:cNvCxnSpPr>
            <a:stCxn id="32" idx="2"/>
          </p:cNvCxnSpPr>
          <p:nvPr/>
        </p:nvCxnSpPr>
        <p:spPr>
          <a:xfrm>
            <a:off x="1827250" y="3517146"/>
            <a:ext cx="8446" cy="134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6444208" y="2499742"/>
            <a:ext cx="2232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Consider what would happen if the 1 </a:t>
            </a:r>
            <a:r>
              <a:rPr lang="en-US" sz="1200" dirty="0" err="1" smtClean="0"/>
              <a:t>kOhm</a:t>
            </a:r>
            <a:r>
              <a:rPr lang="en-US" sz="1200" dirty="0" smtClean="0"/>
              <a:t> resistor were not there and the port would be used as output and the button closed.</a:t>
            </a:r>
          </a:p>
          <a:p>
            <a:endParaRPr lang="en-US" sz="1200" dirty="0" smtClean="0"/>
          </a:p>
          <a:p>
            <a:r>
              <a:rPr lang="en-US" sz="1200" dirty="0" smtClean="0"/>
              <a:t>Then the </a:t>
            </a:r>
            <a:r>
              <a:rPr lang="en-US" sz="1200" dirty="0" err="1" smtClean="0"/>
              <a:t>Arduino</a:t>
            </a:r>
            <a:r>
              <a:rPr lang="en-US" sz="1200" dirty="0" smtClean="0"/>
              <a:t> would output 5 Volt, and the switch is directly leading it to the 0 Volt line </a:t>
            </a:r>
            <a:r>
              <a:rPr lang="en-US" sz="1200" dirty="0" smtClean="0">
                <a:sym typeface="Wingdings" pitchFamily="2" charset="2"/>
              </a:rPr>
              <a:t> short circuit!</a:t>
            </a:r>
            <a:endParaRPr lang="nl-NL" sz="1200" dirty="0"/>
          </a:p>
        </p:txBody>
      </p:sp>
      <p:sp>
        <p:nvSpPr>
          <p:cNvPr id="23" name="Lijntoelichting 1 22"/>
          <p:cNvSpPr/>
          <p:nvPr/>
        </p:nvSpPr>
        <p:spPr>
          <a:xfrm>
            <a:off x="4572000" y="3003798"/>
            <a:ext cx="1656184" cy="1440160"/>
          </a:xfrm>
          <a:prstGeom prst="borderCallout1">
            <a:avLst>
              <a:gd name="adj1" fmla="val 7727"/>
              <a:gd name="adj2" fmla="val -3732"/>
              <a:gd name="adj3" fmla="val 10940"/>
              <a:gd name="adj4" fmla="val -1157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a pull-up resistor that sits </a:t>
            </a:r>
            <a:r>
              <a:rPr lang="en-US" i="1" dirty="0" smtClean="0"/>
              <a:t>in</a:t>
            </a:r>
            <a:r>
              <a:rPr lang="en-US" dirty="0" smtClean="0"/>
              <a:t> the chip on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nl-N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/ double check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now check both that the wiring is correct.</a:t>
            </a:r>
            <a:endParaRPr lang="nl-N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a script file to start </a:t>
            </a:r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Then </a:t>
            </a:r>
            <a:r>
              <a:rPr lang="en-US" dirty="0" smtClean="0"/>
              <a:t>make a new file </a:t>
            </a:r>
            <a:r>
              <a:rPr lang="en-US" dirty="0" smtClean="0"/>
              <a:t>in the </a:t>
            </a:r>
            <a:r>
              <a:rPr lang="en-US" dirty="0" err="1" smtClean="0"/>
              <a:t>PiAndMore</a:t>
            </a:r>
            <a:r>
              <a:rPr lang="en-US" dirty="0" smtClean="0"/>
              <a:t> folder on the Desktop</a:t>
            </a:r>
            <a:endParaRPr lang="en-US" dirty="0" smtClean="0"/>
          </a:p>
          <a:p>
            <a:pPr lvl="1"/>
            <a:r>
              <a:rPr lang="en-US" dirty="0" smtClean="0"/>
              <a:t>Call it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StartSC.bash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Put this </a:t>
            </a:r>
            <a:r>
              <a:rPr lang="en-US" dirty="0" smtClean="0"/>
              <a:t>into the file (copy/paste from this presentation):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!# /bin/bash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python ~/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scratchClient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scratchClient.py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-c ~/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Desktop/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PiAndMore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PiAndMore.xml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ause –p “Press Enter to continue”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Make the file </a:t>
            </a:r>
            <a:r>
              <a:rPr lang="en-US" dirty="0" smtClean="0"/>
              <a:t>executable (file properties, permissions)</a:t>
            </a:r>
            <a:endParaRPr lang="en-US" dirty="0" smtClean="0"/>
          </a:p>
          <a:p>
            <a:r>
              <a:rPr lang="en-US" dirty="0" smtClean="0"/>
              <a:t>Do you understand what the file does? </a:t>
            </a:r>
          </a:p>
          <a:p>
            <a:pPr lvl="1"/>
            <a:r>
              <a:rPr lang="en-US" dirty="0" smtClean="0"/>
              <a:t>If not, please ask</a:t>
            </a:r>
            <a:endParaRPr lang="nl-N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Bringing things together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Connect the 9 Volt connector to the </a:t>
            </a:r>
            <a:r>
              <a:rPr lang="en-US" sz="2000" dirty="0" smtClean="0"/>
              <a:t>board and switch on power</a:t>
            </a:r>
            <a:endParaRPr lang="en-US" sz="2000" dirty="0" smtClean="0"/>
          </a:p>
          <a:p>
            <a:r>
              <a:rPr lang="en-US" sz="2000" dirty="0" smtClean="0"/>
              <a:t>Connect the USB connector to the </a:t>
            </a:r>
            <a:r>
              <a:rPr lang="en-US" sz="2000" dirty="0" err="1" smtClean="0"/>
              <a:t>Arduino</a:t>
            </a:r>
            <a:r>
              <a:rPr lang="en-US" sz="2000" dirty="0" smtClean="0"/>
              <a:t> (via the USB hub)</a:t>
            </a:r>
            <a:endParaRPr lang="en-US" sz="2000" dirty="0" smtClean="0"/>
          </a:p>
          <a:p>
            <a:r>
              <a:rPr lang="en-US" sz="2000" dirty="0" smtClean="0"/>
              <a:t>Start </a:t>
            </a:r>
            <a:r>
              <a:rPr lang="en-US" sz="2000" dirty="0" err="1" smtClean="0"/>
              <a:t>scratchClient</a:t>
            </a:r>
            <a:r>
              <a:rPr lang="en-US" sz="2000" dirty="0" smtClean="0"/>
              <a:t> with the script you just made (e.g. double click it and when asked choose </a:t>
            </a:r>
            <a:r>
              <a:rPr lang="en-US" sz="2000" i="1" dirty="0" smtClean="0"/>
              <a:t>Execute in </a:t>
            </a:r>
            <a:r>
              <a:rPr lang="en-US" sz="2000" i="1" dirty="0" smtClean="0"/>
              <a:t>Terminal)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It will complain that it has no connection to Scratch</a:t>
            </a:r>
          </a:p>
          <a:p>
            <a:pPr lvl="1"/>
            <a:r>
              <a:rPr lang="en-US" sz="1600" dirty="0" smtClean="0"/>
              <a:t>Which is logical because Scratch was not started yet.</a:t>
            </a:r>
            <a:endParaRPr lang="en-US" sz="16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Scratch program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Scratch</a:t>
            </a:r>
          </a:p>
          <a:p>
            <a:r>
              <a:rPr lang="en-US" dirty="0" smtClean="0"/>
              <a:t>Enable remote connections</a:t>
            </a:r>
          </a:p>
          <a:p>
            <a:r>
              <a:rPr lang="en-US" dirty="0" smtClean="0"/>
              <a:t>Create the variables</a:t>
            </a:r>
          </a:p>
          <a:p>
            <a:r>
              <a:rPr lang="en-US" dirty="0" smtClean="0"/>
              <a:t>Make the sensors visible</a:t>
            </a:r>
          </a:p>
          <a:p>
            <a:r>
              <a:rPr lang="en-US" dirty="0" smtClean="0"/>
              <a:t>Save the file in the </a:t>
            </a:r>
            <a:r>
              <a:rPr lang="en-US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pPr lvl="1"/>
            <a:r>
              <a:rPr lang="en-US" dirty="0" smtClean="0"/>
              <a:t>Name does not matter</a:t>
            </a:r>
            <a:endParaRPr lang="nl-N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work?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the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browser</a:t>
            </a:r>
          </a:p>
          <a:p>
            <a:r>
              <a:rPr lang="en-US" dirty="0" smtClean="0"/>
              <a:t>Type </a:t>
            </a:r>
            <a:r>
              <a:rPr lang="en-US" i="1" dirty="0" smtClean="0"/>
              <a:t>localhost:8080</a:t>
            </a:r>
          </a:p>
          <a:p>
            <a:r>
              <a:rPr lang="en-US" dirty="0" smtClean="0"/>
              <a:t>Click </a:t>
            </a:r>
            <a:r>
              <a:rPr lang="en-US" i="1" dirty="0" smtClean="0"/>
              <a:t>adapters</a:t>
            </a:r>
            <a:endParaRPr lang="nl-NL" i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Width Modulation (PWM)</a:t>
            </a:r>
            <a:endParaRPr lang="nl-NL" dirty="0"/>
          </a:p>
        </p:txBody>
      </p:sp>
      <p:pic>
        <p:nvPicPr>
          <p:cNvPr id="8195" name="Picture 3" descr="C:\Users\M5810video\Documents\Weekendschool\Github\Old\pw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03598"/>
            <a:ext cx="2959233" cy="3240360"/>
          </a:xfrm>
          <a:prstGeom prst="rect">
            <a:avLst/>
          </a:prstGeom>
          <a:noFill/>
        </p:spPr>
      </p:pic>
      <p:sp>
        <p:nvSpPr>
          <p:cNvPr id="4" name="Tekstvak 3"/>
          <p:cNvSpPr txBox="1"/>
          <p:nvPr/>
        </p:nvSpPr>
        <p:spPr>
          <a:xfrm>
            <a:off x="3923928" y="1635646"/>
            <a:ext cx="453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By modulating (changing) the pulse width, the amount of energy fed to the e.g. LED is changed, and hence the intensity with which you see it lighting.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Note that in practice the LED is blinking some 800 blinks / second.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However, no human eye can see more than 100 blinks / second.</a:t>
            </a:r>
            <a:endParaRPr lang="nl-NL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Controlling a servo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60032" y="1200151"/>
            <a:ext cx="3826768" cy="33944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position of the servo is changed by sending pulses of different width.</a:t>
            </a:r>
          </a:p>
          <a:p>
            <a:r>
              <a:rPr lang="en-US" dirty="0" smtClean="0"/>
              <a:t>The servo looks at the </a:t>
            </a:r>
            <a:r>
              <a:rPr lang="en-US" dirty="0" err="1" smtClean="0"/>
              <a:t>pulsewidth</a:t>
            </a:r>
            <a:r>
              <a:rPr lang="en-US" dirty="0" smtClean="0"/>
              <a:t> and turns as desired.</a:t>
            </a:r>
          </a:p>
          <a:p>
            <a:r>
              <a:rPr lang="en-US" dirty="0" smtClean="0"/>
              <a:t>The servo gets power separately.</a:t>
            </a:r>
            <a:endParaRPr lang="nl-NL" dirty="0" smtClean="0"/>
          </a:p>
          <a:p>
            <a:r>
              <a:rPr lang="en-US" dirty="0" smtClean="0"/>
              <a:t>With a servo, the pulse width modulation is not controlling the amount of energy fed to the servo</a:t>
            </a:r>
          </a:p>
          <a:p>
            <a:r>
              <a:rPr lang="en-US" dirty="0" smtClean="0"/>
              <a:t>With a servo, pulse width modulation is rather a communication protocol.</a:t>
            </a:r>
          </a:p>
        </p:txBody>
      </p:sp>
      <p:pic>
        <p:nvPicPr>
          <p:cNvPr id="7170" name="Picture 2" descr="C:\Users\M5810video\Documents\Weekendschool\Github\Old\pw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03598"/>
            <a:ext cx="4054877" cy="33511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en-US" dirty="0" err="1" smtClean="0"/>
              <a:t>organisation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059582"/>
            <a:ext cx="3970784" cy="339447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Welcome and introduction presentation (10 min).</a:t>
            </a:r>
          </a:p>
          <a:p>
            <a:r>
              <a:rPr lang="en-US" sz="2000" dirty="0" smtClean="0"/>
              <a:t>After that everyone will work at his or her own pace.</a:t>
            </a:r>
          </a:p>
          <a:p>
            <a:r>
              <a:rPr lang="en-US" sz="2000" dirty="0" smtClean="0"/>
              <a:t>At times we will present for 5 minutes to explain a next concept.</a:t>
            </a:r>
          </a:p>
          <a:p>
            <a:r>
              <a:rPr lang="en-US" sz="2000" dirty="0" smtClean="0"/>
              <a:t>Language: English, but help in German available.</a:t>
            </a:r>
          </a:p>
          <a:p>
            <a:r>
              <a:rPr lang="en-US" sz="2000" dirty="0" smtClean="0"/>
              <a:t>At the end copy the material you created to your USB stick (if you want)</a:t>
            </a:r>
          </a:p>
          <a:p>
            <a:r>
              <a:rPr lang="en-US" sz="2000" dirty="0" smtClean="0"/>
              <a:t>Cleanup.</a:t>
            </a:r>
            <a:endParaRPr lang="nl-NL" sz="2000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4644008" y="1059582"/>
            <a:ext cx="3970784" cy="3744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major steps: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Get a working hardware and </a:t>
            </a:r>
            <a:r>
              <a:rPr lang="en-US" sz="2000" noProof="0" dirty="0" err="1" smtClean="0"/>
              <a:t>scratchClient</a:t>
            </a:r>
            <a:r>
              <a:rPr lang="en-US" sz="2000" noProof="0" dirty="0" smtClean="0"/>
              <a:t> </a:t>
            </a:r>
            <a:r>
              <a:rPr lang="en-US" sz="2000" noProof="0" dirty="0" err="1" smtClean="0"/>
              <a:t>config</a:t>
            </a:r>
            <a:r>
              <a:rPr lang="en-US" sz="2000" noProof="0" dirty="0" smtClean="0"/>
              <a:t> using a Scratch test program.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Update </a:t>
            </a:r>
            <a:r>
              <a:rPr lang="en-US" sz="2000" noProof="0" dirty="0" err="1" smtClean="0"/>
              <a:t>scratchClient</a:t>
            </a:r>
            <a:r>
              <a:rPr lang="en-US" sz="2000" noProof="0" dirty="0" smtClean="0"/>
              <a:t> </a:t>
            </a:r>
            <a:r>
              <a:rPr lang="en-US" sz="2000" noProof="0" dirty="0" err="1" smtClean="0"/>
              <a:t>config</a:t>
            </a:r>
            <a:r>
              <a:rPr lang="en-US" sz="2000" noProof="0" dirty="0" smtClean="0"/>
              <a:t> (moving to other GPIO pins)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dirty="0" smtClean="0"/>
              <a:t>Write your own Scratch program to access the board.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dirty="0" smtClean="0"/>
              <a:t>Add more hardware (buzzer, tri-color LED, button, joy stick) and adapt </a:t>
            </a:r>
            <a:r>
              <a:rPr lang="en-US" sz="2000" dirty="0" err="1" smtClean="0"/>
              <a:t>scratchClient</a:t>
            </a:r>
            <a:r>
              <a:rPr lang="en-US" sz="2000" dirty="0" smtClean="0"/>
              <a:t>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and adapt the Scratch program.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If you want: have a look at the game used at the </a:t>
            </a:r>
            <a:r>
              <a:rPr lang="en-US" sz="2000" noProof="0" dirty="0" err="1" smtClean="0"/>
              <a:t>Weekendschool</a:t>
            </a:r>
            <a:r>
              <a:rPr lang="en-US" sz="2000" dirty="0" smtClean="0"/>
              <a:t> and program a bit yourself (but it is still in Dutch </a:t>
            </a:r>
            <a:r>
              <a:rPr lang="en-US" sz="2000" dirty="0" smtClean="0">
                <a:sym typeface="Wingdings" pitchFamily="2" charset="2"/>
              </a:rPr>
              <a:t> )</a:t>
            </a:r>
            <a:endParaRPr lang="en-US" sz="2000" dirty="0" smtClean="0"/>
          </a:p>
          <a:p>
            <a:pPr marL="450850" lvl="2" indent="12700">
              <a:spcBef>
                <a:spcPct val="20000"/>
              </a:spcBef>
            </a:pPr>
            <a:r>
              <a:rPr lang="en-US" sz="1900" noProof="0" dirty="0" smtClean="0"/>
              <a:t>Start latest 30 minutes before the end of the workshop.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the names for the next pins</a:t>
            </a:r>
          </a:p>
          <a:p>
            <a:r>
              <a:rPr lang="en-US" dirty="0" smtClean="0"/>
              <a:t>Go to the tool window that is still open</a:t>
            </a:r>
          </a:p>
          <a:p>
            <a:r>
              <a:rPr lang="en-US" dirty="0" smtClean="0"/>
              <a:t>Put these names in:</a:t>
            </a:r>
            <a:endParaRPr lang="nl-NL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servo setup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Dimming a LED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the green LED in the right place.</a:t>
            </a:r>
            <a:endParaRPr lang="nl-NL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buzzer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the green LED in the right place.</a:t>
            </a:r>
            <a:endParaRPr lang="nl-N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 </a:t>
            </a:r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the </a:t>
            </a:r>
            <a:r>
              <a:rPr lang="en-US" dirty="0" err="1" smtClean="0"/>
              <a:t>scratchClient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Just close the window</a:t>
            </a:r>
          </a:p>
          <a:p>
            <a:r>
              <a:rPr lang="en-US" dirty="0" smtClean="0"/>
              <a:t>Restart the </a:t>
            </a:r>
            <a:r>
              <a:rPr lang="en-US" dirty="0" err="1" smtClean="0"/>
              <a:t>scratchClient</a:t>
            </a:r>
            <a:endParaRPr lang="nl-NL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new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variables</a:t>
            </a:r>
          </a:p>
          <a:p>
            <a:pPr lvl="1"/>
            <a:r>
              <a:rPr lang="en-US" dirty="0" smtClean="0"/>
              <a:t>Servo1 for the servo</a:t>
            </a:r>
          </a:p>
          <a:p>
            <a:pPr lvl="1"/>
            <a:r>
              <a:rPr lang="en-US" dirty="0" err="1" smtClean="0"/>
              <a:t>GreenLed</a:t>
            </a:r>
            <a:r>
              <a:rPr lang="en-US" dirty="0" smtClean="0"/>
              <a:t> for the LED</a:t>
            </a:r>
          </a:p>
          <a:p>
            <a:pPr lvl="1"/>
            <a:r>
              <a:rPr lang="en-US" dirty="0" smtClean="0"/>
              <a:t>Buzzer for the buzzer</a:t>
            </a:r>
            <a:endParaRPr lang="nl-NL" dirty="0" smtClean="0"/>
          </a:p>
          <a:p>
            <a:r>
              <a:rPr lang="en-US" dirty="0" smtClean="0"/>
              <a:t>Make the extra sensor visible </a:t>
            </a:r>
          </a:p>
          <a:p>
            <a:pPr lvl="1"/>
            <a:r>
              <a:rPr lang="en-US" dirty="0" err="1" smtClean="0"/>
              <a:t>Potmeter</a:t>
            </a:r>
            <a:r>
              <a:rPr lang="en-US" dirty="0" smtClean="0"/>
              <a:t> for the potentiometer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whether it works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in Scratch the value of the variables that you just made.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 </a:t>
            </a:r>
            <a:endParaRPr lang="nl-NL" dirty="0"/>
          </a:p>
        </p:txBody>
      </p:sp>
      <p:pic>
        <p:nvPicPr>
          <p:cNvPr id="9218" name="Picture 2" descr="C:\Users\M5810video\Documents\Weekendschool\Pi And More\PiAndMore WS potmeter_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31590"/>
            <a:ext cx="5029200" cy="3810000"/>
          </a:xfrm>
          <a:prstGeom prst="rect">
            <a:avLst/>
          </a:prstGeom>
          <a:noFill/>
        </p:spPr>
      </p:pic>
      <p:pic>
        <p:nvPicPr>
          <p:cNvPr id="5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148064" y="483518"/>
            <a:ext cx="3495367" cy="3071044"/>
          </a:xfrm>
          <a:prstGeom prst="rect">
            <a:avLst/>
          </a:prstGeom>
          <a:noFill/>
        </p:spPr>
      </p:pic>
      <p:cxnSp>
        <p:nvCxnSpPr>
          <p:cNvPr id="7" name="Rechte verbindingslijn 6"/>
          <p:cNvCxnSpPr/>
          <p:nvPr/>
        </p:nvCxnSpPr>
        <p:spPr>
          <a:xfrm flipV="1">
            <a:off x="1331640" y="962174"/>
            <a:ext cx="5256584" cy="2448272"/>
          </a:xfrm>
          <a:prstGeom prst="line">
            <a:avLst/>
          </a:pr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699792" y="1059582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only the additional wires are shown.</a:t>
            </a:r>
            <a:endParaRPr lang="nl-NL" dirty="0"/>
          </a:p>
        </p:txBody>
      </p:sp>
      <p:sp>
        <p:nvSpPr>
          <p:cNvPr id="8" name="Lijntoelichting 1 7"/>
          <p:cNvSpPr/>
          <p:nvPr/>
        </p:nvSpPr>
        <p:spPr>
          <a:xfrm>
            <a:off x="2627784" y="3939902"/>
            <a:ext cx="1656184" cy="1080120"/>
          </a:xfrm>
          <a:prstGeom prst="borderCallout1">
            <a:avLst>
              <a:gd name="adj1" fmla="val 18750"/>
              <a:gd name="adj2" fmla="val -8333"/>
              <a:gd name="adj3" fmla="val -48585"/>
              <a:gd name="adj4" fmla="val -429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</a:t>
            </a:r>
            <a:r>
              <a:rPr lang="en-US" dirty="0" err="1" smtClean="0"/>
              <a:t>kOhm</a:t>
            </a:r>
            <a:r>
              <a:rPr lang="en-US" dirty="0" smtClean="0"/>
              <a:t> resistor – one of the tiny ones in the box</a:t>
            </a:r>
            <a:endParaRPr lang="nl-NL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 Scratch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sensor </a:t>
            </a:r>
            <a:r>
              <a:rPr lang="en-US" i="1" dirty="0" err="1" smtClean="0"/>
              <a:t>Potmeter</a:t>
            </a:r>
            <a:r>
              <a:rPr lang="en-US" dirty="0" smtClean="0"/>
              <a:t> visible</a:t>
            </a:r>
          </a:p>
          <a:p>
            <a:r>
              <a:rPr lang="en-US" dirty="0" smtClean="0"/>
              <a:t>Make some code that takes the </a:t>
            </a:r>
            <a:r>
              <a:rPr lang="en-US" dirty="0" err="1" smtClean="0"/>
              <a:t>potmeter</a:t>
            </a:r>
            <a:r>
              <a:rPr lang="en-US" dirty="0" smtClean="0"/>
              <a:t> reading (between 0 and 1024) and transforms it into the range 0 to 255 (so divide by 4) and set the value of </a:t>
            </a:r>
            <a:r>
              <a:rPr lang="en-US" dirty="0" err="1" smtClean="0"/>
              <a:t>GreenLED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Try out whether turning the </a:t>
            </a:r>
            <a:r>
              <a:rPr lang="en-US" dirty="0" err="1" smtClean="0"/>
              <a:t>potmeter</a:t>
            </a:r>
            <a:r>
              <a:rPr lang="en-US" dirty="0" smtClean="0"/>
              <a:t> changes the LED intensity.</a:t>
            </a:r>
            <a:endParaRPr lang="nl-NL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95536" y="1131590"/>
            <a:ext cx="799288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3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This presentation, source files of the game and workshop material</a:t>
            </a:r>
          </a:p>
          <a:p>
            <a:pPr lvl="1"/>
            <a:r>
              <a:rPr lang="en-US" dirty="0" smtClean="0">
                <a:hlinkClick r:id="rId2"/>
              </a:rPr>
              <a:t>www.github.com</a:t>
            </a:r>
            <a:r>
              <a:rPr lang="en-US" dirty="0" smtClean="0"/>
              <a:t> and search for </a:t>
            </a:r>
            <a:r>
              <a:rPr lang="en-US" i="1" dirty="0" err="1" smtClean="0"/>
              <a:t>Weekendschool</a:t>
            </a:r>
            <a:r>
              <a:rPr lang="en-US" dirty="0" smtClean="0"/>
              <a:t> or for </a:t>
            </a:r>
            <a:r>
              <a:rPr lang="en-US" i="1" dirty="0" err="1" smtClean="0"/>
              <a:t>PiAndMore</a:t>
            </a:r>
            <a:endParaRPr lang="en-US" i="1" dirty="0" smtClean="0"/>
          </a:p>
          <a:p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3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Scratch</a:t>
            </a:r>
          </a:p>
          <a:p>
            <a:pPr lvl="1"/>
            <a:r>
              <a:rPr lang="nl-NL" dirty="0" smtClean="0">
                <a:hlinkClick r:id="rId4"/>
              </a:rPr>
              <a:t>https://scratch.mit.edu/</a:t>
            </a:r>
            <a:endParaRPr lang="nl-NL" dirty="0" smtClean="0"/>
          </a:p>
          <a:p>
            <a:r>
              <a:rPr lang="en-US" dirty="0" smtClean="0"/>
              <a:t>Scratch on Raspberry Pi</a:t>
            </a:r>
          </a:p>
          <a:p>
            <a:pPr lvl="1"/>
            <a:r>
              <a:rPr lang="nl-NL" dirty="0" smtClean="0">
                <a:hlinkClick r:id="rId5"/>
              </a:rPr>
              <a:t>https://www.raspberrypi.org/forums/viewforum.php?f=77</a:t>
            </a:r>
            <a:endParaRPr lang="en-US" dirty="0" smtClean="0"/>
          </a:p>
          <a:p>
            <a:r>
              <a:rPr lang="en-US" dirty="0" smtClean="0"/>
              <a:t>Raspberry Pi</a:t>
            </a:r>
          </a:p>
          <a:p>
            <a:pPr lvl="1"/>
            <a:r>
              <a:rPr lang="nl-NL" dirty="0" smtClean="0">
                <a:hlinkClick r:id="rId6"/>
              </a:rPr>
              <a:t>https://www.raspberrypi.org/</a:t>
            </a:r>
            <a:endParaRPr lang="nl-NL" dirty="0" smtClean="0"/>
          </a:p>
          <a:p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nl-NL" dirty="0" smtClean="0">
                <a:hlinkClick r:id="rId7"/>
              </a:rPr>
              <a:t>https://www.arduino.cc/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39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At the end of today you should be able to:</a:t>
            </a:r>
          </a:p>
          <a:p>
            <a:pPr lvl="1"/>
            <a:r>
              <a:rPr lang="en-US" dirty="0" smtClean="0"/>
              <a:t>Reproduce the setup at home (provided you have the hardware </a:t>
            </a:r>
            <a:r>
              <a:rPr lang="en-US" dirty="0" smtClean="0">
                <a:sym typeface="Wingdings" pitchFamily="2" charset="2"/>
              </a:rPr>
              <a:t> 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Understand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Digital output (e.g. lighting a LED)</a:t>
            </a:r>
          </a:p>
          <a:p>
            <a:pPr lvl="2"/>
            <a:r>
              <a:rPr lang="en-US" dirty="0" smtClean="0"/>
              <a:t>Digital input (e.g. sensing a button)</a:t>
            </a:r>
          </a:p>
          <a:p>
            <a:pPr lvl="2"/>
            <a:r>
              <a:rPr lang="en-US" dirty="0" smtClean="0"/>
              <a:t>Analog input (e.g. from a potentiometer)</a:t>
            </a:r>
          </a:p>
          <a:p>
            <a:pPr lvl="2"/>
            <a:r>
              <a:rPr lang="en-US" dirty="0" smtClean="0"/>
              <a:t>Pulse Width Modulation (PWM) </a:t>
            </a:r>
          </a:p>
          <a:p>
            <a:pPr lvl="3"/>
            <a:r>
              <a:rPr lang="en-US" dirty="0" smtClean="0"/>
              <a:t>F</a:t>
            </a:r>
            <a:r>
              <a:rPr lang="en-US" dirty="0" smtClean="0"/>
              <a:t>or </a:t>
            </a:r>
            <a:r>
              <a:rPr lang="en-US" dirty="0" smtClean="0"/>
              <a:t>dimming LEDs</a:t>
            </a:r>
          </a:p>
          <a:p>
            <a:pPr lvl="3"/>
            <a:r>
              <a:rPr lang="en-US" dirty="0" smtClean="0"/>
              <a:t>For controlling </a:t>
            </a:r>
            <a:r>
              <a:rPr lang="en-US" dirty="0" smtClean="0"/>
              <a:t>servos</a:t>
            </a:r>
          </a:p>
          <a:p>
            <a:pPr lvl="3"/>
            <a:r>
              <a:rPr lang="en-US" dirty="0" smtClean="0"/>
              <a:t>For sounding a buzzer</a:t>
            </a:r>
            <a:endParaRPr lang="en-US" dirty="0" smtClean="0"/>
          </a:p>
          <a:p>
            <a:pPr lvl="1"/>
            <a:r>
              <a:rPr lang="en-US" dirty="0" smtClean="0"/>
              <a:t>Understand what all the resistors are for</a:t>
            </a:r>
          </a:p>
          <a:p>
            <a:pPr lvl="1"/>
            <a:r>
              <a:rPr lang="en-US" dirty="0" smtClean="0"/>
              <a:t>Be able to configure and run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en-US" dirty="0" smtClean="0"/>
              <a:t>Program Scratch to control the physical input and output</a:t>
            </a:r>
          </a:p>
          <a:p>
            <a:r>
              <a:rPr lang="en-US" dirty="0" smtClean="0"/>
              <a:t>If time permits / as you desire: look at a game using servos, buttons, LEDs etc. as used on the </a:t>
            </a:r>
            <a:r>
              <a:rPr lang="en-US" dirty="0" err="1" smtClean="0"/>
              <a:t>Weekendschools</a:t>
            </a:r>
            <a:r>
              <a:rPr lang="en-US" dirty="0" smtClean="0"/>
              <a:t> in The Netherlands.</a:t>
            </a:r>
          </a:p>
          <a:p>
            <a:r>
              <a:rPr lang="en-US" b="1" dirty="0" smtClean="0"/>
              <a:t>Have fun!</a:t>
            </a:r>
          </a:p>
          <a:p>
            <a:pPr lvl="1"/>
            <a:endParaRPr lang="nl-NL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1470"/>
            <a:ext cx="7772400" cy="3096344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 smtClean="0"/>
              <a:t>Physical</a:t>
            </a:r>
            <a:r>
              <a:rPr lang="nl-NL" dirty="0" smtClean="0"/>
              <a:t> </a:t>
            </a:r>
            <a:r>
              <a:rPr lang="nl-NL" dirty="0" err="1" smtClean="0"/>
              <a:t>computing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Scratch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scratchClient</a:t>
            </a:r>
            <a:r>
              <a:rPr lang="nl-NL" dirty="0" smtClean="0"/>
              <a:t> – </a:t>
            </a:r>
            <a:r>
              <a:rPr lang="nl-NL" b="1" dirty="0" err="1" smtClean="0"/>
              <a:t>Advanced</a:t>
            </a:r>
            <a:r>
              <a:rPr lang="nl-NL" b="1" dirty="0" smtClean="0"/>
              <a:t/>
            </a:r>
            <a:br>
              <a:rPr lang="nl-NL" b="1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en-US" sz="3600" i="1" dirty="0" smtClean="0"/>
              <a:t>Co</a:t>
            </a:r>
            <a:r>
              <a:rPr lang="nl-NL" sz="3600" i="1" dirty="0" err="1" smtClean="0"/>
              <a:t>ntrol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servos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LEDs</a:t>
            </a:r>
            <a:r>
              <a:rPr lang="nl-NL" sz="3600" i="1" dirty="0" smtClean="0"/>
              <a:t> and more </a:t>
            </a:r>
            <a:r>
              <a:rPr lang="nl-NL" sz="3600" i="1" dirty="0" err="1" smtClean="0"/>
              <a:t>from</a:t>
            </a:r>
            <a:r>
              <a:rPr lang="nl-NL" sz="3600" i="1" dirty="0" smtClean="0"/>
              <a:t> Scratch </a:t>
            </a:r>
            <a:r>
              <a:rPr lang="nl-NL" sz="3600" i="1" dirty="0" err="1" smtClean="0"/>
              <a:t>using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RPi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Arduino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scratchClient</a:t>
            </a:r>
            <a:endParaRPr lang="nl-NL" i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435846"/>
            <a:ext cx="6400800" cy="13144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r>
              <a:rPr lang="en-US" dirty="0" smtClean="0">
                <a:solidFill>
                  <a:schemeClr val="bg1"/>
                </a:solidFill>
              </a:rPr>
              <a:t> &amp; Gerhard </a:t>
            </a:r>
            <a:r>
              <a:rPr lang="en-US" dirty="0" err="1" smtClean="0">
                <a:solidFill>
                  <a:schemeClr val="bg1"/>
                </a:solidFill>
              </a:rPr>
              <a:t>Hepp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Pi And More 10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Trier – 24 June 2017 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Joystick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joy stick consists of</a:t>
            </a:r>
          </a:p>
          <a:p>
            <a:pPr lvl="1"/>
            <a:r>
              <a:rPr lang="en-US" dirty="0" smtClean="0"/>
              <a:t>Potentiometer for X</a:t>
            </a:r>
          </a:p>
          <a:p>
            <a:pPr lvl="1"/>
            <a:r>
              <a:rPr lang="en-US" dirty="0" smtClean="0"/>
              <a:t>Potentiometer for Y</a:t>
            </a:r>
          </a:p>
          <a:p>
            <a:pPr lvl="1"/>
            <a:r>
              <a:rPr lang="en-US" dirty="0" smtClean="0"/>
              <a:t>Button</a:t>
            </a:r>
          </a:p>
          <a:p>
            <a:r>
              <a:rPr lang="en-US" dirty="0" smtClean="0"/>
              <a:t>Wire these 3 signals via a 1 </a:t>
            </a:r>
            <a:r>
              <a:rPr lang="en-US" dirty="0" err="1" smtClean="0"/>
              <a:t>kOhm</a:t>
            </a:r>
            <a:r>
              <a:rPr lang="en-US" dirty="0" smtClean="0"/>
              <a:t> resistor on the breadboard to pins A1 and A2 for X and Y and the button to one of the digital </a:t>
            </a:r>
            <a:r>
              <a:rPr lang="en-US" dirty="0" smtClean="0"/>
              <a:t>pins.</a:t>
            </a:r>
            <a:endParaRPr lang="en-US" dirty="0" smtClean="0"/>
          </a:p>
          <a:p>
            <a:r>
              <a:rPr lang="en-US" dirty="0" smtClean="0"/>
              <a:t>Adapt the </a:t>
            </a:r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Once it runs, you can see values for the </a:t>
            </a:r>
            <a:r>
              <a:rPr lang="en-US" dirty="0" err="1" smtClean="0"/>
              <a:t>potmeter</a:t>
            </a:r>
            <a:r>
              <a:rPr lang="en-US" dirty="0" smtClean="0"/>
              <a:t> as sensors in Scratch.</a:t>
            </a:r>
            <a:endParaRPr lang="nl-NL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Servo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 buzzer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 3-color LED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</a:t>
            </a:r>
            <a:r>
              <a:rPr lang="en-US" dirty="0" err="1" smtClean="0"/>
              <a:t>ident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multiple </a:t>
            </a:r>
            <a:r>
              <a:rPr lang="en-US" dirty="0" err="1" smtClean="0"/>
              <a:t>Arduinos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counting function of </a:t>
            </a:r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on self 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Non-objective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b="1" i="1" dirty="0" smtClean="0"/>
              <a:t>not</a:t>
            </a:r>
            <a:r>
              <a:rPr lang="en-US" dirty="0" smtClean="0"/>
              <a:t> an objective to create a complete useful game or other program.</a:t>
            </a:r>
          </a:p>
          <a:p>
            <a:pPr lvl="1"/>
            <a:r>
              <a:rPr lang="en-US" dirty="0" smtClean="0"/>
              <a:t>You can do that with your own creativity at home now that you know how to control several pieces of hardware from Scratch using </a:t>
            </a:r>
            <a:r>
              <a:rPr lang="en-US" dirty="0" err="1" smtClean="0"/>
              <a:t>scratchClient</a:t>
            </a:r>
            <a:r>
              <a:rPr lang="en-US" dirty="0" smtClean="0"/>
              <a:t>.</a:t>
            </a:r>
            <a:endParaRPr lang="nl-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5810video\Documents\Weekendschool\Pi And More\IMC-Weekend-School-in-Figures.jpg"/>
          <p:cNvPicPr>
            <a:picLocks noChangeAspect="1" noChangeArrowheads="1"/>
          </p:cNvPicPr>
          <p:nvPr/>
        </p:nvPicPr>
        <p:blipFill>
          <a:blip r:embed="rId2" cstate="print"/>
          <a:srcRect l="44527" t="40460" b="24437"/>
          <a:stretch>
            <a:fillRect/>
          </a:stretch>
        </p:blipFill>
        <p:spPr bwMode="auto">
          <a:xfrm>
            <a:off x="1187624" y="987574"/>
            <a:ext cx="3922720" cy="372746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>
          <a:xfrm>
            <a:off x="4860032" y="411510"/>
            <a:ext cx="4104456" cy="460851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Generally parents tell their children: “Learn for later”. But what is later?</a:t>
            </a:r>
          </a:p>
          <a:p>
            <a:r>
              <a:rPr lang="en-US" dirty="0" smtClean="0"/>
              <a:t>“I want to become an engineer. Do you maybe know an engineer? I would very much like to meet one”</a:t>
            </a:r>
          </a:p>
          <a:p>
            <a:r>
              <a:rPr lang="en-US" dirty="0" smtClean="0"/>
              <a:t>Professionals teach children on Sundays about their job. Large variety of topics.</a:t>
            </a:r>
          </a:p>
          <a:p>
            <a:r>
              <a:rPr lang="en-US" dirty="0" smtClean="0"/>
              <a:t>&gt; 1000 students between 11 and 14 years from underprivileged areas.</a:t>
            </a:r>
          </a:p>
          <a:p>
            <a:r>
              <a:rPr lang="en-US" dirty="0" smtClean="0"/>
              <a:t>Curriculum lasts for 2.5 to 3 years</a:t>
            </a:r>
          </a:p>
          <a:p>
            <a:r>
              <a:rPr lang="en-US" dirty="0" smtClean="0"/>
              <a:t>3500+ volunteers.</a:t>
            </a:r>
          </a:p>
          <a:p>
            <a:r>
              <a:rPr lang="en-US" dirty="0" smtClean="0"/>
              <a:t>Funded by 110+ sponsors (companies, individuals, foundations).</a:t>
            </a:r>
          </a:p>
          <a:p>
            <a:r>
              <a:rPr lang="en-US" dirty="0" smtClean="0"/>
              <a:t>Started in 1998.</a:t>
            </a:r>
          </a:p>
          <a:p>
            <a:r>
              <a:rPr lang="en-US" dirty="0" smtClean="0"/>
              <a:t>It works! Data shows: alumni have better professional prospects, are more self-aware, and feel more connected with society.</a:t>
            </a:r>
          </a:p>
        </p:txBody>
      </p:sp>
      <p:sp>
        <p:nvSpPr>
          <p:cNvPr id="10" name="Rechthoekige driehoek 9"/>
          <p:cNvSpPr/>
          <p:nvPr/>
        </p:nvSpPr>
        <p:spPr>
          <a:xfrm rot="5400000">
            <a:off x="1187624" y="987574"/>
            <a:ext cx="1512168" cy="151216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3995936" y="365187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EINDHOVEN</a:t>
            </a:r>
            <a:br>
              <a:rPr lang="en-US" sz="600" dirty="0" smtClean="0"/>
            </a:br>
            <a:r>
              <a:rPr lang="en-US" sz="600" dirty="0" smtClean="0"/>
              <a:t>58 students</a:t>
            </a:r>
            <a:endParaRPr lang="nl-NL" sz="600" dirty="0"/>
          </a:p>
        </p:txBody>
      </p:sp>
      <p:cxnSp>
        <p:nvCxnSpPr>
          <p:cNvPr id="17" name="Rechte verbindingslijn 16"/>
          <p:cNvCxnSpPr/>
          <p:nvPr/>
        </p:nvCxnSpPr>
        <p:spPr>
          <a:xfrm flipH="1" flipV="1">
            <a:off x="3419872" y="3579862"/>
            <a:ext cx="57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ep 12"/>
          <p:cNvGrpSpPr/>
          <p:nvPr/>
        </p:nvGrpSpPr>
        <p:grpSpPr>
          <a:xfrm>
            <a:off x="3275856" y="3507854"/>
            <a:ext cx="144016" cy="144016"/>
            <a:chOff x="3275856" y="3507854"/>
            <a:chExt cx="144016" cy="144016"/>
          </a:xfrm>
        </p:grpSpPr>
        <p:sp>
          <p:nvSpPr>
            <p:cNvPr id="12" name="Ovaal 11"/>
            <p:cNvSpPr/>
            <p:nvPr/>
          </p:nvSpPr>
          <p:spPr>
            <a:xfrm>
              <a:off x="3309764" y="3533254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ing 10"/>
            <p:cNvSpPr/>
            <p:nvPr/>
          </p:nvSpPr>
          <p:spPr>
            <a:xfrm>
              <a:off x="3275856" y="3507854"/>
              <a:ext cx="144016" cy="144016"/>
            </a:xfrm>
            <a:prstGeom prst="donut">
              <a:avLst/>
            </a:prstGeom>
            <a:solidFill>
              <a:srgbClr val="FF00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sp>
        <p:nvSpPr>
          <p:cNvPr id="19" name="Rechthoek 18"/>
          <p:cNvSpPr/>
          <p:nvPr/>
        </p:nvSpPr>
        <p:spPr>
          <a:xfrm>
            <a:off x="539552" y="437195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err="1" smtClean="0"/>
              <a:t>Trudo</a:t>
            </a:r>
            <a:r>
              <a:rPr lang="en-US" sz="600" dirty="0" smtClean="0"/>
              <a:t>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  <p:sp>
        <p:nvSpPr>
          <p:cNvPr id="20" name="Rechthoek 19"/>
          <p:cNvSpPr/>
          <p:nvPr/>
        </p:nvSpPr>
        <p:spPr>
          <a:xfrm>
            <a:off x="539552" y="4155926"/>
            <a:ext cx="558000" cy="1908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IMC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at the </a:t>
            </a:r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 personally teach </a:t>
            </a:r>
          </a:p>
          <a:p>
            <a:pPr lvl="1"/>
            <a:r>
              <a:rPr lang="en-US" dirty="0" smtClean="0"/>
              <a:t>Mathematics (since 2004)</a:t>
            </a:r>
          </a:p>
          <a:p>
            <a:pPr lvl="1"/>
            <a:r>
              <a:rPr lang="en-US" dirty="0" smtClean="0"/>
              <a:t>Physics (since 2011)</a:t>
            </a:r>
          </a:p>
          <a:p>
            <a:pPr lvl="1"/>
            <a:r>
              <a:rPr lang="en-US" dirty="0" smtClean="0"/>
              <a:t>Programming (started in 2016)</a:t>
            </a:r>
          </a:p>
          <a:p>
            <a:pPr lvl="1"/>
            <a:r>
              <a:rPr lang="en-US" dirty="0" smtClean="0"/>
              <a:t>Electro (started in 2016)</a:t>
            </a:r>
          </a:p>
          <a:p>
            <a:r>
              <a:rPr lang="en-US" dirty="0" smtClean="0"/>
              <a:t>Programming: 3 (2) lessons on 5 (3) Sundays with Scratch, Raspberry Pi and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Last lesson comprises 2 days but is optional and can be done in a later year.</a:t>
            </a:r>
          </a:p>
          <a:p>
            <a:r>
              <a:rPr lang="en-US" dirty="0" smtClean="0"/>
              <a:t>Lesson 2: Physical computing: </a:t>
            </a:r>
            <a:r>
              <a:rPr lang="nl-NL" dirty="0" smtClean="0">
                <a:hlinkClick r:id="rId3"/>
              </a:rPr>
              <a:t>https://www.youtube.com/watch?v=Qo1gnXNzhqE</a:t>
            </a:r>
            <a:endParaRPr lang="nl-NL" dirty="0" smtClean="0"/>
          </a:p>
          <a:p>
            <a:endParaRPr lang="nl-NL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a few rules 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74441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If Raspberry Pi needs to be rebooted, it needs a </a:t>
            </a:r>
            <a:r>
              <a:rPr lang="en-US" dirty="0" err="1" smtClean="0"/>
              <a:t>powercycle</a:t>
            </a:r>
            <a:r>
              <a:rPr lang="en-US" dirty="0" smtClean="0"/>
              <a:t>. Please do not pull plugs but use the switch in the outlet after you have done the shutdown.</a:t>
            </a:r>
          </a:p>
          <a:p>
            <a:r>
              <a:rPr lang="en-US" dirty="0" smtClean="0"/>
              <a:t>Always put a resistor in series with the </a:t>
            </a:r>
            <a:r>
              <a:rPr lang="en-US" dirty="0" smtClean="0"/>
              <a:t>components when indicated.</a:t>
            </a:r>
            <a:endParaRPr lang="en-US" dirty="0" smtClean="0"/>
          </a:p>
          <a:p>
            <a:pPr lvl="1"/>
            <a:r>
              <a:rPr lang="en-US" dirty="0" smtClean="0"/>
              <a:t>If you think there is no need then please tell us and we will explain</a:t>
            </a:r>
            <a:br>
              <a:rPr lang="en-US" dirty="0" smtClean="0"/>
            </a:br>
            <a:r>
              <a:rPr lang="en-US" dirty="0" smtClean="0"/>
              <a:t>what the reason is (with one exception).</a:t>
            </a:r>
          </a:p>
          <a:p>
            <a:r>
              <a:rPr lang="en-US" dirty="0" smtClean="0"/>
              <a:t>When changing the wiring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Stop </a:t>
            </a:r>
            <a:r>
              <a:rPr lang="en-US" dirty="0" err="1" smtClean="0"/>
              <a:t>scratchClient</a:t>
            </a:r>
            <a:r>
              <a:rPr lang="en-US" dirty="0" smtClean="0"/>
              <a:t> (just close the window)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Detach the USB cable from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en-US" dirty="0" smtClean="0"/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Switch off the 9V power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Check, double check and check again whether the wiring is correct. </a:t>
            </a:r>
            <a:br>
              <a:rPr lang="en-US" dirty="0" smtClean="0"/>
            </a:br>
            <a:r>
              <a:rPr lang="en-US" dirty="0" smtClean="0"/>
              <a:t>You may blow up components when wiring wrongly!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Make sure that you </a:t>
            </a:r>
            <a:r>
              <a:rPr lang="en-US" b="1" i="1" dirty="0" smtClean="0"/>
              <a:t>both</a:t>
            </a:r>
            <a:r>
              <a:rPr lang="en-US" dirty="0" smtClean="0"/>
              <a:t> (4 eyes principle) are convinced the wiring is OK </a:t>
            </a:r>
            <a:br>
              <a:rPr lang="en-US" dirty="0" smtClean="0"/>
            </a:br>
            <a:r>
              <a:rPr lang="en-US" dirty="0" smtClean="0"/>
              <a:t>before turning on power again.</a:t>
            </a:r>
          </a:p>
          <a:p>
            <a:r>
              <a:rPr lang="en-US" dirty="0" smtClean="0"/>
              <a:t>If something breaks down or gets damaged: we have some spare material</a:t>
            </a:r>
          </a:p>
          <a:p>
            <a:pPr lvl="1"/>
            <a:r>
              <a:rPr lang="en-US" dirty="0" smtClean="0"/>
              <a:t>Do </a:t>
            </a:r>
            <a:r>
              <a:rPr lang="en-US" b="1" i="1" dirty="0" smtClean="0"/>
              <a:t>not</a:t>
            </a:r>
            <a:r>
              <a:rPr lang="en-US" dirty="0" smtClean="0"/>
              <a:t> put anything that is broken back into the box please.</a:t>
            </a:r>
          </a:p>
        </p:txBody>
      </p:sp>
      <p:pic>
        <p:nvPicPr>
          <p:cNvPr id="4098" name="Picture 2" descr="C:\Users\M5810video\Documents\Weekendschool\Github\Weekendschool-PiAndMore\PiAndMore\Part-1--Breadboard\255392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195486"/>
            <a:ext cx="914400" cy="914400"/>
          </a:xfrm>
          <a:prstGeom prst="rect">
            <a:avLst/>
          </a:prstGeom>
          <a:noFill/>
        </p:spPr>
      </p:pic>
      <p:pic>
        <p:nvPicPr>
          <p:cNvPr id="4099" name="Picture 3" descr="C:\Users\M5810video\Documents\Weekendschool\Github\Weekendschool-PiAndMore\PiAndMore\Part-1--Breadboard\resis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1635646"/>
            <a:ext cx="803598" cy="803598"/>
          </a:xfrm>
          <a:prstGeom prst="rect">
            <a:avLst/>
          </a:prstGeom>
          <a:noFill/>
        </p:spPr>
      </p:pic>
      <p:pic>
        <p:nvPicPr>
          <p:cNvPr id="4100" name="Picture 4" descr="C:\Users\M5810video\Documents\Weekendschool\Github\Weekendschool-PiAndMore\PiAndMore\Part-1--Breadboard\usb-micro-kabel-1_8-meter.jpg"/>
          <p:cNvPicPr>
            <a:picLocks noChangeAspect="1" noChangeArrowheads="1"/>
          </p:cNvPicPr>
          <p:nvPr/>
        </p:nvPicPr>
        <p:blipFill>
          <a:blip r:embed="rId4" cstate="print"/>
          <a:srcRect l="16340" t="61455" r="46701"/>
          <a:stretch>
            <a:fillRect/>
          </a:stretch>
        </p:blipFill>
        <p:spPr bwMode="auto">
          <a:xfrm>
            <a:off x="5220072" y="2859782"/>
            <a:ext cx="430051" cy="288032"/>
          </a:xfrm>
          <a:prstGeom prst="rect">
            <a:avLst/>
          </a:prstGeom>
          <a:noFill/>
        </p:spPr>
      </p:pic>
      <p:pic>
        <p:nvPicPr>
          <p:cNvPr id="4101" name="Picture 5" descr="C:\Users\M5810video\Documents\Weekendschool\Github\Weekendschool-PiAndMore\PiAndMore\Part-1--Breadboard\theorist_sma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3047822"/>
            <a:ext cx="864096" cy="1120988"/>
          </a:xfrm>
          <a:prstGeom prst="rect">
            <a:avLst/>
          </a:prstGeom>
          <a:noFill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3075806"/>
            <a:ext cx="505220" cy="267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526901"/>
            <a:ext cx="676697" cy="676697"/>
          </a:xfrm>
          <a:prstGeom prst="rect">
            <a:avLst/>
          </a:prstGeom>
          <a:noFill/>
        </p:spPr>
      </p:pic>
      <p:pic>
        <p:nvPicPr>
          <p:cNvPr id="58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555526"/>
            <a:ext cx="676697" cy="676697"/>
          </a:xfrm>
          <a:prstGeom prst="rect">
            <a:avLst/>
          </a:prstGeom>
          <a:noFill/>
        </p:spPr>
      </p:pic>
      <p:pic>
        <p:nvPicPr>
          <p:cNvPr id="3081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26901"/>
            <a:ext cx="676697" cy="676697"/>
          </a:xfrm>
          <a:prstGeom prst="rect">
            <a:avLst/>
          </a:prstGeom>
          <a:noFill/>
        </p:spPr>
      </p:pic>
      <p:pic>
        <p:nvPicPr>
          <p:cNvPr id="3077" name="Picture 5" descr="C:\Users\M5810video\Documents\Weekendschool\Pi And More\towerpro-sg-90-9g-servoaccessories-15348577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931790"/>
            <a:ext cx="1440827" cy="1047874"/>
          </a:xfrm>
          <a:prstGeom prst="rect">
            <a:avLst/>
          </a:prstGeom>
          <a:noFill/>
        </p:spPr>
      </p:pic>
      <p:sp>
        <p:nvSpPr>
          <p:cNvPr id="15" name="Rechthoek 14"/>
          <p:cNvSpPr/>
          <p:nvPr/>
        </p:nvSpPr>
        <p:spPr>
          <a:xfrm>
            <a:off x="7164288" y="1203598"/>
            <a:ext cx="1728192" cy="16561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Arduino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Nano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467544" y="1203598"/>
            <a:ext cx="460851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Raspberry Pi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2B or 3B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539552" y="1347614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Scratch 1.4 run time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491880" y="1347614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7308304" y="1347614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Sketch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491880" y="2571750"/>
            <a:ext cx="1440160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</p:txBody>
      </p:sp>
      <p:sp>
        <p:nvSpPr>
          <p:cNvPr id="14" name="Rechthoek 13"/>
          <p:cNvSpPr/>
          <p:nvPr/>
        </p:nvSpPr>
        <p:spPr>
          <a:xfrm>
            <a:off x="539552" y="2571750"/>
            <a:ext cx="1224136" cy="936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in Scratch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5436096" y="1203598"/>
            <a:ext cx="1368152" cy="180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Powered USB hub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(Not used when programming the </a:t>
            </a:r>
            <a:r>
              <a:rPr lang="en-US" sz="1050" dirty="0" err="1" smtClean="0">
                <a:solidFill>
                  <a:schemeClr val="tx1"/>
                </a:solidFill>
              </a:rPr>
              <a:t>Arduino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Nano</a:t>
            </a:r>
            <a:r>
              <a:rPr lang="en-US" sz="105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(not strictly needed since </a:t>
            </a:r>
            <a:r>
              <a:rPr lang="en-US" sz="1050" dirty="0" err="1" smtClean="0">
                <a:solidFill>
                  <a:schemeClr val="tx1"/>
                </a:solidFill>
              </a:rPr>
              <a:t>Arduino</a:t>
            </a:r>
            <a:r>
              <a:rPr lang="en-US" sz="1050" dirty="0" smtClean="0">
                <a:solidFill>
                  <a:schemeClr val="tx1"/>
                </a:solidFill>
              </a:rPr>
              <a:t> is powered separately – used for protection of </a:t>
            </a:r>
            <a:r>
              <a:rPr lang="en-US" sz="1050" dirty="0" err="1" smtClean="0">
                <a:solidFill>
                  <a:schemeClr val="tx1"/>
                </a:solidFill>
              </a:rPr>
              <a:t>RPi</a:t>
            </a:r>
            <a:r>
              <a:rPr lang="en-US" sz="1050" dirty="0" smtClean="0">
                <a:solidFill>
                  <a:schemeClr val="tx1"/>
                </a:solidFill>
              </a:rPr>
              <a:t>) </a:t>
            </a:r>
            <a:endParaRPr lang="nl-NL" sz="1050" dirty="0">
              <a:solidFill>
                <a:schemeClr val="tx1"/>
              </a:solidFill>
            </a:endParaRPr>
          </a:p>
        </p:txBody>
      </p:sp>
      <p:cxnSp>
        <p:nvCxnSpPr>
          <p:cNvPr id="18" name="Rechte verbindingslijn met pijl 17"/>
          <p:cNvCxnSpPr>
            <a:stCxn id="8" idx="3"/>
            <a:endCxn id="10" idx="1"/>
          </p:cNvCxnSpPr>
          <p:nvPr/>
        </p:nvCxnSpPr>
        <p:spPr>
          <a:xfrm>
            <a:off x="1763688" y="1815666"/>
            <a:ext cx="17281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1835696" y="1851670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Remote Sensor Protocol Over socket 42001</a:t>
            </a:r>
          </a:p>
          <a:p>
            <a:r>
              <a:rPr lang="en-US" sz="1100" dirty="0" smtClean="0"/>
              <a:t>Global variables </a:t>
            </a:r>
          </a:p>
          <a:p>
            <a:r>
              <a:rPr lang="en-US" sz="1100" dirty="0" smtClean="0"/>
              <a:t>Broadcasts</a:t>
            </a:r>
            <a:endParaRPr lang="nl-NL" sz="1100" dirty="0"/>
          </a:p>
        </p:txBody>
      </p:sp>
      <p:cxnSp>
        <p:nvCxnSpPr>
          <p:cNvPr id="21" name="Rechte verbindingslijn met pijl 20"/>
          <p:cNvCxnSpPr>
            <a:stCxn id="10" idx="3"/>
          </p:cNvCxnSpPr>
          <p:nvPr/>
        </p:nvCxnSpPr>
        <p:spPr>
          <a:xfrm>
            <a:off x="4932040" y="1815666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00" y="3147814"/>
            <a:ext cx="8031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C:\Users\M5810video\Documents\Weekendschool\Pi And More\led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3219822"/>
            <a:ext cx="470531" cy="432048"/>
          </a:xfrm>
          <a:prstGeom prst="rect">
            <a:avLst/>
          </a:prstGeom>
          <a:noFill/>
        </p:spPr>
      </p:pic>
      <p:cxnSp>
        <p:nvCxnSpPr>
          <p:cNvPr id="29" name="Rechte verbindingslijn 28"/>
          <p:cNvCxnSpPr/>
          <p:nvPr/>
        </p:nvCxnSpPr>
        <p:spPr>
          <a:xfrm flipH="1">
            <a:off x="7452320" y="2859782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8028384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>
            <a:off x="8532440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oelichting met afgeronde rechthoek 34"/>
          <p:cNvSpPr/>
          <p:nvPr/>
        </p:nvSpPr>
        <p:spPr>
          <a:xfrm>
            <a:off x="5076056" y="3507854"/>
            <a:ext cx="1944216" cy="792088"/>
          </a:xfrm>
          <a:prstGeom prst="wedgeRoundRectCallout">
            <a:avLst>
              <a:gd name="adj1" fmla="val -57054"/>
              <a:gd name="adj2" fmla="val -114451"/>
              <a:gd name="adj3" fmla="val 16667"/>
            </a:avLst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Defines function of the GPIO pins on the </a:t>
            </a:r>
            <a:r>
              <a:rPr lang="en-US" sz="1200" dirty="0" err="1" smtClean="0">
                <a:solidFill>
                  <a:schemeClr val="tx1"/>
                </a:solidFill>
              </a:rPr>
              <a:t>Arduino</a:t>
            </a:r>
            <a:r>
              <a:rPr lang="en-US" sz="1200" dirty="0" smtClean="0">
                <a:solidFill>
                  <a:schemeClr val="tx1"/>
                </a:solidFill>
              </a:rPr>
              <a:t> (and </a:t>
            </a:r>
            <a:r>
              <a:rPr lang="en-US" sz="1200" dirty="0" err="1" smtClean="0">
                <a:solidFill>
                  <a:schemeClr val="tx1"/>
                </a:solidFill>
              </a:rPr>
              <a:t>RPi</a:t>
            </a:r>
            <a:r>
              <a:rPr lang="en-US" sz="1200" dirty="0" smtClean="0">
                <a:solidFill>
                  <a:schemeClr val="tx1"/>
                </a:solidFill>
              </a:rPr>
              <a:t>) and gives them logical names. </a:t>
            </a:r>
          </a:p>
        </p:txBody>
      </p:sp>
      <p:cxnSp>
        <p:nvCxnSpPr>
          <p:cNvPr id="37" name="Rechte verbindingslijn met pijl 36"/>
          <p:cNvCxnSpPr>
            <a:endCxn id="11" idx="1"/>
          </p:cNvCxnSpPr>
          <p:nvPr/>
        </p:nvCxnSpPr>
        <p:spPr>
          <a:xfrm flipV="1">
            <a:off x="6804248" y="1815666"/>
            <a:ext cx="504056" cy="58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:\Users\M5810video\Documents\Weekendschool\Pi And More\420px-ACNOR_keyboar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3939902"/>
            <a:ext cx="1187188" cy="576634"/>
          </a:xfrm>
          <a:prstGeom prst="rect">
            <a:avLst/>
          </a:prstGeom>
          <a:noFill/>
        </p:spPr>
      </p:pic>
      <p:pic>
        <p:nvPicPr>
          <p:cNvPr id="3079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752" y="3939902"/>
            <a:ext cx="639117" cy="639117"/>
          </a:xfrm>
          <a:prstGeom prst="rect">
            <a:avLst/>
          </a:prstGeom>
          <a:noFill/>
        </p:spPr>
      </p:pic>
      <p:pic>
        <p:nvPicPr>
          <p:cNvPr id="45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95536" y="3939902"/>
            <a:ext cx="639117" cy="639117"/>
          </a:xfrm>
          <a:prstGeom prst="rect">
            <a:avLst/>
          </a:prstGeom>
          <a:noFill/>
        </p:spPr>
      </p:pic>
      <p:pic>
        <p:nvPicPr>
          <p:cNvPr id="3080" name="Picture 8" descr="C:\Users\M5810video\Documents\Weekendschool\Pi And More\HP1750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1840" y="3795886"/>
            <a:ext cx="867892" cy="867892"/>
          </a:xfrm>
          <a:prstGeom prst="rect">
            <a:avLst/>
          </a:prstGeom>
          <a:noFill/>
        </p:spPr>
      </p:pic>
      <p:cxnSp>
        <p:nvCxnSpPr>
          <p:cNvPr id="47" name="Rechte verbindingslijn 46"/>
          <p:cNvCxnSpPr/>
          <p:nvPr/>
        </p:nvCxnSpPr>
        <p:spPr>
          <a:xfrm flipH="1">
            <a:off x="971600" y="3651870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>
            <a:off x="2267744" y="3651870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/>
          <p:cNvCxnSpPr/>
          <p:nvPr/>
        </p:nvCxnSpPr>
        <p:spPr>
          <a:xfrm>
            <a:off x="1691680" y="365187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>
            <a:endCxn id="3080" idx="0"/>
          </p:cNvCxnSpPr>
          <p:nvPr/>
        </p:nvCxnSpPr>
        <p:spPr>
          <a:xfrm>
            <a:off x="3563888" y="3651870"/>
            <a:ext cx="189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 35"/>
          <p:cNvSpPr/>
          <p:nvPr/>
        </p:nvSpPr>
        <p:spPr>
          <a:xfrm>
            <a:off x="1763688" y="2571750"/>
            <a:ext cx="1512168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Predefined sprites (with some code, sounds and costumes)</a:t>
            </a:r>
          </a:p>
        </p:txBody>
      </p:sp>
      <p:sp>
        <p:nvSpPr>
          <p:cNvPr id="39" name="Rechthoek 38"/>
          <p:cNvSpPr/>
          <p:nvPr/>
        </p:nvSpPr>
        <p:spPr>
          <a:xfrm>
            <a:off x="7884368" y="3867894"/>
            <a:ext cx="11876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Standard setup</a:t>
            </a:r>
            <a:endParaRPr lang="nl-NL" sz="1050" dirty="0"/>
          </a:p>
        </p:txBody>
      </p:sp>
      <p:sp>
        <p:nvSpPr>
          <p:cNvPr id="40" name="Rechthoek 39"/>
          <p:cNvSpPr/>
          <p:nvPr/>
        </p:nvSpPr>
        <p:spPr>
          <a:xfrm>
            <a:off x="7884368" y="4083918"/>
            <a:ext cx="1187624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Programmed by the students</a:t>
            </a:r>
            <a:endParaRPr lang="nl-NL" sz="1050" dirty="0"/>
          </a:p>
        </p:txBody>
      </p:sp>
      <p:sp>
        <p:nvSpPr>
          <p:cNvPr id="44" name="Rechthoek 43"/>
          <p:cNvSpPr/>
          <p:nvPr/>
        </p:nvSpPr>
        <p:spPr>
          <a:xfrm>
            <a:off x="7884368" y="4443958"/>
            <a:ext cx="1187624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Prepared by the teacher or expert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9061</TotalTime>
  <Words>2011</Words>
  <Application>Microsoft Office PowerPoint</Application>
  <PresentationFormat>Diavoorstelling (16:9)</PresentationFormat>
  <Paragraphs>277</Paragraphs>
  <Slides>49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49</vt:i4>
      </vt:variant>
    </vt:vector>
  </HeadingPairs>
  <TitlesOfParts>
    <vt:vector size="50" baseType="lpstr">
      <vt:lpstr>Office-thema</vt:lpstr>
      <vt:lpstr>Physical computing from Scratch using scratchClient – Beginners  Control servos, LEDs and more from Scratch using RPi, Arduino, scratchClient</vt:lpstr>
      <vt:lpstr>Ergonomics</vt:lpstr>
      <vt:lpstr>Workshop organisation</vt:lpstr>
      <vt:lpstr>Objectives</vt:lpstr>
      <vt:lpstr>Non-objective</vt:lpstr>
      <vt:lpstr>Weekendschool</vt:lpstr>
      <vt:lpstr>Lessons at the Weekendschool</vt:lpstr>
      <vt:lpstr>Only a few rules today</vt:lpstr>
      <vt:lpstr>The setup</vt:lpstr>
      <vt:lpstr>Where is the presentation?</vt:lpstr>
      <vt:lpstr>Breadboard</vt:lpstr>
      <vt:lpstr>Looking at the Arduino Nano extension board</vt:lpstr>
      <vt:lpstr>Preparing for programming the Arduino Nano</vt:lpstr>
      <vt:lpstr>Uploading scratchClient to the Arduino</vt:lpstr>
      <vt:lpstr>Starting the config tool</vt:lpstr>
      <vt:lpstr>Define the first config file</vt:lpstr>
      <vt:lpstr>Save the config file</vt:lpstr>
      <vt:lpstr>Put the board in front of you in this way</vt:lpstr>
      <vt:lpstr>First step: red LED and + and -</vt:lpstr>
      <vt:lpstr>Second step: add button and blue LED</vt:lpstr>
      <vt:lpstr>Why are these resistors needed?</vt:lpstr>
      <vt:lpstr>Check / double check</vt:lpstr>
      <vt:lpstr>Make a script file to start scratchClient</vt:lpstr>
      <vt:lpstr>Bringing things together</vt:lpstr>
      <vt:lpstr>Create the Scratch program</vt:lpstr>
      <vt:lpstr>Does it work?</vt:lpstr>
      <vt:lpstr>Monitor the variables</vt:lpstr>
      <vt:lpstr>Pulse Width Modulation (PWM)</vt:lpstr>
      <vt:lpstr>Controlling a servo with PWM</vt:lpstr>
      <vt:lpstr>Update the config file</vt:lpstr>
      <vt:lpstr>The servo setup</vt:lpstr>
      <vt:lpstr>Dimming a LED with PWM</vt:lpstr>
      <vt:lpstr>Controlling a buzzer with PWM</vt:lpstr>
      <vt:lpstr>Restart scratchClient</vt:lpstr>
      <vt:lpstr>Make the new variables</vt:lpstr>
      <vt:lpstr>Test whether it works</vt:lpstr>
      <vt:lpstr>Analog input </vt:lpstr>
      <vt:lpstr>Adapt Scratch</vt:lpstr>
      <vt:lpstr>More information</vt:lpstr>
      <vt:lpstr>Physical computing from Scratch using scratchClient – Advanced  Control servos, LEDs and more from Scratch using RPi, Arduino, scratchClient</vt:lpstr>
      <vt:lpstr>Add a Joystick</vt:lpstr>
      <vt:lpstr>Add a Servo</vt:lpstr>
      <vt:lpstr>Control a buzzer</vt:lpstr>
      <vt:lpstr>Control a 3-color LED</vt:lpstr>
      <vt:lpstr>Usage of ident</vt:lpstr>
      <vt:lpstr>Control multiple Arduinos</vt:lpstr>
      <vt:lpstr>The counting function of scratchClient</vt:lpstr>
      <vt:lpstr>Debouncing</vt:lpstr>
      <vt:lpstr>Power on self test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Hans de Jong</dc:creator>
  <cp:lastModifiedBy>Hans de Jong</cp:lastModifiedBy>
  <cp:revision>337</cp:revision>
  <dcterms:created xsi:type="dcterms:W3CDTF">2016-12-25T05:55:15Z</dcterms:created>
  <dcterms:modified xsi:type="dcterms:W3CDTF">2017-06-17T23:16:16Z</dcterms:modified>
</cp:coreProperties>
</file>