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5" r:id="rId9"/>
    <p:sldId id="266" r:id="rId10"/>
    <p:sldId id="262" r:id="rId11"/>
    <p:sldId id="267" r:id="rId12"/>
    <p:sldId id="263" r:id="rId13"/>
    <p:sldId id="264" r:id="rId14"/>
    <p:sldId id="273" r:id="rId15"/>
    <p:sldId id="268" r:id="rId16"/>
    <p:sldId id="271" r:id="rId17"/>
    <p:sldId id="269" r:id="rId18"/>
    <p:sldId id="272" r:id="rId1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372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9A31-70AD-41C4-8458-0089991E15F2}" type="datetimeFigureOut">
              <a:rPr lang="nl-NL" smtClean="0"/>
              <a:pPr/>
              <a:t>7-1-2017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0C72-0B4C-4BB6-B8B4-8BBB38A2E89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7704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76056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467544" y="47226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Hans de </a:t>
            </a:r>
            <a:r>
              <a:rPr lang="en-US" sz="1400" dirty="0" err="1" smtClean="0"/>
              <a:t>Jong</a:t>
            </a:r>
            <a:endParaRPr lang="nl-NL" sz="14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8264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eppg.de/ikg/wordpress/?page_id=6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s://scratch.mit.edu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reallyusefulproducts.co.uk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doweekendschool.nl/" TargetMode="External"/><Relationship Id="rId2" Type="http://schemas.openxmlformats.org/officeDocument/2006/relationships/hyperlink" Target="http://www.imcweekendschool.n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lesson of Physical Computing with Scratch: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en-US" dirty="0" err="1" smtClean="0"/>
              <a:t>scratchClient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for Pi And More 9½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2017/01/14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5810video\Documents\Weekendschool\Pi And More\piandmore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075806"/>
            <a:ext cx="1034256" cy="533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using an </a:t>
            </a:r>
            <a:r>
              <a:rPr lang="en-US" dirty="0" err="1" smtClean="0"/>
              <a:t>Arduino</a:t>
            </a:r>
            <a:r>
              <a:rPr lang="en-US" dirty="0" smtClean="0"/>
              <a:t> for GPIO rather than the GPIO of Raspberry Pi?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analog inputs.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hardware</a:t>
            </a:r>
            <a:r>
              <a:rPr lang="en-US" sz="1800" dirty="0" smtClean="0"/>
              <a:t> PWM (Pulse Width Modulation), which makes controlling servos more stable.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can support real time protocols (e.g. for controlling WS2812).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GPIO pins are 5V tolerant.</a:t>
            </a:r>
          </a:p>
          <a:p>
            <a:r>
              <a:rPr lang="en-US" sz="1800" dirty="0" smtClean="0"/>
              <a:t>When making mistakes, blowing up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is less costly (&lt; 2.5 </a:t>
            </a:r>
            <a:r>
              <a:rPr lang="en-US" sz="1800" dirty="0" smtClean="0"/>
              <a:t>euro for a clone) </a:t>
            </a:r>
            <a:r>
              <a:rPr lang="en-US" sz="1800" dirty="0" smtClean="0"/>
              <a:t>than damaging a </a:t>
            </a:r>
            <a:r>
              <a:rPr lang="en-US" sz="1800" dirty="0" err="1" smtClean="0"/>
              <a:t>RPi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When needing more GPIO pins, extra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can be added.</a:t>
            </a:r>
          </a:p>
          <a:p>
            <a:pPr lvl="1"/>
            <a:r>
              <a:rPr lang="en-US" sz="1400" dirty="0" err="1" smtClean="0"/>
              <a:t>scratchClient</a:t>
            </a:r>
            <a:r>
              <a:rPr lang="en-US" sz="1400" dirty="0" smtClean="0"/>
              <a:t> supports this as beta.</a:t>
            </a:r>
          </a:p>
          <a:p>
            <a:r>
              <a:rPr lang="en-US" sz="1800" dirty="0" smtClean="0"/>
              <a:t>Easier setup and tear down in temporary classroom situations</a:t>
            </a:r>
          </a:p>
          <a:p>
            <a:pPr lvl="1"/>
            <a:r>
              <a:rPr lang="en-US" sz="1400" dirty="0" smtClean="0"/>
              <a:t>Only needing to plug/unplug USB and power connectors.</a:t>
            </a:r>
          </a:p>
          <a:p>
            <a:pPr lvl="1"/>
            <a:r>
              <a:rPr lang="en-US" sz="1400" dirty="0" smtClean="0"/>
              <a:t>Can be programmed to steer servos automatically to default position, ready for packing up.</a:t>
            </a:r>
            <a:endParaRPr lang="nl-NL" sz="14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scratchClient</a:t>
            </a:r>
            <a:r>
              <a:rPr lang="en-US" dirty="0" smtClean="0"/>
              <a:t>: things to know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Installing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2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Unpack</a:t>
            </a:r>
          </a:p>
          <a:p>
            <a:r>
              <a:rPr lang="en-US" dirty="0" smtClean="0"/>
              <a:t>Install other packages as described in the documentation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</a:t>
            </a:r>
            <a:r>
              <a:rPr lang="en-US" dirty="0" err="1" smtClean="0"/>
              <a:t>Arduino</a:t>
            </a:r>
            <a:r>
              <a:rPr lang="en-US" dirty="0" smtClean="0"/>
              <a:t> and put it in a place of your own.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Arduino</a:t>
            </a:r>
            <a:r>
              <a:rPr lang="en-US" dirty="0" smtClean="0"/>
              <a:t> IDE to program the </a:t>
            </a:r>
            <a:r>
              <a:rPr lang="en-US" dirty="0" err="1" smtClean="0"/>
              <a:t>scratchClient</a:t>
            </a:r>
            <a:r>
              <a:rPr lang="en-US" dirty="0" smtClean="0"/>
              <a:t> sketch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Note: when using </a:t>
            </a:r>
            <a:r>
              <a:rPr lang="en-US" dirty="0" err="1" smtClean="0"/>
              <a:t>Arduino</a:t>
            </a:r>
            <a:r>
              <a:rPr lang="en-US" dirty="0" smtClean="0"/>
              <a:t> clones, programming via Raspberry Pi only works till </a:t>
            </a:r>
            <a:r>
              <a:rPr lang="en-US" dirty="0" err="1" smtClean="0"/>
              <a:t>Raspian</a:t>
            </a:r>
            <a:r>
              <a:rPr lang="en-US" dirty="0" smtClean="0"/>
              <a:t> release </a:t>
            </a:r>
            <a:r>
              <a:rPr lang="en-US" dirty="0" err="1" smtClean="0"/>
              <a:t>xxxx</a:t>
            </a:r>
            <a:r>
              <a:rPr lang="en-US" dirty="0" smtClean="0"/>
              <a:t>. Don’t understand why it fails in later releases.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 as parameter.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Good to know about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Input / output …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effort for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See Bill of Material on the next slide.</a:t>
            </a:r>
          </a:p>
          <a:p>
            <a:r>
              <a:rPr lang="en-US" sz="1800" dirty="0" smtClean="0"/>
              <a:t>Material cost for a single piece: ca. </a:t>
            </a:r>
            <a:r>
              <a:rPr lang="en-US" sz="1800" b="1" dirty="0" smtClean="0"/>
              <a:t>20 euro</a:t>
            </a:r>
            <a:r>
              <a:rPr lang="en-US" sz="1800" dirty="0" smtClean="0"/>
              <a:t>, but you will have extra material.</a:t>
            </a:r>
          </a:p>
          <a:p>
            <a:r>
              <a:rPr lang="en-US" sz="1800" dirty="0" smtClean="0"/>
              <a:t>Material cost for a series for e.g. a school: can get </a:t>
            </a:r>
            <a:r>
              <a:rPr lang="en-US" sz="1800" b="1" dirty="0" smtClean="0"/>
              <a:t>sub 20 euro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Labour</a:t>
            </a:r>
            <a:r>
              <a:rPr lang="en-US" sz="1800" dirty="0" smtClean="0"/>
              <a:t> content (no compensation included): </a:t>
            </a:r>
            <a:r>
              <a:rPr lang="en-US" sz="1800" b="1" dirty="0" smtClean="0"/>
              <a:t>ca. 2.5 hour.</a:t>
            </a:r>
          </a:p>
          <a:p>
            <a:r>
              <a:rPr lang="en-US" sz="1800" dirty="0" smtClean="0"/>
              <a:t>Most components were ordered from Aliexpress.com.</a:t>
            </a:r>
          </a:p>
          <a:p>
            <a:pPr lvl="1"/>
            <a:r>
              <a:rPr lang="en-US" sz="1400" dirty="0" smtClean="0"/>
              <a:t>Benefits</a:t>
            </a:r>
          </a:p>
          <a:p>
            <a:pPr lvl="2"/>
            <a:r>
              <a:rPr lang="en-US" sz="1400" dirty="0" smtClean="0"/>
              <a:t>Extremely low prices.</a:t>
            </a:r>
          </a:p>
          <a:p>
            <a:pPr lvl="2"/>
            <a:r>
              <a:rPr lang="en-US" sz="1400" dirty="0" smtClean="0"/>
              <a:t>Almost always shipped for free to The Netherlands, Germany and probably other EU countries</a:t>
            </a:r>
            <a:r>
              <a:rPr lang="en-US" sz="1400" dirty="0" smtClean="0"/>
              <a:t>.</a:t>
            </a:r>
          </a:p>
          <a:p>
            <a:pPr lvl="3"/>
            <a:r>
              <a:rPr lang="en-US" sz="1200" dirty="0" smtClean="0"/>
              <a:t>Counterintuitive: the </a:t>
            </a:r>
            <a:r>
              <a:rPr lang="en-US" sz="1200" b="1" i="1" dirty="0" smtClean="0"/>
              <a:t>smaller</a:t>
            </a:r>
            <a:r>
              <a:rPr lang="en-US" sz="1200" dirty="0" smtClean="0"/>
              <a:t> the order, the more chance that there are no shipment costs. </a:t>
            </a:r>
            <a:endParaRPr lang="en-US" sz="1200" dirty="0" smtClean="0"/>
          </a:p>
          <a:p>
            <a:pPr lvl="1"/>
            <a:r>
              <a:rPr lang="en-US" sz="1400" dirty="0" smtClean="0"/>
              <a:t>Disadvantage</a:t>
            </a:r>
          </a:p>
          <a:p>
            <a:pPr lvl="2"/>
            <a:r>
              <a:rPr lang="en-US" sz="1400" dirty="0" smtClean="0"/>
              <a:t>Delivery takes between 2 weeks and 2 months</a:t>
            </a:r>
          </a:p>
          <a:p>
            <a:pPr lvl="3"/>
            <a:r>
              <a:rPr lang="en-US" sz="1200" dirty="0" smtClean="0"/>
              <a:t>Or arrives never (some 2% of shipments), but then refund is promptly done</a:t>
            </a:r>
          </a:p>
          <a:p>
            <a:pPr lvl="2"/>
            <a:r>
              <a:rPr lang="en-US" sz="1400" dirty="0" smtClean="0"/>
              <a:t>Especially for power supplies: do not expect more than 50% of current that is rated.</a:t>
            </a:r>
          </a:p>
          <a:p>
            <a:pPr lvl="3"/>
            <a:r>
              <a:rPr lang="en-US" sz="1200" dirty="0" smtClean="0"/>
              <a:t>Otherwise it will overheat and blow up. Or the voltage drops way below what is needed.</a:t>
            </a:r>
          </a:p>
          <a:p>
            <a:pPr lvl="2"/>
            <a:r>
              <a:rPr lang="en-US" sz="1400" dirty="0" smtClean="0"/>
              <a:t>Occasionally products are quickly running out</a:t>
            </a:r>
          </a:p>
          <a:p>
            <a:pPr lvl="3"/>
            <a:r>
              <a:rPr lang="en-US" sz="1200" dirty="0" smtClean="0"/>
              <a:t>So make sure you order quickly the amount you need and some spare for the future.</a:t>
            </a:r>
          </a:p>
          <a:p>
            <a:r>
              <a:rPr lang="en-US" sz="1800" dirty="0" smtClean="0"/>
              <a:t>Note: limit each order to max 22 euro </a:t>
            </a:r>
            <a:r>
              <a:rPr lang="en-US" sz="1800" dirty="0" smtClean="0"/>
              <a:t>(holds for all of the EU) if </a:t>
            </a:r>
            <a:r>
              <a:rPr lang="en-US" sz="1800" dirty="0" smtClean="0"/>
              <a:t>you want to avoid VAT, import duties </a:t>
            </a:r>
            <a:r>
              <a:rPr lang="en-US" sz="1800" dirty="0" smtClean="0"/>
              <a:t>and </a:t>
            </a:r>
            <a:r>
              <a:rPr lang="en-US" sz="1800" dirty="0" smtClean="0"/>
              <a:t>handling costs at the shipping company.</a:t>
            </a:r>
          </a:p>
          <a:p>
            <a:r>
              <a:rPr lang="en-US" sz="1800" dirty="0" smtClean="0"/>
              <a:t>Secure payment possible (at least in The Netherlands: you can use IDEAL).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(Bill of Material)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11559" y="915566"/>
          <a:ext cx="8304157" cy="3384376"/>
        </p:xfrm>
        <a:graphic>
          <a:graphicData uri="http://schemas.openxmlformats.org/presentationml/2006/ole">
            <p:oleObj spid="_x0000_s5123" name="Worksheet" r:id="rId3" imgW="18326089" imgH="7458143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scratchClient</a:t>
            </a:r>
            <a:r>
              <a:rPr lang="en-US" dirty="0" smtClean="0"/>
              <a:t> do further?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Control all the GPIO pins on Raspberry Pi.</a:t>
            </a:r>
          </a:p>
          <a:p>
            <a:r>
              <a:rPr lang="en-US" sz="1800" dirty="0" smtClean="0"/>
              <a:t>Run on PC and in combination with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provide physical computing to Scratch on running on Windows.</a:t>
            </a:r>
          </a:p>
          <a:p>
            <a:r>
              <a:rPr lang="en-US" sz="1800" dirty="0" smtClean="0"/>
              <a:t>Watch all the variables in the </a:t>
            </a:r>
            <a:r>
              <a:rPr lang="en-US" sz="1800" dirty="0" err="1" smtClean="0"/>
              <a:t>RPis</a:t>
            </a:r>
            <a:r>
              <a:rPr lang="en-US" sz="1800" dirty="0" smtClean="0"/>
              <a:t> from a central PC.</a:t>
            </a:r>
          </a:p>
          <a:p>
            <a:r>
              <a:rPr lang="en-US" sz="1800" dirty="0" smtClean="0"/>
              <a:t>Allow to use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instead of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r>
              <a:rPr lang="en-US" sz="1800" dirty="0" smtClean="0"/>
              <a:t>Keep apart multiple connected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Nanos</a:t>
            </a:r>
            <a:r>
              <a:rPr lang="en-US" sz="1800" dirty="0" smtClean="0"/>
              <a:t> and address the right GPIO pins on the correct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pPr lvl="1"/>
            <a:r>
              <a:rPr lang="en-US" sz="1600" dirty="0" smtClean="0"/>
              <a:t>So the number of connectable peripherals is virtually infinite.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My conclusion</a:t>
            </a:r>
            <a:r>
              <a:rPr lang="nl-NL" sz="20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sz="2000" b="1" dirty="0" err="1" smtClean="0">
                <a:sym typeface="Wingdings" pitchFamily="2" charset="2"/>
              </a:rPr>
              <a:t>scratchClient</a:t>
            </a:r>
            <a:r>
              <a:rPr lang="en-US" sz="2000" b="1" dirty="0" smtClean="0">
                <a:sym typeface="Wingdings" pitchFamily="2" charset="2"/>
              </a:rPr>
              <a:t> is the ideal software to bring physical computing to Scratch.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presentation and source files of the game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dirty="0" err="1" smtClean="0"/>
              <a:t>Weekendschool</a:t>
            </a:r>
            <a:endParaRPr lang="en-US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6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for yourself?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 my workshop at 13.00 today</a:t>
            </a:r>
          </a:p>
          <a:p>
            <a:pPr lvl="1"/>
            <a:r>
              <a:rPr lang="en-US" dirty="0" smtClean="0"/>
              <a:t>Registration mandatory (with the Pi And More </a:t>
            </a:r>
            <a:r>
              <a:rPr lang="en-US" dirty="0" err="1" smtClean="0"/>
              <a:t>organisers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Hurry up, because the amount of places is limited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workplace for 2 students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4402832" cy="3607049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Raspberry Pi 3B</a:t>
            </a:r>
          </a:p>
          <a:p>
            <a:pPr lvl="1"/>
            <a:r>
              <a:rPr lang="en-US" sz="1400" dirty="0" smtClean="0"/>
              <a:t>With power supply</a:t>
            </a:r>
          </a:p>
          <a:p>
            <a:pPr lvl="1"/>
            <a:r>
              <a:rPr lang="en-US" sz="1400" dirty="0" smtClean="0"/>
              <a:t>With 16 GB </a:t>
            </a:r>
            <a:r>
              <a:rPr lang="en-US" sz="1400" dirty="0" err="1" smtClean="0"/>
              <a:t>microSD</a:t>
            </a:r>
            <a:r>
              <a:rPr lang="en-US" sz="1400" dirty="0" smtClean="0"/>
              <a:t> card</a:t>
            </a:r>
          </a:p>
          <a:p>
            <a:r>
              <a:rPr lang="en-US" sz="1600" dirty="0" smtClean="0"/>
              <a:t>Second hand monitor HP1750 or HP1740</a:t>
            </a:r>
          </a:p>
          <a:p>
            <a:r>
              <a:rPr lang="en-US" sz="1600" dirty="0" smtClean="0"/>
              <a:t>Second hand keyboard</a:t>
            </a:r>
          </a:p>
          <a:p>
            <a:r>
              <a:rPr lang="en-US" sz="1600" dirty="0" smtClean="0"/>
              <a:t>Second hand mice (2x)</a:t>
            </a:r>
          </a:p>
          <a:p>
            <a:pPr lvl="1"/>
            <a:r>
              <a:rPr lang="en-US" sz="1400" dirty="0" smtClean="0"/>
              <a:t>so they can each use a mouse and can be instructed: learn to use your left hand for the mouse as well.</a:t>
            </a:r>
          </a:p>
          <a:p>
            <a:r>
              <a:rPr lang="en-US" sz="1600" dirty="0" smtClean="0"/>
              <a:t>MDF 9mm board (better: 2x 4mm with 12 mm filler in between)</a:t>
            </a:r>
          </a:p>
          <a:p>
            <a:pPr lvl="1"/>
            <a:r>
              <a:rPr lang="en-US" sz="1400" dirty="0" smtClean="0"/>
              <a:t>See further the pictures</a:t>
            </a:r>
          </a:p>
          <a:p>
            <a:r>
              <a:rPr lang="en-US" sz="1600" dirty="0" smtClean="0"/>
              <a:t>For 2 workplaces opposite of each other: 2 laths, 4 clamps, 4 threaded rods M8, 4 nuts, 8 large washers, 12 butterfly nuts.</a:t>
            </a:r>
          </a:p>
          <a:p>
            <a:r>
              <a:rPr lang="en-US" sz="1600" dirty="0" smtClean="0"/>
              <a:t>84 liter crates of RUB (Really Useful Boxes, </a:t>
            </a:r>
            <a:r>
              <a:rPr lang="en-US" sz="1600" dirty="0" smtClean="0">
                <a:hlinkClick r:id="rId2"/>
              </a:rPr>
              <a:t>http://www.reallyusefulproducts.co.uk/</a:t>
            </a:r>
            <a:r>
              <a:rPr lang="en-US" sz="1600" dirty="0" smtClean="0"/>
              <a:t>) can very precisely contain 4 monitors (2 dismounted from their pedestal) and cables.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6146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87574"/>
            <a:ext cx="2687960" cy="3583947"/>
          </a:xfrm>
          <a:prstGeom prst="rect">
            <a:avLst/>
          </a:prstGeom>
          <a:noFill/>
        </p:spPr>
      </p:pic>
      <p:sp>
        <p:nvSpPr>
          <p:cNvPr id="8" name="Tekstvak 7"/>
          <p:cNvSpPr txBox="1"/>
          <p:nvPr/>
        </p:nvSpPr>
        <p:spPr>
          <a:xfrm>
            <a:off x="4932040" y="2499742"/>
            <a:ext cx="1224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Ergonomics: keyboard at the correct height to teach children to pay attention to how they sit when using computers to avoid medical problems (RSI) later in life.</a:t>
            </a:r>
            <a:endParaRPr lang="nl-NL" sz="12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6012160" y="3147814"/>
            <a:ext cx="360040" cy="14401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5940152" y="411510"/>
            <a:ext cx="2746648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Xxx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15567"/>
            <a:ext cx="4038600" cy="208823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Goal and way of working</a:t>
            </a:r>
          </a:p>
          <a:p>
            <a:r>
              <a:rPr lang="en-US" sz="1200" dirty="0" smtClean="0"/>
              <a:t>Bridge the gap between school and what is needed to live in society</a:t>
            </a:r>
          </a:p>
          <a:p>
            <a:pPr lvl="1"/>
            <a:r>
              <a:rPr lang="en-US" sz="1050" dirty="0" smtClean="0"/>
              <a:t>Which is in more privileged families provided by the family</a:t>
            </a:r>
          </a:p>
          <a:p>
            <a:r>
              <a:rPr lang="en-US" sz="1200" dirty="0" smtClean="0"/>
              <a:t>Don’t </a:t>
            </a:r>
            <a:r>
              <a:rPr lang="en-US" sz="1200" dirty="0" smtClean="0"/>
              <a:t>abandon </a:t>
            </a:r>
            <a:r>
              <a:rPr lang="en-US" sz="1200" dirty="0" smtClean="0"/>
              <a:t>them at the end: Alumni program</a:t>
            </a:r>
          </a:p>
          <a:p>
            <a:r>
              <a:rPr lang="en-US" sz="1200" dirty="0" smtClean="0"/>
              <a:t>Data shows: alumni have better professional prospects, are more self-aware, and feel more connected with society.</a:t>
            </a:r>
          </a:p>
          <a:p>
            <a:r>
              <a:rPr lang="en-US" sz="1200" dirty="0" smtClean="0"/>
              <a:t>Program includes training in presentation, research, debate, and conflict resolution – an </a:t>
            </a:r>
            <a:r>
              <a:rPr lang="en-US" sz="1200" dirty="0" err="1" smtClean="0"/>
              <a:t>allround</a:t>
            </a:r>
            <a:r>
              <a:rPr lang="en-US" sz="1200" dirty="0" smtClean="0"/>
              <a:t> character education.</a:t>
            </a:r>
            <a:endParaRPr lang="nl-NL" sz="20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915566"/>
            <a:ext cx="4038600" cy="280831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200" b="1" dirty="0" smtClean="0"/>
              <a:t>Some numbers</a:t>
            </a:r>
          </a:p>
          <a:p>
            <a:r>
              <a:rPr lang="en-US" sz="1200" dirty="0" smtClean="0"/>
              <a:t>&gt; 1000 students in 2016 between 10 and 14 years of age </a:t>
            </a:r>
          </a:p>
          <a:p>
            <a:r>
              <a:rPr lang="en-US" sz="1200" dirty="0" smtClean="0"/>
              <a:t>From disadvantaged neighborhoods</a:t>
            </a:r>
          </a:p>
          <a:p>
            <a:r>
              <a:rPr lang="en-US" sz="1200" dirty="0" smtClean="0"/>
              <a:t>3500+ volunteers</a:t>
            </a:r>
          </a:p>
          <a:p>
            <a:r>
              <a:rPr lang="en-US" sz="1200" dirty="0" smtClean="0"/>
              <a:t>Funded by 110+ sponsors (companies, individuals, foundations)</a:t>
            </a:r>
          </a:p>
          <a:p>
            <a:r>
              <a:rPr lang="en-US" sz="1200" dirty="0" smtClean="0"/>
              <a:t>Curriculum lasts for 2.5 to 3 years</a:t>
            </a:r>
          </a:p>
          <a:p>
            <a:r>
              <a:rPr lang="en-US" sz="1200" dirty="0" smtClean="0"/>
              <a:t>Over 2100 alumni</a:t>
            </a:r>
          </a:p>
          <a:p>
            <a:r>
              <a:rPr lang="en-US" sz="1200" dirty="0" smtClean="0"/>
              <a:t>Students are selected </a:t>
            </a:r>
            <a:r>
              <a:rPr lang="en-US" sz="1200" dirty="0" smtClean="0"/>
              <a:t>on motivation, not on </a:t>
            </a:r>
            <a:r>
              <a:rPr lang="en-US" sz="1200" dirty="0" smtClean="0"/>
              <a:t>IQ</a:t>
            </a:r>
            <a:endParaRPr lang="en-US" sz="1200" dirty="0" smtClean="0"/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founded in 1998,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in xxx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has inspired 30+ other independent copy projects in The Netherlands (one of which is the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).</a:t>
            </a:r>
          </a:p>
          <a:p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67544" y="3075806"/>
            <a:ext cx="4032448" cy="15121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numCol="3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/>
              <a:t>Classes provided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Law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Philosophy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Astronomy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Film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Entrepreneur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Poetry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Safety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Journalism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… many more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44008" y="3795886"/>
            <a:ext cx="4038600" cy="792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information</a:t>
            </a:r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2"/>
              </a:rPr>
              <a:t>www.imcweekendschool.nl</a:t>
            </a:r>
            <a:endParaRPr lang="nl-NL" sz="1400" dirty="0" smtClean="0"/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3"/>
              </a:rPr>
              <a:t>www.trudoweekendschool.nl</a:t>
            </a:r>
            <a:r>
              <a:rPr lang="nl-NL" sz="1400" dirty="0" smtClean="0"/>
              <a:t> 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of 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Objectives</a:t>
            </a:r>
          </a:p>
          <a:p>
            <a:r>
              <a:rPr lang="en-US" sz="1800" dirty="0" smtClean="0"/>
              <a:t>Learn how to use keyboard, mouse and screen without causing health problems.</a:t>
            </a:r>
          </a:p>
          <a:p>
            <a:r>
              <a:rPr lang="en-US" sz="1800" dirty="0" smtClean="0"/>
              <a:t>Learn how to make programs in Scratch</a:t>
            </a:r>
          </a:p>
          <a:p>
            <a:r>
              <a:rPr lang="en-US" sz="1800" dirty="0" smtClean="0"/>
              <a:t>Learn that programming is about more than changing pixels on a screen (Physical Programming).</a:t>
            </a:r>
          </a:p>
          <a:p>
            <a:r>
              <a:rPr lang="en-US" sz="1800" dirty="0" smtClean="0"/>
              <a:t>Learn something about professional programming.</a:t>
            </a:r>
          </a:p>
          <a:p>
            <a:r>
              <a:rPr lang="en-US" sz="1800" dirty="0" smtClean="0"/>
              <a:t>Build something tangible that can be taken home.</a:t>
            </a:r>
          </a:p>
          <a:p>
            <a:r>
              <a:rPr lang="en-US" sz="1800" dirty="0" smtClean="0"/>
              <a:t>Let the children experience how powerful and joyful programming is.</a:t>
            </a:r>
          </a:p>
          <a:p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3 lessons</a:t>
            </a:r>
          </a:p>
          <a:p>
            <a:r>
              <a:rPr lang="en-US" sz="1800" dirty="0" smtClean="0"/>
              <a:t>Each is 2x 75 minutes with 30 minutes break </a:t>
            </a:r>
            <a:r>
              <a:rPr lang="en-US" sz="1800" dirty="0" err="1" smtClean="0"/>
              <a:t>inbetween</a:t>
            </a:r>
            <a:endParaRPr lang="en-US" sz="1800" dirty="0" smtClean="0"/>
          </a:p>
          <a:p>
            <a:r>
              <a:rPr lang="en-US" sz="1800" dirty="0" smtClean="0"/>
              <a:t>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graders: 11 years old.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lessons of the curriculum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1203598"/>
            <a:ext cx="2674640" cy="339102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Lesson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Program a game in Scratch, output on monitor. </a:t>
            </a:r>
          </a:p>
          <a:p>
            <a:r>
              <a:rPr lang="en-US" dirty="0" smtClean="0"/>
              <a:t>1 helper per 8 students.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12160" y="1203598"/>
            <a:ext cx="2674640" cy="339447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Lesson 3</a:t>
            </a:r>
          </a:p>
          <a:p>
            <a:pPr>
              <a:buNone/>
            </a:pPr>
            <a:endParaRPr lang="en-US" dirty="0" smtClean="0"/>
          </a:p>
          <a:p>
            <a:r>
              <a:rPr lang="en-US" sz="1800" dirty="0" smtClean="0"/>
              <a:t>program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from </a:t>
            </a:r>
            <a:r>
              <a:rPr lang="en-US" sz="1800" dirty="0" err="1" smtClean="0"/>
              <a:t>Rpi</a:t>
            </a:r>
            <a:r>
              <a:rPr lang="en-US" sz="1800" dirty="0" smtClean="0"/>
              <a:t>. Complete the electronic circuit of a game to be able to take home. 1 helper per 2 students.</a:t>
            </a:r>
          </a:p>
          <a:p>
            <a:pPr lvl="1"/>
            <a:r>
              <a:rPr lang="en-US" sz="1400" dirty="0" smtClean="0"/>
              <a:t>Could also be done in 2 lessons.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63638"/>
            <a:ext cx="2268438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75856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3"/>
          <p:cNvSpPr txBox="1">
            <a:spLocks/>
          </p:cNvSpPr>
          <p:nvPr/>
        </p:nvSpPr>
        <p:spPr>
          <a:xfrm>
            <a:off x="3203848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 2</a:t>
            </a:r>
          </a:p>
          <a:p>
            <a:r>
              <a:rPr lang="en-US" dirty="0" smtClean="0"/>
              <a:t>physical computing controlled from Scratch. 1 helper per 4 students.</a:t>
            </a:r>
          </a:p>
          <a:p>
            <a:pPr lvl="1"/>
            <a:r>
              <a:rPr lang="en-US" sz="1400" dirty="0" smtClean="0"/>
              <a:t>Could also be done in 2 lessons.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JL-LINKS 9"/>
          <p:cNvSpPr/>
          <p:nvPr/>
        </p:nvSpPr>
        <p:spPr>
          <a:xfrm rot="16200000">
            <a:off x="4103948" y="879562"/>
            <a:ext cx="28803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 of lesson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363838"/>
            <a:ext cx="1440827" cy="10478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game by pressing the joy stick button (because it is there anyway)</a:t>
            </a:r>
          </a:p>
          <a:p>
            <a:r>
              <a:rPr lang="en-US" dirty="0" smtClean="0"/>
              <a:t>Red LED </a:t>
            </a:r>
            <a:r>
              <a:rPr lang="en-US" dirty="0" err="1" smtClean="0"/>
              <a:t>lites</a:t>
            </a:r>
            <a:r>
              <a:rPr lang="en-US" dirty="0" smtClean="0"/>
              <a:t> </a:t>
            </a:r>
            <a:r>
              <a:rPr lang="en-US" dirty="0" smtClean="0"/>
              <a:t>at random</a:t>
            </a:r>
          </a:p>
          <a:p>
            <a:r>
              <a:rPr lang="en-US" dirty="0" smtClean="0"/>
              <a:t>When LED </a:t>
            </a:r>
            <a:r>
              <a:rPr lang="en-US" dirty="0" err="1" smtClean="0"/>
              <a:t>lites</a:t>
            </a:r>
            <a:r>
              <a:rPr lang="en-US" dirty="0" smtClean="0"/>
              <a:t>, the first one pressing their button gets a point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duck</a:t>
            </a:r>
            <a:r>
              <a:rPr lang="nl-NL" dirty="0" smtClean="0"/>
              <a:t> </a:t>
            </a:r>
            <a:r>
              <a:rPr lang="nl-NL" dirty="0" err="1" smtClean="0"/>
              <a:t>turns</a:t>
            </a:r>
            <a:r>
              <a:rPr lang="nl-NL" dirty="0" smtClean="0"/>
              <a:t> to the </a:t>
            </a:r>
            <a:r>
              <a:rPr lang="nl-NL" dirty="0" err="1" smtClean="0"/>
              <a:t>person</a:t>
            </a:r>
            <a:r>
              <a:rPr lang="nl-NL" dirty="0" smtClean="0"/>
              <a:t> </a:t>
            </a:r>
            <a:r>
              <a:rPr lang="nl-NL" dirty="0" err="1" smtClean="0"/>
              <a:t>scoring</a:t>
            </a:r>
            <a:r>
              <a:rPr lang="nl-NL" dirty="0" smtClean="0"/>
              <a:t> and </a:t>
            </a:r>
            <a:r>
              <a:rPr lang="nl-NL" dirty="0" err="1" smtClean="0"/>
              <a:t>makes</a:t>
            </a:r>
            <a:r>
              <a:rPr lang="nl-NL" dirty="0" smtClean="0"/>
              <a:t> a </a:t>
            </a:r>
            <a:r>
              <a:rPr lang="nl-NL" dirty="0" err="1" smtClean="0"/>
              <a:t>bow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the button is pressed without the LED being lit, the other gets a point</a:t>
            </a:r>
          </a:p>
          <a:p>
            <a:pPr lvl="1"/>
            <a:r>
              <a:rPr lang="en-US" dirty="0" smtClean="0"/>
              <a:t>The duck turns to the one who pressed and shakes “no”.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923678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95686"/>
            <a:ext cx="470531" cy="43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ns de Jo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Hans de Jong</Template>
  <TotalTime>15425</TotalTime>
  <Words>1405</Words>
  <Application>Microsoft Office PowerPoint</Application>
  <PresentationFormat>Diavoorstelling (16:9)</PresentationFormat>
  <Paragraphs>207</Paragraphs>
  <Slides>18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0" baseType="lpstr">
      <vt:lpstr>Hans de Jong</vt:lpstr>
      <vt:lpstr>Worksheet</vt:lpstr>
      <vt:lpstr>A lesson of Physical Computing with Scratch: RPi, scratchClient and Arduino </vt:lpstr>
      <vt:lpstr>Weekendschool</vt:lpstr>
      <vt:lpstr>Weekendschool</vt:lpstr>
      <vt:lpstr>Curriculum of Programming</vt:lpstr>
      <vt:lpstr>The 3 lessons of the curriculum</vt:lpstr>
      <vt:lpstr>The hardware of lesson 2</vt:lpstr>
      <vt:lpstr>The setup</vt:lpstr>
      <vt:lpstr>The game</vt:lpstr>
      <vt:lpstr>Demo of the game</vt:lpstr>
      <vt:lpstr>Why using an Arduino for GPIO rather than the GPIO of Raspberry Pi?</vt:lpstr>
      <vt:lpstr>scratchClient: things to know</vt:lpstr>
      <vt:lpstr>Cost and effort for the board</vt:lpstr>
      <vt:lpstr>BOM (Bill of Material) </vt:lpstr>
      <vt:lpstr>What can scratchClient do further?</vt:lpstr>
      <vt:lpstr>More information</vt:lpstr>
      <vt:lpstr>Try for yourself?</vt:lpstr>
      <vt:lpstr>Making a workplace for 2 students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lesson of physical Computing with Scratch: RPi, scratchClient and Arduino </dc:title>
  <dc:creator>Hans de Jong</dc:creator>
  <cp:lastModifiedBy>Hans de Jong</cp:lastModifiedBy>
  <cp:revision>539</cp:revision>
  <dcterms:created xsi:type="dcterms:W3CDTF">2016-12-25T06:48:18Z</dcterms:created>
  <dcterms:modified xsi:type="dcterms:W3CDTF">2017-01-07T16:03:15Z</dcterms:modified>
</cp:coreProperties>
</file>