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102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100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6"/>
  </p:notesMasterIdLst>
  <p:sldIdLst>
    <p:sldId id="481" r:id="rId2"/>
    <p:sldId id="391" r:id="rId3"/>
    <p:sldId id="353" r:id="rId4"/>
    <p:sldId id="407" r:id="rId5"/>
    <p:sldId id="392" r:id="rId6"/>
    <p:sldId id="362" r:id="rId7"/>
    <p:sldId id="393" r:id="rId8"/>
    <p:sldId id="352" r:id="rId9"/>
    <p:sldId id="395" r:id="rId10"/>
    <p:sldId id="271" r:id="rId11"/>
    <p:sldId id="365" r:id="rId12"/>
    <p:sldId id="363" r:id="rId13"/>
    <p:sldId id="394" r:id="rId14"/>
    <p:sldId id="270" r:id="rId15"/>
    <p:sldId id="406" r:id="rId16"/>
    <p:sldId id="364" r:id="rId17"/>
    <p:sldId id="316" r:id="rId18"/>
    <p:sldId id="397" r:id="rId19"/>
    <p:sldId id="368" r:id="rId20"/>
    <p:sldId id="317" r:id="rId21"/>
    <p:sldId id="370" r:id="rId22"/>
    <p:sldId id="401" r:id="rId23"/>
    <p:sldId id="403" r:id="rId24"/>
    <p:sldId id="404" r:id="rId25"/>
    <p:sldId id="398" r:id="rId26"/>
    <p:sldId id="336" r:id="rId27"/>
    <p:sldId id="446" r:id="rId28"/>
    <p:sldId id="447" r:id="rId29"/>
    <p:sldId id="482" r:id="rId30"/>
    <p:sldId id="448" r:id="rId31"/>
    <p:sldId id="373" r:id="rId32"/>
    <p:sldId id="375" r:id="rId33"/>
    <p:sldId id="376" r:id="rId34"/>
    <p:sldId id="282" r:id="rId35"/>
    <p:sldId id="302" r:id="rId36"/>
    <p:sldId id="380" r:id="rId37"/>
    <p:sldId id="372" r:id="rId38"/>
    <p:sldId id="408" r:id="rId39"/>
    <p:sldId id="409" r:id="rId40"/>
    <p:sldId id="385" r:id="rId41"/>
    <p:sldId id="410" r:id="rId42"/>
    <p:sldId id="338" r:id="rId43"/>
    <p:sldId id="381" r:id="rId44"/>
    <p:sldId id="343" r:id="rId45"/>
    <p:sldId id="411" r:id="rId46"/>
    <p:sldId id="318" r:id="rId47"/>
    <p:sldId id="319" r:id="rId48"/>
    <p:sldId id="382" r:id="rId49"/>
    <p:sldId id="297" r:id="rId50"/>
    <p:sldId id="412" r:id="rId51"/>
    <p:sldId id="383" r:id="rId52"/>
    <p:sldId id="384" r:id="rId53"/>
    <p:sldId id="320" r:id="rId54"/>
    <p:sldId id="445" r:id="rId55"/>
    <p:sldId id="342" r:id="rId56"/>
    <p:sldId id="413" r:id="rId57"/>
    <p:sldId id="321" r:id="rId58"/>
    <p:sldId id="414" r:id="rId59"/>
    <p:sldId id="416" r:id="rId60"/>
    <p:sldId id="322" r:id="rId61"/>
    <p:sldId id="417" r:id="rId62"/>
    <p:sldId id="418" r:id="rId63"/>
    <p:sldId id="323" r:id="rId64"/>
    <p:sldId id="420" r:id="rId65"/>
    <p:sldId id="419" r:id="rId66"/>
    <p:sldId id="421" r:id="rId67"/>
    <p:sldId id="422" r:id="rId68"/>
    <p:sldId id="450" r:id="rId69"/>
    <p:sldId id="386" r:id="rId70"/>
    <p:sldId id="309" r:id="rId71"/>
    <p:sldId id="423" r:id="rId72"/>
    <p:sldId id="387" r:id="rId73"/>
    <p:sldId id="424" r:id="rId74"/>
    <p:sldId id="388" r:id="rId75"/>
    <p:sldId id="298" r:id="rId76"/>
    <p:sldId id="425" r:id="rId77"/>
    <p:sldId id="426" r:id="rId78"/>
    <p:sldId id="427" r:id="rId79"/>
    <p:sldId id="428" r:id="rId80"/>
    <p:sldId id="430" r:id="rId81"/>
    <p:sldId id="389" r:id="rId82"/>
    <p:sldId id="301" r:id="rId83"/>
    <p:sldId id="432" r:id="rId84"/>
    <p:sldId id="433" r:id="rId85"/>
    <p:sldId id="330" r:id="rId86"/>
    <p:sldId id="434" r:id="rId87"/>
    <p:sldId id="435" r:id="rId88"/>
    <p:sldId id="390" r:id="rId89"/>
    <p:sldId id="331" r:id="rId90"/>
    <p:sldId id="332" r:id="rId91"/>
    <p:sldId id="443" r:id="rId92"/>
    <p:sldId id="326" r:id="rId93"/>
    <p:sldId id="437" r:id="rId94"/>
    <p:sldId id="438" r:id="rId95"/>
    <p:sldId id="439" r:id="rId96"/>
    <p:sldId id="441" r:id="rId97"/>
    <p:sldId id="442" r:id="rId98"/>
    <p:sldId id="378" r:id="rId99"/>
    <p:sldId id="339" r:id="rId100"/>
    <p:sldId id="328" r:id="rId101"/>
    <p:sldId id="459" r:id="rId102"/>
    <p:sldId id="340" r:id="rId103"/>
    <p:sldId id="341" r:id="rId104"/>
    <p:sldId id="333" r:id="rId105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ns de Jong" initials="Hd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FF3300"/>
    <a:srgbClr val="007A3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 autoAdjust="0"/>
    <p:restoredTop sz="94628" autoAdjust="0"/>
  </p:normalViewPr>
  <p:slideViewPr>
    <p:cSldViewPr>
      <p:cViewPr>
        <p:scale>
          <a:sx n="150" d="100"/>
          <a:sy n="150" d="100"/>
        </p:scale>
        <p:origin x="-396" y="-23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commentAuthors" Target="commentAuthor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203D-5BB1-439B-9A8B-0C4974EC0C08}" type="datetimeFigureOut">
              <a:rPr lang="nl-NL" smtClean="0"/>
              <a:pPr/>
              <a:t>8-2-2018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ECD2A-2AC8-46C2-8FC7-36BC96A5D08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10</a:t>
            </a:fld>
            <a:endParaRPr lang="nl-NL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100</a:t>
            </a:fld>
            <a:endParaRPr lang="nl-NL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102</a:t>
            </a:fld>
            <a:endParaRPr lang="nl-NL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103</a:t>
            </a:fld>
            <a:endParaRPr lang="nl-NL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104</a:t>
            </a:fld>
            <a:endParaRPr lang="nl-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11</a:t>
            </a:fld>
            <a:endParaRPr lang="nl-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12</a:t>
            </a:fld>
            <a:endParaRPr lang="nl-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13</a:t>
            </a:fld>
            <a:endParaRPr lang="nl-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14</a:t>
            </a:fld>
            <a:endParaRPr lang="nl-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15</a:t>
            </a:fld>
            <a:endParaRPr lang="nl-N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16</a:t>
            </a:fld>
            <a:endParaRPr lang="nl-N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17</a:t>
            </a:fld>
            <a:endParaRPr lang="nl-N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18</a:t>
            </a:fld>
            <a:endParaRPr lang="nl-N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19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20</a:t>
            </a:fld>
            <a:endParaRPr lang="nl-N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21</a:t>
            </a:fld>
            <a:endParaRPr lang="nl-N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22</a:t>
            </a:fld>
            <a:endParaRPr lang="nl-N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23</a:t>
            </a:fld>
            <a:endParaRPr lang="nl-N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24</a:t>
            </a:fld>
            <a:endParaRPr lang="nl-NL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25</a:t>
            </a:fld>
            <a:endParaRPr lang="nl-NL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26</a:t>
            </a:fld>
            <a:endParaRPr lang="nl-NL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27</a:t>
            </a:fld>
            <a:endParaRPr lang="nl-NL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28</a:t>
            </a:fld>
            <a:endParaRPr lang="nl-NL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29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</a:t>
            </a:fld>
            <a:endParaRPr lang="nl-NL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30</a:t>
            </a:fld>
            <a:endParaRPr lang="nl-NL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31</a:t>
            </a:fld>
            <a:endParaRPr lang="nl-NL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32</a:t>
            </a:fld>
            <a:endParaRPr lang="nl-NL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33</a:t>
            </a:fld>
            <a:endParaRPr lang="nl-NL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34</a:t>
            </a:fld>
            <a:endParaRPr lang="nl-NL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35</a:t>
            </a:fld>
            <a:endParaRPr lang="nl-NL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36</a:t>
            </a:fld>
            <a:endParaRPr lang="nl-NL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37</a:t>
            </a:fld>
            <a:endParaRPr lang="nl-NL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38</a:t>
            </a:fld>
            <a:endParaRPr lang="nl-NL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39</a:t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4</a:t>
            </a:fld>
            <a:endParaRPr lang="nl-NL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40</a:t>
            </a:fld>
            <a:endParaRPr lang="nl-NL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41</a:t>
            </a:fld>
            <a:endParaRPr lang="nl-NL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42</a:t>
            </a:fld>
            <a:endParaRPr lang="nl-NL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43</a:t>
            </a:fld>
            <a:endParaRPr lang="nl-NL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44</a:t>
            </a:fld>
            <a:endParaRPr lang="nl-NL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45</a:t>
            </a:fld>
            <a:endParaRPr lang="nl-NL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46</a:t>
            </a:fld>
            <a:endParaRPr lang="nl-NL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47</a:t>
            </a:fld>
            <a:endParaRPr lang="nl-NL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48</a:t>
            </a:fld>
            <a:endParaRPr lang="nl-NL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49</a:t>
            </a:fld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5</a:t>
            </a:fld>
            <a:endParaRPr lang="nl-NL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50</a:t>
            </a:fld>
            <a:endParaRPr lang="nl-NL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51</a:t>
            </a:fld>
            <a:endParaRPr lang="nl-NL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52</a:t>
            </a:fld>
            <a:endParaRPr lang="nl-NL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53</a:t>
            </a:fld>
            <a:endParaRPr lang="nl-NL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54</a:t>
            </a:fld>
            <a:endParaRPr lang="nl-NL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55</a:t>
            </a:fld>
            <a:endParaRPr lang="nl-NL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56</a:t>
            </a:fld>
            <a:endParaRPr lang="nl-NL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57</a:t>
            </a:fld>
            <a:endParaRPr lang="nl-NL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58</a:t>
            </a:fld>
            <a:endParaRPr lang="nl-NL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59</a:t>
            </a:fld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60</a:t>
            </a:fld>
            <a:endParaRPr lang="nl-NL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61</a:t>
            </a:fld>
            <a:endParaRPr lang="nl-NL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62</a:t>
            </a:fld>
            <a:endParaRPr lang="nl-NL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63</a:t>
            </a:fld>
            <a:endParaRPr lang="nl-NL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64</a:t>
            </a:fld>
            <a:endParaRPr lang="nl-NL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65</a:t>
            </a:fld>
            <a:endParaRPr lang="nl-NL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66</a:t>
            </a:fld>
            <a:endParaRPr lang="nl-NL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67</a:t>
            </a:fld>
            <a:endParaRPr lang="nl-NL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68</a:t>
            </a:fld>
            <a:endParaRPr lang="nl-NL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69</a:t>
            </a:fld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7</a:t>
            </a:fld>
            <a:endParaRPr lang="nl-NL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70</a:t>
            </a:fld>
            <a:endParaRPr lang="nl-NL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71</a:t>
            </a:fld>
            <a:endParaRPr lang="nl-NL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72</a:t>
            </a:fld>
            <a:endParaRPr lang="nl-NL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73</a:t>
            </a:fld>
            <a:endParaRPr lang="nl-NL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74</a:t>
            </a:fld>
            <a:endParaRPr lang="nl-NL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75</a:t>
            </a:fld>
            <a:endParaRPr lang="nl-NL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76</a:t>
            </a:fld>
            <a:endParaRPr lang="nl-NL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77</a:t>
            </a:fld>
            <a:endParaRPr lang="nl-NL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78</a:t>
            </a:fld>
            <a:endParaRPr lang="nl-NL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79</a:t>
            </a:fld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8</a:t>
            </a:fld>
            <a:endParaRPr lang="nl-NL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80</a:t>
            </a:fld>
            <a:endParaRPr lang="nl-NL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81</a:t>
            </a:fld>
            <a:endParaRPr lang="nl-NL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82</a:t>
            </a:fld>
            <a:endParaRPr lang="nl-NL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83</a:t>
            </a:fld>
            <a:endParaRPr lang="nl-NL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84</a:t>
            </a:fld>
            <a:endParaRPr lang="nl-NL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85</a:t>
            </a:fld>
            <a:endParaRPr lang="nl-NL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86</a:t>
            </a:fld>
            <a:endParaRPr lang="nl-NL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87</a:t>
            </a:fld>
            <a:endParaRPr lang="nl-NL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88</a:t>
            </a:fld>
            <a:endParaRPr lang="nl-NL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89</a:t>
            </a:fld>
            <a:endParaRPr lang="nl-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9</a:t>
            </a:fld>
            <a:endParaRPr lang="nl-NL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90</a:t>
            </a:fld>
            <a:endParaRPr lang="nl-NL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91</a:t>
            </a:fld>
            <a:endParaRPr lang="nl-NL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92</a:t>
            </a:fld>
            <a:endParaRPr lang="nl-NL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93</a:t>
            </a:fld>
            <a:endParaRPr lang="nl-NL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94</a:t>
            </a:fld>
            <a:endParaRPr lang="nl-NL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95</a:t>
            </a:fld>
            <a:endParaRPr lang="nl-NL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96</a:t>
            </a:fld>
            <a:endParaRPr lang="nl-NL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97</a:t>
            </a:fld>
            <a:endParaRPr lang="nl-NL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98</a:t>
            </a:fld>
            <a:endParaRPr lang="nl-NL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99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om het opmaakprofiel van de modelondertitel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eidingsblad"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4767263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Tekstvak 8"/>
          <p:cNvSpPr txBox="1"/>
          <p:nvPr userDrawn="1"/>
        </p:nvSpPr>
        <p:spPr>
          <a:xfrm>
            <a:off x="0" y="4712613"/>
            <a:ext cx="205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Hans de </a:t>
            </a:r>
            <a:r>
              <a:rPr lang="en-US" sz="1100" dirty="0" err="1" smtClean="0"/>
              <a:t>Jong</a:t>
            </a:r>
            <a:r>
              <a:rPr lang="en-US" sz="1100" dirty="0" smtClean="0"/>
              <a:t> / Gerhard </a:t>
            </a:r>
            <a:r>
              <a:rPr lang="en-US" sz="1100" dirty="0" err="1" smtClean="0"/>
              <a:t>Hepp</a:t>
            </a:r>
            <a:endParaRPr lang="nl-NL" sz="1100" dirty="0"/>
          </a:p>
        </p:txBody>
      </p:sp>
      <p:pic>
        <p:nvPicPr>
          <p:cNvPr id="8" name="Picture 2" descr="C:\Users\M5810video\Documents\Weekendschool\Pi And More\piandmore-big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89678" y="4682429"/>
            <a:ext cx="794690" cy="4096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9367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1925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1397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42875" algn="l" defTabSz="89693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hans.piam@hanselma.n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heppg@web.de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rduino.cc/" TargetMode="External"/><Relationship Id="rId3" Type="http://schemas.openxmlformats.org/officeDocument/2006/relationships/hyperlink" Target="http://www.github.com/" TargetMode="External"/><Relationship Id="rId7" Type="http://schemas.openxmlformats.org/officeDocument/2006/relationships/hyperlink" Target="https://www.raspberrypi.org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aspberrypi.org/forums/viewforum.php?f=77" TargetMode="External"/><Relationship Id="rId5" Type="http://schemas.openxmlformats.org/officeDocument/2006/relationships/hyperlink" Target="https://scratch.mit.edu/" TargetMode="External"/><Relationship Id="rId4" Type="http://schemas.openxmlformats.org/officeDocument/2006/relationships/hyperlink" Target="http://heppg.de/ikg/wordpress/?page_id=6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xegg.com/regex-quickstart.html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" TargetMode="Externa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mailto:hans.piam@hanselma.nl" TargetMode="External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heppg@web.de" TargetMode="Externa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rduino.cc/" TargetMode="External"/><Relationship Id="rId3" Type="http://schemas.openxmlformats.org/officeDocument/2006/relationships/hyperlink" Target="http://www.github.com/" TargetMode="External"/><Relationship Id="rId7" Type="http://schemas.openxmlformats.org/officeDocument/2006/relationships/hyperlink" Target="https://www.raspberrypi.org/" TargetMode="External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aspberrypi.org/forums/viewforum.php?f=77" TargetMode="External"/><Relationship Id="rId5" Type="http://schemas.openxmlformats.org/officeDocument/2006/relationships/hyperlink" Target="https://scratch.mit.edu/" TargetMode="External"/><Relationship Id="rId4" Type="http://schemas.openxmlformats.org/officeDocument/2006/relationships/hyperlink" Target="http://heppg.de/ikg/wordpress/?page_id=6" TargetMode="Externa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8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51470"/>
            <a:ext cx="7772400" cy="3096344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err="1" smtClean="0"/>
              <a:t>Physical</a:t>
            </a:r>
            <a:r>
              <a:rPr lang="nl-NL" dirty="0" smtClean="0"/>
              <a:t> </a:t>
            </a:r>
            <a:r>
              <a:rPr lang="nl-NL" dirty="0" err="1" smtClean="0"/>
              <a:t>computing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Scratch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scratchClient</a:t>
            </a:r>
            <a:r>
              <a:rPr lang="nl-NL" dirty="0" smtClean="0"/>
              <a:t> – </a:t>
            </a:r>
            <a:r>
              <a:rPr lang="nl-NL" b="1" dirty="0" err="1" smtClean="0"/>
              <a:t>Intermediate</a:t>
            </a:r>
            <a:r>
              <a:rPr lang="nl-NL" b="1" dirty="0" smtClean="0"/>
              <a:t/>
            </a:r>
            <a:br>
              <a:rPr lang="nl-NL" b="1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en-US" sz="3600" i="1" dirty="0" smtClean="0"/>
              <a:t>Co</a:t>
            </a:r>
            <a:r>
              <a:rPr lang="nl-NL" sz="3600" i="1" dirty="0" err="1" smtClean="0"/>
              <a:t>ntrol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servos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LEDs</a:t>
            </a:r>
            <a:r>
              <a:rPr lang="nl-NL" sz="3600" i="1" dirty="0" smtClean="0"/>
              <a:t> and more </a:t>
            </a:r>
            <a:r>
              <a:rPr lang="nl-NL" sz="3600" i="1" dirty="0" err="1" smtClean="0"/>
              <a:t>from</a:t>
            </a:r>
            <a:r>
              <a:rPr lang="nl-NL" sz="3600" i="1" dirty="0" smtClean="0"/>
              <a:t> Scratch </a:t>
            </a:r>
            <a:r>
              <a:rPr lang="nl-NL" sz="3600" i="1" dirty="0" err="1" smtClean="0"/>
              <a:t>using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RPi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Arduino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scratchClient</a:t>
            </a:r>
            <a:endParaRPr lang="nl-NL" i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3435846"/>
            <a:ext cx="6400800" cy="131445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Hans de </a:t>
            </a:r>
            <a:r>
              <a:rPr lang="en-US" dirty="0" err="1" smtClean="0">
                <a:solidFill>
                  <a:schemeClr val="bg1"/>
                </a:solidFill>
              </a:rPr>
              <a:t>Jong</a:t>
            </a:r>
            <a:r>
              <a:rPr lang="en-US" dirty="0" smtClean="0">
                <a:solidFill>
                  <a:schemeClr val="bg1"/>
                </a:solidFill>
              </a:rPr>
              <a:t> &amp; Gerhard </a:t>
            </a:r>
            <a:r>
              <a:rPr lang="en-US" dirty="0" err="1" smtClean="0">
                <a:solidFill>
                  <a:schemeClr val="bg1"/>
                </a:solidFill>
              </a:rPr>
              <a:t>Hepp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Pi And More 10 1/2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Stuttgart – 24 February 2017 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 Width Modulation (PWM)</a:t>
            </a:r>
            <a:endParaRPr lang="nl-NL" dirty="0"/>
          </a:p>
        </p:txBody>
      </p:sp>
      <p:pic>
        <p:nvPicPr>
          <p:cNvPr id="8195" name="Picture 3" descr="C:\Users\M5810video\Documents\Weekendschool\Github\Old\pwm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203598"/>
            <a:ext cx="2959233" cy="3240360"/>
          </a:xfrm>
          <a:prstGeom prst="rect">
            <a:avLst/>
          </a:prstGeom>
          <a:noFill/>
        </p:spPr>
      </p:pic>
      <p:sp>
        <p:nvSpPr>
          <p:cNvPr id="4" name="Tekstvak 3"/>
          <p:cNvSpPr txBox="1"/>
          <p:nvPr/>
        </p:nvSpPr>
        <p:spPr>
          <a:xfrm>
            <a:off x="3923928" y="1635646"/>
            <a:ext cx="4536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By modulating (changing) the pulse width, the amount of energy fed to </a:t>
            </a:r>
            <a:r>
              <a:rPr lang="en-US" dirty="0" smtClean="0"/>
              <a:t>e.g</a:t>
            </a:r>
            <a:r>
              <a:rPr lang="en-US" dirty="0" smtClean="0"/>
              <a:t>. </a:t>
            </a:r>
            <a:r>
              <a:rPr lang="en-US" dirty="0" smtClean="0"/>
              <a:t>the LED </a:t>
            </a:r>
            <a:r>
              <a:rPr lang="en-US" dirty="0" smtClean="0"/>
              <a:t>is changed, and hence the intensity with which you see it lighting.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Note that in practice the LED is blinking some 800 blinks / second. 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However, no human eye can see more than 100 blinks / second.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</a:t>
            </a:fld>
            <a:endParaRPr lang="nl-NL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current per pin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 output current per pin = 20 </a:t>
            </a:r>
            <a:r>
              <a:rPr lang="en-US" dirty="0" err="1" smtClean="0"/>
              <a:t>mA</a:t>
            </a:r>
            <a:endParaRPr lang="en-US" dirty="0" smtClean="0"/>
          </a:p>
          <a:p>
            <a:r>
              <a:rPr lang="en-US" dirty="0" smtClean="0"/>
              <a:t>Total current for the board: 1 A</a:t>
            </a:r>
          </a:p>
          <a:p>
            <a:r>
              <a:rPr lang="en-US" dirty="0" smtClean="0"/>
              <a:t>Note that also the potentiometer and the joystick take power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100</a:t>
            </a:fld>
            <a:endParaRPr lang="nl-NL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the resistors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101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7020272" y="1059582"/>
            <a:ext cx="2016224" cy="1728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the setup (1 of 2)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is a list of the cost of the setup of the external board.</a:t>
            </a:r>
          </a:p>
          <a:p>
            <a:r>
              <a:rPr lang="en-US" dirty="0" smtClean="0"/>
              <a:t>Not included is the cost of the </a:t>
            </a:r>
            <a:r>
              <a:rPr lang="en-US" dirty="0" err="1" smtClean="0"/>
              <a:t>perspex</a:t>
            </a:r>
            <a:r>
              <a:rPr lang="en-US" dirty="0" smtClean="0"/>
              <a:t> board and the nuts and bolts, which are not an absolute minimum requirement</a:t>
            </a:r>
          </a:p>
          <a:p>
            <a:pPr lvl="1"/>
            <a:r>
              <a:rPr lang="en-US" dirty="0" smtClean="0"/>
              <a:t>And for which there are alternatives, e.g. use cardboard or an MDF board</a:t>
            </a:r>
          </a:p>
          <a:p>
            <a:r>
              <a:rPr lang="en-US" dirty="0" smtClean="0"/>
              <a:t>All material comes from </a:t>
            </a:r>
            <a:r>
              <a:rPr lang="en-US" dirty="0" err="1" smtClean="0"/>
              <a:t>Aliexpress</a:t>
            </a:r>
            <a:endParaRPr lang="en-US" dirty="0" smtClean="0"/>
          </a:p>
          <a:p>
            <a:pPr lvl="1"/>
            <a:r>
              <a:rPr lang="en-US" dirty="0" smtClean="0"/>
              <a:t>Very cheap</a:t>
            </a:r>
          </a:p>
          <a:p>
            <a:pPr lvl="1"/>
            <a:r>
              <a:rPr lang="en-US" dirty="0" smtClean="0"/>
              <a:t>Often no shipping costs to Europe</a:t>
            </a:r>
          </a:p>
          <a:p>
            <a:pPr lvl="1"/>
            <a:r>
              <a:rPr lang="en-US" dirty="0" smtClean="0"/>
              <a:t>Takes between 2 weeks and 2 months</a:t>
            </a:r>
          </a:p>
          <a:p>
            <a:pPr lvl="2"/>
            <a:r>
              <a:rPr lang="en-US" dirty="0" smtClean="0"/>
              <a:t>Or never arrives, but then money is promptly returned.</a:t>
            </a:r>
          </a:p>
          <a:p>
            <a:pPr lvl="1"/>
            <a:r>
              <a:rPr lang="en-US" dirty="0" smtClean="0"/>
              <a:t>When ordering below 22 euro, no import duties and handling costs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102</a:t>
            </a:fld>
            <a:endParaRPr lang="nl-NL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the setup (2 of 2)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103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7020272" y="1059582"/>
            <a:ext cx="2016224" cy="1728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104</a:t>
            </a:fld>
            <a:endParaRPr lang="nl-N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5810video\Documents\Weekendschool\Pi And More\PiAndMore WS - 4 - analog input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2"/>
            <a:ext cx="5223154" cy="408411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Dimming the </a:t>
            </a:r>
            <a:r>
              <a:rPr lang="en-US" dirty="0" err="1" smtClean="0"/>
              <a:t>BigBlueLED</a:t>
            </a:r>
            <a:r>
              <a:rPr lang="en-US" dirty="0" smtClean="0"/>
              <a:t> with PWM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11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/>
          <p:cNvSpPr txBox="1"/>
          <p:nvPr/>
        </p:nvSpPr>
        <p:spPr>
          <a:xfrm>
            <a:off x="3203848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power off and USB cable out before making changes!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5" name="PIJL-OMHOOG 14"/>
          <p:cNvSpPr/>
          <p:nvPr/>
        </p:nvSpPr>
        <p:spPr>
          <a:xfrm>
            <a:off x="2195736" y="4443958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/>
          <p:cNvSpPr txBox="1"/>
          <p:nvPr/>
        </p:nvSpPr>
        <p:spPr>
          <a:xfrm>
            <a:off x="4499992" y="3867894"/>
            <a:ext cx="43204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 smtClean="0"/>
              <a:t>to pin 5</a:t>
            </a:r>
            <a:endParaRPr lang="nl-NL" sz="9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Switch the power on again and reconnect</a:t>
            </a:r>
          </a:p>
          <a:p>
            <a:r>
              <a:rPr lang="en-US" dirty="0" smtClean="0"/>
              <a:t>You will see that </a:t>
            </a:r>
            <a:r>
              <a:rPr lang="en-US" dirty="0" err="1" smtClean="0"/>
              <a:t>scratchClient</a:t>
            </a:r>
            <a:r>
              <a:rPr lang="en-US" dirty="0" smtClean="0"/>
              <a:t> finds the board again</a:t>
            </a:r>
          </a:p>
          <a:p>
            <a:r>
              <a:rPr lang="en-US" dirty="0" smtClean="0"/>
              <a:t>You already updated the </a:t>
            </a:r>
            <a:r>
              <a:rPr lang="en-US" dirty="0" err="1" smtClean="0"/>
              <a:t>config</a:t>
            </a:r>
            <a:r>
              <a:rPr lang="en-US" dirty="0" smtClean="0"/>
              <a:t> file in the previous step, so no need to restart </a:t>
            </a:r>
            <a:r>
              <a:rPr lang="en-US" dirty="0" err="1" smtClean="0"/>
              <a:t>scratchClient</a:t>
            </a:r>
            <a:endParaRPr lang="en-US" dirty="0" smtClean="0"/>
          </a:p>
          <a:p>
            <a:r>
              <a:rPr lang="en-US" dirty="0" smtClean="0"/>
              <a:t>Send </a:t>
            </a:r>
            <a:r>
              <a:rPr lang="en-US" i="1" dirty="0" err="1" smtClean="0"/>
              <a:t>BigBlueLED</a:t>
            </a:r>
            <a:r>
              <a:rPr lang="en-US" i="1" dirty="0" smtClean="0"/>
              <a:t> </a:t>
            </a:r>
            <a:r>
              <a:rPr lang="en-US" dirty="0" smtClean="0"/>
              <a:t>values between 0 and 255</a:t>
            </a:r>
          </a:p>
          <a:p>
            <a:pPr lvl="1"/>
            <a:r>
              <a:rPr lang="en-US" dirty="0" smtClean="0"/>
              <a:t>You can use the slider on the displayed variable for values between 0 and 100</a:t>
            </a:r>
          </a:p>
          <a:p>
            <a:pPr lvl="1"/>
            <a:r>
              <a:rPr lang="en-US" dirty="0" smtClean="0"/>
              <a:t>For values above 100 we will use a program, see next slide</a:t>
            </a:r>
          </a:p>
          <a:p>
            <a:r>
              <a:rPr lang="en-US" dirty="0" smtClean="0"/>
              <a:t>Does the LED brightness change?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12</a:t>
            </a:fld>
            <a:endParaRPr lang="nl-N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Connect </a:t>
            </a:r>
            <a:r>
              <a:rPr lang="en-US" dirty="0" err="1" smtClean="0"/>
              <a:t>Potmeter</a:t>
            </a:r>
            <a:r>
              <a:rPr lang="en-US" dirty="0" smtClean="0"/>
              <a:t> and Big Blue LED (via Scratch)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some code that takes the potentiometer reading (between 0 and 1024) and transforms it into the range 0 to 255 (so divide by 4) and set the value of </a:t>
            </a:r>
            <a:r>
              <a:rPr lang="en-US" i="1" dirty="0" err="1" smtClean="0"/>
              <a:t>BigBlueLED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Try out whether turning the </a:t>
            </a:r>
            <a:r>
              <a:rPr lang="en-US" dirty="0" err="1" smtClean="0"/>
              <a:t>potmeter</a:t>
            </a:r>
            <a:r>
              <a:rPr lang="en-US" dirty="0" smtClean="0"/>
              <a:t> changes the light intensity.</a:t>
            </a:r>
          </a:p>
          <a:p>
            <a:r>
              <a:rPr lang="en-US" dirty="0" smtClean="0"/>
              <a:t>Notice that when turning to the right, the intensity goes down.</a:t>
            </a:r>
          </a:p>
          <a:p>
            <a:pPr lvl="1"/>
            <a:r>
              <a:rPr lang="en-US" dirty="0" smtClean="0"/>
              <a:t>You would expect it to go up …</a:t>
            </a:r>
          </a:p>
          <a:p>
            <a:pPr lvl="1"/>
            <a:r>
              <a:rPr lang="en-US" dirty="0" smtClean="0"/>
              <a:t>How can you very simply change this by interchanging two wires?</a:t>
            </a:r>
          </a:p>
          <a:p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13</a:t>
            </a:fld>
            <a:endParaRPr lang="nl-N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Controlling a servo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60032" y="1200151"/>
            <a:ext cx="3826768" cy="33944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position of the servo is changed by sending pulses of different width.</a:t>
            </a:r>
          </a:p>
          <a:p>
            <a:r>
              <a:rPr lang="en-US" dirty="0" smtClean="0"/>
              <a:t>The servo looks at the </a:t>
            </a:r>
            <a:r>
              <a:rPr lang="en-US" dirty="0" err="1" smtClean="0"/>
              <a:t>pulsewidth</a:t>
            </a:r>
            <a:r>
              <a:rPr lang="en-US" dirty="0" smtClean="0"/>
              <a:t> and turns as desired.</a:t>
            </a:r>
          </a:p>
          <a:p>
            <a:r>
              <a:rPr lang="en-US" dirty="0" smtClean="0"/>
              <a:t>The servo gets power separately.</a:t>
            </a:r>
            <a:endParaRPr lang="nl-NL" dirty="0" smtClean="0"/>
          </a:p>
          <a:p>
            <a:r>
              <a:rPr lang="en-US" dirty="0" smtClean="0"/>
              <a:t>With a servo, the pulse width modulation is not controlling the amount of energy fed to the servo</a:t>
            </a:r>
          </a:p>
          <a:p>
            <a:r>
              <a:rPr lang="en-US" dirty="0" smtClean="0"/>
              <a:t>With a servo, pulse width modulation is rather a communication protocol.</a:t>
            </a:r>
          </a:p>
        </p:txBody>
      </p:sp>
      <p:pic>
        <p:nvPicPr>
          <p:cNvPr id="7170" name="Picture 2" descr="C:\Users\M5810video\Documents\Weekendschool\Github\Old\pw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203598"/>
            <a:ext cx="4054877" cy="3351138"/>
          </a:xfrm>
          <a:prstGeom prst="rect">
            <a:avLst/>
          </a:prstGeom>
          <a:noFill/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14</a:t>
            </a:fld>
            <a:endParaRPr lang="nl-N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5810video\Documents\Weekendschool\Pi And More\PiAndMore WS - 4 - analog input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2"/>
            <a:ext cx="5223154" cy="408411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servo to pin 12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15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/>
          <p:cNvSpPr txBox="1"/>
          <p:nvPr/>
        </p:nvSpPr>
        <p:spPr>
          <a:xfrm>
            <a:off x="1619672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power off and USB cable out before making changes!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4" name="PIJL-OMHOOG 13"/>
          <p:cNvSpPr/>
          <p:nvPr/>
        </p:nvSpPr>
        <p:spPr>
          <a:xfrm rot="10800000">
            <a:off x="7650416" y="2859782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-OMHOOG 15"/>
          <p:cNvSpPr/>
          <p:nvPr/>
        </p:nvSpPr>
        <p:spPr>
          <a:xfrm>
            <a:off x="7650416" y="3723878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kstvak 16"/>
          <p:cNvSpPr txBox="1"/>
          <p:nvPr/>
        </p:nvSpPr>
        <p:spPr>
          <a:xfrm>
            <a:off x="6444208" y="4227934"/>
            <a:ext cx="26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Dark brown wire here</a:t>
            </a:r>
            <a:endParaRPr lang="nl-NL" dirty="0"/>
          </a:p>
        </p:txBody>
      </p:sp>
      <p:sp>
        <p:nvSpPr>
          <p:cNvPr id="19" name="Tekstvak 18"/>
          <p:cNvSpPr txBox="1"/>
          <p:nvPr/>
        </p:nvSpPr>
        <p:spPr>
          <a:xfrm>
            <a:off x="4499992" y="3867894"/>
            <a:ext cx="43204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 smtClean="0"/>
              <a:t>to pin 5</a:t>
            </a:r>
            <a:endParaRPr lang="nl-NL" sz="9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servo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Reconnect and repower the board</a:t>
            </a:r>
          </a:p>
          <a:p>
            <a:r>
              <a:rPr lang="en-US" dirty="0" smtClean="0"/>
              <a:t>In Scratch, create a variable </a:t>
            </a:r>
            <a:r>
              <a:rPr lang="en-US" i="1" dirty="0" smtClean="0"/>
              <a:t>Servo1 </a:t>
            </a:r>
            <a:r>
              <a:rPr lang="en-US" dirty="0" smtClean="0"/>
              <a:t>and make it visible.</a:t>
            </a:r>
            <a:endParaRPr lang="en-US" i="1" dirty="0" smtClean="0"/>
          </a:p>
          <a:p>
            <a:r>
              <a:rPr lang="en-US" dirty="0" smtClean="0"/>
              <a:t>Try out giving it values between 0 and 100 via the slider on the variable.</a:t>
            </a:r>
          </a:p>
          <a:p>
            <a:pPr lvl="1"/>
            <a:r>
              <a:rPr lang="en-US" dirty="0" smtClean="0"/>
              <a:t>The servo can handle values between 0 and 180</a:t>
            </a:r>
          </a:p>
          <a:p>
            <a:pPr lvl="1"/>
            <a:r>
              <a:rPr lang="en-US" dirty="0" smtClean="0"/>
              <a:t>Does it move?</a:t>
            </a:r>
          </a:p>
          <a:p>
            <a:r>
              <a:rPr lang="en-US" dirty="0" smtClean="0"/>
              <a:t>Update the loop where you set the </a:t>
            </a:r>
            <a:r>
              <a:rPr lang="en-US" i="1" dirty="0" smtClean="0"/>
              <a:t>Big Blue LED </a:t>
            </a:r>
            <a:r>
              <a:rPr lang="en-US" dirty="0" smtClean="0"/>
              <a:t>value </a:t>
            </a:r>
            <a:br>
              <a:rPr lang="en-US" dirty="0" smtClean="0"/>
            </a:br>
            <a:r>
              <a:rPr lang="en-US" dirty="0" smtClean="0"/>
              <a:t>dependent on the </a:t>
            </a:r>
            <a:r>
              <a:rPr lang="en-US" dirty="0" err="1" smtClean="0"/>
              <a:t>potmeter</a:t>
            </a:r>
            <a:r>
              <a:rPr lang="en-US" dirty="0" smtClean="0"/>
              <a:t> reading to now also set </a:t>
            </a:r>
            <a:r>
              <a:rPr lang="en-US" i="1" dirty="0" smtClean="0"/>
              <a:t>Servo 1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But watch out: values have to be between 0 and 180.</a:t>
            </a:r>
          </a:p>
          <a:p>
            <a:pPr lvl="1"/>
            <a:r>
              <a:rPr lang="en-US" dirty="0" smtClean="0"/>
              <a:t>To avoid overflow: first divide by 1024, then multiply by 180.</a:t>
            </a:r>
          </a:p>
          <a:p>
            <a:r>
              <a:rPr lang="en-US" dirty="0" smtClean="0"/>
              <a:t>You may observe jitter. </a:t>
            </a:r>
          </a:p>
          <a:p>
            <a:pPr lvl="1"/>
            <a:r>
              <a:rPr lang="en-US" dirty="0" smtClean="0"/>
              <a:t>Because the values of the </a:t>
            </a:r>
            <a:r>
              <a:rPr lang="en-US" dirty="0" err="1" smtClean="0"/>
              <a:t>potmeter</a:t>
            </a:r>
            <a:r>
              <a:rPr lang="en-US" dirty="0" smtClean="0"/>
              <a:t> will drift a bit and there will be power fluctuations, the reading of the </a:t>
            </a:r>
            <a:r>
              <a:rPr lang="en-US" dirty="0" err="1" smtClean="0"/>
              <a:t>potmeter</a:t>
            </a:r>
            <a:r>
              <a:rPr lang="en-US" dirty="0" smtClean="0"/>
              <a:t> will not be constant.</a:t>
            </a:r>
          </a:p>
          <a:p>
            <a:pPr lvl="1"/>
            <a:r>
              <a:rPr lang="en-US" dirty="0" smtClean="0"/>
              <a:t>We will in the advanced workshop show how to deal with jitter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16</a:t>
            </a:fld>
            <a:endParaRPr lang="nl-NL" dirty="0"/>
          </a:p>
        </p:txBody>
      </p:sp>
      <p:pic>
        <p:nvPicPr>
          <p:cNvPr id="7170" name="Picture 2" descr="\\NASHANSELMA2\weekendschool\screenshots\piandmore20170621Jun06149807322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339502"/>
            <a:ext cx="2841129" cy="1139373"/>
          </a:xfrm>
          <a:prstGeom prst="rect">
            <a:avLst/>
          </a:prstGeom>
          <a:noFill/>
        </p:spPr>
      </p:pic>
      <p:cxnSp>
        <p:nvCxnSpPr>
          <p:cNvPr id="7" name="Gebogen verbindingslijn 6"/>
          <p:cNvCxnSpPr/>
          <p:nvPr/>
        </p:nvCxnSpPr>
        <p:spPr>
          <a:xfrm rot="5400000" flipH="1" flipV="1">
            <a:off x="6552220" y="1959682"/>
            <a:ext cx="1944216" cy="1008112"/>
          </a:xfrm>
          <a:prstGeom prst="bentConnector3">
            <a:avLst>
              <a:gd name="adj1" fmla="val 2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a buzzer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buzzer will sound if it gets a signal in an audible frequency range.</a:t>
            </a:r>
          </a:p>
          <a:p>
            <a:r>
              <a:rPr lang="en-US" dirty="0" smtClean="0"/>
              <a:t>A PWM signal on </a:t>
            </a:r>
            <a:r>
              <a:rPr lang="en-US" dirty="0" err="1" smtClean="0"/>
              <a:t>Arduino</a:t>
            </a:r>
            <a:r>
              <a:rPr lang="en-US" dirty="0" smtClean="0"/>
              <a:t> gives ca. 800 Hz.</a:t>
            </a:r>
          </a:p>
          <a:p>
            <a:pPr lvl="1"/>
            <a:r>
              <a:rPr lang="en-US" dirty="0" smtClean="0"/>
              <a:t>Different for different pins</a:t>
            </a:r>
          </a:p>
          <a:p>
            <a:r>
              <a:rPr lang="en-US" dirty="0" smtClean="0"/>
              <a:t>You will see that there is not much influence by changing the duty cycle.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17</a:t>
            </a:fld>
            <a:endParaRPr lang="nl-N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5810video\Documents\Weekendschool\Pi And More\PiAndMore WS - 4 - analog input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2"/>
            <a:ext cx="5223154" cy="408411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the buzzer to pin 11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18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/>
          <p:cNvSpPr txBox="1"/>
          <p:nvPr/>
        </p:nvSpPr>
        <p:spPr>
          <a:xfrm>
            <a:off x="3203848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power off and USB cable out before updating!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5" name="PIJL-OMHOOG 14"/>
          <p:cNvSpPr/>
          <p:nvPr/>
        </p:nvSpPr>
        <p:spPr>
          <a:xfrm>
            <a:off x="2195736" y="4443958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13"/>
          <p:cNvSpPr/>
          <p:nvPr/>
        </p:nvSpPr>
        <p:spPr>
          <a:xfrm rot="10800000">
            <a:off x="7362384" y="2859782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-OMHOOG 15"/>
          <p:cNvSpPr/>
          <p:nvPr/>
        </p:nvSpPr>
        <p:spPr>
          <a:xfrm>
            <a:off x="7362384" y="3723878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kstvak 16"/>
          <p:cNvSpPr txBox="1"/>
          <p:nvPr/>
        </p:nvSpPr>
        <p:spPr>
          <a:xfrm>
            <a:off x="2843808" y="987574"/>
            <a:ext cx="2376264" cy="923330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Carefully watch the wires. Connect </a:t>
            </a:r>
            <a:r>
              <a:rPr lang="en-US" dirty="0" err="1" smtClean="0">
                <a:solidFill>
                  <a:schemeClr val="bg1"/>
                </a:solidFill>
              </a:rPr>
              <a:t>Vcc</a:t>
            </a:r>
            <a:r>
              <a:rPr lang="en-US" dirty="0" smtClean="0">
                <a:solidFill>
                  <a:schemeClr val="bg1"/>
                </a:solidFill>
              </a:rPr>
              <a:t>, GND and I/O correctly!</a:t>
            </a:r>
            <a:endParaRPr lang="nl-NL" dirty="0" smtClean="0">
              <a:solidFill>
                <a:schemeClr val="bg1"/>
              </a:solidFill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4499992" y="3867894"/>
            <a:ext cx="43204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 smtClean="0"/>
              <a:t>to pin 5</a:t>
            </a:r>
            <a:endParaRPr lang="nl-NL" sz="9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buzzer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 need to restart </a:t>
            </a:r>
            <a:r>
              <a:rPr lang="en-US" dirty="0" err="1" smtClean="0"/>
              <a:t>scratchClient</a:t>
            </a:r>
            <a:r>
              <a:rPr lang="en-US" dirty="0" smtClean="0"/>
              <a:t>, because the </a:t>
            </a:r>
            <a:r>
              <a:rPr lang="en-US" dirty="0" err="1" smtClean="0"/>
              <a:t>config</a:t>
            </a:r>
            <a:r>
              <a:rPr lang="en-US" dirty="0" smtClean="0"/>
              <a:t> file was not changed.</a:t>
            </a:r>
          </a:p>
          <a:p>
            <a:r>
              <a:rPr lang="en-US" dirty="0" smtClean="0"/>
              <a:t>Define a variable </a:t>
            </a:r>
            <a:r>
              <a:rPr lang="en-US" i="1" dirty="0" smtClean="0"/>
              <a:t>Buzzer</a:t>
            </a:r>
            <a:r>
              <a:rPr lang="en-US" dirty="0" smtClean="0"/>
              <a:t> in Scratch</a:t>
            </a:r>
          </a:p>
          <a:p>
            <a:r>
              <a:rPr lang="en-US" dirty="0" smtClean="0"/>
              <a:t>Give it values between 0 and 100 </a:t>
            </a:r>
          </a:p>
          <a:p>
            <a:pPr lvl="1"/>
            <a:r>
              <a:rPr lang="en-US" dirty="0" smtClean="0"/>
              <a:t>Using the slider on the variable</a:t>
            </a:r>
          </a:p>
          <a:p>
            <a:pPr lvl="1"/>
            <a:r>
              <a:rPr lang="en-US" dirty="0" smtClean="0"/>
              <a:t>Does the value have much impact?</a:t>
            </a:r>
          </a:p>
          <a:p>
            <a:r>
              <a:rPr lang="en-US" dirty="0" smtClean="0"/>
              <a:t>Add the setting of the buzzer to the loop where you already set the servo and the Big Blue LED.</a:t>
            </a:r>
          </a:p>
          <a:p>
            <a:pPr lvl="1"/>
            <a:r>
              <a:rPr lang="en-US" dirty="0" smtClean="0"/>
              <a:t>Like with the LED, the values must be between 0 and 255.</a:t>
            </a:r>
          </a:p>
          <a:p>
            <a:r>
              <a:rPr lang="en-US" dirty="0" smtClean="0"/>
              <a:t>Only test a short time (to save the ears of your neighbors </a:t>
            </a:r>
            <a:r>
              <a:rPr lang="en-US" dirty="0" smtClean="0">
                <a:sym typeface="Wingdings" pitchFamily="2" charset="2"/>
              </a:rPr>
              <a:t></a:t>
            </a:r>
            <a:r>
              <a:rPr lang="en-US" dirty="0" smtClean="0"/>
              <a:t>).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19</a:t>
            </a:fld>
            <a:endParaRPr lang="nl-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1: Adding analog input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</a:t>
            </a:fld>
            <a:endParaRPr lang="nl-N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PWM limitations of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sz="2700" dirty="0" smtClean="0"/>
              <a:t>(</a:t>
            </a:r>
            <a:r>
              <a:rPr lang="en-US" sz="2700" dirty="0" err="1" smtClean="0"/>
              <a:t>Nano</a:t>
            </a:r>
            <a:r>
              <a:rPr lang="en-US" sz="2700" dirty="0" smtClean="0"/>
              <a:t> and Uno)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PWM is available on pins 3, 5, 6, 9, 10, 11</a:t>
            </a:r>
          </a:p>
          <a:p>
            <a:r>
              <a:rPr lang="en-US" dirty="0" smtClean="0"/>
              <a:t>Servo can be configured on those pins, but also on 2, 4, 7, 8, 12</a:t>
            </a:r>
          </a:p>
          <a:p>
            <a:r>
              <a:rPr lang="en-US" dirty="0" smtClean="0"/>
              <a:t>If a servo is configured on any pin, pins 9 and 10 cannot be configured as PWM anymore.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config</a:t>
            </a:r>
            <a:r>
              <a:rPr lang="en-US" dirty="0" smtClean="0"/>
              <a:t> tool will warn you if you do it wrongly.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20</a:t>
            </a:fld>
            <a:endParaRPr lang="nl-N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9: Make a Scratch program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Extra material in case you have time left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21</a:t>
            </a:fld>
            <a:endParaRPr lang="nl-N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with sprites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the following sprite</a:t>
            </a:r>
          </a:p>
          <a:p>
            <a:pPr lvl="1"/>
            <a:r>
              <a:rPr lang="en-US" dirty="0" smtClean="0"/>
              <a:t>Big Red LED</a:t>
            </a:r>
          </a:p>
          <a:p>
            <a:pPr lvl="1"/>
            <a:r>
              <a:rPr lang="en-US" dirty="0" smtClean="0"/>
              <a:t>Sits in the </a:t>
            </a:r>
            <a:r>
              <a:rPr lang="en-US" i="1" dirty="0" err="1" smtClean="0"/>
              <a:t>PiAndMore</a:t>
            </a:r>
            <a:r>
              <a:rPr lang="en-US" dirty="0" smtClean="0"/>
              <a:t> folder on the desktop in a folder </a:t>
            </a:r>
            <a:r>
              <a:rPr lang="en-US" i="1" dirty="0" smtClean="0"/>
              <a:t>Sprites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Take a look at the code of the sprite.</a:t>
            </a:r>
          </a:p>
          <a:p>
            <a:r>
              <a:rPr lang="en-US" dirty="0" smtClean="0"/>
              <a:t>Update the code that you wrote earlier today for the </a:t>
            </a:r>
            <a:r>
              <a:rPr lang="en-US" i="1" dirty="0" err="1" smtClean="0"/>
              <a:t>BigRedLED</a:t>
            </a:r>
            <a:r>
              <a:rPr lang="en-US" dirty="0" smtClean="0"/>
              <a:t> so that it sends messages to the sprite to turn the LED on and off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22</a:t>
            </a:fld>
            <a:endParaRPr lang="nl-NL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the Big Green LED sprite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that you did with the </a:t>
            </a:r>
            <a:r>
              <a:rPr lang="en-US" dirty="0" smtClean="0"/>
              <a:t>Big Red LED </a:t>
            </a:r>
            <a:r>
              <a:rPr lang="en-US" dirty="0" smtClean="0"/>
              <a:t>sprite, but now for the Big Green LED sprite.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23</a:t>
            </a:fld>
            <a:endParaRPr lang="nl-NL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the Big Blue LED sprite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the Big Blue LED sprite</a:t>
            </a:r>
          </a:p>
          <a:p>
            <a:r>
              <a:rPr lang="en-US" dirty="0" err="1" smtClean="0"/>
              <a:t>Analyse</a:t>
            </a:r>
            <a:r>
              <a:rPr lang="en-US" dirty="0" smtClean="0"/>
              <a:t> the code in that sprite, which is different</a:t>
            </a:r>
          </a:p>
          <a:p>
            <a:pPr lvl="1"/>
            <a:r>
              <a:rPr lang="en-US" dirty="0" smtClean="0"/>
              <a:t>The Big Blue LED sprite will move over the screen as the intensity changes</a:t>
            </a:r>
          </a:p>
          <a:p>
            <a:pPr lvl="1"/>
            <a:r>
              <a:rPr lang="en-US" dirty="0" smtClean="0"/>
              <a:t>You can also move it with your mouse and see the intensity change.</a:t>
            </a:r>
          </a:p>
          <a:p>
            <a:r>
              <a:rPr lang="en-US" dirty="0" smtClean="0"/>
              <a:t>Update your code that you wrote earlier to make use of the sprite.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24</a:t>
            </a:fld>
            <a:endParaRPr lang="nl-NL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10: Take your work home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25</a:t>
            </a:fld>
            <a:endParaRPr lang="nl-NL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you want to take your work home?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brought your own USB stick, then connect it and copy the </a:t>
            </a:r>
            <a:r>
              <a:rPr lang="en-US" i="1" dirty="0" err="1" smtClean="0"/>
              <a:t>PiAndMore</a:t>
            </a:r>
            <a:r>
              <a:rPr lang="en-US" dirty="0" smtClean="0"/>
              <a:t> folder on the desktop</a:t>
            </a:r>
          </a:p>
          <a:p>
            <a:r>
              <a:rPr lang="en-US" dirty="0" smtClean="0"/>
              <a:t>The rest of the material you can download from </a:t>
            </a:r>
            <a:r>
              <a:rPr lang="en-US" dirty="0" smtClean="0">
                <a:hlinkClick r:id="rId3"/>
              </a:rPr>
              <a:t>www.github.com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Take the flyer with you to remember where to find the material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26</a:t>
            </a:fld>
            <a:endParaRPr lang="nl-NL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11: Summary &amp; take </a:t>
            </a:r>
            <a:r>
              <a:rPr lang="en-US" dirty="0" err="1" smtClean="0"/>
              <a:t>aways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27</a:t>
            </a:fld>
            <a:endParaRPr lang="nl-NL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Take </a:t>
            </a:r>
            <a:r>
              <a:rPr lang="en-US" dirty="0" err="1" smtClean="0"/>
              <a:t>aways</a:t>
            </a:r>
            <a:r>
              <a:rPr lang="en-US" dirty="0" smtClean="0"/>
              <a:t> of the beginners workshop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868144" y="987574"/>
            <a:ext cx="2886472" cy="3528392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Functions that a pin on </a:t>
            </a:r>
            <a:r>
              <a:rPr lang="en-US" dirty="0" err="1" smtClean="0"/>
              <a:t>Arduino</a:t>
            </a:r>
            <a:r>
              <a:rPr lang="en-US" dirty="0" smtClean="0"/>
              <a:t> can have:</a:t>
            </a:r>
          </a:p>
          <a:p>
            <a:pPr lvl="1"/>
            <a:r>
              <a:rPr lang="en-US" dirty="0" smtClean="0"/>
              <a:t>Digital In</a:t>
            </a:r>
          </a:p>
          <a:p>
            <a:pPr lvl="1"/>
            <a:r>
              <a:rPr lang="en-US" dirty="0" smtClean="0"/>
              <a:t>Digital Out</a:t>
            </a:r>
          </a:p>
          <a:p>
            <a:pPr lvl="1"/>
            <a:r>
              <a:rPr lang="en-US" dirty="0" smtClean="0"/>
              <a:t>Analog In</a:t>
            </a:r>
          </a:p>
          <a:p>
            <a:pPr lvl="1"/>
            <a:r>
              <a:rPr lang="en-US" i="1" dirty="0" smtClean="0"/>
              <a:t>No Analog Out</a:t>
            </a:r>
          </a:p>
          <a:p>
            <a:pPr lvl="1"/>
            <a:r>
              <a:rPr lang="en-US" dirty="0" smtClean="0"/>
              <a:t>Pulse Width Modulation as alternative</a:t>
            </a:r>
          </a:p>
          <a:p>
            <a:pPr lvl="2"/>
            <a:r>
              <a:rPr lang="en-US" dirty="0" smtClean="0"/>
              <a:t>For modulating the brightness of a LED</a:t>
            </a:r>
          </a:p>
          <a:p>
            <a:pPr lvl="2"/>
            <a:r>
              <a:rPr lang="en-US" dirty="0" smtClean="0"/>
              <a:t>For controlling a servo</a:t>
            </a:r>
          </a:p>
          <a:p>
            <a:pPr lvl="2"/>
            <a:r>
              <a:rPr lang="en-US" dirty="0" smtClean="0"/>
              <a:t>For controlling a buzzer</a:t>
            </a:r>
          </a:p>
          <a:p>
            <a:pPr lvl="1"/>
            <a:r>
              <a:rPr lang="en-US" dirty="0" smtClean="0"/>
              <a:t>There a few more, see the advanced workshop</a:t>
            </a:r>
          </a:p>
          <a:p>
            <a:pPr lvl="1"/>
            <a:r>
              <a:rPr lang="en-US" dirty="0" smtClean="0"/>
              <a:t>You can configure pull up resistors on Digital In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539552" y="987574"/>
            <a:ext cx="5328592" cy="3744416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With </a:t>
            </a:r>
            <a:r>
              <a:rPr lang="en-US" dirty="0" err="1" smtClean="0"/>
              <a:t>scratchClient</a:t>
            </a:r>
            <a:r>
              <a:rPr lang="en-US" dirty="0" smtClean="0"/>
              <a:t> you define:</a:t>
            </a:r>
          </a:p>
          <a:p>
            <a:pPr lvl="1"/>
            <a:r>
              <a:rPr lang="en-US" dirty="0" smtClean="0"/>
              <a:t>Function of each pin</a:t>
            </a:r>
          </a:p>
          <a:p>
            <a:pPr lvl="1"/>
            <a:r>
              <a:rPr lang="en-US" dirty="0" smtClean="0"/>
              <a:t>Symbolic name for each configured pin</a:t>
            </a:r>
          </a:p>
          <a:p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is the tool to setup the configuration </a:t>
            </a:r>
          </a:p>
          <a:p>
            <a:r>
              <a:rPr lang="en-US" dirty="0" smtClean="0"/>
              <a:t>Restart </a:t>
            </a:r>
            <a:r>
              <a:rPr lang="en-US" dirty="0" err="1" smtClean="0"/>
              <a:t>scratchClient</a:t>
            </a:r>
            <a:r>
              <a:rPr lang="en-US" dirty="0" smtClean="0"/>
              <a:t> after you changed the configuration</a:t>
            </a:r>
          </a:p>
          <a:p>
            <a:r>
              <a:rPr lang="en-US" dirty="0" smtClean="0"/>
              <a:t>Put a resistor in series with LEDs</a:t>
            </a:r>
          </a:p>
          <a:p>
            <a:r>
              <a:rPr lang="en-US" dirty="0" smtClean="0"/>
              <a:t>Put a resistor in series with switches</a:t>
            </a:r>
          </a:p>
          <a:p>
            <a:r>
              <a:rPr lang="en-US" dirty="0" smtClean="0"/>
              <a:t>Put a resistor in series with the middle contact of a potentiometer.</a:t>
            </a:r>
          </a:p>
          <a:p>
            <a:r>
              <a:rPr lang="en-US" dirty="0" smtClean="0"/>
              <a:t>Configure a pull up resistor if the input signal goes between 0 Volt and being open rather than between 0 Volt and 3 to 5 Volt.</a:t>
            </a:r>
          </a:p>
          <a:p>
            <a:r>
              <a:rPr lang="en-US" dirty="0" smtClean="0"/>
              <a:t>Output signals are controlled from Scratch by giving a variable a value</a:t>
            </a:r>
          </a:p>
          <a:p>
            <a:r>
              <a:rPr lang="en-US" dirty="0" smtClean="0"/>
              <a:t>Input signals are monitored by the sensor programming elements</a:t>
            </a:r>
          </a:p>
          <a:p>
            <a:r>
              <a:rPr lang="en-US" dirty="0" smtClean="0"/>
              <a:t>You can monitor the value of all pins from the browser</a:t>
            </a:r>
          </a:p>
          <a:p>
            <a:r>
              <a:rPr lang="en-US" b="1" dirty="0" err="1" smtClean="0"/>
              <a:t>scratchClient</a:t>
            </a:r>
            <a:r>
              <a:rPr lang="en-US" b="1" dirty="0" smtClean="0"/>
              <a:t> can do much more…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28</a:t>
            </a:fld>
            <a:endParaRPr lang="nl-NL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67544" y="1635646"/>
            <a:ext cx="8229600" cy="2081386"/>
          </a:xfrm>
        </p:spPr>
        <p:txBody>
          <a:bodyPr/>
          <a:lstStyle/>
          <a:p>
            <a:pPr algn="ctr"/>
            <a:r>
              <a:rPr lang="en-US" dirty="0" smtClean="0"/>
              <a:t>End of the </a:t>
            </a:r>
            <a:r>
              <a:rPr lang="en-US" b="1" dirty="0" smtClean="0"/>
              <a:t>intermediate</a:t>
            </a:r>
            <a:r>
              <a:rPr lang="en-US" dirty="0" smtClean="0"/>
              <a:t> workshop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29</a:t>
            </a:fld>
            <a:endParaRPr lang="nl-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wiring on the board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changing the wiring on the board</a:t>
            </a:r>
          </a:p>
          <a:p>
            <a:pPr lvl="1"/>
            <a:r>
              <a:rPr lang="en-US" dirty="0" smtClean="0"/>
              <a:t>First pull the USB cable out</a:t>
            </a:r>
          </a:p>
          <a:p>
            <a:pPr lvl="1"/>
            <a:r>
              <a:rPr lang="en-US" dirty="0" smtClean="0"/>
              <a:t>Switch off the 9V supply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</a:t>
            </a:fld>
            <a:endParaRPr lang="nl-NL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want to know more …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the advanced workshop</a:t>
            </a:r>
          </a:p>
          <a:p>
            <a:r>
              <a:rPr lang="en-US" dirty="0" smtClean="0"/>
              <a:t>Download the material and read the extensive documentation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30</a:t>
            </a:fld>
            <a:endParaRPr lang="nl-NL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12: Clean up / teardown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31</a:t>
            </a:fld>
            <a:endParaRPr lang="nl-NL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56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you continue to the Advanced Workshop 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347613"/>
            <a:ext cx="8229600" cy="3247009"/>
          </a:xfrm>
        </p:spPr>
        <p:txBody>
          <a:bodyPr/>
          <a:lstStyle/>
          <a:p>
            <a:r>
              <a:rPr lang="en-US" dirty="0" smtClean="0"/>
              <a:t>You can continue to use your setup, with one exception:</a:t>
            </a:r>
          </a:p>
          <a:p>
            <a:r>
              <a:rPr lang="en-US" dirty="0" smtClean="0"/>
              <a:t>You need to move the Big Blue LED to pin 9</a:t>
            </a:r>
          </a:p>
          <a:p>
            <a:pPr lvl="1"/>
            <a:r>
              <a:rPr lang="en-US" dirty="0" smtClean="0"/>
              <a:t>Direction: out, function: output (so no PWM)</a:t>
            </a:r>
          </a:p>
          <a:p>
            <a:r>
              <a:rPr lang="en-US" dirty="0" smtClean="0"/>
              <a:t>In the mean time you should know how to do this, otherwise please ask.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32</a:t>
            </a:fld>
            <a:endParaRPr lang="nl-NL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your </a:t>
            </a:r>
            <a:r>
              <a:rPr lang="en-US" dirty="0" err="1" smtClean="0"/>
              <a:t>scratchClient</a:t>
            </a:r>
            <a:r>
              <a:rPr lang="en-US" dirty="0" smtClean="0"/>
              <a:t> day ends here 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60384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Unplug the board from USB and power off the device</a:t>
            </a:r>
          </a:p>
          <a:p>
            <a:r>
              <a:rPr lang="en-US" dirty="0" smtClean="0"/>
              <a:t>Please remove all components and wires from the </a:t>
            </a:r>
            <a:r>
              <a:rPr lang="en-US" b="1" dirty="0" smtClean="0"/>
              <a:t>breadboard</a:t>
            </a:r>
          </a:p>
          <a:p>
            <a:r>
              <a:rPr lang="en-US" dirty="0" smtClean="0"/>
              <a:t>Remove all wires from the </a:t>
            </a:r>
            <a:r>
              <a:rPr lang="en-US" b="1" dirty="0" err="1" smtClean="0"/>
              <a:t>Arduino</a:t>
            </a:r>
            <a:r>
              <a:rPr lang="en-US" b="1" dirty="0" smtClean="0"/>
              <a:t> board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Leave the wires on the 3 color LED </a:t>
            </a:r>
            <a:r>
              <a:rPr lang="en-US" dirty="0" smtClean="0"/>
              <a:t>(you did not use that)</a:t>
            </a:r>
          </a:p>
          <a:p>
            <a:r>
              <a:rPr lang="en-US" b="1" dirty="0" smtClean="0"/>
              <a:t>Leave the wires on the buzzer</a:t>
            </a:r>
          </a:p>
          <a:p>
            <a:r>
              <a:rPr lang="en-US" dirty="0" smtClean="0"/>
              <a:t>If something is broken, please </a:t>
            </a:r>
          </a:p>
          <a:p>
            <a:pPr lvl="1"/>
            <a:r>
              <a:rPr lang="en-US" dirty="0" smtClean="0"/>
              <a:t>Throw it away or hand it in (if it is unclear)</a:t>
            </a:r>
          </a:p>
          <a:p>
            <a:pPr lvl="1"/>
            <a:r>
              <a:rPr lang="en-US" dirty="0" smtClean="0"/>
              <a:t>Put a note in the box that it is missing</a:t>
            </a:r>
          </a:p>
          <a:p>
            <a:pPr lvl="1"/>
            <a:r>
              <a:rPr lang="en-US" dirty="0" smtClean="0"/>
              <a:t>Do not put anything that is broken back in the box</a:t>
            </a:r>
          </a:p>
          <a:p>
            <a:r>
              <a:rPr lang="en-US" dirty="0" smtClean="0"/>
              <a:t>Leave the </a:t>
            </a:r>
            <a:r>
              <a:rPr lang="en-US" dirty="0" err="1" smtClean="0"/>
              <a:t>Arduino</a:t>
            </a:r>
            <a:r>
              <a:rPr lang="en-US" dirty="0" smtClean="0"/>
              <a:t> running</a:t>
            </a:r>
          </a:p>
          <a:p>
            <a:r>
              <a:rPr lang="en-US" dirty="0" smtClean="0"/>
              <a:t>Let us know what you thought about this workshop, now orally or later by email</a:t>
            </a:r>
          </a:p>
          <a:p>
            <a:pPr lvl="1"/>
            <a:r>
              <a:rPr lang="en-US" dirty="0" smtClean="0">
                <a:hlinkClick r:id="rId3"/>
              </a:rPr>
              <a:t>hans.piam@hanselma.nl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heppg@web.de</a:t>
            </a:r>
            <a:r>
              <a:rPr lang="en-US" dirty="0" smtClean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33</a:t>
            </a:fld>
            <a:endParaRPr lang="nl-NL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395536" y="1131590"/>
            <a:ext cx="7992888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3183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All workshop material</a:t>
            </a:r>
          </a:p>
          <a:p>
            <a:pPr lvl="1"/>
            <a:r>
              <a:rPr lang="en-US" dirty="0" smtClean="0">
                <a:hlinkClick r:id="rId3"/>
              </a:rPr>
              <a:t>www.github.com</a:t>
            </a:r>
            <a:r>
              <a:rPr lang="en-US" dirty="0" smtClean="0"/>
              <a:t> and search for </a:t>
            </a:r>
            <a:r>
              <a:rPr lang="en-US" i="1" dirty="0" err="1" smtClean="0"/>
              <a:t>Weekendschool</a:t>
            </a:r>
            <a:r>
              <a:rPr lang="en-US" dirty="0" smtClean="0"/>
              <a:t> or for </a:t>
            </a:r>
            <a:r>
              <a:rPr lang="en-US" i="1" dirty="0" err="1" smtClean="0"/>
              <a:t>PiAndMore</a:t>
            </a:r>
            <a:endParaRPr lang="en-US" i="1" dirty="0" smtClean="0"/>
          </a:p>
          <a:p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nl-NL" dirty="0" smtClean="0">
                <a:hlinkClick r:id="rId4"/>
              </a:rPr>
              <a:t>http://heppg.de/ikg/wordpress/?page_id=6</a:t>
            </a:r>
            <a:endParaRPr lang="nl-NL" dirty="0" smtClean="0"/>
          </a:p>
          <a:p>
            <a:r>
              <a:rPr lang="en-US" dirty="0" smtClean="0"/>
              <a:t>Scratch</a:t>
            </a:r>
          </a:p>
          <a:p>
            <a:pPr lvl="1"/>
            <a:r>
              <a:rPr lang="nl-NL" dirty="0" smtClean="0">
                <a:hlinkClick r:id="rId5"/>
              </a:rPr>
              <a:t>https://scratch.mit.edu/</a:t>
            </a:r>
            <a:endParaRPr lang="nl-NL" dirty="0" smtClean="0"/>
          </a:p>
          <a:p>
            <a:r>
              <a:rPr lang="en-US" dirty="0" smtClean="0"/>
              <a:t>Scratch on Raspberry Pi</a:t>
            </a:r>
          </a:p>
          <a:p>
            <a:pPr lvl="1"/>
            <a:r>
              <a:rPr lang="nl-NL" dirty="0" smtClean="0">
                <a:hlinkClick r:id="rId6"/>
              </a:rPr>
              <a:t>https://www.raspberrypi.org/forums/viewforum.php?f=77</a:t>
            </a:r>
            <a:endParaRPr lang="en-US" dirty="0" smtClean="0"/>
          </a:p>
          <a:p>
            <a:r>
              <a:rPr lang="en-US" dirty="0" smtClean="0"/>
              <a:t>Raspberry Pi</a:t>
            </a:r>
          </a:p>
          <a:p>
            <a:pPr lvl="1"/>
            <a:r>
              <a:rPr lang="nl-NL" dirty="0" smtClean="0">
                <a:hlinkClick r:id="rId7"/>
              </a:rPr>
              <a:t>https://www.raspberrypi.org/</a:t>
            </a:r>
            <a:endParaRPr lang="nl-NL" dirty="0" smtClean="0"/>
          </a:p>
          <a:p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nl-NL" dirty="0" smtClean="0">
                <a:hlinkClick r:id="rId8"/>
              </a:rPr>
              <a:t>https://www.arduino.cc/</a:t>
            </a: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34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51470"/>
            <a:ext cx="7772400" cy="3096344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err="1" smtClean="0"/>
              <a:t>Physical</a:t>
            </a:r>
            <a:r>
              <a:rPr lang="nl-NL" dirty="0" smtClean="0"/>
              <a:t> </a:t>
            </a:r>
            <a:r>
              <a:rPr lang="nl-NL" dirty="0" err="1" smtClean="0"/>
              <a:t>computing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Scratch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scratchClient</a:t>
            </a:r>
            <a:r>
              <a:rPr lang="nl-NL" dirty="0" smtClean="0"/>
              <a:t> – </a:t>
            </a:r>
            <a:r>
              <a:rPr lang="nl-NL" b="1" dirty="0" err="1" smtClean="0"/>
              <a:t>Advanced</a:t>
            </a:r>
            <a:r>
              <a:rPr lang="nl-NL" b="1" dirty="0" smtClean="0"/>
              <a:t/>
            </a:r>
            <a:br>
              <a:rPr lang="nl-NL" b="1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en-US" sz="3600" i="1" dirty="0" smtClean="0"/>
              <a:t>Co</a:t>
            </a:r>
            <a:r>
              <a:rPr lang="nl-NL" sz="3600" i="1" dirty="0" err="1" smtClean="0"/>
              <a:t>ntrol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servos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LEDs</a:t>
            </a:r>
            <a:r>
              <a:rPr lang="nl-NL" sz="3600" i="1" dirty="0" smtClean="0"/>
              <a:t> and more </a:t>
            </a:r>
            <a:r>
              <a:rPr lang="nl-NL" sz="3600" i="1" dirty="0" err="1" smtClean="0"/>
              <a:t>from</a:t>
            </a:r>
            <a:r>
              <a:rPr lang="nl-NL" sz="3600" i="1" dirty="0" smtClean="0"/>
              <a:t> Scratch </a:t>
            </a:r>
            <a:r>
              <a:rPr lang="nl-NL" sz="3600" i="1" dirty="0" err="1" smtClean="0"/>
              <a:t>using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RPi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Arduino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scratchClient</a:t>
            </a:r>
            <a:endParaRPr lang="nl-NL" i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3435846"/>
            <a:ext cx="6400800" cy="131445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Hans de </a:t>
            </a:r>
            <a:r>
              <a:rPr lang="en-US" dirty="0" err="1" smtClean="0">
                <a:solidFill>
                  <a:schemeClr val="bg1"/>
                </a:solidFill>
              </a:rPr>
              <a:t>Jong</a:t>
            </a:r>
            <a:r>
              <a:rPr lang="en-US" dirty="0" smtClean="0">
                <a:solidFill>
                  <a:schemeClr val="bg1"/>
                </a:solidFill>
              </a:rPr>
              <a:t> &amp; Gerhard </a:t>
            </a:r>
            <a:r>
              <a:rPr lang="en-US" dirty="0" err="1" smtClean="0">
                <a:solidFill>
                  <a:schemeClr val="bg1"/>
                </a:solidFill>
              </a:rPr>
              <a:t>Hepp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Pi And More 10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Trier – 24 June 2017 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Before we start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36</a:t>
            </a:fld>
            <a:endParaRPr lang="nl-NL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11315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you do not roll over from the beginners workshop 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you are familiar with </a:t>
            </a:r>
            <a:r>
              <a:rPr lang="en-US" dirty="0" err="1" smtClean="0"/>
              <a:t>scratchClient</a:t>
            </a:r>
            <a:r>
              <a:rPr lang="en-US" dirty="0" smtClean="0"/>
              <a:t>, but not with the new </a:t>
            </a:r>
            <a:r>
              <a:rPr lang="en-US" dirty="0" err="1" smtClean="0"/>
              <a:t>config</a:t>
            </a:r>
            <a:r>
              <a:rPr lang="en-US" dirty="0" smtClean="0"/>
              <a:t> tool …</a:t>
            </a:r>
          </a:p>
          <a:p>
            <a:pPr lvl="1"/>
            <a:r>
              <a:rPr lang="en-US" dirty="0" smtClean="0"/>
              <a:t>… you may want to look at some slides of the beginners workshop</a:t>
            </a:r>
          </a:p>
          <a:p>
            <a:r>
              <a:rPr lang="en-US" dirty="0" smtClean="0"/>
              <a:t>Other than that, you do </a:t>
            </a:r>
            <a:r>
              <a:rPr lang="en-US" b="1" dirty="0" smtClean="0"/>
              <a:t>not</a:t>
            </a:r>
            <a:r>
              <a:rPr lang="en-US" dirty="0" smtClean="0"/>
              <a:t> have to build up the complete setup what the people of the beginners workshop did.</a:t>
            </a:r>
          </a:p>
          <a:p>
            <a:pPr lvl="1"/>
            <a:r>
              <a:rPr lang="en-US" dirty="0" smtClean="0"/>
              <a:t>Only those things on the next slide.</a:t>
            </a:r>
          </a:p>
          <a:p>
            <a:r>
              <a:rPr lang="en-US" dirty="0" smtClean="0"/>
              <a:t>You will however see the components of the beginners workshop in the diagrams.</a:t>
            </a:r>
          </a:p>
          <a:p>
            <a:pPr lvl="1"/>
            <a:r>
              <a:rPr lang="en-US" dirty="0" smtClean="0"/>
              <a:t>Just ignore those.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37</a:t>
            </a:fld>
            <a:endParaRPr lang="nl-NL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 a script file to start </a:t>
            </a:r>
            <a:r>
              <a:rPr lang="en-US" dirty="0" err="1" smtClean="0"/>
              <a:t>scratchClient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Then make a new file in the </a:t>
            </a:r>
            <a:r>
              <a:rPr lang="en-US" dirty="0" err="1" smtClean="0"/>
              <a:t>PiAndMore</a:t>
            </a:r>
            <a:r>
              <a:rPr lang="en-US" dirty="0" smtClean="0"/>
              <a:t> folder on the Desktop</a:t>
            </a:r>
          </a:p>
          <a:p>
            <a:pPr lvl="1"/>
            <a:r>
              <a:rPr lang="en-US" dirty="0" smtClean="0"/>
              <a:t>Call it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StartSC.bash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Put this into the file (copy/paste from this presentation):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!# /bin/bash</a:t>
            </a:r>
            <a:endParaRPr lang="nl-NL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 python ~/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scratchClient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scratchClient.py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 -c ~/Desktop/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PiAndMore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PiAndMore.xml</a:t>
            </a:r>
            <a:endParaRPr lang="nl-NL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pause –p “Press Enter to continue”</a:t>
            </a:r>
            <a:endParaRPr lang="nl-N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Make the file executable (file properties, permissions)</a:t>
            </a:r>
          </a:p>
          <a:p>
            <a:r>
              <a:rPr lang="en-US" dirty="0" smtClean="0"/>
              <a:t>Do you understand what the file does? </a:t>
            </a:r>
          </a:p>
          <a:p>
            <a:pPr lvl="1"/>
            <a:r>
              <a:rPr lang="en-US" dirty="0" smtClean="0"/>
              <a:t>If not, please ask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38</a:t>
            </a:fld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2843808" y="4443958"/>
            <a:ext cx="3888432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Only to be done if you did NOT continue from the beginners workshop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M5810video\Documents\Weekendschool\Pi And More\PiAndMore WS - 0 - Start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496" y="1108329"/>
            <a:ext cx="3396590" cy="3365805"/>
          </a:xfrm>
          <a:prstGeom prst="rect">
            <a:avLst/>
          </a:prstGeom>
          <a:noFill/>
        </p:spPr>
      </p:pic>
      <p:sp>
        <p:nvSpPr>
          <p:cNvPr id="15" name="Rechthoek 14"/>
          <p:cNvSpPr/>
          <p:nvPr/>
        </p:nvSpPr>
        <p:spPr>
          <a:xfrm>
            <a:off x="4086168" y="1059582"/>
            <a:ext cx="720080" cy="3456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the power wires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39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13"/>
          <p:cNvSpPr/>
          <p:nvPr/>
        </p:nvSpPr>
        <p:spPr>
          <a:xfrm>
            <a:off x="5436096" y="4515966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-OMHOOG 15"/>
          <p:cNvSpPr/>
          <p:nvPr/>
        </p:nvSpPr>
        <p:spPr>
          <a:xfrm rot="10800000">
            <a:off x="4572000" y="1707654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kstvak 16"/>
          <p:cNvSpPr txBox="1"/>
          <p:nvPr/>
        </p:nvSpPr>
        <p:spPr>
          <a:xfrm>
            <a:off x="0" y="2931790"/>
            <a:ext cx="3888432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Only to be done if you did NOT continue from the beginners workshop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electronics of a potentiometer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dirty="0" err="1" smtClean="0"/>
              <a:t>potmeter</a:t>
            </a:r>
            <a:r>
              <a:rPr lang="en-US" sz="2000" dirty="0" smtClean="0"/>
              <a:t> is a resistor that will be connected between 5 V and 0 V.</a:t>
            </a:r>
          </a:p>
          <a:p>
            <a:r>
              <a:rPr lang="en-US" sz="2000" dirty="0" smtClean="0"/>
              <a:t>Over the length of the resistor the voltage drops linearly.</a:t>
            </a:r>
          </a:p>
          <a:p>
            <a:pPr lvl="1"/>
            <a:r>
              <a:rPr lang="en-US" sz="1400" dirty="0" smtClean="0"/>
              <a:t>E.g. in the middle it would be 2.5 Volt</a:t>
            </a:r>
          </a:p>
          <a:p>
            <a:pPr lvl="1"/>
            <a:r>
              <a:rPr lang="en-US" sz="1400" dirty="0" smtClean="0"/>
              <a:t>So this is an analog signal. The value can be changed between 5 V and 0 V.</a:t>
            </a:r>
          </a:p>
          <a:p>
            <a:r>
              <a:rPr lang="en-US" sz="1800" dirty="0" smtClean="0"/>
              <a:t>There is a 1 </a:t>
            </a:r>
            <a:r>
              <a:rPr lang="en-US" sz="1800" dirty="0" err="1" smtClean="0"/>
              <a:t>kOhm</a:t>
            </a:r>
            <a:r>
              <a:rPr lang="en-US" sz="1800" dirty="0" smtClean="0"/>
              <a:t> resistor in series for the reasons discussed earlier</a:t>
            </a:r>
          </a:p>
        </p:txBody>
      </p:sp>
      <p:sp>
        <p:nvSpPr>
          <p:cNvPr id="4" name="Rechthoek 3"/>
          <p:cNvSpPr/>
          <p:nvPr/>
        </p:nvSpPr>
        <p:spPr>
          <a:xfrm>
            <a:off x="1403648" y="2931790"/>
            <a:ext cx="1346448" cy="1800200"/>
          </a:xfrm>
          <a:prstGeom prst="rect">
            <a:avLst/>
          </a:prstGeom>
          <a:solidFill>
            <a:srgbClr val="00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Arduino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 rot="5400000">
            <a:off x="4211960" y="3723878"/>
            <a:ext cx="432048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3131840" y="3579862"/>
            <a:ext cx="432048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Rechte verbindingslijn 7"/>
          <p:cNvCxnSpPr/>
          <p:nvPr/>
        </p:nvCxnSpPr>
        <p:spPr>
          <a:xfrm>
            <a:off x="2267744" y="4948014"/>
            <a:ext cx="3096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>
            <a:off x="2195736" y="2715766"/>
            <a:ext cx="3096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5436096" y="2571750"/>
            <a:ext cx="84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+5 Volt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5436096" y="4774168"/>
            <a:ext cx="72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Volt</a:t>
            </a:r>
            <a:endParaRPr lang="nl-NL" dirty="0"/>
          </a:p>
        </p:txBody>
      </p:sp>
      <p:cxnSp>
        <p:nvCxnSpPr>
          <p:cNvPr id="15" name="Vorm 14"/>
          <p:cNvCxnSpPr>
            <a:stCxn id="6" idx="3"/>
            <a:endCxn id="5" idx="2"/>
          </p:cNvCxnSpPr>
          <p:nvPr/>
        </p:nvCxnSpPr>
        <p:spPr>
          <a:xfrm>
            <a:off x="3563888" y="3651870"/>
            <a:ext cx="792088" cy="1440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>
            <a:stCxn id="5" idx="1"/>
          </p:cNvCxnSpPr>
          <p:nvPr/>
        </p:nvCxnSpPr>
        <p:spPr>
          <a:xfrm flipV="1">
            <a:off x="4427984" y="2715766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>
            <a:stCxn id="5" idx="3"/>
          </p:cNvCxnSpPr>
          <p:nvPr/>
        </p:nvCxnSpPr>
        <p:spPr>
          <a:xfrm>
            <a:off x="4427984" y="4011910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/>
          <p:cNvSpPr txBox="1"/>
          <p:nvPr/>
        </p:nvSpPr>
        <p:spPr>
          <a:xfrm>
            <a:off x="2843808" y="314781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kOhm</a:t>
            </a:r>
            <a:endParaRPr lang="nl-NL" dirty="0"/>
          </a:p>
        </p:txBody>
      </p:sp>
      <p:sp>
        <p:nvSpPr>
          <p:cNvPr id="29" name="Tekstvak 28"/>
          <p:cNvSpPr txBox="1"/>
          <p:nvPr/>
        </p:nvSpPr>
        <p:spPr>
          <a:xfrm>
            <a:off x="4499992" y="357986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</a:t>
            </a:r>
            <a:r>
              <a:rPr lang="en-US" dirty="0" err="1" smtClean="0"/>
              <a:t>kOhm</a:t>
            </a:r>
            <a:endParaRPr lang="nl-NL" dirty="0"/>
          </a:p>
        </p:txBody>
      </p:sp>
      <p:cxnSp>
        <p:nvCxnSpPr>
          <p:cNvPr id="31" name="Rechte verbindingslijn 30"/>
          <p:cNvCxnSpPr>
            <a:stCxn id="6" idx="1"/>
            <a:endCxn id="32" idx="3"/>
          </p:cNvCxnSpPr>
          <p:nvPr/>
        </p:nvCxnSpPr>
        <p:spPr>
          <a:xfrm flipH="1" flipV="1">
            <a:off x="2123728" y="3649088"/>
            <a:ext cx="1008112" cy="2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31"/>
          <p:cNvSpPr txBox="1"/>
          <p:nvPr/>
        </p:nvSpPr>
        <p:spPr>
          <a:xfrm>
            <a:off x="1575222" y="3464422"/>
            <a:ext cx="548506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Analog input</a:t>
            </a:r>
            <a:endParaRPr lang="nl-NL" sz="900" dirty="0"/>
          </a:p>
        </p:txBody>
      </p:sp>
      <p:sp>
        <p:nvSpPr>
          <p:cNvPr id="38" name="Tekstvak 37"/>
          <p:cNvSpPr txBox="1"/>
          <p:nvPr/>
        </p:nvSpPr>
        <p:spPr>
          <a:xfrm>
            <a:off x="6444208" y="2715766"/>
            <a:ext cx="23762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Consider what would happen if the 1 </a:t>
            </a:r>
            <a:r>
              <a:rPr lang="en-US" sz="1200" dirty="0" err="1" smtClean="0"/>
              <a:t>kOhm</a:t>
            </a:r>
            <a:r>
              <a:rPr lang="en-US" sz="1200" dirty="0" smtClean="0"/>
              <a:t> resistor were not there and the port would be used as output and </a:t>
            </a:r>
            <a:r>
              <a:rPr lang="en-US" sz="1200" dirty="0" err="1" smtClean="0"/>
              <a:t>potmeter</a:t>
            </a:r>
            <a:r>
              <a:rPr lang="en-US" sz="1200" dirty="0" smtClean="0"/>
              <a:t> positioned  close to the 0 Volt side.</a:t>
            </a:r>
          </a:p>
          <a:p>
            <a:endParaRPr lang="en-US" sz="1200" dirty="0" smtClean="0"/>
          </a:p>
          <a:p>
            <a:r>
              <a:rPr lang="en-US" sz="1200" dirty="0" smtClean="0"/>
              <a:t>Then the </a:t>
            </a:r>
            <a:r>
              <a:rPr lang="en-US" sz="1200" dirty="0" err="1" smtClean="0"/>
              <a:t>Arduino</a:t>
            </a:r>
            <a:r>
              <a:rPr lang="en-US" sz="1200" dirty="0" smtClean="0"/>
              <a:t> would output 5 Volt, and the </a:t>
            </a:r>
            <a:r>
              <a:rPr lang="en-US" sz="1200" dirty="0" err="1" smtClean="0"/>
              <a:t>potmeter</a:t>
            </a:r>
            <a:r>
              <a:rPr lang="en-US" sz="1200" dirty="0" smtClean="0"/>
              <a:t> is directly leading it to the 0 Volt line </a:t>
            </a:r>
            <a:r>
              <a:rPr lang="en-US" sz="1200" dirty="0" smtClean="0">
                <a:sym typeface="Wingdings" pitchFamily="2" charset="2"/>
              </a:rPr>
              <a:t> short circuit!</a:t>
            </a:r>
            <a:endParaRPr lang="nl-NL" sz="1200" dirty="0"/>
          </a:p>
        </p:txBody>
      </p:sp>
      <p:sp>
        <p:nvSpPr>
          <p:cNvPr id="25" name="Tijdelijke aanduiding voor dianumm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</a:t>
            </a:fld>
            <a:endParaRPr lang="nl-NL" dirty="0"/>
          </a:p>
        </p:txBody>
      </p:sp>
      <p:cxnSp>
        <p:nvCxnSpPr>
          <p:cNvPr id="42" name="Gebogen verbindingslijn 41"/>
          <p:cNvCxnSpPr>
            <a:endCxn id="38" idx="0"/>
          </p:cNvCxnSpPr>
          <p:nvPr/>
        </p:nvCxnSpPr>
        <p:spPr>
          <a:xfrm>
            <a:off x="7092280" y="2427734"/>
            <a:ext cx="540060" cy="288032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45"/>
          <p:cNvCxnSpPr/>
          <p:nvPr/>
        </p:nvCxnSpPr>
        <p:spPr>
          <a:xfrm flipV="1">
            <a:off x="2339752" y="271576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47"/>
          <p:cNvCxnSpPr/>
          <p:nvPr/>
        </p:nvCxnSpPr>
        <p:spPr>
          <a:xfrm flipV="1">
            <a:off x="2339752" y="473199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/>
          <p:cNvSpPr txBox="1"/>
          <p:nvPr/>
        </p:nvSpPr>
        <p:spPr>
          <a:xfrm>
            <a:off x="4644008" y="3075806"/>
            <a:ext cx="155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Potentiometer</a:t>
            </a:r>
            <a:endParaRPr lang="nl-NL" dirty="0"/>
          </a:p>
        </p:txBody>
      </p:sp>
      <p:sp>
        <p:nvSpPr>
          <p:cNvPr id="26" name="Tekstvak 25"/>
          <p:cNvSpPr txBox="1"/>
          <p:nvPr/>
        </p:nvSpPr>
        <p:spPr>
          <a:xfrm>
            <a:off x="2843808" y="3795886"/>
            <a:ext cx="92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Resistor</a:t>
            </a:r>
            <a:endParaRPr lang="nl-NL" dirty="0"/>
          </a:p>
        </p:txBody>
      </p:sp>
      <p:cxnSp>
        <p:nvCxnSpPr>
          <p:cNvPr id="30" name="Rechte verbindingslijn met pijl 29"/>
          <p:cNvCxnSpPr>
            <a:stCxn id="23" idx="1"/>
          </p:cNvCxnSpPr>
          <p:nvPr/>
        </p:nvCxnSpPr>
        <p:spPr>
          <a:xfrm flipH="1">
            <a:off x="4499992" y="3260472"/>
            <a:ext cx="144016" cy="247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the </a:t>
            </a:r>
            <a:r>
              <a:rPr lang="en-US" dirty="0" err="1" smtClean="0"/>
              <a:t>config</a:t>
            </a:r>
            <a:r>
              <a:rPr lang="en-US" dirty="0" smtClean="0"/>
              <a:t> file for all steps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67585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 order not to loose time, it is recommended to add all setups in the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file now. </a:t>
            </a:r>
          </a:p>
          <a:p>
            <a:pPr lvl="1"/>
            <a:r>
              <a:rPr lang="en-US" sz="1800" dirty="0" smtClean="0"/>
              <a:t>If you continued from the beginners workshop then leave in what you have, only add.</a:t>
            </a:r>
          </a:p>
          <a:p>
            <a:pPr lvl="1"/>
            <a:r>
              <a:rPr lang="en-US" sz="1800" dirty="0" smtClean="0"/>
              <a:t>D3: out, </a:t>
            </a:r>
            <a:r>
              <a:rPr lang="en-US" sz="1800" dirty="0" err="1" smtClean="0"/>
              <a:t>pwm</a:t>
            </a:r>
            <a:r>
              <a:rPr lang="en-US" sz="1800" dirty="0" smtClean="0"/>
              <a:t>, 3Color Red LED</a:t>
            </a:r>
          </a:p>
          <a:p>
            <a:pPr lvl="1"/>
            <a:r>
              <a:rPr lang="en-US" sz="1800" dirty="0" smtClean="0"/>
              <a:t>D5: out, </a:t>
            </a:r>
            <a:r>
              <a:rPr lang="en-US" sz="1800" dirty="0" err="1" smtClean="0"/>
              <a:t>pwm</a:t>
            </a:r>
            <a:r>
              <a:rPr lang="en-US" sz="1800" dirty="0" smtClean="0"/>
              <a:t>, 3Color Blue LED</a:t>
            </a:r>
          </a:p>
          <a:p>
            <a:pPr lvl="1"/>
            <a:r>
              <a:rPr lang="en-US" sz="1800" dirty="0" smtClean="0"/>
              <a:t>D6: out, </a:t>
            </a:r>
            <a:r>
              <a:rPr lang="en-US" sz="1800" dirty="0" err="1" smtClean="0"/>
              <a:t>pwm</a:t>
            </a:r>
            <a:r>
              <a:rPr lang="en-US" sz="1800" dirty="0" smtClean="0"/>
              <a:t>, 3Color Green LED</a:t>
            </a:r>
          </a:p>
          <a:p>
            <a:pPr lvl="1"/>
            <a:r>
              <a:rPr lang="en-US" sz="1800" dirty="0" smtClean="0"/>
              <a:t>D8: in, </a:t>
            </a:r>
            <a:r>
              <a:rPr lang="en-US" sz="1800" dirty="0" err="1" smtClean="0"/>
              <a:t>counter_pullup</a:t>
            </a:r>
            <a:r>
              <a:rPr lang="en-US" sz="1800" dirty="0" smtClean="0"/>
              <a:t>, Counter button</a:t>
            </a:r>
          </a:p>
          <a:p>
            <a:pPr lvl="1"/>
            <a:r>
              <a:rPr lang="en-US" sz="1800" dirty="0" smtClean="0"/>
              <a:t>D10: in, counter, IR sensor	</a:t>
            </a:r>
          </a:p>
          <a:p>
            <a:pPr lvl="1">
              <a:buNone/>
            </a:pPr>
            <a:r>
              <a:rPr lang="en-US" sz="1800" dirty="0" smtClean="0"/>
              <a:t>						</a:t>
            </a:r>
          </a:p>
          <a:p>
            <a:pPr lvl="1">
              <a:buNone/>
            </a:pPr>
            <a:r>
              <a:rPr lang="en-US" sz="1800" dirty="0" smtClean="0"/>
              <a:t>						</a:t>
            </a:r>
            <a:endParaRPr lang="en-US" sz="140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40</a:t>
            </a:fld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4788024" y="2211710"/>
            <a:ext cx="374441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US" dirty="0" smtClean="0"/>
              <a:t>- A0: in, analog, Rain Sensor</a:t>
            </a:r>
          </a:p>
          <a:p>
            <a:pPr>
              <a:spcAft>
                <a:spcPts val="400"/>
              </a:spcAft>
            </a:pPr>
            <a:r>
              <a:rPr lang="en-US" dirty="0" smtClean="0"/>
              <a:t>- A1: in, </a:t>
            </a:r>
            <a:r>
              <a:rPr lang="en-US" dirty="0" err="1" smtClean="0"/>
              <a:t>input_pullup</a:t>
            </a:r>
            <a:r>
              <a:rPr lang="en-US" dirty="0" smtClean="0"/>
              <a:t>, Tilt Sensor</a:t>
            </a:r>
          </a:p>
          <a:p>
            <a:pPr>
              <a:spcAft>
                <a:spcPts val="400"/>
              </a:spcAft>
            </a:pPr>
            <a:r>
              <a:rPr lang="en-US" dirty="0" smtClean="0"/>
              <a:t>- A2: out, output, Relay</a:t>
            </a:r>
          </a:p>
          <a:p>
            <a:pPr>
              <a:spcAft>
                <a:spcPts val="400"/>
              </a:spcAft>
            </a:pPr>
            <a:r>
              <a:rPr lang="en-US" dirty="0" smtClean="0"/>
              <a:t>- A3: in, analog, Sound Sensor</a:t>
            </a:r>
          </a:p>
          <a:p>
            <a:pPr>
              <a:spcAft>
                <a:spcPts val="400"/>
              </a:spcAft>
            </a:pPr>
            <a:r>
              <a:rPr lang="en-US" dirty="0" smtClean="0"/>
              <a:t>- A5: in, </a:t>
            </a:r>
            <a:r>
              <a:rPr lang="en-US" dirty="0" err="1" smtClean="0"/>
              <a:t>input_pullup</a:t>
            </a:r>
            <a:r>
              <a:rPr lang="en-US" dirty="0" smtClean="0"/>
              <a:t>, Joystick Button</a:t>
            </a:r>
          </a:p>
          <a:p>
            <a:pPr>
              <a:spcAft>
                <a:spcPts val="400"/>
              </a:spcAft>
            </a:pPr>
            <a:r>
              <a:rPr lang="en-US" dirty="0" smtClean="0"/>
              <a:t>- A6: in, analog, </a:t>
            </a:r>
            <a:r>
              <a:rPr lang="en-US" dirty="0" err="1" smtClean="0"/>
              <a:t>JoyStickY</a:t>
            </a:r>
            <a:endParaRPr lang="en-US" dirty="0" smtClean="0"/>
          </a:p>
          <a:p>
            <a:pPr>
              <a:spcAft>
                <a:spcPts val="400"/>
              </a:spcAft>
            </a:pPr>
            <a:r>
              <a:rPr lang="en-US" dirty="0" smtClean="0"/>
              <a:t>- A7: in, analog, </a:t>
            </a:r>
            <a:r>
              <a:rPr lang="en-US" dirty="0" err="1" smtClean="0"/>
              <a:t>JoyStickX</a:t>
            </a:r>
            <a:endParaRPr lang="nl-NL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variables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the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(Re)start </a:t>
            </a:r>
            <a:r>
              <a:rPr lang="en-US" dirty="0" err="1" smtClean="0"/>
              <a:t>scratchClient</a:t>
            </a:r>
            <a:endParaRPr lang="en-US" dirty="0" smtClean="0"/>
          </a:p>
          <a:p>
            <a:r>
              <a:rPr lang="en-US" dirty="0" smtClean="0"/>
              <a:t>In Scratch, create a variable for each of the </a:t>
            </a:r>
            <a:r>
              <a:rPr lang="en-US" i="1" dirty="0" smtClean="0"/>
              <a:t>out</a:t>
            </a:r>
            <a:r>
              <a:rPr lang="en-US" dirty="0" smtClean="0"/>
              <a:t> parameters.</a:t>
            </a:r>
          </a:p>
          <a:p>
            <a:pPr lvl="1"/>
            <a:r>
              <a:rPr lang="en-US" dirty="0" smtClean="0"/>
              <a:t>Note: variable names are case sensitive.</a:t>
            </a:r>
          </a:p>
          <a:p>
            <a:r>
              <a:rPr lang="en-US" dirty="0" smtClean="0"/>
              <a:t>In Scratch, make all of the sensors visible, so all </a:t>
            </a:r>
            <a:r>
              <a:rPr lang="en-US" i="1" dirty="0" smtClean="0"/>
              <a:t>in</a:t>
            </a:r>
            <a:r>
              <a:rPr lang="en-US" dirty="0" smtClean="0"/>
              <a:t> parameters.</a:t>
            </a:r>
          </a:p>
          <a:p>
            <a:pPr lvl="1"/>
            <a:r>
              <a:rPr lang="en-US" dirty="0" smtClean="0"/>
              <a:t>Will only work if </a:t>
            </a:r>
            <a:r>
              <a:rPr lang="en-US" dirty="0" err="1" smtClean="0"/>
              <a:t>scratchClient</a:t>
            </a:r>
            <a:r>
              <a:rPr lang="en-US" dirty="0" smtClean="0"/>
              <a:t> successfully communicates to the board.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41</a:t>
            </a:fld>
            <a:endParaRPr lang="nl-NL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Choose the topics you want to give priority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347615"/>
            <a:ext cx="4038600" cy="3394472"/>
          </a:xfrm>
        </p:spPr>
        <p:txBody>
          <a:bodyPr>
            <a:normAutofit fontScale="47500" lnSpcReduction="20000"/>
          </a:bodyPr>
          <a:lstStyle/>
          <a:p>
            <a:r>
              <a:rPr lang="en-US" sz="4200" dirty="0" smtClean="0"/>
              <a:t>The advanced workshop may be too short to do all activities.</a:t>
            </a:r>
          </a:p>
          <a:p>
            <a:pPr lvl="1"/>
            <a:r>
              <a:rPr lang="en-US" sz="3800" dirty="0" smtClean="0"/>
              <a:t>So pick the order of the topics from the list</a:t>
            </a:r>
          </a:p>
          <a:p>
            <a:r>
              <a:rPr lang="en-US" sz="4200" dirty="0" smtClean="0"/>
              <a:t>The </a:t>
            </a:r>
            <a:r>
              <a:rPr lang="en-US" sz="4200" dirty="0" smtClean="0">
                <a:solidFill>
                  <a:srgbClr val="FF0000"/>
                </a:solidFill>
              </a:rPr>
              <a:t>red topics </a:t>
            </a:r>
            <a:r>
              <a:rPr lang="en-US" sz="4200" dirty="0" smtClean="0"/>
              <a:t>teach you more about </a:t>
            </a:r>
            <a:r>
              <a:rPr lang="en-US" sz="4200" dirty="0" err="1" smtClean="0"/>
              <a:t>scratchClient</a:t>
            </a:r>
            <a:r>
              <a:rPr lang="en-US" sz="4200" dirty="0" smtClean="0"/>
              <a:t>.</a:t>
            </a:r>
          </a:p>
          <a:p>
            <a:r>
              <a:rPr lang="en-US" sz="4200" dirty="0" smtClean="0"/>
              <a:t>The </a:t>
            </a:r>
            <a:r>
              <a:rPr lang="en-US" sz="4200" dirty="0" smtClean="0">
                <a:solidFill>
                  <a:srgbClr val="007A37"/>
                </a:solidFill>
              </a:rPr>
              <a:t>green topics </a:t>
            </a:r>
            <a:r>
              <a:rPr lang="en-US" sz="4200" dirty="0" smtClean="0"/>
              <a:t>teach you more about electronics, sensors and engineering.</a:t>
            </a:r>
          </a:p>
          <a:p>
            <a:r>
              <a:rPr lang="en-US" sz="4200" dirty="0" smtClean="0"/>
              <a:t>If you rather would do pieces of the beginners workshop then that is fine as well.</a:t>
            </a:r>
            <a:endParaRPr lang="nl-NL" sz="420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4648200" y="1347614"/>
            <a:ext cx="4038600" cy="3603847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>
                <a:solidFill>
                  <a:srgbClr val="007A37"/>
                </a:solidFill>
              </a:rPr>
              <a:t>Joystick</a:t>
            </a:r>
          </a:p>
          <a:p>
            <a:pPr lvl="1"/>
            <a:r>
              <a:rPr lang="en-US" dirty="0" smtClean="0"/>
              <a:t>Control position or control speed</a:t>
            </a:r>
          </a:p>
          <a:p>
            <a:pPr lvl="1"/>
            <a:r>
              <a:rPr lang="en-US" dirty="0" smtClean="0"/>
              <a:t>Take care of calibration and drift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3-color LED</a:t>
            </a:r>
          </a:p>
          <a:p>
            <a:pPr lvl="1"/>
            <a:r>
              <a:rPr lang="en-US" dirty="0" smtClean="0"/>
              <a:t>To make any color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Counter function</a:t>
            </a:r>
          </a:p>
          <a:p>
            <a:pPr lvl="1"/>
            <a:r>
              <a:rPr lang="en-US" dirty="0" smtClean="0"/>
              <a:t>With button or IR slotted sensor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Rain sensor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Tilt sensor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Sound sensor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Strongly link the </a:t>
            </a:r>
            <a:r>
              <a:rPr lang="en-US" dirty="0" err="1" smtClean="0">
                <a:solidFill>
                  <a:srgbClr val="FF0000"/>
                </a:solidFill>
              </a:rPr>
              <a:t>config</a:t>
            </a:r>
            <a:r>
              <a:rPr lang="en-US" dirty="0" smtClean="0">
                <a:solidFill>
                  <a:srgbClr val="FF0000"/>
                </a:solidFill>
              </a:rPr>
              <a:t> file to the </a:t>
            </a:r>
            <a:r>
              <a:rPr lang="en-US" dirty="0" err="1" smtClean="0">
                <a:solidFill>
                  <a:srgbClr val="FF0000"/>
                </a:solidFill>
              </a:rPr>
              <a:t>Arduino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For safety</a:t>
            </a:r>
          </a:p>
          <a:p>
            <a:pPr lvl="1"/>
            <a:r>
              <a:rPr lang="en-US" dirty="0" smtClean="0"/>
              <a:t>For connection errors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Control multiple </a:t>
            </a:r>
            <a:r>
              <a:rPr lang="en-US" dirty="0" err="1" smtClean="0">
                <a:solidFill>
                  <a:srgbClr val="FF0000"/>
                </a:solidFill>
              </a:rPr>
              <a:t>Arduinos</a:t>
            </a:r>
            <a:r>
              <a:rPr lang="en-US" dirty="0" smtClean="0">
                <a:solidFill>
                  <a:srgbClr val="FF0000"/>
                </a:solidFill>
              </a:rPr>
              <a:t> concurrently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Power On Self Test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Controlling a relay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Controlling 220 Volt appliances (only info)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Controlling a camera (only info)</a:t>
            </a:r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42</a:t>
            </a:fld>
            <a:endParaRPr lang="nl-NL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Joy stick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43</a:t>
            </a:fld>
            <a:endParaRPr lang="nl-NL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5810video\Documents\Weekendschool\Pi And More\PiAndMore WS - 5 - joy stick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1061993"/>
            <a:ext cx="5223154" cy="408411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joy stick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44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IJL-OMHOOG 14"/>
          <p:cNvSpPr/>
          <p:nvPr/>
        </p:nvSpPr>
        <p:spPr>
          <a:xfrm rot="10800000">
            <a:off x="3131840" y="1131590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13"/>
          <p:cNvSpPr/>
          <p:nvPr/>
        </p:nvSpPr>
        <p:spPr>
          <a:xfrm rot="5400000">
            <a:off x="683568" y="1851670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/>
          <p:cNvSpPr txBox="1"/>
          <p:nvPr/>
        </p:nvSpPr>
        <p:spPr>
          <a:xfrm>
            <a:off x="3203848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power off and USB cable out before making changes!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18" name="Rechte verbindingslijn met pijl 17"/>
          <p:cNvCxnSpPr/>
          <p:nvPr/>
        </p:nvCxnSpPr>
        <p:spPr>
          <a:xfrm>
            <a:off x="1547664" y="987574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/>
          <p:cNvSpPr txBox="1"/>
          <p:nvPr/>
        </p:nvSpPr>
        <p:spPr>
          <a:xfrm>
            <a:off x="1331640" y="864660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X</a:t>
            </a:r>
            <a:endParaRPr lang="nl-NL" sz="1050" dirty="0"/>
          </a:p>
        </p:txBody>
      </p:sp>
      <p:cxnSp>
        <p:nvCxnSpPr>
          <p:cNvPr id="20" name="Rechte verbindingslijn met pijl 19"/>
          <p:cNvCxnSpPr/>
          <p:nvPr/>
        </p:nvCxnSpPr>
        <p:spPr>
          <a:xfrm flipH="1">
            <a:off x="2843808" y="1131590"/>
            <a:ext cx="786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/>
        </p:nvSpPr>
        <p:spPr>
          <a:xfrm>
            <a:off x="2771800" y="1059582"/>
            <a:ext cx="2160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Y</a:t>
            </a:r>
            <a:endParaRPr lang="nl-NL" sz="105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out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joy stick has two small potentiometers and a button</a:t>
            </a:r>
          </a:p>
          <a:p>
            <a:pPr lvl="1"/>
            <a:r>
              <a:rPr lang="en-US" dirty="0" smtClean="0"/>
              <a:t>When the joy stick is released (neutral position), the potentiometers are in the middle of the value range (middle between 0 and 1024)</a:t>
            </a:r>
          </a:p>
          <a:p>
            <a:pPr lvl="1"/>
            <a:r>
              <a:rPr lang="en-US" dirty="0" smtClean="0"/>
              <a:t>There is one potentiometer for X and one for Y</a:t>
            </a:r>
          </a:p>
          <a:p>
            <a:pPr lvl="1"/>
            <a:r>
              <a:rPr lang="en-US" dirty="0" smtClean="0"/>
              <a:t>The button is operated when pressing the button.</a:t>
            </a:r>
          </a:p>
          <a:p>
            <a:r>
              <a:rPr lang="en-US" dirty="0" smtClean="0"/>
              <a:t>Reconnect and repower</a:t>
            </a:r>
          </a:p>
          <a:p>
            <a:r>
              <a:rPr lang="en-US" dirty="0" smtClean="0"/>
              <a:t>Wait till the </a:t>
            </a:r>
            <a:r>
              <a:rPr lang="en-US" dirty="0" err="1" smtClean="0"/>
              <a:t>Arduino</a:t>
            </a:r>
            <a:r>
              <a:rPr lang="en-US" dirty="0" smtClean="0"/>
              <a:t> LED blinks slowly.</a:t>
            </a:r>
          </a:p>
          <a:p>
            <a:r>
              <a:rPr lang="en-US" dirty="0" smtClean="0"/>
              <a:t>Now try moving and pressing the joy stick. Look at the 3 joy stick values to change</a:t>
            </a:r>
          </a:p>
          <a:p>
            <a:pPr lvl="1"/>
            <a:r>
              <a:rPr lang="en-US" dirty="0" err="1" smtClean="0"/>
              <a:t>JoystickX</a:t>
            </a:r>
            <a:r>
              <a:rPr lang="en-US" dirty="0" smtClean="0"/>
              <a:t> and </a:t>
            </a:r>
            <a:r>
              <a:rPr lang="en-US" dirty="0" err="1" smtClean="0"/>
              <a:t>JoystickY</a:t>
            </a:r>
            <a:r>
              <a:rPr lang="en-US" dirty="0" smtClean="0"/>
              <a:t> between about 0 and about 1024.</a:t>
            </a:r>
          </a:p>
          <a:p>
            <a:pPr lvl="1"/>
            <a:r>
              <a:rPr lang="en-US" dirty="0" smtClean="0"/>
              <a:t>Joystick Button between 0 and 1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45</a:t>
            </a:fld>
            <a:endParaRPr lang="nl-NL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Joysticks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You can directly use the value of the joystick </a:t>
            </a:r>
          </a:p>
          <a:p>
            <a:pPr lvl="1"/>
            <a:r>
              <a:rPr lang="en-US" dirty="0" smtClean="0"/>
              <a:t>E.g. to control the position of a servo</a:t>
            </a:r>
          </a:p>
          <a:p>
            <a:pPr lvl="1"/>
            <a:r>
              <a:rPr lang="en-US" dirty="0" smtClean="0"/>
              <a:t>E.g. to control the intensity of a LED</a:t>
            </a:r>
          </a:p>
          <a:p>
            <a:pPr lvl="1"/>
            <a:r>
              <a:rPr lang="en-US" dirty="0" smtClean="0"/>
              <a:t>When releasing the knob, it will move back to the middle value.</a:t>
            </a:r>
          </a:p>
          <a:p>
            <a:pPr lvl="1"/>
            <a:r>
              <a:rPr lang="en-US" dirty="0" smtClean="0"/>
              <a:t>E.g.: LED = </a:t>
            </a:r>
            <a:r>
              <a:rPr lang="en-US" dirty="0" err="1" smtClean="0"/>
              <a:t>JoystickX</a:t>
            </a:r>
            <a:r>
              <a:rPr lang="en-US" dirty="0" smtClean="0"/>
              <a:t> </a:t>
            </a:r>
          </a:p>
          <a:p>
            <a:r>
              <a:rPr lang="en-US" dirty="0" smtClean="0"/>
              <a:t>You can alternatively use the joystick to determine the speed of the change</a:t>
            </a:r>
          </a:p>
          <a:p>
            <a:pPr lvl="1"/>
            <a:r>
              <a:rPr lang="en-US" dirty="0" smtClean="0"/>
              <a:t>E.g. move a servo fast or slow. Let the servo stop at the latest position when you release the knob.</a:t>
            </a:r>
          </a:p>
          <a:p>
            <a:pPr lvl="2"/>
            <a:r>
              <a:rPr lang="en-US" dirty="0" smtClean="0"/>
              <a:t>E.g.: LED = LED + (</a:t>
            </a:r>
            <a:r>
              <a:rPr lang="en-US" dirty="0" err="1" smtClean="0"/>
              <a:t>JoystickX</a:t>
            </a:r>
            <a:r>
              <a:rPr lang="en-US" dirty="0" smtClean="0"/>
              <a:t> – 512) / 200             (512 = neutral position value, 200 = sensitivity)</a:t>
            </a:r>
          </a:p>
          <a:p>
            <a:pPr lvl="1"/>
            <a:r>
              <a:rPr lang="en-US" dirty="0" smtClean="0"/>
              <a:t>You can also use the Scratch pen function draw on the screen.</a:t>
            </a:r>
          </a:p>
          <a:p>
            <a:pPr lvl="2"/>
            <a:r>
              <a:rPr lang="en-US" dirty="0" smtClean="0"/>
              <a:t>And e.g. use the potentiometer to change pen width or color.</a:t>
            </a:r>
          </a:p>
          <a:p>
            <a:r>
              <a:rPr lang="en-US" dirty="0" smtClean="0"/>
              <a:t>Take care of drift and jitter (see next slide)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46</a:t>
            </a:fld>
            <a:endParaRPr lang="nl-NL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care of drift and jitter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Not all joysticks will give the same value if they are in the middle position</a:t>
            </a:r>
          </a:p>
          <a:p>
            <a:r>
              <a:rPr lang="en-US" dirty="0" smtClean="0"/>
              <a:t>Influenced by temperature, the value produced in the middle position can drift over time.</a:t>
            </a:r>
          </a:p>
          <a:p>
            <a:r>
              <a:rPr lang="en-US" dirty="0" smtClean="0"/>
              <a:t>Therefore build in some threshold around the middle position</a:t>
            </a:r>
          </a:p>
          <a:p>
            <a:pPr lvl="1"/>
            <a:r>
              <a:rPr lang="en-US" dirty="0" smtClean="0"/>
              <a:t>If the middle position is 512, then do only react if the value changes by at least ca. 15, so e.g. &gt; 525 or &lt; 500.</a:t>
            </a:r>
          </a:p>
          <a:p>
            <a:pPr lvl="1"/>
            <a:r>
              <a:rPr lang="en-US" dirty="0" smtClean="0"/>
              <a:t>Whether 15 is enough as threshold you will learn over time. Increase the value if it drifts more than that.</a:t>
            </a:r>
          </a:p>
          <a:p>
            <a:pPr lvl="1"/>
            <a:r>
              <a:rPr lang="en-US" dirty="0" smtClean="0"/>
              <a:t>If you have a general program that works with several joysticks then you may have to use a larger threshold, or you need to calibrate (adapt the program for each particular servo).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47</a:t>
            </a:fld>
            <a:endParaRPr lang="nl-NL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Control a 3-color LED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To make all colors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48</a:t>
            </a:fld>
            <a:endParaRPr lang="nl-NL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 3-color LED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 3-color LED has 3 LEDs in one package</a:t>
            </a:r>
          </a:p>
          <a:p>
            <a:pPr lvl="1"/>
            <a:r>
              <a:rPr lang="en-US" dirty="0" smtClean="0"/>
              <a:t>Green</a:t>
            </a:r>
          </a:p>
          <a:p>
            <a:pPr lvl="1"/>
            <a:r>
              <a:rPr lang="en-US" dirty="0" smtClean="0"/>
              <a:t>Red</a:t>
            </a:r>
          </a:p>
          <a:p>
            <a:pPr lvl="1"/>
            <a:r>
              <a:rPr lang="en-US" dirty="0" smtClean="0"/>
              <a:t>Blue</a:t>
            </a:r>
          </a:p>
          <a:p>
            <a:r>
              <a:rPr lang="en-US" dirty="0" smtClean="0"/>
              <a:t>Use PWM to change the intensity of each color</a:t>
            </a:r>
          </a:p>
          <a:p>
            <a:pPr lvl="1"/>
            <a:r>
              <a:rPr lang="en-US" dirty="0" smtClean="0"/>
              <a:t>In that way you can create the entire spectrum of light</a:t>
            </a:r>
          </a:p>
          <a:p>
            <a:pPr lvl="1"/>
            <a:r>
              <a:rPr lang="en-US" dirty="0" smtClean="0"/>
              <a:t>Including white light</a:t>
            </a:r>
          </a:p>
          <a:p>
            <a:r>
              <a:rPr lang="en-US" dirty="0" smtClean="0"/>
              <a:t>Connect the 3-color LED carefully to the pins as defined in the </a:t>
            </a:r>
            <a:r>
              <a:rPr lang="en-US" dirty="0" err="1" smtClean="0"/>
              <a:t>config</a:t>
            </a:r>
            <a:r>
              <a:rPr lang="en-US" dirty="0" smtClean="0"/>
              <a:t> file. </a:t>
            </a:r>
          </a:p>
          <a:p>
            <a:r>
              <a:rPr lang="en-US" dirty="0" smtClean="0"/>
              <a:t>Also connect the minus (–) pin to GND</a:t>
            </a:r>
          </a:p>
          <a:p>
            <a:r>
              <a:rPr lang="en-US" dirty="0" smtClean="0"/>
              <a:t>Reconnect and repower</a:t>
            </a:r>
          </a:p>
          <a:p>
            <a:r>
              <a:rPr lang="en-US" dirty="0" smtClean="0"/>
              <a:t>No need to restart </a:t>
            </a:r>
            <a:r>
              <a:rPr lang="en-US" dirty="0" err="1" smtClean="0"/>
              <a:t>scratchClient</a:t>
            </a:r>
            <a:r>
              <a:rPr lang="en-US" dirty="0" smtClean="0"/>
              <a:t> (since no update to the </a:t>
            </a:r>
            <a:r>
              <a:rPr lang="en-US" dirty="0" err="1" smtClean="0"/>
              <a:t>config</a:t>
            </a:r>
            <a:r>
              <a:rPr lang="en-US" dirty="0" smtClean="0"/>
              <a:t> file was made)</a:t>
            </a:r>
          </a:p>
          <a:p>
            <a:r>
              <a:rPr lang="en-US" dirty="0" smtClean="0"/>
              <a:t>Give the corresponding variables in Scratch values between 0 and 100 with the slider on the variable. </a:t>
            </a:r>
          </a:p>
          <a:p>
            <a:pPr lvl="1"/>
            <a:r>
              <a:rPr lang="en-US" dirty="0" smtClean="0"/>
              <a:t>Does it work?</a:t>
            </a:r>
          </a:p>
          <a:p>
            <a:r>
              <a:rPr lang="en-US" dirty="0" smtClean="0"/>
              <a:t>We will see in the next slide how to use values between 0 and 255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49</a:t>
            </a:fld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6084168" y="987574"/>
            <a:ext cx="2915816" cy="923330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power off and USB cable out before making changes!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M5810video\Documents\Weekendschool\Pi And More\PiAndMore WS - 3a - analog input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2"/>
            <a:ext cx="5223154" cy="408411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analog input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IJL-OMHOOG 14"/>
          <p:cNvSpPr/>
          <p:nvPr/>
        </p:nvSpPr>
        <p:spPr>
          <a:xfrm rot="5400000">
            <a:off x="539552" y="2643758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13"/>
          <p:cNvSpPr/>
          <p:nvPr/>
        </p:nvSpPr>
        <p:spPr>
          <a:xfrm rot="5400000">
            <a:off x="683568" y="4371950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/>
          <p:cNvSpPr txBox="1"/>
          <p:nvPr/>
        </p:nvSpPr>
        <p:spPr>
          <a:xfrm>
            <a:off x="3203848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power off and USB cable out before making changes!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\\nashanselma2\weekendschool\screenshots\piandmore20170623Jun0614982474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9" y="699542"/>
            <a:ext cx="4393876" cy="374441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315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Connecting the 3-color LED to the joy stick (via Scratch)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4042792" cy="339447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Write a program in Scratch that:</a:t>
            </a:r>
          </a:p>
          <a:p>
            <a:pPr lvl="1"/>
            <a:r>
              <a:rPr lang="en-US" dirty="0" smtClean="0"/>
              <a:t>Uses the value of the X direction of the joy stick to determine red, green or blue</a:t>
            </a:r>
          </a:p>
          <a:p>
            <a:pPr lvl="1"/>
            <a:r>
              <a:rPr lang="en-US" dirty="0" smtClean="0"/>
              <a:t>Uses the value of the Y direction to change the intensity of the respective LED</a:t>
            </a:r>
          </a:p>
          <a:p>
            <a:pPr lvl="1"/>
            <a:r>
              <a:rPr lang="en-US" dirty="0" smtClean="0"/>
              <a:t>When releasing the joy stick, the colors should stay </a:t>
            </a:r>
          </a:p>
          <a:p>
            <a:pPr lvl="1"/>
            <a:r>
              <a:rPr lang="en-US" dirty="0" smtClean="0"/>
              <a:t>You will need these elements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50</a:t>
            </a:fld>
            <a:endParaRPr lang="nl-NL" dirty="0"/>
          </a:p>
        </p:txBody>
      </p:sp>
      <p:cxnSp>
        <p:nvCxnSpPr>
          <p:cNvPr id="7" name="Rechte verbindingslijn met pijl 6"/>
          <p:cNvCxnSpPr/>
          <p:nvPr/>
        </p:nvCxnSpPr>
        <p:spPr>
          <a:xfrm flipV="1">
            <a:off x="3995936" y="4083918"/>
            <a:ext cx="504056" cy="21602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7308304" y="3579862"/>
            <a:ext cx="1152128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You need this block 3 times for the 3 colors</a:t>
            </a:r>
            <a:endParaRPr lang="nl-NL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new counting function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51</a:t>
            </a:fld>
            <a:endParaRPr lang="nl-NL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special counting function?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count in Scratch, however you can only reliably count a few pulses per second.</a:t>
            </a:r>
          </a:p>
          <a:p>
            <a:r>
              <a:rPr lang="en-US" dirty="0" smtClean="0"/>
              <a:t>With this new counting function, you can do it much faster</a:t>
            </a:r>
          </a:p>
          <a:p>
            <a:r>
              <a:rPr lang="en-US" dirty="0" smtClean="0"/>
              <a:t>If you need to detect small pulses that </a:t>
            </a:r>
            <a:r>
              <a:rPr lang="en-US" dirty="0" err="1" smtClean="0"/>
              <a:t>scratchClient</a:t>
            </a:r>
            <a:r>
              <a:rPr lang="en-US" dirty="0" smtClean="0"/>
              <a:t> may not see reliable, you can use a counter function to detect whether a (short) pulse did arrive.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52</a:t>
            </a:fld>
            <a:endParaRPr lang="nl-NL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function using a button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will count up</a:t>
            </a:r>
            <a:r>
              <a:rPr lang="nl-NL" dirty="0" smtClean="0"/>
              <a:t>.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wrap</a:t>
            </a:r>
            <a:r>
              <a:rPr lang="nl-NL" dirty="0" smtClean="0"/>
              <a:t> </a:t>
            </a:r>
            <a:r>
              <a:rPr lang="nl-NL" dirty="0" err="1" smtClean="0"/>
              <a:t>round</a:t>
            </a:r>
            <a:r>
              <a:rPr lang="nl-NL" dirty="0" smtClean="0"/>
              <a:t> at a </a:t>
            </a:r>
            <a:r>
              <a:rPr lang="nl-NL" dirty="0" err="1" smtClean="0"/>
              <a:t>very</a:t>
            </a:r>
            <a:r>
              <a:rPr lang="nl-NL" dirty="0" smtClean="0"/>
              <a:t> </a:t>
            </a:r>
            <a:r>
              <a:rPr lang="nl-NL" dirty="0" err="1" smtClean="0"/>
              <a:t>large</a:t>
            </a:r>
            <a:r>
              <a:rPr lang="nl-NL" dirty="0" smtClean="0"/>
              <a:t> </a:t>
            </a:r>
            <a:r>
              <a:rPr lang="nl-NL" dirty="0" err="1" smtClean="0"/>
              <a:t>value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reached</a:t>
            </a:r>
            <a:r>
              <a:rPr lang="nl-NL" dirty="0" smtClean="0"/>
              <a:t> </a:t>
            </a:r>
            <a:r>
              <a:rPr lang="nl-NL" dirty="0" err="1" smtClean="0"/>
              <a:t>after</a:t>
            </a:r>
            <a:r>
              <a:rPr lang="nl-NL" dirty="0" smtClean="0"/>
              <a:t> </a:t>
            </a:r>
            <a:r>
              <a:rPr lang="nl-NL" dirty="0" err="1" smtClean="0"/>
              <a:t>days</a:t>
            </a:r>
            <a:r>
              <a:rPr lang="nl-NL" dirty="0" smtClean="0"/>
              <a:t> of </a:t>
            </a:r>
            <a:r>
              <a:rPr lang="nl-NL" dirty="0" err="1" smtClean="0"/>
              <a:t>counting</a:t>
            </a:r>
            <a:r>
              <a:rPr lang="nl-NL" dirty="0" smtClean="0"/>
              <a:t>.</a:t>
            </a:r>
          </a:p>
          <a:p>
            <a:r>
              <a:rPr lang="en-US" dirty="0" smtClean="0"/>
              <a:t>Max. ca. 80 counts per second = 4800 per minute</a:t>
            </a:r>
          </a:p>
          <a:p>
            <a:r>
              <a:rPr lang="en-US" dirty="0" smtClean="0"/>
              <a:t>There is a 4 ms </a:t>
            </a:r>
            <a:r>
              <a:rPr lang="en-US" dirty="0" err="1" smtClean="0"/>
              <a:t>debouncing</a:t>
            </a:r>
            <a:r>
              <a:rPr lang="en-US" dirty="0" smtClean="0"/>
              <a:t> delay</a:t>
            </a:r>
          </a:p>
          <a:p>
            <a:pPr lvl="1"/>
            <a:r>
              <a:rPr lang="en-US" dirty="0" smtClean="0"/>
              <a:t>So multiple pulses within 4 ms will processed as a single count</a:t>
            </a:r>
          </a:p>
          <a:p>
            <a:pPr lvl="1"/>
            <a:r>
              <a:rPr lang="en-US" dirty="0" smtClean="0"/>
              <a:t>So no need for capacitors to do </a:t>
            </a:r>
            <a:r>
              <a:rPr lang="en-US" dirty="0" err="1" smtClean="0"/>
              <a:t>debouncing</a:t>
            </a:r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53</a:t>
            </a:fld>
            <a:endParaRPr lang="nl-NL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a mechanical switch is operated, it can generate a series of pulses rather than one.</a:t>
            </a:r>
          </a:p>
          <a:p>
            <a:r>
              <a:rPr lang="en-US" dirty="0" smtClean="0"/>
              <a:t>This is because one of the metal pieces bounces back a few times before it stays in position.</a:t>
            </a:r>
          </a:p>
          <a:p>
            <a:r>
              <a:rPr lang="en-US" dirty="0" smtClean="0"/>
              <a:t>You would normally need take care of this if you want to get a single pulse</a:t>
            </a:r>
          </a:p>
          <a:p>
            <a:pPr lvl="1"/>
            <a:r>
              <a:rPr lang="en-US" dirty="0" smtClean="0"/>
              <a:t>E.g. add a capacitor.</a:t>
            </a:r>
          </a:p>
          <a:p>
            <a:r>
              <a:rPr lang="en-US" dirty="0" err="1" smtClean="0"/>
              <a:t>scratchClient</a:t>
            </a:r>
            <a:r>
              <a:rPr lang="en-US" dirty="0" smtClean="0"/>
              <a:t> will on the digital input pins only sample with 10 Hz, so it is unlikely that you will experience bounce problems.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54</a:t>
            </a:fld>
            <a:endParaRPr lang="nl-NL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M5810video\Documents\Weekendschool\Pi And More\PiAndMore WS complete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3"/>
            <a:ext cx="5223951" cy="408391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count button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55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IJL-OMHOOG 14"/>
          <p:cNvSpPr/>
          <p:nvPr/>
        </p:nvSpPr>
        <p:spPr>
          <a:xfrm>
            <a:off x="1835696" y="4371950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/>
          <p:cNvSpPr txBox="1"/>
          <p:nvPr/>
        </p:nvSpPr>
        <p:spPr>
          <a:xfrm>
            <a:off x="3203848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power off and USB cable out before making changes!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M5810video\Documents\Weekendschool\Pi And More\PiAndMore WS complete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3"/>
            <a:ext cx="5223951" cy="408391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3229"/>
          </a:xfrm>
        </p:spPr>
        <p:txBody>
          <a:bodyPr>
            <a:noAutofit/>
          </a:bodyPr>
          <a:lstStyle/>
          <a:p>
            <a:r>
              <a:rPr lang="en-US" sz="3600" dirty="0" smtClean="0"/>
              <a:t>Adding an IR speed sensor that counts on pin 10</a:t>
            </a:r>
            <a:endParaRPr lang="nl-NL" sz="36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56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/>
          <p:cNvSpPr txBox="1"/>
          <p:nvPr/>
        </p:nvSpPr>
        <p:spPr>
          <a:xfrm>
            <a:off x="3203848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power off and USB cable out before making changes!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4" name="PIJL-OMHOOG 13"/>
          <p:cNvSpPr/>
          <p:nvPr/>
        </p:nvSpPr>
        <p:spPr>
          <a:xfrm rot="10800000">
            <a:off x="7208160" y="2859782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-OMHOOG 15"/>
          <p:cNvSpPr/>
          <p:nvPr/>
        </p:nvSpPr>
        <p:spPr>
          <a:xfrm>
            <a:off x="7208160" y="3723878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kstvak 16"/>
          <p:cNvSpPr txBox="1"/>
          <p:nvPr/>
        </p:nvSpPr>
        <p:spPr>
          <a:xfrm>
            <a:off x="2267744" y="555526"/>
            <a:ext cx="4752528" cy="369332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Carefully follow the wires to connect correctly!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between the counters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IR sensor gives an output of 0 Volt or 5 Volt.</a:t>
            </a:r>
          </a:p>
          <a:p>
            <a:pPr lvl="1"/>
            <a:r>
              <a:rPr lang="en-US" dirty="0" smtClean="0"/>
              <a:t>Therefore it does not need a pull up resistor (see the </a:t>
            </a:r>
            <a:r>
              <a:rPr lang="en-US" dirty="0" err="1" smtClean="0"/>
              <a:t>config</a:t>
            </a:r>
            <a:r>
              <a:rPr lang="en-US" dirty="0" smtClean="0"/>
              <a:t> file)</a:t>
            </a:r>
          </a:p>
          <a:p>
            <a:r>
              <a:rPr lang="en-US" dirty="0" smtClean="0"/>
              <a:t>The button gives an output of 0 Volt or </a:t>
            </a:r>
            <a:r>
              <a:rPr lang="en-US" i="1" dirty="0" smtClean="0"/>
              <a:t>open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Hence it needs a pull up resistor (as specified in the </a:t>
            </a:r>
            <a:r>
              <a:rPr lang="en-US" dirty="0" err="1" smtClean="0"/>
              <a:t>config</a:t>
            </a:r>
            <a:r>
              <a:rPr lang="en-US" dirty="0" smtClean="0"/>
              <a:t> file)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57</a:t>
            </a:fld>
            <a:endParaRPr lang="nl-NL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out the setup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button you can just press.</a:t>
            </a:r>
          </a:p>
          <a:p>
            <a:r>
              <a:rPr lang="en-US" dirty="0" smtClean="0"/>
              <a:t>The IR sensor you need to have good opaque material to let it work. </a:t>
            </a:r>
          </a:p>
          <a:p>
            <a:pPr lvl="1"/>
            <a:r>
              <a:rPr lang="en-US" dirty="0" smtClean="0"/>
              <a:t>You can check the sensing by the LED at the backside.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58</a:t>
            </a:fld>
            <a:endParaRPr lang="nl-NL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Tilt sensor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59</a:t>
            </a:fld>
            <a:endParaRPr lang="nl-N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the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Update the </a:t>
            </a:r>
            <a:r>
              <a:rPr lang="en-US" dirty="0" err="1" smtClean="0"/>
              <a:t>config</a:t>
            </a:r>
            <a:r>
              <a:rPr lang="en-US" dirty="0" smtClean="0"/>
              <a:t> file again </a:t>
            </a:r>
            <a:r>
              <a:rPr lang="en-US" dirty="0" smtClean="0"/>
              <a:t>(right click </a:t>
            </a:r>
            <a:r>
              <a:rPr lang="en-US" i="1" dirty="0" smtClean="0"/>
              <a:t>PiAndMoreConfig.scl</a:t>
            </a:r>
            <a:r>
              <a:rPr lang="en-US" dirty="0" smtClean="0"/>
              <a:t> </a:t>
            </a:r>
            <a:r>
              <a:rPr lang="en-US" dirty="0" smtClean="0"/>
              <a:t>on the </a:t>
            </a:r>
            <a:r>
              <a:rPr lang="en-US" dirty="0" smtClean="0"/>
              <a:t>desktop, </a:t>
            </a:r>
            <a:r>
              <a:rPr lang="en-US" dirty="0" err="1" smtClean="0"/>
              <a:t>scratchConfig</a:t>
            </a:r>
            <a:r>
              <a:rPr lang="en-US" dirty="0" smtClean="0"/>
              <a:t> Edit)</a:t>
            </a:r>
            <a:endParaRPr lang="en-US" dirty="0" smtClean="0"/>
          </a:p>
          <a:p>
            <a:pPr lvl="1"/>
            <a:r>
              <a:rPr lang="en-US" dirty="0" smtClean="0"/>
              <a:t>Define </a:t>
            </a:r>
            <a:r>
              <a:rPr lang="en-US" i="1" dirty="0" err="1" smtClean="0"/>
              <a:t>Potmeter</a:t>
            </a:r>
            <a:r>
              <a:rPr lang="en-US" dirty="0" smtClean="0"/>
              <a:t> on pin A4 (direction: in, function: analog)</a:t>
            </a:r>
          </a:p>
          <a:p>
            <a:r>
              <a:rPr lang="en-US" dirty="0" smtClean="0"/>
              <a:t>Now that you are updating anyway, already define for the next steps:</a:t>
            </a:r>
          </a:p>
          <a:p>
            <a:pPr lvl="1"/>
            <a:r>
              <a:rPr lang="en-US" dirty="0" smtClean="0"/>
              <a:t>Define </a:t>
            </a:r>
            <a:r>
              <a:rPr lang="en-US" i="1" dirty="0" smtClean="0"/>
              <a:t>Servo1 </a:t>
            </a:r>
            <a:r>
              <a:rPr lang="en-US" dirty="0" smtClean="0"/>
              <a:t>on pin 12 (direction: out, function: servo)</a:t>
            </a:r>
          </a:p>
          <a:p>
            <a:pPr lvl="1"/>
            <a:r>
              <a:rPr lang="en-US" dirty="0" smtClean="0"/>
              <a:t>Define </a:t>
            </a:r>
            <a:r>
              <a:rPr lang="en-US" i="1" dirty="0" err="1" smtClean="0"/>
              <a:t>BigBlueLED</a:t>
            </a:r>
            <a:r>
              <a:rPr lang="en-US" i="1" dirty="0" smtClean="0"/>
              <a:t> </a:t>
            </a:r>
            <a:r>
              <a:rPr lang="en-US" dirty="0" smtClean="0"/>
              <a:t>on pin </a:t>
            </a:r>
            <a:r>
              <a:rPr lang="en-US" dirty="0" smtClean="0"/>
              <a:t>5</a:t>
            </a:r>
            <a:r>
              <a:rPr lang="en-US" dirty="0" smtClean="0"/>
              <a:t> </a:t>
            </a:r>
            <a:r>
              <a:rPr lang="en-US" dirty="0" smtClean="0"/>
              <a:t>(direction: out, function: PWM)</a:t>
            </a:r>
          </a:p>
          <a:p>
            <a:pPr lvl="1"/>
            <a:r>
              <a:rPr lang="en-US" dirty="0" smtClean="0"/>
              <a:t>Define </a:t>
            </a:r>
            <a:r>
              <a:rPr lang="en-US" i="1" dirty="0" smtClean="0"/>
              <a:t>Buzzer</a:t>
            </a:r>
            <a:r>
              <a:rPr lang="en-US" dirty="0" smtClean="0"/>
              <a:t> on pin 11 (direction: out, function: PWM)</a:t>
            </a:r>
          </a:p>
          <a:p>
            <a:r>
              <a:rPr lang="en-US" dirty="0" smtClean="0"/>
              <a:t>Don’t forget to save. Keep the </a:t>
            </a:r>
            <a:r>
              <a:rPr lang="en-US" dirty="0" err="1" smtClean="0"/>
              <a:t>config</a:t>
            </a:r>
            <a:r>
              <a:rPr lang="en-US" dirty="0" smtClean="0"/>
              <a:t> editor open.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</a:t>
            </a:fld>
            <a:endParaRPr lang="nl-NL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Tilt sensor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tilt sensor is a sensor containing a rolling ball between contacts.</a:t>
            </a:r>
          </a:p>
          <a:p>
            <a:pPr lvl="1"/>
            <a:r>
              <a:rPr lang="en-US" dirty="0" smtClean="0"/>
              <a:t>You can hear it rattling if you shake it.</a:t>
            </a:r>
          </a:p>
          <a:p>
            <a:r>
              <a:rPr lang="en-US" dirty="0" smtClean="0"/>
              <a:t>It is not in the box. We only have a few, so you will need to share.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60</a:t>
            </a:fld>
            <a:endParaRPr lang="nl-NL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kstvak 16"/>
          <p:cNvSpPr txBox="1"/>
          <p:nvPr/>
        </p:nvSpPr>
        <p:spPr>
          <a:xfrm>
            <a:off x="2267744" y="627534"/>
            <a:ext cx="4752528" cy="369332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Carefully follow the wires to connect correctly!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1029" name="Picture 5" descr="C:\Users\M5810video\Documents\Weekendschool\Pi And More\PiAndMore WS complete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3"/>
            <a:ext cx="5223951" cy="408391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843558"/>
          </a:xfrm>
        </p:spPr>
        <p:txBody>
          <a:bodyPr>
            <a:noAutofit/>
          </a:bodyPr>
          <a:lstStyle/>
          <a:p>
            <a:r>
              <a:rPr lang="en-US" sz="3600" dirty="0" smtClean="0"/>
              <a:t>Connect the tilt sensor to pin A1</a:t>
            </a:r>
            <a:endParaRPr lang="nl-NL" sz="36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61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/>
          <p:cNvSpPr txBox="1"/>
          <p:nvPr/>
        </p:nvSpPr>
        <p:spPr>
          <a:xfrm>
            <a:off x="3203848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power off and USB cable out before making changes!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4" name="PIJL-OMHOOG 13"/>
          <p:cNvSpPr/>
          <p:nvPr/>
        </p:nvSpPr>
        <p:spPr>
          <a:xfrm rot="10800000">
            <a:off x="6372200" y="987574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-OMHOOG 15"/>
          <p:cNvSpPr/>
          <p:nvPr/>
        </p:nvSpPr>
        <p:spPr>
          <a:xfrm>
            <a:off x="6372200" y="1851670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Rain Sensor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62</a:t>
            </a:fld>
            <a:endParaRPr lang="nl-NL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 sensor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rain sensor is an analog sensor that measures conductivity that is influenced by water.</a:t>
            </a:r>
          </a:p>
          <a:p>
            <a:r>
              <a:rPr lang="en-US" dirty="0" smtClean="0"/>
              <a:t>It is not in the box. We only have a few, so you will need to share.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63</a:t>
            </a:fld>
            <a:endParaRPr lang="nl-NL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kstvak 16"/>
          <p:cNvSpPr txBox="1"/>
          <p:nvPr/>
        </p:nvSpPr>
        <p:spPr>
          <a:xfrm>
            <a:off x="2267744" y="627534"/>
            <a:ext cx="4752528" cy="369332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Carefully follow the wires to connect correctly!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1029" name="Picture 5" descr="C:\Users\M5810video\Documents\Weekendschool\Pi And More\PiAndMore WS complete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3"/>
            <a:ext cx="5223951" cy="408391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843558"/>
          </a:xfrm>
        </p:spPr>
        <p:txBody>
          <a:bodyPr>
            <a:noAutofit/>
          </a:bodyPr>
          <a:lstStyle/>
          <a:p>
            <a:r>
              <a:rPr lang="en-US" sz="3600" dirty="0" smtClean="0"/>
              <a:t>Connect the rain sensor to pin A0</a:t>
            </a:r>
            <a:endParaRPr lang="nl-NL" sz="36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64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/>
          <p:cNvSpPr txBox="1"/>
          <p:nvPr/>
        </p:nvSpPr>
        <p:spPr>
          <a:xfrm>
            <a:off x="3203848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power off and USB cable out before making changes!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4" name="PIJL-OMHOOG 13"/>
          <p:cNvSpPr/>
          <p:nvPr/>
        </p:nvSpPr>
        <p:spPr>
          <a:xfrm rot="10800000">
            <a:off x="6516216" y="987574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-OMHOOG 15"/>
          <p:cNvSpPr/>
          <p:nvPr/>
        </p:nvSpPr>
        <p:spPr>
          <a:xfrm>
            <a:off x="6516216" y="1851670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Sound sensor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65</a:t>
            </a:fld>
            <a:endParaRPr lang="nl-NL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Sensor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sound sensor will detect sound. </a:t>
            </a:r>
          </a:p>
          <a:p>
            <a:pPr lvl="1"/>
            <a:r>
              <a:rPr lang="en-US" dirty="0" smtClean="0"/>
              <a:t>It is a digital sensor that contains a microphone and will give 0 Volt if sound is detected, 5 Volt if no sound detected.</a:t>
            </a:r>
          </a:p>
          <a:p>
            <a:r>
              <a:rPr lang="en-US" dirty="0" smtClean="0"/>
              <a:t>It is not in the box. We only have a few, so you will need to share.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66</a:t>
            </a:fld>
            <a:endParaRPr lang="nl-NL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kstvak 16"/>
          <p:cNvSpPr txBox="1"/>
          <p:nvPr/>
        </p:nvSpPr>
        <p:spPr>
          <a:xfrm>
            <a:off x="2267744" y="627534"/>
            <a:ext cx="4752528" cy="369332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Carefully follow the wires to connect correctly!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1029" name="Picture 5" descr="C:\Users\M5810video\Documents\Weekendschool\Pi And More\PiAndMore WS complete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3"/>
            <a:ext cx="5223951" cy="408391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843558"/>
          </a:xfrm>
        </p:spPr>
        <p:txBody>
          <a:bodyPr>
            <a:noAutofit/>
          </a:bodyPr>
          <a:lstStyle/>
          <a:p>
            <a:r>
              <a:rPr lang="en-US" sz="3600" dirty="0" smtClean="0"/>
              <a:t>Connect the sound sensor to pin A3</a:t>
            </a:r>
            <a:endParaRPr lang="nl-NL" sz="36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67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/>
          <p:cNvSpPr txBox="1"/>
          <p:nvPr/>
        </p:nvSpPr>
        <p:spPr>
          <a:xfrm>
            <a:off x="3203848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power off and USB cable out before making changes!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4" name="PIJL-OMHOOG 13"/>
          <p:cNvSpPr/>
          <p:nvPr/>
        </p:nvSpPr>
        <p:spPr>
          <a:xfrm rot="10800000">
            <a:off x="6106938" y="987574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-OMHOOG 15"/>
          <p:cNvSpPr/>
          <p:nvPr/>
        </p:nvSpPr>
        <p:spPr>
          <a:xfrm>
            <a:off x="6106938" y="1851670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short pulses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4042792" cy="33944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changes of the sound sensor are sometimes difficult to see just from the displayed sensor value</a:t>
            </a:r>
          </a:p>
          <a:p>
            <a:r>
              <a:rPr lang="en-US" dirty="0" smtClean="0"/>
              <a:t>This code can be used to see that the sensor is actually working. You must create a variable </a:t>
            </a:r>
            <a:r>
              <a:rPr lang="en-US" dirty="0" err="1" smtClean="0"/>
              <a:t>SoundCount</a:t>
            </a:r>
            <a:r>
              <a:rPr lang="en-US" dirty="0" smtClean="0"/>
              <a:t> (or choose a different name) to hold the count.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68</a:t>
            </a:fld>
            <a:endParaRPr lang="nl-NL" dirty="0"/>
          </a:p>
        </p:txBody>
      </p:sp>
      <p:pic>
        <p:nvPicPr>
          <p:cNvPr id="2050" name="Picture 2" descr="\\nashanselma2\weekendschool\screenshots\piandmore20170623Jun06149824711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283718"/>
            <a:ext cx="3238500" cy="1714500"/>
          </a:xfrm>
          <a:prstGeom prst="rect">
            <a:avLst/>
          </a:prstGeom>
          <a:noFill/>
        </p:spPr>
      </p:pic>
      <p:cxnSp>
        <p:nvCxnSpPr>
          <p:cNvPr id="6" name="Rechte verbindingslijn met pijl 5"/>
          <p:cNvCxnSpPr/>
          <p:nvPr/>
        </p:nvCxnSpPr>
        <p:spPr>
          <a:xfrm>
            <a:off x="4067944" y="3291830"/>
            <a:ext cx="864096" cy="14401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Strongly link the </a:t>
            </a:r>
            <a:r>
              <a:rPr lang="en-US" dirty="0" err="1" smtClean="0"/>
              <a:t>config</a:t>
            </a:r>
            <a:r>
              <a:rPr lang="en-US" dirty="0" smtClean="0"/>
              <a:t> file to the </a:t>
            </a:r>
            <a:r>
              <a:rPr lang="en-US" dirty="0" err="1" smtClean="0"/>
              <a:t>Arduino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69</a:t>
            </a:fld>
            <a:endParaRPr lang="nl-N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whether it works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Reconnect and repower the board</a:t>
            </a:r>
          </a:p>
          <a:p>
            <a:r>
              <a:rPr lang="en-US" dirty="0" smtClean="0"/>
              <a:t>Stop </a:t>
            </a:r>
            <a:r>
              <a:rPr lang="en-US" dirty="0" smtClean="0"/>
              <a:t>and restart </a:t>
            </a:r>
            <a:r>
              <a:rPr lang="en-US" dirty="0" err="1" smtClean="0"/>
              <a:t>scratchClient</a:t>
            </a:r>
            <a:r>
              <a:rPr lang="en-US" dirty="0" smtClean="0"/>
              <a:t> by double clicking </a:t>
            </a:r>
            <a:r>
              <a:rPr lang="en-US" i="1" dirty="0" smtClean="0"/>
              <a:t>PiAndMoreConfig.scl</a:t>
            </a:r>
            <a:r>
              <a:rPr lang="en-US" dirty="0" smtClean="0"/>
              <a:t> on the desktop</a:t>
            </a:r>
          </a:p>
          <a:p>
            <a:r>
              <a:rPr lang="en-US" dirty="0" smtClean="0"/>
              <a:t>Make </a:t>
            </a:r>
            <a:r>
              <a:rPr lang="en-US" dirty="0" smtClean="0"/>
              <a:t>this piece of program and run it</a:t>
            </a:r>
          </a:p>
          <a:p>
            <a:r>
              <a:rPr lang="en-US" dirty="0" smtClean="0"/>
              <a:t>Turn the knob and see the values of </a:t>
            </a:r>
            <a:r>
              <a:rPr lang="en-US" i="1" dirty="0" err="1" smtClean="0"/>
              <a:t>Potmeter</a:t>
            </a:r>
            <a:r>
              <a:rPr lang="en-US" dirty="0" smtClean="0"/>
              <a:t> change</a:t>
            </a:r>
          </a:p>
          <a:p>
            <a:pPr lvl="1"/>
            <a:r>
              <a:rPr lang="en-US" dirty="0" smtClean="0"/>
              <a:t>Between about 0 and about 1024</a:t>
            </a:r>
          </a:p>
          <a:p>
            <a:r>
              <a:rPr lang="en-US" dirty="0" smtClean="0"/>
              <a:t>We will write some Scratch program to use it in the next step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</a:t>
            </a:fld>
            <a:endParaRPr lang="nl-NL" dirty="0"/>
          </a:p>
        </p:txBody>
      </p:sp>
      <p:pic>
        <p:nvPicPr>
          <p:cNvPr id="1026" name="Picture 2" descr="Y:\PiAndMore10.5\Screenshots\2018-02-07__00-03-151796183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1707654"/>
            <a:ext cx="1314450" cy="1123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ident</a:t>
            </a:r>
            <a:r>
              <a:rPr lang="en-US" dirty="0" smtClean="0"/>
              <a:t> functionality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created a board, but maybe you have omitted some resistors and therefore damage would occur if it were used with the wrong </a:t>
            </a:r>
            <a:r>
              <a:rPr lang="en-US" dirty="0" err="1" smtClean="0"/>
              <a:t>config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That is what the </a:t>
            </a:r>
            <a:r>
              <a:rPr lang="en-US" dirty="0" err="1" smtClean="0"/>
              <a:t>ident</a:t>
            </a:r>
            <a:r>
              <a:rPr lang="en-US" dirty="0" smtClean="0"/>
              <a:t> functionality is for</a:t>
            </a:r>
          </a:p>
          <a:p>
            <a:pPr lvl="1"/>
            <a:r>
              <a:rPr lang="en-US" dirty="0" smtClean="0"/>
              <a:t>Configure an identity in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 smtClean="0"/>
              <a:t>Specify the identity in the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70</a:t>
            </a:fld>
            <a:endParaRPr lang="nl-NL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Programming the </a:t>
            </a:r>
            <a:r>
              <a:rPr lang="en-US" dirty="0" err="1" smtClean="0"/>
              <a:t>ident</a:t>
            </a:r>
            <a:r>
              <a:rPr lang="en-US" dirty="0" smtClean="0"/>
              <a:t> in the </a:t>
            </a:r>
            <a:r>
              <a:rPr lang="en-US" dirty="0" err="1" smtClean="0"/>
              <a:t>Arduino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Have the </a:t>
            </a:r>
            <a:r>
              <a:rPr lang="en-US" dirty="0" err="1" smtClean="0"/>
              <a:t>Arduino</a:t>
            </a:r>
            <a:r>
              <a:rPr lang="en-US" dirty="0" smtClean="0"/>
              <a:t> connected</a:t>
            </a:r>
          </a:p>
          <a:p>
            <a:r>
              <a:rPr lang="en-US" dirty="0" smtClean="0"/>
              <a:t>Start the </a:t>
            </a:r>
            <a:r>
              <a:rPr lang="en-US" dirty="0" err="1" smtClean="0"/>
              <a:t>Arduino</a:t>
            </a:r>
            <a:r>
              <a:rPr lang="en-US" dirty="0" smtClean="0"/>
              <a:t> IDE</a:t>
            </a:r>
          </a:p>
          <a:p>
            <a:r>
              <a:rPr lang="en-US" dirty="0" smtClean="0"/>
              <a:t>Go to monitor mode</a:t>
            </a:r>
          </a:p>
          <a:p>
            <a:r>
              <a:rPr lang="en-US" dirty="0" smtClean="0"/>
              <a:t>Set the speed to </a:t>
            </a:r>
            <a:r>
              <a:rPr lang="en-US" i="1" dirty="0" smtClean="0"/>
              <a:t>115200</a:t>
            </a:r>
          </a:p>
          <a:p>
            <a:r>
              <a:rPr lang="en-US" dirty="0" smtClean="0"/>
              <a:t>Set the line end to </a:t>
            </a:r>
            <a:r>
              <a:rPr lang="en-US" i="1" dirty="0" smtClean="0"/>
              <a:t>newline</a:t>
            </a:r>
          </a:p>
          <a:p>
            <a:r>
              <a:rPr lang="en-US" dirty="0" smtClean="0"/>
              <a:t>You can now type commands in  the window.</a:t>
            </a:r>
          </a:p>
          <a:p>
            <a:r>
              <a:rPr lang="en-US" dirty="0" smtClean="0"/>
              <a:t>Type: </a:t>
            </a:r>
          </a:p>
          <a:p>
            <a:pPr lvl="1"/>
            <a:r>
              <a:rPr lang="en-US" i="1" dirty="0" smtClean="0"/>
              <a:t>cident:PiAndMore10</a:t>
            </a:r>
          </a:p>
          <a:p>
            <a:pPr lvl="1"/>
            <a:r>
              <a:rPr lang="en-US" i="1" dirty="0" err="1" smtClean="0"/>
              <a:t>cident</a:t>
            </a:r>
            <a:r>
              <a:rPr lang="en-US" i="1" dirty="0" smtClean="0"/>
              <a:t>?</a:t>
            </a:r>
            <a:r>
              <a:rPr lang="en-US" dirty="0" smtClean="0"/>
              <a:t>	(you should get the string back)</a:t>
            </a:r>
          </a:p>
          <a:p>
            <a:r>
              <a:rPr lang="en-US" dirty="0" smtClean="0"/>
              <a:t>Put in the </a:t>
            </a:r>
            <a:r>
              <a:rPr lang="en-US" dirty="0" err="1" smtClean="0"/>
              <a:t>config</a:t>
            </a:r>
            <a:r>
              <a:rPr lang="en-US" dirty="0" smtClean="0"/>
              <a:t> tool the value </a:t>
            </a:r>
            <a:r>
              <a:rPr lang="en-US" i="1" dirty="0" smtClean="0"/>
              <a:t>PiAndMore10</a:t>
            </a:r>
            <a:r>
              <a:rPr lang="en-US" dirty="0" smtClean="0"/>
              <a:t> in the field </a:t>
            </a:r>
            <a:r>
              <a:rPr lang="en-US" i="1" dirty="0" smtClean="0"/>
              <a:t>Parameter </a:t>
            </a:r>
            <a:r>
              <a:rPr lang="en-US" i="1" dirty="0" err="1" smtClean="0"/>
              <a:t>ident.pattern</a:t>
            </a:r>
            <a:endParaRPr lang="en-US" i="1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71</a:t>
            </a:fld>
            <a:endParaRPr lang="nl-NL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 err="1" smtClean="0"/>
              <a:t>ident</a:t>
            </a:r>
            <a:r>
              <a:rPr lang="en-US" dirty="0" smtClean="0"/>
              <a:t> functionality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scratchClient</a:t>
            </a:r>
            <a:r>
              <a:rPr lang="en-US" dirty="0" smtClean="0"/>
              <a:t> and see that it works</a:t>
            </a:r>
          </a:p>
          <a:p>
            <a:r>
              <a:rPr lang="en-US" dirty="0" smtClean="0"/>
              <a:t>Now change the value of the </a:t>
            </a:r>
            <a:r>
              <a:rPr lang="en-US" dirty="0" err="1" smtClean="0"/>
              <a:t>ident</a:t>
            </a:r>
            <a:r>
              <a:rPr lang="en-US" dirty="0" smtClean="0"/>
              <a:t> in the </a:t>
            </a:r>
            <a:r>
              <a:rPr lang="en-US" dirty="0" err="1" smtClean="0"/>
              <a:t>config</a:t>
            </a:r>
            <a:r>
              <a:rPr lang="en-US" dirty="0" smtClean="0"/>
              <a:t> file.</a:t>
            </a:r>
          </a:p>
          <a:p>
            <a:pPr lvl="1"/>
            <a:r>
              <a:rPr lang="en-US" dirty="0" smtClean="0"/>
              <a:t>Hardly matters what</a:t>
            </a:r>
          </a:p>
          <a:p>
            <a:r>
              <a:rPr lang="en-US" dirty="0" smtClean="0"/>
              <a:t>Start </a:t>
            </a:r>
            <a:r>
              <a:rPr lang="en-US" dirty="0" err="1" smtClean="0"/>
              <a:t>scratchClient</a:t>
            </a:r>
            <a:r>
              <a:rPr lang="en-US" dirty="0" smtClean="0"/>
              <a:t> again and see that it will be rejected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72</a:t>
            </a:fld>
            <a:endParaRPr lang="nl-NL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</a:t>
            </a:r>
            <a:r>
              <a:rPr lang="en-US" dirty="0" err="1" smtClean="0"/>
              <a:t>ident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ident</a:t>
            </a:r>
            <a:r>
              <a:rPr lang="en-US" dirty="0" smtClean="0"/>
              <a:t> can in the </a:t>
            </a:r>
            <a:r>
              <a:rPr lang="en-US" dirty="0" err="1" smtClean="0"/>
              <a:t>config</a:t>
            </a:r>
            <a:r>
              <a:rPr lang="en-US" dirty="0" smtClean="0"/>
              <a:t> file be specified as a regular expression. E.g.:</a:t>
            </a:r>
          </a:p>
          <a:p>
            <a:pPr lvl="1"/>
            <a:r>
              <a:rPr lang="en-US" dirty="0" smtClean="0"/>
              <a:t>A dot (.) matches any character</a:t>
            </a:r>
          </a:p>
          <a:p>
            <a:pPr lvl="1"/>
            <a:r>
              <a:rPr lang="en-US" dirty="0" smtClean="0"/>
              <a:t>A star (*) repeats the previous character (0 or more times)</a:t>
            </a:r>
          </a:p>
          <a:p>
            <a:pPr lvl="1"/>
            <a:r>
              <a:rPr lang="en-US" dirty="0" smtClean="0"/>
              <a:t>If you want to know more about regular expressions, see e.g.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http://www.rexegg.com/regex-quickstart.html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So you could specify </a:t>
            </a:r>
          </a:p>
          <a:p>
            <a:pPr lvl="1"/>
            <a:r>
              <a:rPr lang="en-US" dirty="0" smtClean="0"/>
              <a:t>PiAndMore.* and it would work when PiAndMore9, PiAndMore10 or PiAndMore100 is programmed in the </a:t>
            </a:r>
            <a:r>
              <a:rPr lang="en-US" dirty="0" err="1" smtClean="0"/>
              <a:t>ident</a:t>
            </a:r>
            <a:r>
              <a:rPr lang="en-US" dirty="0" smtClean="0"/>
              <a:t> of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r>
              <a:rPr lang="en-US" dirty="0" err="1" smtClean="0"/>
              <a:t>Ident</a:t>
            </a:r>
            <a:r>
              <a:rPr lang="en-US" dirty="0" smtClean="0"/>
              <a:t> is also needed to identify a specific </a:t>
            </a:r>
            <a:r>
              <a:rPr lang="en-US" dirty="0" err="1" smtClean="0"/>
              <a:t>Arduino</a:t>
            </a:r>
            <a:r>
              <a:rPr lang="en-US" dirty="0" smtClean="0"/>
              <a:t> if multiple will be connected concurrently (see next slides).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73</a:t>
            </a:fld>
            <a:endParaRPr lang="nl-NL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Controlling multiple </a:t>
            </a:r>
            <a:r>
              <a:rPr lang="en-US" dirty="0" err="1" smtClean="0"/>
              <a:t>Arduinos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74</a:t>
            </a:fld>
            <a:endParaRPr lang="nl-NL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multiple </a:t>
            </a:r>
            <a:r>
              <a:rPr lang="en-US" dirty="0" err="1" smtClean="0"/>
              <a:t>Arduinos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out of pins on one </a:t>
            </a:r>
            <a:r>
              <a:rPr lang="en-US" dirty="0" err="1" smtClean="0"/>
              <a:t>Arduino</a:t>
            </a:r>
            <a:r>
              <a:rPr lang="en-US" dirty="0" smtClean="0"/>
              <a:t>? Connect more of them!</a:t>
            </a:r>
          </a:p>
          <a:p>
            <a:r>
              <a:rPr lang="en-US" dirty="0" smtClean="0"/>
              <a:t>The /dev/</a:t>
            </a:r>
            <a:r>
              <a:rPr lang="en-US" dirty="0" err="1" smtClean="0"/>
              <a:t>ttyUSBnn</a:t>
            </a:r>
            <a:r>
              <a:rPr lang="en-US" dirty="0" smtClean="0"/>
              <a:t> port in the </a:t>
            </a:r>
            <a:r>
              <a:rPr lang="en-US" dirty="0" err="1" smtClean="0"/>
              <a:t>config</a:t>
            </a:r>
            <a:r>
              <a:rPr lang="en-US" dirty="0" smtClean="0"/>
              <a:t> file will define which part of the configuration is used for which </a:t>
            </a:r>
            <a:r>
              <a:rPr lang="en-US" dirty="0" err="1" smtClean="0"/>
              <a:t>Arduino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ident</a:t>
            </a:r>
            <a:r>
              <a:rPr lang="en-US" dirty="0" smtClean="0"/>
              <a:t> functionality (see previous topic) can be used to check that the correct </a:t>
            </a:r>
            <a:r>
              <a:rPr lang="en-US" dirty="0" err="1" smtClean="0"/>
              <a:t>Arduino</a:t>
            </a:r>
            <a:r>
              <a:rPr lang="en-US" dirty="0" smtClean="0"/>
              <a:t> was connected to the intended port.</a:t>
            </a:r>
          </a:p>
          <a:p>
            <a:pPr lvl="1"/>
            <a:r>
              <a:rPr lang="en-US" dirty="0" smtClean="0"/>
              <a:t>You can get the </a:t>
            </a:r>
            <a:r>
              <a:rPr lang="en-US" dirty="0" err="1" smtClean="0"/>
              <a:t>Arduinos</a:t>
            </a:r>
            <a:r>
              <a:rPr lang="en-US" dirty="0" smtClean="0"/>
              <a:t> on the correct ports by connecting them always in the same sequence.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75</a:t>
            </a:fld>
            <a:endParaRPr lang="nl-NL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32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</a:t>
            </a:r>
            <a:r>
              <a:rPr lang="en-US" dirty="0" err="1" smtClean="0"/>
              <a:t>config</a:t>
            </a:r>
            <a:r>
              <a:rPr lang="en-US" dirty="0" smtClean="0"/>
              <a:t> file for multiple </a:t>
            </a:r>
            <a:r>
              <a:rPr lang="en-US" dirty="0" err="1" smtClean="0"/>
              <a:t>Arduinos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create two separate </a:t>
            </a:r>
            <a:r>
              <a:rPr lang="en-US" dirty="0" err="1" smtClean="0"/>
              <a:t>config</a:t>
            </a:r>
            <a:r>
              <a:rPr lang="en-US" dirty="0" smtClean="0"/>
              <a:t> files for each </a:t>
            </a:r>
            <a:r>
              <a:rPr lang="en-US" dirty="0" err="1" smtClean="0"/>
              <a:t>Arduino</a:t>
            </a:r>
            <a:r>
              <a:rPr lang="en-US" dirty="0" smtClean="0"/>
              <a:t> and test them out.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config</a:t>
            </a:r>
            <a:r>
              <a:rPr lang="en-US" dirty="0" smtClean="0"/>
              <a:t> tool can only work on a single adapter at a time.</a:t>
            </a:r>
          </a:p>
          <a:p>
            <a:r>
              <a:rPr lang="en-US" dirty="0" smtClean="0"/>
              <a:t>Now create a new .xml file, and</a:t>
            </a:r>
          </a:p>
          <a:p>
            <a:pPr lvl="1"/>
            <a:r>
              <a:rPr lang="en-US" dirty="0" smtClean="0"/>
              <a:t>Copy in the first file completely</a:t>
            </a:r>
          </a:p>
          <a:p>
            <a:pPr lvl="1"/>
            <a:r>
              <a:rPr lang="en-US" dirty="0" smtClean="0"/>
              <a:t>Take the adapter section (most of the file) of the second file and paste this after the first adapter</a:t>
            </a:r>
          </a:p>
          <a:p>
            <a:pPr lvl="1"/>
            <a:r>
              <a:rPr lang="en-US" dirty="0" smtClean="0"/>
              <a:t>Adapt the USB port in one of the files (make the board that you connect last /dev/ttyUSB</a:t>
            </a:r>
            <a:r>
              <a:rPr lang="en-US" b="1" i="1" dirty="0" smtClean="0"/>
              <a:t>1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76</a:t>
            </a:fld>
            <a:endParaRPr lang="nl-NL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 it out – merge and </a:t>
            </a:r>
            <a:r>
              <a:rPr lang="en-US" dirty="0" err="1" smtClean="0"/>
              <a:t>config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Take the </a:t>
            </a:r>
            <a:r>
              <a:rPr lang="en-US" dirty="0" err="1" smtClean="0"/>
              <a:t>Weekendschool</a:t>
            </a:r>
            <a:r>
              <a:rPr lang="en-US" dirty="0" smtClean="0"/>
              <a:t> board with the Duck</a:t>
            </a:r>
          </a:p>
          <a:p>
            <a:r>
              <a:rPr lang="en-US" dirty="0" smtClean="0"/>
              <a:t>Test it out with the </a:t>
            </a:r>
            <a:r>
              <a:rPr lang="en-US" dirty="0" err="1" smtClean="0"/>
              <a:t>config</a:t>
            </a:r>
            <a:r>
              <a:rPr lang="en-US" dirty="0" smtClean="0"/>
              <a:t> file and the Scratch program</a:t>
            </a:r>
          </a:p>
          <a:p>
            <a:r>
              <a:rPr lang="en-US" dirty="0" smtClean="0"/>
              <a:t>Merge the two files in the way described. </a:t>
            </a:r>
          </a:p>
          <a:p>
            <a:pPr lvl="1"/>
            <a:r>
              <a:rPr lang="en-US" dirty="0" smtClean="0"/>
              <a:t>Make the </a:t>
            </a:r>
            <a:r>
              <a:rPr lang="en-US" dirty="0" err="1" smtClean="0"/>
              <a:t>Weekendschool</a:t>
            </a:r>
            <a:r>
              <a:rPr lang="en-US" dirty="0" smtClean="0"/>
              <a:t> board /dev/ttyUSB</a:t>
            </a:r>
            <a:r>
              <a:rPr lang="en-US" b="1" i="1" dirty="0" smtClean="0"/>
              <a:t>1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Disconnect both boards.</a:t>
            </a:r>
          </a:p>
          <a:p>
            <a:r>
              <a:rPr lang="en-US" dirty="0" smtClean="0"/>
              <a:t>Restart </a:t>
            </a:r>
            <a:r>
              <a:rPr lang="en-US" dirty="0" err="1" smtClean="0"/>
              <a:t>scratchClient</a:t>
            </a:r>
            <a:r>
              <a:rPr lang="en-US" dirty="0" smtClean="0"/>
              <a:t> with the merged file.</a:t>
            </a:r>
          </a:p>
          <a:p>
            <a:r>
              <a:rPr lang="en-US" dirty="0" smtClean="0"/>
              <a:t>Connect the workshop board first. It will become /dev/ttyUSB</a:t>
            </a:r>
            <a:r>
              <a:rPr lang="en-US" b="1" i="1" dirty="0" smtClean="0"/>
              <a:t>0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Connect the </a:t>
            </a:r>
            <a:r>
              <a:rPr lang="en-US" dirty="0" err="1" smtClean="0"/>
              <a:t>Weekendschool</a:t>
            </a:r>
            <a:r>
              <a:rPr lang="en-US" dirty="0" smtClean="0"/>
              <a:t> board second. It will become /dev/ttyUSB</a:t>
            </a:r>
            <a:r>
              <a:rPr lang="en-US" b="1" i="1" dirty="0" smtClean="0"/>
              <a:t>1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77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7020272" y="1059582"/>
            <a:ext cx="2016224" cy="1728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 it out – Control from Scratch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Scratch program of the workshop, define these variables</a:t>
            </a:r>
          </a:p>
          <a:p>
            <a:pPr lvl="1"/>
            <a:r>
              <a:rPr lang="en-US" dirty="0" err="1" smtClean="0"/>
              <a:t>Tiltservo</a:t>
            </a:r>
            <a:endParaRPr lang="en-US" dirty="0" smtClean="0"/>
          </a:p>
          <a:p>
            <a:pPr lvl="1"/>
            <a:r>
              <a:rPr lang="en-US" dirty="0" err="1" smtClean="0"/>
              <a:t>Panservo</a:t>
            </a:r>
            <a:endParaRPr lang="en-US" dirty="0" smtClean="0"/>
          </a:p>
          <a:p>
            <a:r>
              <a:rPr lang="en-US" dirty="0" smtClean="0"/>
              <a:t>Try giving them values between 0 and 100 with the slider on the variable.</a:t>
            </a:r>
          </a:p>
          <a:p>
            <a:r>
              <a:rPr lang="en-US" dirty="0" smtClean="0"/>
              <a:t>Does the duck tilt and pan?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78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7703840" y="2715766"/>
            <a:ext cx="1440160" cy="1728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32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Making the /dev/</a:t>
            </a:r>
            <a:r>
              <a:rPr lang="en-US" dirty="0" err="1" smtClean="0"/>
              <a:t>ttyUSBnn</a:t>
            </a:r>
            <a:r>
              <a:rPr lang="en-US" dirty="0" smtClean="0"/>
              <a:t> not matter anymore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way described before, the </a:t>
            </a:r>
            <a:r>
              <a:rPr lang="en-US" dirty="0" err="1" smtClean="0"/>
              <a:t>Arduinos</a:t>
            </a:r>
            <a:r>
              <a:rPr lang="en-US" dirty="0" smtClean="0"/>
              <a:t> must be connected in a specific sequence</a:t>
            </a:r>
          </a:p>
          <a:p>
            <a:r>
              <a:rPr lang="en-US" dirty="0" smtClean="0"/>
              <a:t>You can alternatively use a program that will</a:t>
            </a:r>
          </a:p>
          <a:p>
            <a:pPr lvl="1"/>
            <a:r>
              <a:rPr lang="en-US" dirty="0" smtClean="0"/>
              <a:t>Look at the connected boards (using the </a:t>
            </a:r>
            <a:r>
              <a:rPr lang="en-US" dirty="0" err="1" smtClean="0"/>
              <a:t>ident</a:t>
            </a:r>
            <a:r>
              <a:rPr lang="en-US" dirty="0" smtClean="0"/>
              <a:t> string)</a:t>
            </a:r>
          </a:p>
          <a:p>
            <a:pPr lvl="1"/>
            <a:r>
              <a:rPr lang="en-US" dirty="0" smtClean="0"/>
              <a:t>Give a selection option to start with </a:t>
            </a:r>
            <a:r>
              <a:rPr lang="en-US" dirty="0" err="1" smtClean="0"/>
              <a:t>config</a:t>
            </a:r>
            <a:r>
              <a:rPr lang="en-US" dirty="0" smtClean="0"/>
              <a:t> files for which all the boards are present.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79</a:t>
            </a:fld>
            <a:endParaRPr lang="nl-N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2: Pulse Width Modulation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8</a:t>
            </a:fld>
            <a:endParaRPr lang="nl-NL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Explaining the startup tool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80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1763688" y="2139702"/>
            <a:ext cx="1475656" cy="1728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Power on self test (POST)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81</a:t>
            </a:fld>
            <a:endParaRPr lang="nl-NL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on self test (POST)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the </a:t>
            </a:r>
            <a:r>
              <a:rPr lang="en-US" dirty="0" err="1" smtClean="0"/>
              <a:t>Weekendschool</a:t>
            </a:r>
            <a:r>
              <a:rPr lang="en-US" dirty="0" smtClean="0"/>
              <a:t> board with the duck</a:t>
            </a:r>
            <a:r>
              <a:rPr lang="nl-NL" dirty="0" smtClean="0"/>
              <a:t>.</a:t>
            </a:r>
          </a:p>
          <a:p>
            <a:r>
              <a:rPr lang="en-US" dirty="0" smtClean="0"/>
              <a:t>When setting up the lesson, one wants to be able to quickly see whether the board works correctly.</a:t>
            </a:r>
          </a:p>
          <a:p>
            <a:r>
              <a:rPr lang="en-US" dirty="0" smtClean="0"/>
              <a:t>Also, when the boards have to be packed, the duck should bow deep to make sure it fits in the box.</a:t>
            </a:r>
          </a:p>
          <a:p>
            <a:pPr lvl="1"/>
            <a:r>
              <a:rPr lang="en-US" dirty="0" smtClean="0"/>
              <a:t>Moving servos by hand is not preferred.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r>
              <a:rPr lang="en-US" dirty="0" smtClean="0"/>
              <a:t> sketch has a place where you can insert your own code to </a:t>
            </a:r>
            <a:r>
              <a:rPr lang="en-US" dirty="0" err="1" smtClean="0"/>
              <a:t>realise</a:t>
            </a:r>
            <a:r>
              <a:rPr lang="en-US" dirty="0" smtClean="0"/>
              <a:t> this functionality.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82</a:t>
            </a:fld>
            <a:endParaRPr lang="nl-NL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the POST?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will need to address the pin numbers directly. You </a:t>
            </a:r>
            <a:r>
              <a:rPr lang="en-US" b="1" dirty="0" smtClean="0"/>
              <a:t>cannot</a:t>
            </a:r>
            <a:r>
              <a:rPr lang="en-US" dirty="0" smtClean="0"/>
              <a:t> make use of the </a:t>
            </a:r>
            <a:r>
              <a:rPr lang="en-US" dirty="0" err="1" smtClean="0"/>
              <a:t>config</a:t>
            </a:r>
            <a:r>
              <a:rPr lang="en-US" dirty="0" smtClean="0"/>
              <a:t> file of </a:t>
            </a:r>
            <a:r>
              <a:rPr lang="en-US" dirty="0" err="1" smtClean="0"/>
              <a:t>scratchClient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See the </a:t>
            </a:r>
            <a:r>
              <a:rPr lang="en-US" dirty="0" err="1" smtClean="0"/>
              <a:t>Arduino</a:t>
            </a:r>
            <a:r>
              <a:rPr lang="en-US" dirty="0" smtClean="0"/>
              <a:t> sketch of the </a:t>
            </a:r>
            <a:r>
              <a:rPr lang="en-US" dirty="0" err="1" smtClean="0"/>
              <a:t>Weekendschool</a:t>
            </a:r>
            <a:r>
              <a:rPr lang="en-US" dirty="0" smtClean="0"/>
              <a:t> board.</a:t>
            </a:r>
          </a:p>
          <a:p>
            <a:pPr lvl="1"/>
            <a:r>
              <a:rPr lang="en-US" dirty="0" smtClean="0"/>
              <a:t>Between the </a:t>
            </a:r>
            <a:r>
              <a:rPr lang="en-US" dirty="0" err="1" smtClean="0"/>
              <a:t>xxxx</a:t>
            </a:r>
            <a:r>
              <a:rPr lang="en-US" dirty="0" smtClean="0"/>
              <a:t> and </a:t>
            </a:r>
            <a:r>
              <a:rPr lang="en-US" dirty="0" err="1" smtClean="0"/>
              <a:t>yyyy</a:t>
            </a:r>
            <a:r>
              <a:rPr lang="en-US" dirty="0" smtClean="0"/>
              <a:t> markers</a:t>
            </a:r>
          </a:p>
          <a:p>
            <a:r>
              <a:rPr lang="en-US" dirty="0" smtClean="0"/>
              <a:t>Now try on the </a:t>
            </a:r>
            <a:r>
              <a:rPr lang="en-US" dirty="0" err="1" smtClean="0"/>
              <a:t>PiAndMore</a:t>
            </a:r>
            <a:r>
              <a:rPr lang="en-US" dirty="0" smtClean="0"/>
              <a:t> board to </a:t>
            </a:r>
            <a:r>
              <a:rPr lang="en-US" dirty="0" err="1" smtClean="0"/>
              <a:t>lite</a:t>
            </a:r>
            <a:r>
              <a:rPr lang="en-US" dirty="0" smtClean="0"/>
              <a:t> 3-color LED</a:t>
            </a:r>
          </a:p>
          <a:p>
            <a:pPr lvl="1"/>
            <a:r>
              <a:rPr lang="en-US" dirty="0" smtClean="0"/>
              <a:t>0.5 seconds Red</a:t>
            </a:r>
          </a:p>
          <a:p>
            <a:pPr lvl="1"/>
            <a:r>
              <a:rPr lang="en-US" dirty="0" smtClean="0"/>
              <a:t>0.5 seconds Green</a:t>
            </a:r>
          </a:p>
          <a:p>
            <a:pPr lvl="1"/>
            <a:r>
              <a:rPr lang="en-US" dirty="0" smtClean="0"/>
              <a:t>0.5 seconds Blue</a:t>
            </a:r>
          </a:p>
          <a:p>
            <a:pPr lvl="1"/>
            <a:r>
              <a:rPr lang="en-US" dirty="0" smtClean="0"/>
              <a:t>0.5 seconds White</a:t>
            </a:r>
          </a:p>
          <a:p>
            <a:r>
              <a:rPr lang="en-US" dirty="0" smtClean="0"/>
              <a:t>Load the sketch in the board and look whether it works.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83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7668344" y="195486"/>
            <a:ext cx="1475656" cy="9361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Controlling a relay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84</a:t>
            </a:fld>
            <a:endParaRPr lang="nl-NL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a relay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Controlling a relay like controlling a LED? NOT a good idea!</a:t>
            </a:r>
          </a:p>
          <a:p>
            <a:r>
              <a:rPr lang="en-US" dirty="0" smtClean="0"/>
              <a:t>A relay has a coil that stores energy when powered. </a:t>
            </a:r>
          </a:p>
          <a:p>
            <a:pPr lvl="1"/>
            <a:r>
              <a:rPr lang="en-US" dirty="0" smtClean="0"/>
              <a:t>When breaking the current flow, the voltage over the relay coil can get so high that it destroys the </a:t>
            </a:r>
            <a:r>
              <a:rPr lang="en-US" dirty="0" err="1" smtClean="0"/>
              <a:t>Arduino</a:t>
            </a:r>
            <a:r>
              <a:rPr lang="en-US" dirty="0" smtClean="0"/>
              <a:t> – and more.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At least a </a:t>
            </a:r>
            <a:r>
              <a:rPr lang="en-US" dirty="0" err="1" smtClean="0"/>
              <a:t>flyback</a:t>
            </a:r>
            <a:r>
              <a:rPr lang="en-US" dirty="0" smtClean="0"/>
              <a:t> diode should be used. 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85</a:t>
            </a:fld>
            <a:endParaRPr lang="nl-NL" dirty="0"/>
          </a:p>
        </p:txBody>
      </p:sp>
      <p:pic>
        <p:nvPicPr>
          <p:cNvPr id="8194" name="Picture 2" descr="C:\Users\M5810video\Documents\Weekendschool\Pi And More\inducto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787774"/>
            <a:ext cx="2808312" cy="990867"/>
          </a:xfrm>
          <a:prstGeom prst="rect">
            <a:avLst/>
          </a:prstGeom>
          <a:noFill/>
        </p:spPr>
      </p:pic>
      <p:pic>
        <p:nvPicPr>
          <p:cNvPr id="8195" name="Picture 3" descr="C:\Users\M5810video\Documents\Weekendschool\Pi And More\fly-back-diod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2859782"/>
            <a:ext cx="3600400" cy="920491"/>
          </a:xfrm>
          <a:prstGeom prst="rect">
            <a:avLst/>
          </a:prstGeom>
          <a:noFill/>
        </p:spPr>
      </p:pic>
      <p:cxnSp>
        <p:nvCxnSpPr>
          <p:cNvPr id="8" name="Rechte verbindingslijn met pijl 7"/>
          <p:cNvCxnSpPr/>
          <p:nvPr/>
        </p:nvCxnSpPr>
        <p:spPr>
          <a:xfrm flipV="1">
            <a:off x="5796136" y="3795886"/>
            <a:ext cx="57606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 – and the solution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the current of the coil will be too high to drive directly from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 smtClean="0"/>
              <a:t>So a transistor will be needed.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Use a relay module with an </a:t>
            </a:r>
            <a:r>
              <a:rPr lang="en-US" dirty="0" err="1" smtClean="0"/>
              <a:t>opto</a:t>
            </a:r>
            <a:r>
              <a:rPr lang="en-US" dirty="0" smtClean="0"/>
              <a:t> coupler </a:t>
            </a:r>
          </a:p>
          <a:p>
            <a:pPr lvl="1"/>
            <a:r>
              <a:rPr lang="en-US" dirty="0" smtClean="0"/>
              <a:t>Cost is generally not an issue. The relay module we use here is &lt; € 1.</a:t>
            </a:r>
          </a:p>
          <a:p>
            <a:pPr lvl="1"/>
            <a:r>
              <a:rPr lang="en-US" dirty="0" smtClean="0"/>
              <a:t>We only have a few relays today, so you will need to share.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86</a:t>
            </a:fld>
            <a:endParaRPr lang="nl-NL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kstvak 16"/>
          <p:cNvSpPr txBox="1"/>
          <p:nvPr/>
        </p:nvSpPr>
        <p:spPr>
          <a:xfrm>
            <a:off x="2267744" y="627534"/>
            <a:ext cx="4752528" cy="369332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Carefully follow the wires to connect correctly!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1029" name="Picture 5" descr="C:\Users\M5810video\Documents\Weekendschool\Pi And More\PiAndMore WS complete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3"/>
            <a:ext cx="5223951" cy="408391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843558"/>
          </a:xfrm>
        </p:spPr>
        <p:txBody>
          <a:bodyPr>
            <a:noAutofit/>
          </a:bodyPr>
          <a:lstStyle/>
          <a:p>
            <a:r>
              <a:rPr lang="en-US" sz="3600" dirty="0" smtClean="0"/>
              <a:t>Connect the relay module to pin A2</a:t>
            </a:r>
            <a:endParaRPr lang="nl-NL" sz="36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87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/>
          <p:cNvSpPr txBox="1"/>
          <p:nvPr/>
        </p:nvSpPr>
        <p:spPr>
          <a:xfrm>
            <a:off x="3203848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power off and USB cable out before making changes!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4" name="PIJL-OMHOOG 13"/>
          <p:cNvSpPr/>
          <p:nvPr/>
        </p:nvSpPr>
        <p:spPr>
          <a:xfrm rot="10800000">
            <a:off x="6228184" y="987574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-OMHOOG 15"/>
          <p:cNvSpPr/>
          <p:nvPr/>
        </p:nvSpPr>
        <p:spPr>
          <a:xfrm>
            <a:off x="6228184" y="1851670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Use a servo to press buttons on appliances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88</a:t>
            </a:fld>
            <a:endParaRPr lang="nl-NL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Safely controlling 220 Volt appliances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in principle use a relay to control 220 Volt appliances.</a:t>
            </a:r>
          </a:p>
          <a:p>
            <a:r>
              <a:rPr lang="en-US" dirty="0" smtClean="0"/>
              <a:t>However, this is not something you want to do in a classroom situation</a:t>
            </a:r>
          </a:p>
          <a:p>
            <a:r>
              <a:rPr lang="en-US" dirty="0" smtClean="0"/>
              <a:t>Alternative: use a remote control and use servos to press the buttons.</a:t>
            </a:r>
          </a:p>
          <a:p>
            <a:r>
              <a:rPr lang="en-US" dirty="0" smtClean="0"/>
              <a:t>See also the next slide.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89</a:t>
            </a:fld>
            <a:endParaRPr lang="nl-N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are 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seen:</a:t>
            </a:r>
          </a:p>
          <a:p>
            <a:pPr lvl="1"/>
            <a:r>
              <a:rPr lang="en-US" dirty="0" smtClean="0"/>
              <a:t>Digital Input (the button) (in the beginners module)</a:t>
            </a:r>
          </a:p>
          <a:p>
            <a:pPr lvl="1"/>
            <a:r>
              <a:rPr lang="en-US" dirty="0" smtClean="0"/>
              <a:t>Digital Output (the LEDs) (in the beginners module)</a:t>
            </a:r>
          </a:p>
          <a:p>
            <a:pPr lvl="1"/>
            <a:r>
              <a:rPr lang="en-US" dirty="0" smtClean="0"/>
              <a:t>Analog Input (the potentiometer)</a:t>
            </a:r>
          </a:p>
          <a:p>
            <a:r>
              <a:rPr lang="en-US" dirty="0" smtClean="0"/>
              <a:t>So what would be most logical next?</a:t>
            </a:r>
          </a:p>
          <a:p>
            <a:pPr lvl="1"/>
            <a:r>
              <a:rPr lang="en-US" dirty="0" smtClean="0"/>
              <a:t>Analog Output?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but it does not exist!</a:t>
            </a:r>
          </a:p>
          <a:p>
            <a:pPr lvl="1"/>
            <a:r>
              <a:rPr lang="en-US" dirty="0" smtClean="0"/>
              <a:t>However there is a good alternative: Pulse Width Modulation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</a:t>
            </a:fld>
            <a:endParaRPr lang="nl-NL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a camera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servo to press the button of the camera</a:t>
            </a:r>
          </a:p>
          <a:p>
            <a:r>
              <a:rPr lang="en-US" dirty="0" smtClean="0"/>
              <a:t>Cannot do in the workshop</a:t>
            </a:r>
          </a:p>
          <a:p>
            <a:r>
              <a:rPr lang="en-US" dirty="0" smtClean="0"/>
              <a:t>See the example setup in the workshop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90</a:t>
            </a:fld>
            <a:endParaRPr lang="nl-NL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else can </a:t>
            </a:r>
            <a:r>
              <a:rPr lang="en-US" dirty="0" err="1" smtClean="0"/>
              <a:t>scratchClient</a:t>
            </a:r>
            <a:r>
              <a:rPr lang="en-US" dirty="0" smtClean="0"/>
              <a:t> do?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91</a:t>
            </a:fld>
            <a:endParaRPr lang="nl-NL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 err="1" smtClean="0"/>
              <a:t>scratchClient</a:t>
            </a:r>
            <a:r>
              <a:rPr lang="en-US" dirty="0" smtClean="0"/>
              <a:t> do more? Yes!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It can also let you configure and use the GPIO pins on the Raspberry Pi itself.</a:t>
            </a:r>
          </a:p>
          <a:p>
            <a:pPr lvl="1"/>
            <a:r>
              <a:rPr lang="en-US" dirty="0" smtClean="0"/>
              <a:t>However be aware:</a:t>
            </a:r>
          </a:p>
          <a:p>
            <a:pPr lvl="2"/>
            <a:r>
              <a:rPr lang="en-US" dirty="0" smtClean="0"/>
              <a:t>There is no analog input on Raspberry Pi.</a:t>
            </a:r>
          </a:p>
          <a:p>
            <a:pPr lvl="2"/>
            <a:r>
              <a:rPr lang="en-US" dirty="0" smtClean="0"/>
              <a:t>The pins are </a:t>
            </a:r>
            <a:r>
              <a:rPr lang="en-US" b="1" i="1" dirty="0" smtClean="0"/>
              <a:t>NOT </a:t>
            </a:r>
            <a:r>
              <a:rPr lang="en-US" dirty="0" smtClean="0"/>
              <a:t>5 Volt tolerant (max 3.3 Volt).</a:t>
            </a:r>
          </a:p>
          <a:p>
            <a:pPr lvl="2"/>
            <a:r>
              <a:rPr lang="en-US" dirty="0" smtClean="0"/>
              <a:t>The max current per pin on Raspberry Pi is lower than on </a:t>
            </a:r>
            <a:r>
              <a:rPr lang="en-US" dirty="0" err="1" smtClean="0"/>
              <a:t>Arduino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If you blow up an </a:t>
            </a:r>
            <a:r>
              <a:rPr lang="en-US" dirty="0" err="1" smtClean="0"/>
              <a:t>Arduino</a:t>
            </a:r>
            <a:r>
              <a:rPr lang="en-US" dirty="0" smtClean="0"/>
              <a:t> (clone), the cost is limited to a few euro.</a:t>
            </a:r>
          </a:p>
          <a:p>
            <a:pPr lvl="3"/>
            <a:r>
              <a:rPr lang="en-US" dirty="0" smtClean="0"/>
              <a:t>A Raspberry Pi is much more expensive.</a:t>
            </a:r>
          </a:p>
          <a:p>
            <a:r>
              <a:rPr lang="en-US" dirty="0" err="1" smtClean="0"/>
              <a:t>scratchClient</a:t>
            </a:r>
            <a:r>
              <a:rPr lang="en-US" dirty="0" smtClean="0"/>
              <a:t> can also control Sonic Pi for high quality audio.</a:t>
            </a:r>
          </a:p>
          <a:p>
            <a:r>
              <a:rPr lang="en-US" dirty="0" smtClean="0"/>
              <a:t>There are also </a:t>
            </a:r>
            <a:r>
              <a:rPr lang="en-US" dirty="0" err="1" smtClean="0"/>
              <a:t>Arduino</a:t>
            </a:r>
            <a:r>
              <a:rPr lang="en-US" dirty="0" smtClean="0"/>
              <a:t> sketches to control LED strips (</a:t>
            </a:r>
            <a:r>
              <a:rPr lang="en-US" dirty="0" err="1" smtClean="0"/>
              <a:t>Neopixel</a:t>
            </a:r>
            <a:r>
              <a:rPr lang="en-US" dirty="0" smtClean="0"/>
              <a:t> WS2812) and to control LEGO Power.</a:t>
            </a:r>
          </a:p>
          <a:p>
            <a:r>
              <a:rPr lang="en-US" dirty="0" err="1" smtClean="0"/>
              <a:t>scratchClient</a:t>
            </a:r>
            <a:r>
              <a:rPr lang="en-US" dirty="0" smtClean="0"/>
              <a:t> can work with Scratch 2.0 (soon).</a:t>
            </a:r>
          </a:p>
          <a:p>
            <a:r>
              <a:rPr lang="en-US" dirty="0" err="1" smtClean="0"/>
              <a:t>scratchClient</a:t>
            </a:r>
            <a:r>
              <a:rPr lang="en-US" dirty="0" smtClean="0"/>
              <a:t> can also run on Windows and then via </a:t>
            </a:r>
            <a:r>
              <a:rPr lang="en-US" dirty="0" err="1" smtClean="0"/>
              <a:t>Arduino</a:t>
            </a:r>
            <a:r>
              <a:rPr lang="en-US" dirty="0" smtClean="0"/>
              <a:t> control peripherals.</a:t>
            </a:r>
          </a:p>
          <a:p>
            <a:r>
              <a:rPr lang="en-US" dirty="0" err="1" smtClean="0"/>
              <a:t>scratchClient</a:t>
            </a:r>
            <a:r>
              <a:rPr lang="en-US" dirty="0" smtClean="0"/>
              <a:t> can work with multiple Raspberry Pi configurations in a network.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92</a:t>
            </a:fld>
            <a:endParaRPr lang="nl-NL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Take your work home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93</a:t>
            </a:fld>
            <a:endParaRPr lang="nl-NL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you want to take your work home?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brought your own USB stick, then connect it and copy the </a:t>
            </a:r>
            <a:r>
              <a:rPr lang="en-US" i="1" dirty="0" err="1" smtClean="0"/>
              <a:t>PiAndMore</a:t>
            </a:r>
            <a:r>
              <a:rPr lang="en-US" dirty="0" smtClean="0"/>
              <a:t> folder on the desktop</a:t>
            </a:r>
          </a:p>
          <a:p>
            <a:r>
              <a:rPr lang="en-US" dirty="0" smtClean="0"/>
              <a:t>The rest of the material you can download from </a:t>
            </a:r>
            <a:r>
              <a:rPr lang="en-US" dirty="0" smtClean="0">
                <a:hlinkClick r:id="rId3"/>
              </a:rPr>
              <a:t>www.github.com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Take the flyer with you to remember where to find the material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94</a:t>
            </a:fld>
            <a:endParaRPr lang="nl-NL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Clean up / teardown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95</a:t>
            </a:fld>
            <a:endParaRPr lang="nl-NL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Unplug and pack up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60384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Unplug the board from USB and power it off</a:t>
            </a:r>
          </a:p>
          <a:p>
            <a:r>
              <a:rPr lang="en-US" dirty="0" smtClean="0"/>
              <a:t>Please remove all components and wires from the </a:t>
            </a:r>
            <a:r>
              <a:rPr lang="en-US" b="1" dirty="0" smtClean="0"/>
              <a:t>breadboard</a:t>
            </a:r>
          </a:p>
          <a:p>
            <a:r>
              <a:rPr lang="en-US" dirty="0" smtClean="0"/>
              <a:t>Remove all wires from the </a:t>
            </a:r>
            <a:r>
              <a:rPr lang="en-US" b="1" dirty="0" err="1" smtClean="0"/>
              <a:t>Arduino</a:t>
            </a:r>
            <a:r>
              <a:rPr lang="en-US" b="1" dirty="0" smtClean="0"/>
              <a:t> board</a:t>
            </a:r>
            <a:r>
              <a:rPr lang="en-US" dirty="0" smtClean="0"/>
              <a:t>.</a:t>
            </a:r>
          </a:p>
          <a:p>
            <a:r>
              <a:rPr lang="en-US" b="1" i="1" dirty="0" smtClean="0"/>
              <a:t>Leave</a:t>
            </a:r>
            <a:r>
              <a:rPr lang="en-US" b="1" dirty="0" smtClean="0"/>
              <a:t> the wires on the 3 color LED</a:t>
            </a:r>
            <a:endParaRPr lang="en-US" dirty="0" smtClean="0"/>
          </a:p>
          <a:p>
            <a:r>
              <a:rPr lang="en-US" b="1" i="1" dirty="0" smtClean="0"/>
              <a:t>Leave</a:t>
            </a:r>
            <a:r>
              <a:rPr lang="en-US" b="1" dirty="0" smtClean="0"/>
              <a:t> the wires on the buzzer</a:t>
            </a:r>
          </a:p>
          <a:p>
            <a:r>
              <a:rPr lang="en-US" dirty="0" smtClean="0"/>
              <a:t>If something is broken, please </a:t>
            </a:r>
          </a:p>
          <a:p>
            <a:pPr lvl="1"/>
            <a:r>
              <a:rPr lang="en-US" dirty="0" smtClean="0"/>
              <a:t>Throw it away or hand it in (if it is unclear)</a:t>
            </a:r>
          </a:p>
          <a:p>
            <a:pPr lvl="1"/>
            <a:r>
              <a:rPr lang="en-US" dirty="0" smtClean="0"/>
              <a:t>Put a note in the box that it is missing</a:t>
            </a:r>
          </a:p>
          <a:p>
            <a:pPr lvl="1"/>
            <a:r>
              <a:rPr lang="en-US" dirty="0" smtClean="0"/>
              <a:t>Do not put anything that is broken back in the box</a:t>
            </a:r>
          </a:p>
          <a:p>
            <a:r>
              <a:rPr lang="en-US" dirty="0" smtClean="0"/>
              <a:t>Put everything in the box. The board goes on top</a:t>
            </a:r>
          </a:p>
          <a:p>
            <a:r>
              <a:rPr lang="en-US" dirty="0" smtClean="0"/>
              <a:t>Shutdown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r>
              <a:rPr lang="en-US" dirty="0" smtClean="0"/>
              <a:t>Let us know what you thought about this workshop, now orally or later by email</a:t>
            </a:r>
          </a:p>
          <a:p>
            <a:pPr lvl="1"/>
            <a:r>
              <a:rPr lang="en-US" dirty="0" smtClean="0">
                <a:hlinkClick r:id="rId3"/>
              </a:rPr>
              <a:t>hans.piam@hanselma.nl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heppg@web.de</a:t>
            </a:r>
            <a:r>
              <a:rPr lang="en-US" dirty="0" smtClean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96</a:t>
            </a:fld>
            <a:endParaRPr lang="nl-NL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395536" y="1131590"/>
            <a:ext cx="7992888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3183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All workshop material</a:t>
            </a:r>
          </a:p>
          <a:p>
            <a:pPr lvl="1"/>
            <a:r>
              <a:rPr lang="en-US" dirty="0" smtClean="0">
                <a:hlinkClick r:id="rId3"/>
              </a:rPr>
              <a:t>www.github.com</a:t>
            </a:r>
            <a:r>
              <a:rPr lang="en-US" dirty="0" smtClean="0"/>
              <a:t> and search for </a:t>
            </a:r>
            <a:r>
              <a:rPr lang="en-US" i="1" dirty="0" err="1" smtClean="0"/>
              <a:t>Weekendschool</a:t>
            </a:r>
            <a:r>
              <a:rPr lang="en-US" dirty="0" smtClean="0"/>
              <a:t> or for </a:t>
            </a:r>
            <a:r>
              <a:rPr lang="en-US" i="1" dirty="0" err="1" smtClean="0"/>
              <a:t>PiAndMore</a:t>
            </a:r>
            <a:endParaRPr lang="en-US" i="1" dirty="0" smtClean="0"/>
          </a:p>
          <a:p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nl-NL" dirty="0" smtClean="0">
                <a:hlinkClick r:id="rId4"/>
              </a:rPr>
              <a:t>http://heppg.de/ikg/wordpress/?page_id=6</a:t>
            </a:r>
            <a:endParaRPr lang="nl-NL" dirty="0" smtClean="0"/>
          </a:p>
          <a:p>
            <a:r>
              <a:rPr lang="en-US" dirty="0" smtClean="0"/>
              <a:t>Scratch</a:t>
            </a:r>
          </a:p>
          <a:p>
            <a:pPr lvl="1"/>
            <a:r>
              <a:rPr lang="nl-NL" dirty="0" smtClean="0">
                <a:hlinkClick r:id="rId5"/>
              </a:rPr>
              <a:t>https://scratch.mit.edu/</a:t>
            </a:r>
            <a:endParaRPr lang="nl-NL" dirty="0" smtClean="0"/>
          </a:p>
          <a:p>
            <a:r>
              <a:rPr lang="en-US" dirty="0" smtClean="0"/>
              <a:t>Scratch on Raspberry Pi</a:t>
            </a:r>
          </a:p>
          <a:p>
            <a:pPr lvl="1"/>
            <a:r>
              <a:rPr lang="nl-NL" dirty="0" smtClean="0">
                <a:hlinkClick r:id="rId6"/>
              </a:rPr>
              <a:t>https://www.raspberrypi.org/forums/viewforum.php?f=77</a:t>
            </a:r>
            <a:endParaRPr lang="en-US" dirty="0" smtClean="0"/>
          </a:p>
          <a:p>
            <a:r>
              <a:rPr lang="en-US" dirty="0" smtClean="0"/>
              <a:t>Raspberry Pi</a:t>
            </a:r>
          </a:p>
          <a:p>
            <a:pPr lvl="1"/>
            <a:r>
              <a:rPr lang="nl-NL" dirty="0" smtClean="0">
                <a:hlinkClick r:id="rId7"/>
              </a:rPr>
              <a:t>https://www.raspberrypi.org/</a:t>
            </a:r>
            <a:endParaRPr lang="nl-NL" dirty="0" smtClean="0"/>
          </a:p>
          <a:p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nl-NL" dirty="0" smtClean="0">
                <a:hlinkClick r:id="rId8"/>
              </a:rPr>
              <a:t>https://www.arduino.cc/</a:t>
            </a: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97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67544" y="1635646"/>
            <a:ext cx="8229600" cy="2232248"/>
          </a:xfrm>
        </p:spPr>
        <p:txBody>
          <a:bodyPr/>
          <a:lstStyle/>
          <a:p>
            <a:pPr algn="ctr"/>
            <a:r>
              <a:rPr lang="en-US" dirty="0" smtClean="0"/>
              <a:t>End of the Advanced Workshop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98</a:t>
            </a:fld>
            <a:endParaRPr lang="nl-NL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Appendix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99</a:t>
            </a:fld>
            <a:endParaRPr lang="nl-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23874</TotalTime>
  <Words>5297</Words>
  <Application>Microsoft Office PowerPoint</Application>
  <PresentationFormat>Diavoorstelling (16:9)</PresentationFormat>
  <Paragraphs>776</Paragraphs>
  <Slides>104</Slides>
  <Notes>103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104</vt:i4>
      </vt:variant>
    </vt:vector>
  </HeadingPairs>
  <TitlesOfParts>
    <vt:vector size="105" baseType="lpstr">
      <vt:lpstr>Office-thema</vt:lpstr>
      <vt:lpstr>Physical computing from Scratch using scratchClient – Intermediate  Control servos, LEDs and more from Scratch using RPi, Arduino, scratchClient</vt:lpstr>
      <vt:lpstr>Part 1: Adding analog input</vt:lpstr>
      <vt:lpstr>Changing the wiring on the board</vt:lpstr>
      <vt:lpstr>The electronics of a potentiometer</vt:lpstr>
      <vt:lpstr>Adding analog input</vt:lpstr>
      <vt:lpstr>Update the config file</vt:lpstr>
      <vt:lpstr>Test whether it works</vt:lpstr>
      <vt:lpstr>Part 2: Pulse Width Modulation</vt:lpstr>
      <vt:lpstr>Where we are …</vt:lpstr>
      <vt:lpstr>Pulse Width Modulation (PWM)</vt:lpstr>
      <vt:lpstr>Dimming the BigBlueLED with PWM</vt:lpstr>
      <vt:lpstr>Test</vt:lpstr>
      <vt:lpstr>Connect Potmeter and Big Blue LED (via Scratch)</vt:lpstr>
      <vt:lpstr>Controlling a servo with PWM</vt:lpstr>
      <vt:lpstr>Adding the servo to pin 12</vt:lpstr>
      <vt:lpstr>Testing the servo</vt:lpstr>
      <vt:lpstr>Controlling a buzzer with PWM</vt:lpstr>
      <vt:lpstr>Connect the buzzer to pin 11</vt:lpstr>
      <vt:lpstr>Testing the buzzer</vt:lpstr>
      <vt:lpstr>PWM limitations of Arduino (Nano and Uno)</vt:lpstr>
      <vt:lpstr>Part 9: Make a Scratch program</vt:lpstr>
      <vt:lpstr>Integrate with sprites</vt:lpstr>
      <vt:lpstr>Add the Big Green LED sprite</vt:lpstr>
      <vt:lpstr>Add the Big Blue LED sprite</vt:lpstr>
      <vt:lpstr>Part 10: Take your work home</vt:lpstr>
      <vt:lpstr>Do you want to take your work home?</vt:lpstr>
      <vt:lpstr>Part 11: Summary &amp; take aways</vt:lpstr>
      <vt:lpstr>Take aways of the beginners workshop</vt:lpstr>
      <vt:lpstr>End of the intermediate workshop</vt:lpstr>
      <vt:lpstr>If you want to know more …</vt:lpstr>
      <vt:lpstr>Part 12: Clean up / teardown</vt:lpstr>
      <vt:lpstr>If you continue to the Advanced Workshop …</vt:lpstr>
      <vt:lpstr>If your scratchClient day ends here …</vt:lpstr>
      <vt:lpstr>More information</vt:lpstr>
      <vt:lpstr>Physical computing from Scratch using scratchClient – Advanced  Control servos, LEDs and more from Scratch using RPi, Arduino, scratchClient</vt:lpstr>
      <vt:lpstr>Before we start</vt:lpstr>
      <vt:lpstr>If you do not roll over from the beginners workshop …</vt:lpstr>
      <vt:lpstr>Make a script file to start scratchClient</vt:lpstr>
      <vt:lpstr>Connect the power wires</vt:lpstr>
      <vt:lpstr>Make the config file for all steps</vt:lpstr>
      <vt:lpstr>Make variables</vt:lpstr>
      <vt:lpstr>Choose the topics you want to give priority</vt:lpstr>
      <vt:lpstr>Joy stick</vt:lpstr>
      <vt:lpstr>Adding the joy stick</vt:lpstr>
      <vt:lpstr>Try it out</vt:lpstr>
      <vt:lpstr>Uses of Joysticks</vt:lpstr>
      <vt:lpstr>Take care of drift and jitter</vt:lpstr>
      <vt:lpstr>Control a 3-color LED</vt:lpstr>
      <vt:lpstr>Control a 3-color LED</vt:lpstr>
      <vt:lpstr>Connecting the 3-color LED to the joy stick (via Scratch)</vt:lpstr>
      <vt:lpstr>The new counting function</vt:lpstr>
      <vt:lpstr>Why a special counting function?</vt:lpstr>
      <vt:lpstr>Counter function using a button</vt:lpstr>
      <vt:lpstr>Debouncing</vt:lpstr>
      <vt:lpstr>Adding the count button</vt:lpstr>
      <vt:lpstr>Adding an IR speed sensor that counts on pin 10</vt:lpstr>
      <vt:lpstr>Differences between the counters</vt:lpstr>
      <vt:lpstr>Try out the setup</vt:lpstr>
      <vt:lpstr>Tilt sensor</vt:lpstr>
      <vt:lpstr>Tilt sensor</vt:lpstr>
      <vt:lpstr>Connect the tilt sensor to pin A1</vt:lpstr>
      <vt:lpstr>Rain Sensor</vt:lpstr>
      <vt:lpstr>Rain sensor</vt:lpstr>
      <vt:lpstr>Connect the rain sensor to pin A0</vt:lpstr>
      <vt:lpstr>Sound sensor</vt:lpstr>
      <vt:lpstr>Sound Sensor</vt:lpstr>
      <vt:lpstr>Connect the sound sensor to pin A3</vt:lpstr>
      <vt:lpstr>See the short pulses</vt:lpstr>
      <vt:lpstr>Strongly link the config file to the Arduino</vt:lpstr>
      <vt:lpstr>The ident functionality</vt:lpstr>
      <vt:lpstr>Programming the ident in the Arduino</vt:lpstr>
      <vt:lpstr>Testing ident functionality</vt:lpstr>
      <vt:lpstr>More about ident</vt:lpstr>
      <vt:lpstr>Controlling multiple Arduinos</vt:lpstr>
      <vt:lpstr>Control multiple Arduinos</vt:lpstr>
      <vt:lpstr>Creating a config file for multiple Arduinos</vt:lpstr>
      <vt:lpstr>Trying it out – merge and config</vt:lpstr>
      <vt:lpstr>Trying it out – Control from Scratch</vt:lpstr>
      <vt:lpstr>Making the /dev/ttyUSBnn not matter anymore</vt:lpstr>
      <vt:lpstr>Explaining the startup tool</vt:lpstr>
      <vt:lpstr>Power on self test (POST)</vt:lpstr>
      <vt:lpstr>Power on self test (POST)</vt:lpstr>
      <vt:lpstr>How to do the POST?</vt:lpstr>
      <vt:lpstr>Controlling a relay</vt:lpstr>
      <vt:lpstr>Controlling a relay</vt:lpstr>
      <vt:lpstr>Other issues – and the solution</vt:lpstr>
      <vt:lpstr>Connect the relay module to pin A2</vt:lpstr>
      <vt:lpstr>Use a servo to press buttons on appliances</vt:lpstr>
      <vt:lpstr>Safely controlling 220 Volt appliances</vt:lpstr>
      <vt:lpstr>Controlling a camera</vt:lpstr>
      <vt:lpstr>What else can scratchClient do?</vt:lpstr>
      <vt:lpstr>Can scratchClient do more? Yes!</vt:lpstr>
      <vt:lpstr>Take your work home</vt:lpstr>
      <vt:lpstr>Do you want to take your work home?</vt:lpstr>
      <vt:lpstr>Clean up / teardown</vt:lpstr>
      <vt:lpstr>Unplug and pack up</vt:lpstr>
      <vt:lpstr>More information</vt:lpstr>
      <vt:lpstr>End of the Advanced Workshop</vt:lpstr>
      <vt:lpstr>Appendix</vt:lpstr>
      <vt:lpstr>Maximum current per pin</vt:lpstr>
      <vt:lpstr>Calculation of the resistors</vt:lpstr>
      <vt:lpstr>Cost of the setup (1 of 2)</vt:lpstr>
      <vt:lpstr>Cost of the setup (2 of 2)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Hans de Jong</dc:creator>
  <cp:lastModifiedBy>Hans de Jong</cp:lastModifiedBy>
  <cp:revision>560</cp:revision>
  <dcterms:created xsi:type="dcterms:W3CDTF">2016-12-25T05:55:15Z</dcterms:created>
  <dcterms:modified xsi:type="dcterms:W3CDTF">2018-02-11T16:46:45Z</dcterms:modified>
</cp:coreProperties>
</file>