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5" r:id="rId9"/>
    <p:sldId id="266" r:id="rId10"/>
    <p:sldId id="262" r:id="rId11"/>
    <p:sldId id="267" r:id="rId12"/>
    <p:sldId id="263" r:id="rId13"/>
    <p:sldId id="264" r:id="rId14"/>
    <p:sldId id="273" r:id="rId15"/>
    <p:sldId id="271" r:id="rId16"/>
    <p:sldId id="268" r:id="rId17"/>
    <p:sldId id="269" r:id="rId18"/>
    <p:sldId id="272" r:id="rId19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3300"/>
    <a:srgbClr val="00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9" autoAdjust="0"/>
    <p:restoredTop sz="94632" autoAdjust="0"/>
  </p:normalViewPr>
  <p:slideViewPr>
    <p:cSldViewPr>
      <p:cViewPr>
        <p:scale>
          <a:sx n="150" d="100"/>
          <a:sy n="150" d="100"/>
        </p:scale>
        <p:origin x="-420" y="-23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19A31-70AD-41C4-8458-0089991E15F2}" type="datetimeFigureOut">
              <a:rPr lang="nl-NL" smtClean="0"/>
              <a:pPr/>
              <a:t>8-1-2017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20C72-0B4C-4BB6-B8B4-8BBB38A2E89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eidingsblad"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4767263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026" name="Picture 2" descr="C:\Users\M5810video\Documents\Weekendschool\Pi And More\slogan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07704" y="4803998"/>
            <a:ext cx="2736850" cy="180044"/>
          </a:xfrm>
          <a:prstGeom prst="rect">
            <a:avLst/>
          </a:prstGeom>
          <a:noFill/>
        </p:spPr>
      </p:pic>
      <p:pic>
        <p:nvPicPr>
          <p:cNvPr id="1027" name="Picture 3" descr="C:\Users\M5810video\Documents\Weekendschool\Pi And More\imc-logo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076056" y="4669053"/>
            <a:ext cx="1404590" cy="474447"/>
          </a:xfrm>
          <a:prstGeom prst="rect">
            <a:avLst/>
          </a:prstGeom>
          <a:noFill/>
        </p:spPr>
      </p:pic>
      <p:sp>
        <p:nvSpPr>
          <p:cNvPr id="9" name="Tekstvak 8"/>
          <p:cNvSpPr txBox="1"/>
          <p:nvPr/>
        </p:nvSpPr>
        <p:spPr>
          <a:xfrm>
            <a:off x="467544" y="4722698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Hans de </a:t>
            </a:r>
            <a:r>
              <a:rPr lang="en-US" sz="1400" dirty="0" err="1" smtClean="0"/>
              <a:t>Jong</a:t>
            </a:r>
            <a:endParaRPr lang="nl-NL" sz="1400" dirty="0"/>
          </a:p>
        </p:txBody>
      </p:sp>
      <p:pic>
        <p:nvPicPr>
          <p:cNvPr id="8" name="Picture 2" descr="C:\Users\M5810video\Documents\Weekendschool\Pi And More\piandmore-big.png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948264" y="4659982"/>
            <a:ext cx="794690" cy="4096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9367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1925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1397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42875" algn="l" defTabSz="89693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heppg.de/ikg/wordpress/?page_id=6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heppg.de/ikg/wordpress/?page_id=6" TargetMode="External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rduino.cc/" TargetMode="External"/><Relationship Id="rId5" Type="http://schemas.openxmlformats.org/officeDocument/2006/relationships/hyperlink" Target="https://www.raspberrypi.org/" TargetMode="External"/><Relationship Id="rId4" Type="http://schemas.openxmlformats.org/officeDocument/2006/relationships/hyperlink" Target="https://scratch.mit.edu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www.reallyusefulproducts.co.uk/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udoweekendschool.nl/" TargetMode="External"/><Relationship Id="rId2" Type="http://schemas.openxmlformats.org/officeDocument/2006/relationships/hyperlink" Target="http://www.imcweekendschool.nl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 lesson of Physical Computing with Scratch: </a:t>
            </a:r>
            <a:r>
              <a:rPr lang="en-US" dirty="0" err="1" smtClean="0"/>
              <a:t>RPi</a:t>
            </a:r>
            <a:r>
              <a:rPr lang="en-US" dirty="0" smtClean="0"/>
              <a:t>, </a:t>
            </a:r>
            <a:r>
              <a:rPr lang="en-US" dirty="0" err="1" smtClean="0"/>
              <a:t>scratchClient</a:t>
            </a:r>
            <a:r>
              <a:rPr lang="en-US" dirty="0" smtClean="0"/>
              <a:t> and </a:t>
            </a:r>
            <a:r>
              <a:rPr lang="en-US" dirty="0" err="1" smtClean="0"/>
              <a:t>Arduino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Presentation for Pi And More 9½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Krefeld – 2017/01/14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Hans de </a:t>
            </a:r>
            <a:r>
              <a:rPr lang="en-US" dirty="0" err="1" smtClean="0">
                <a:solidFill>
                  <a:schemeClr val="bg1"/>
                </a:solidFill>
              </a:rPr>
              <a:t>Jong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M5810video\Documents\Weekendschool\Pi And More\piandmore-b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3651870"/>
            <a:ext cx="1034256" cy="5330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using an </a:t>
            </a:r>
            <a:r>
              <a:rPr lang="en-US" dirty="0" err="1" smtClean="0"/>
              <a:t>Arduino</a:t>
            </a:r>
            <a:r>
              <a:rPr lang="en-US" dirty="0" smtClean="0"/>
              <a:t>* for GPIO rather than the GPIO of Raspberry Pi?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459831"/>
          </a:xfrm>
        </p:spPr>
        <p:txBody>
          <a:bodyPr>
            <a:normAutofit lnSpcReduction="10000"/>
          </a:bodyPr>
          <a:lstStyle/>
          <a:p>
            <a:r>
              <a:rPr lang="en-US" sz="1800" dirty="0" err="1" smtClean="0"/>
              <a:t>Arduino</a:t>
            </a:r>
            <a:r>
              <a:rPr lang="en-US" sz="1800" dirty="0" smtClean="0"/>
              <a:t> provides analog inputs.</a:t>
            </a:r>
          </a:p>
          <a:p>
            <a:r>
              <a:rPr lang="en-US" sz="1800" dirty="0" err="1" smtClean="0"/>
              <a:t>Arduino</a:t>
            </a:r>
            <a:r>
              <a:rPr lang="en-US" sz="1800" dirty="0" smtClean="0"/>
              <a:t> provides </a:t>
            </a:r>
            <a:r>
              <a:rPr lang="en-US" sz="1800" i="1" dirty="0" smtClean="0"/>
              <a:t>hardware</a:t>
            </a:r>
            <a:r>
              <a:rPr lang="en-US" sz="1800" dirty="0" smtClean="0"/>
              <a:t> PWM (Pulse Width Modulation), which makes controlling servos more stable.</a:t>
            </a:r>
          </a:p>
          <a:p>
            <a:r>
              <a:rPr lang="en-US" sz="1800" dirty="0" err="1" smtClean="0"/>
              <a:t>Arduino</a:t>
            </a:r>
            <a:r>
              <a:rPr lang="en-US" sz="1800" dirty="0" smtClean="0"/>
              <a:t> can support real time protocols (e.g. for controlling WS2812).</a:t>
            </a:r>
          </a:p>
          <a:p>
            <a:r>
              <a:rPr lang="en-US" sz="1800" dirty="0" err="1" smtClean="0"/>
              <a:t>Arduino</a:t>
            </a:r>
            <a:r>
              <a:rPr lang="en-US" sz="1800" dirty="0" smtClean="0"/>
              <a:t> GPIO pins are 5V tolerant.</a:t>
            </a:r>
          </a:p>
          <a:p>
            <a:r>
              <a:rPr lang="en-US" sz="1800" dirty="0" smtClean="0"/>
              <a:t>When making mistakes, blowing up an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</a:t>
            </a:r>
            <a:r>
              <a:rPr lang="en-US" sz="1800" dirty="0" err="1" smtClean="0"/>
              <a:t>Nano</a:t>
            </a:r>
            <a:r>
              <a:rPr lang="en-US" sz="1800" dirty="0" smtClean="0"/>
              <a:t> is less costly (&lt; 2.5 euro for a clone) than damaging a </a:t>
            </a:r>
            <a:r>
              <a:rPr lang="en-US" sz="1800" dirty="0" err="1" smtClean="0"/>
              <a:t>RPi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When needing more GPIO pins, extra </a:t>
            </a:r>
            <a:r>
              <a:rPr lang="en-US" sz="1800" dirty="0" err="1" smtClean="0"/>
              <a:t>Arduinos</a:t>
            </a:r>
            <a:r>
              <a:rPr lang="en-US" sz="1800" dirty="0" smtClean="0"/>
              <a:t> can be added.</a:t>
            </a:r>
          </a:p>
          <a:p>
            <a:pPr lvl="1"/>
            <a:r>
              <a:rPr lang="en-US" sz="1400" dirty="0" err="1" smtClean="0"/>
              <a:t>scratchClient</a:t>
            </a:r>
            <a:r>
              <a:rPr lang="en-US" sz="1400" dirty="0" smtClean="0"/>
              <a:t> supports this as beta.</a:t>
            </a:r>
          </a:p>
          <a:p>
            <a:r>
              <a:rPr lang="en-US" sz="1800" dirty="0" smtClean="0"/>
              <a:t>Easier setup and tear down in temporary classroom situations</a:t>
            </a:r>
          </a:p>
          <a:p>
            <a:pPr lvl="1"/>
            <a:r>
              <a:rPr lang="en-US" sz="1400" dirty="0" smtClean="0"/>
              <a:t>Only needing to plug/unplug USB and power connectors.</a:t>
            </a:r>
          </a:p>
          <a:p>
            <a:pPr lvl="1"/>
            <a:r>
              <a:rPr lang="en-US" sz="1400" dirty="0" smtClean="0"/>
              <a:t>Can be programmed to steer servos automatically to default position, ready for packing up.</a:t>
            </a:r>
            <a:endParaRPr lang="nl-NL" sz="1400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5" name="Tekstvak 4"/>
          <p:cNvSpPr txBox="1"/>
          <p:nvPr/>
        </p:nvSpPr>
        <p:spPr>
          <a:xfrm>
            <a:off x="7847856" y="4011910"/>
            <a:ext cx="129614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* </a:t>
            </a:r>
            <a:r>
              <a:rPr lang="en-US" sz="1050" dirty="0" err="1" smtClean="0"/>
              <a:t>Arduino</a:t>
            </a:r>
            <a:r>
              <a:rPr lang="en-US" sz="1050" dirty="0" smtClean="0"/>
              <a:t> </a:t>
            </a:r>
            <a:r>
              <a:rPr lang="en-US" sz="1050" dirty="0" err="1" smtClean="0"/>
              <a:t>Nano</a:t>
            </a:r>
            <a:r>
              <a:rPr lang="en-US" sz="1050" dirty="0" smtClean="0"/>
              <a:t> or </a:t>
            </a:r>
            <a:r>
              <a:rPr lang="en-US" sz="1050" dirty="0" err="1" smtClean="0"/>
              <a:t>Arduino</a:t>
            </a:r>
            <a:r>
              <a:rPr lang="en-US" sz="1050" dirty="0" smtClean="0"/>
              <a:t> Uno can be used</a:t>
            </a:r>
            <a:endParaRPr lang="nl-NL" sz="10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scratchClient</a:t>
            </a:r>
            <a:r>
              <a:rPr lang="en-US" dirty="0" smtClean="0"/>
              <a:t>: things to know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Installing </a:t>
            </a:r>
          </a:p>
          <a:p>
            <a:r>
              <a:rPr lang="en-US" dirty="0" smtClean="0"/>
              <a:t>Download </a:t>
            </a:r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nl-NL" dirty="0" smtClean="0">
                <a:hlinkClick r:id="rId2"/>
              </a:rPr>
              <a:t>http://heppg.de/ikg/wordpress/?page_id=6</a:t>
            </a:r>
            <a:endParaRPr lang="nl-NL" dirty="0" smtClean="0"/>
          </a:p>
          <a:p>
            <a:r>
              <a:rPr lang="en-US" dirty="0" smtClean="0"/>
              <a:t>Unpack</a:t>
            </a:r>
          </a:p>
          <a:p>
            <a:r>
              <a:rPr lang="en-US" dirty="0" smtClean="0"/>
              <a:t>Install other packages as described in the documentation</a:t>
            </a:r>
          </a:p>
          <a:p>
            <a:r>
              <a:rPr lang="en-US" dirty="0" smtClean="0"/>
              <a:t>Adapt the </a:t>
            </a:r>
            <a:r>
              <a:rPr lang="en-US" dirty="0" err="1" smtClean="0"/>
              <a:t>config</a:t>
            </a:r>
            <a:r>
              <a:rPr lang="en-US" dirty="0" smtClean="0"/>
              <a:t> file for </a:t>
            </a:r>
            <a:r>
              <a:rPr lang="en-US" dirty="0" err="1" smtClean="0"/>
              <a:t>Arduino</a:t>
            </a:r>
            <a:r>
              <a:rPr lang="en-US" dirty="0" smtClean="0"/>
              <a:t> Uno (which is used for </a:t>
            </a:r>
            <a:r>
              <a:rPr lang="en-US" dirty="0" err="1" smtClean="0"/>
              <a:t>Nano</a:t>
            </a:r>
            <a:r>
              <a:rPr lang="en-US" dirty="0" smtClean="0"/>
              <a:t> as well)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Arduino</a:t>
            </a:r>
            <a:r>
              <a:rPr lang="en-US" dirty="0" smtClean="0"/>
              <a:t> IDE to program the </a:t>
            </a:r>
            <a:r>
              <a:rPr lang="en-US" dirty="0" err="1" smtClean="0"/>
              <a:t>scratchClient</a:t>
            </a:r>
            <a:r>
              <a:rPr lang="en-US" dirty="0" smtClean="0"/>
              <a:t> sketch in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 smtClean="0"/>
              <a:t>Note: when using </a:t>
            </a:r>
            <a:r>
              <a:rPr lang="en-US" dirty="0" err="1" smtClean="0"/>
              <a:t>Arduino</a:t>
            </a:r>
            <a:r>
              <a:rPr lang="en-US" dirty="0" smtClean="0"/>
              <a:t> clones, I have experienced problems with programming them from </a:t>
            </a:r>
            <a:r>
              <a:rPr lang="en-US" dirty="0" err="1" smtClean="0"/>
              <a:t>RPi</a:t>
            </a:r>
            <a:r>
              <a:rPr lang="en-US" dirty="0" smtClean="0"/>
              <a:t> with the </a:t>
            </a:r>
            <a:r>
              <a:rPr lang="en-US" dirty="0" err="1" smtClean="0"/>
              <a:t>Raspian</a:t>
            </a:r>
            <a:r>
              <a:rPr lang="en-US" dirty="0" smtClean="0"/>
              <a:t> release of 2016-05-10 and later. </a:t>
            </a:r>
          </a:p>
          <a:p>
            <a:pPr lvl="2"/>
            <a:r>
              <a:rPr lang="en-US" dirty="0" smtClean="0"/>
              <a:t>Releases up to and including 2016-03-18 are OK</a:t>
            </a:r>
          </a:p>
          <a:p>
            <a:pPr lvl="1"/>
            <a:r>
              <a:rPr lang="en-US" dirty="0" smtClean="0"/>
              <a:t>However, when NOT using the USB hub and when using </a:t>
            </a:r>
            <a:r>
              <a:rPr lang="en-US" dirty="0" err="1" smtClean="0"/>
              <a:t>Arduino</a:t>
            </a:r>
            <a:r>
              <a:rPr lang="en-US" dirty="0" smtClean="0"/>
              <a:t> IDE 1.8.0 and </a:t>
            </a:r>
            <a:r>
              <a:rPr lang="en-US" dirty="0" err="1" smtClean="0"/>
              <a:t>Raspian</a:t>
            </a:r>
            <a:r>
              <a:rPr lang="en-US" dirty="0" smtClean="0"/>
              <a:t> 2016-11-25 it works fine.</a:t>
            </a:r>
          </a:p>
          <a:p>
            <a:r>
              <a:rPr lang="en-US" dirty="0" smtClean="0"/>
              <a:t>Start </a:t>
            </a:r>
            <a:r>
              <a:rPr lang="en-US" dirty="0" err="1" smtClean="0"/>
              <a:t>scratchClient</a:t>
            </a:r>
            <a:r>
              <a:rPr lang="en-US" dirty="0" smtClean="0"/>
              <a:t> with the correct </a:t>
            </a:r>
            <a:r>
              <a:rPr lang="en-US" dirty="0" err="1" smtClean="0"/>
              <a:t>config</a:t>
            </a:r>
            <a:r>
              <a:rPr lang="en-US" dirty="0" smtClean="0"/>
              <a:t> file as parameter.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Good to know about the </a:t>
            </a:r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Input / output 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USB ports changing …</a:t>
            </a:r>
          </a:p>
          <a:p>
            <a:endParaRPr lang="en-US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11</a:t>
            </a:fld>
            <a:endParaRPr lang="nl-N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and effort for the board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9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 smtClean="0"/>
              <a:t>See Bill of Material on the next slide.</a:t>
            </a:r>
          </a:p>
          <a:p>
            <a:r>
              <a:rPr lang="en-US" sz="1800" dirty="0" smtClean="0"/>
              <a:t>Material cost for a single piece: ca. </a:t>
            </a:r>
            <a:r>
              <a:rPr lang="en-US" sz="1800" b="1" dirty="0" smtClean="0"/>
              <a:t>20 euro</a:t>
            </a:r>
            <a:r>
              <a:rPr lang="en-US" sz="1800" dirty="0" smtClean="0"/>
              <a:t>, but you will have extra material.</a:t>
            </a:r>
          </a:p>
          <a:p>
            <a:r>
              <a:rPr lang="en-US" sz="1800" dirty="0" smtClean="0"/>
              <a:t>Material cost for a series for e.g. a school: can get </a:t>
            </a:r>
            <a:r>
              <a:rPr lang="en-US" sz="1800" b="1" dirty="0" smtClean="0"/>
              <a:t>sub 20 euro</a:t>
            </a:r>
            <a:r>
              <a:rPr lang="en-US" sz="1800" dirty="0" smtClean="0"/>
              <a:t>.</a:t>
            </a:r>
          </a:p>
          <a:p>
            <a:r>
              <a:rPr lang="en-US" sz="1800" dirty="0" err="1" smtClean="0"/>
              <a:t>Labour</a:t>
            </a:r>
            <a:r>
              <a:rPr lang="en-US" sz="1800" dirty="0" smtClean="0"/>
              <a:t> content (no compensation included): </a:t>
            </a:r>
            <a:r>
              <a:rPr lang="en-US" sz="1800" b="1" dirty="0" smtClean="0"/>
              <a:t>ca. 2.5 hour.</a:t>
            </a:r>
          </a:p>
          <a:p>
            <a:r>
              <a:rPr lang="en-US" sz="1800" dirty="0" smtClean="0"/>
              <a:t>Most components were ordered from Aliexpress.com.</a:t>
            </a:r>
          </a:p>
          <a:p>
            <a:pPr lvl="1"/>
            <a:r>
              <a:rPr lang="en-US" sz="1400" dirty="0" smtClean="0"/>
              <a:t>Benefits</a:t>
            </a:r>
          </a:p>
          <a:p>
            <a:pPr lvl="2"/>
            <a:r>
              <a:rPr lang="en-US" sz="1400" dirty="0" smtClean="0"/>
              <a:t>Extremely low prices.</a:t>
            </a:r>
          </a:p>
          <a:p>
            <a:pPr lvl="2"/>
            <a:r>
              <a:rPr lang="en-US" sz="1400" dirty="0" smtClean="0"/>
              <a:t>Almost always shipped for free to The Netherlands, Germany and probably other EU countries.</a:t>
            </a:r>
          </a:p>
          <a:p>
            <a:pPr lvl="3"/>
            <a:r>
              <a:rPr lang="en-US" sz="1200" dirty="0" smtClean="0"/>
              <a:t>Counterintuitive: the </a:t>
            </a:r>
            <a:r>
              <a:rPr lang="en-US" sz="1200" b="1" i="1" dirty="0" smtClean="0"/>
              <a:t>smaller</a:t>
            </a:r>
            <a:r>
              <a:rPr lang="en-US" sz="1200" dirty="0" smtClean="0"/>
              <a:t> the order, the more chance that there are no shipment costs. </a:t>
            </a:r>
          </a:p>
          <a:p>
            <a:pPr lvl="1"/>
            <a:r>
              <a:rPr lang="en-US" sz="1400" dirty="0" smtClean="0"/>
              <a:t>Disadvantage</a:t>
            </a:r>
          </a:p>
          <a:p>
            <a:pPr lvl="2"/>
            <a:r>
              <a:rPr lang="en-US" sz="1400" dirty="0" smtClean="0"/>
              <a:t>Delivery takes between 2 weeks and 2 months</a:t>
            </a:r>
          </a:p>
          <a:p>
            <a:pPr lvl="3"/>
            <a:r>
              <a:rPr lang="en-US" sz="1200" dirty="0" smtClean="0"/>
              <a:t>Or arrives never (some 2% of shipments), but then refund is promptly done</a:t>
            </a:r>
          </a:p>
          <a:p>
            <a:pPr lvl="2"/>
            <a:r>
              <a:rPr lang="en-US" sz="1400" dirty="0" smtClean="0"/>
              <a:t>Especially for power supplies: do not expect more than 50% of current that is rated.</a:t>
            </a:r>
          </a:p>
          <a:p>
            <a:pPr lvl="3"/>
            <a:r>
              <a:rPr lang="en-US" sz="1200" dirty="0" smtClean="0"/>
              <a:t>Otherwise it will overheat and blow up. Or the voltage drops way below what is needed.</a:t>
            </a:r>
          </a:p>
          <a:p>
            <a:pPr lvl="2"/>
            <a:r>
              <a:rPr lang="en-US" sz="1400" dirty="0" smtClean="0"/>
              <a:t>Occasionally products are quickly running out</a:t>
            </a:r>
          </a:p>
          <a:p>
            <a:pPr lvl="3"/>
            <a:r>
              <a:rPr lang="en-US" sz="1200" dirty="0" smtClean="0"/>
              <a:t>So make sure you order quickly the amount you need and some spare for the future.</a:t>
            </a:r>
          </a:p>
          <a:p>
            <a:r>
              <a:rPr lang="en-US" sz="1800" dirty="0" smtClean="0"/>
              <a:t>Note: limit each order to max 22 euro (holds for all of the EU) if you want to avoid VAT, import duties and handling costs at the shipping company.</a:t>
            </a:r>
          </a:p>
          <a:p>
            <a:r>
              <a:rPr lang="en-US" sz="1800" dirty="0" smtClean="0"/>
              <a:t>Secure payment possible (at least in The Netherlands: you can use IDEAL).</a:t>
            </a:r>
          </a:p>
          <a:p>
            <a:endParaRPr lang="nl-NL" sz="1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12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BoM</a:t>
            </a:r>
            <a:r>
              <a:rPr lang="en-US" dirty="0" smtClean="0"/>
              <a:t> (Bill of Material)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13</a:t>
            </a:fld>
            <a:endParaRPr lang="nl-NL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81507" y="915566"/>
          <a:ext cx="9010894" cy="3672408"/>
        </p:xfrm>
        <a:graphic>
          <a:graphicData uri="http://schemas.openxmlformats.org/presentationml/2006/ole">
            <p:oleObj spid="_x0000_s5123" name="Worksheet" r:id="rId3" imgW="18326089" imgH="7458143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can </a:t>
            </a:r>
            <a:r>
              <a:rPr lang="en-US" dirty="0" err="1" smtClean="0"/>
              <a:t>scratchClient</a:t>
            </a:r>
            <a:r>
              <a:rPr lang="en-US" dirty="0" smtClean="0"/>
              <a:t> do further?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As well control all the GPIO pins on Raspberry Pi.</a:t>
            </a:r>
          </a:p>
          <a:p>
            <a:r>
              <a:rPr lang="en-US" sz="1800" dirty="0" smtClean="0"/>
              <a:t>Run on a Windows PC and in combination with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provide physical computing to Scratch running on Windows.</a:t>
            </a:r>
          </a:p>
          <a:p>
            <a:r>
              <a:rPr lang="en-US" sz="1800" dirty="0" smtClean="0"/>
              <a:t>Monitor all the peripherals from a browser.</a:t>
            </a:r>
          </a:p>
          <a:p>
            <a:r>
              <a:rPr lang="en-US" sz="1800" dirty="0" smtClean="0"/>
              <a:t>Watch all the variables in the </a:t>
            </a:r>
            <a:r>
              <a:rPr lang="en-US" sz="1800" dirty="0" err="1" smtClean="0"/>
              <a:t>RPis</a:t>
            </a:r>
            <a:r>
              <a:rPr lang="en-US" sz="1800" dirty="0" smtClean="0"/>
              <a:t> from a central Windows PC.</a:t>
            </a:r>
          </a:p>
          <a:p>
            <a:r>
              <a:rPr lang="en-US" sz="1800" dirty="0" smtClean="0"/>
              <a:t>Allow to use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Uno instead of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</a:t>
            </a:r>
            <a:r>
              <a:rPr lang="en-US" sz="1800" dirty="0" err="1" smtClean="0"/>
              <a:t>Nano</a:t>
            </a:r>
            <a:endParaRPr lang="en-US" sz="1800" dirty="0" smtClean="0"/>
          </a:p>
          <a:p>
            <a:r>
              <a:rPr lang="en-US" sz="1800" dirty="0" smtClean="0"/>
              <a:t>Keep apart multiple connected </a:t>
            </a:r>
            <a:r>
              <a:rPr lang="en-US" sz="1800" dirty="0" err="1" smtClean="0"/>
              <a:t>Arduinos</a:t>
            </a:r>
            <a:r>
              <a:rPr lang="en-US" sz="1800" dirty="0" smtClean="0"/>
              <a:t> and address the right GPIO pins on the correct </a:t>
            </a:r>
            <a:r>
              <a:rPr lang="en-US" sz="1800" dirty="0" err="1" smtClean="0"/>
              <a:t>Nano</a:t>
            </a:r>
            <a:endParaRPr lang="en-US" sz="1800" dirty="0" smtClean="0"/>
          </a:p>
          <a:p>
            <a:pPr lvl="1"/>
            <a:r>
              <a:rPr lang="en-US" sz="1600" dirty="0" smtClean="0"/>
              <a:t>So the number of connectable peripherals is virtually infinite.</a:t>
            </a:r>
          </a:p>
          <a:p>
            <a:pPr>
              <a:buFont typeface="Wingdings"/>
              <a:buChar char="à"/>
            </a:pPr>
            <a:r>
              <a:rPr lang="en-US" sz="2000" dirty="0" smtClean="0">
                <a:sym typeface="Wingdings" pitchFamily="2" charset="2"/>
              </a:rPr>
              <a:t>My conclusion</a:t>
            </a:r>
            <a:r>
              <a:rPr lang="nl-NL" sz="2000" dirty="0" smtClean="0">
                <a:sym typeface="Wingdings" pitchFamily="2" charset="2"/>
              </a:rPr>
              <a:t>:</a:t>
            </a:r>
          </a:p>
          <a:p>
            <a:pPr>
              <a:buNone/>
            </a:pPr>
            <a:r>
              <a:rPr lang="en-US" sz="2000" b="1" dirty="0" err="1" smtClean="0">
                <a:sym typeface="Wingdings" pitchFamily="2" charset="2"/>
              </a:rPr>
              <a:t>scratchClient</a:t>
            </a:r>
            <a:r>
              <a:rPr lang="en-US" sz="2000" b="1" dirty="0" smtClean="0">
                <a:sym typeface="Wingdings" pitchFamily="2" charset="2"/>
              </a:rPr>
              <a:t> is the ideal software to bring physical computing to Scratch!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14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for yourself?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Attend my workshop at 13.00 today</a:t>
            </a:r>
          </a:p>
          <a:p>
            <a:pPr lvl="1"/>
            <a:r>
              <a:rPr lang="en-US" dirty="0" smtClean="0"/>
              <a:t>You can there try it out for yourself (2 people per workplace setup)</a:t>
            </a:r>
          </a:p>
          <a:p>
            <a:pPr lvl="1"/>
            <a:r>
              <a:rPr lang="en-US" b="1" dirty="0" smtClean="0"/>
              <a:t>Registration mandatory </a:t>
            </a:r>
            <a:r>
              <a:rPr lang="en-US" dirty="0" smtClean="0"/>
              <a:t>(with the Pi And More </a:t>
            </a:r>
            <a:r>
              <a:rPr lang="en-US" dirty="0" err="1" smtClean="0"/>
              <a:t>organisers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Hurry up, because the amount of places is limited</a:t>
            </a:r>
          </a:p>
          <a:p>
            <a:r>
              <a:rPr lang="en-US" dirty="0" smtClean="0"/>
              <a:t>Workshop will be in English (presentation, material, support)</a:t>
            </a:r>
          </a:p>
          <a:p>
            <a:r>
              <a:rPr lang="en-US" dirty="0" smtClean="0"/>
              <a:t>There will be German spoken support in addition to English</a:t>
            </a:r>
          </a:p>
          <a:p>
            <a:pPr lvl="1"/>
            <a:r>
              <a:rPr lang="en-US" dirty="0" smtClean="0"/>
              <a:t>Gerhard </a:t>
            </a:r>
            <a:r>
              <a:rPr lang="en-US" dirty="0" err="1" smtClean="0"/>
              <a:t>Hepp</a:t>
            </a:r>
            <a:r>
              <a:rPr lang="en-US" dirty="0" smtClean="0"/>
              <a:t>, author of </a:t>
            </a:r>
            <a:r>
              <a:rPr lang="en-US" dirty="0" err="1" smtClean="0"/>
              <a:t>scratchClient</a:t>
            </a:r>
            <a:r>
              <a:rPr lang="en-US" dirty="0" smtClean="0"/>
              <a:t>, will be present.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15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presentation, source files of the game and workshop material</a:t>
            </a:r>
          </a:p>
          <a:p>
            <a:pPr lvl="1"/>
            <a:r>
              <a:rPr lang="en-US" dirty="0" smtClean="0">
                <a:hlinkClick r:id="rId2"/>
              </a:rPr>
              <a:t>www.github.com</a:t>
            </a:r>
            <a:r>
              <a:rPr lang="en-US" dirty="0" smtClean="0"/>
              <a:t> and search for </a:t>
            </a:r>
            <a:r>
              <a:rPr lang="en-US" dirty="0" err="1" smtClean="0"/>
              <a:t>Weekendschool</a:t>
            </a:r>
            <a:r>
              <a:rPr lang="en-US" dirty="0" smtClean="0"/>
              <a:t> or </a:t>
            </a:r>
            <a:r>
              <a:rPr lang="en-US" dirty="0" err="1" smtClean="0"/>
              <a:t>PiAndMore</a:t>
            </a:r>
            <a:endParaRPr lang="en-US" dirty="0" smtClean="0"/>
          </a:p>
          <a:p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nl-NL" dirty="0" smtClean="0">
                <a:hlinkClick r:id="rId3"/>
              </a:rPr>
              <a:t>http://heppg.de/ikg/wordpress/?page_id=6</a:t>
            </a:r>
            <a:endParaRPr lang="nl-NL" dirty="0" smtClean="0"/>
          </a:p>
          <a:p>
            <a:r>
              <a:rPr lang="en-US" dirty="0" smtClean="0"/>
              <a:t>Scratch</a:t>
            </a:r>
          </a:p>
          <a:p>
            <a:pPr lvl="1"/>
            <a:r>
              <a:rPr lang="nl-NL" dirty="0" smtClean="0">
                <a:hlinkClick r:id="rId4"/>
              </a:rPr>
              <a:t>https://scratch.mit.edu/</a:t>
            </a:r>
            <a:endParaRPr lang="nl-NL" dirty="0" smtClean="0"/>
          </a:p>
          <a:p>
            <a:r>
              <a:rPr lang="en-US" dirty="0" smtClean="0"/>
              <a:t>Raspberry Pi</a:t>
            </a:r>
          </a:p>
          <a:p>
            <a:pPr lvl="1"/>
            <a:r>
              <a:rPr lang="nl-NL" dirty="0" smtClean="0">
                <a:hlinkClick r:id="rId5"/>
              </a:rPr>
              <a:t>https://www.raspberrypi.org/</a:t>
            </a:r>
            <a:endParaRPr lang="nl-NL" dirty="0" smtClean="0"/>
          </a:p>
          <a:p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nl-NL" dirty="0" smtClean="0">
                <a:hlinkClick r:id="rId6"/>
              </a:rPr>
              <a:t>https://www.arduino.cc/</a:t>
            </a: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16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workplace for 2 students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>
          <a:xfrm>
            <a:off x="457200" y="987574"/>
            <a:ext cx="4402832" cy="3607049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 smtClean="0"/>
              <a:t>Raspberry Pi 3B</a:t>
            </a:r>
          </a:p>
          <a:p>
            <a:pPr lvl="1"/>
            <a:r>
              <a:rPr lang="en-US" sz="1400" dirty="0" smtClean="0"/>
              <a:t>With power supply</a:t>
            </a:r>
          </a:p>
          <a:p>
            <a:pPr lvl="1"/>
            <a:r>
              <a:rPr lang="en-US" sz="1400" dirty="0" smtClean="0"/>
              <a:t>With 16 GB </a:t>
            </a:r>
            <a:r>
              <a:rPr lang="en-US" sz="1400" dirty="0" err="1" smtClean="0"/>
              <a:t>microSD</a:t>
            </a:r>
            <a:r>
              <a:rPr lang="en-US" sz="1400" dirty="0" smtClean="0"/>
              <a:t> card</a:t>
            </a:r>
          </a:p>
          <a:p>
            <a:r>
              <a:rPr lang="en-US" sz="1600" dirty="0" smtClean="0"/>
              <a:t>Second hand monitor HP1750 or HP1740</a:t>
            </a:r>
          </a:p>
          <a:p>
            <a:r>
              <a:rPr lang="en-US" sz="1600" dirty="0" smtClean="0"/>
              <a:t>Second hand keyboard</a:t>
            </a:r>
          </a:p>
          <a:p>
            <a:r>
              <a:rPr lang="en-US" sz="1600" dirty="0" smtClean="0"/>
              <a:t>Second hand mice (2x)</a:t>
            </a:r>
          </a:p>
          <a:p>
            <a:pPr lvl="1"/>
            <a:r>
              <a:rPr lang="en-US" sz="1400" dirty="0" smtClean="0"/>
              <a:t>so they can each use a mouse and can be instructed: learn to use your left hand for the mouse as well.</a:t>
            </a:r>
          </a:p>
          <a:p>
            <a:r>
              <a:rPr lang="en-US" sz="1600" dirty="0" smtClean="0"/>
              <a:t>MDF 9mm board (better: 2x 4mm with 12 mm filler in between)</a:t>
            </a:r>
          </a:p>
          <a:p>
            <a:pPr lvl="1"/>
            <a:r>
              <a:rPr lang="en-US" sz="1400" dirty="0" smtClean="0"/>
              <a:t>See further the pictures</a:t>
            </a:r>
          </a:p>
          <a:p>
            <a:r>
              <a:rPr lang="en-US" sz="1600" dirty="0" smtClean="0"/>
              <a:t>For 2 workplaces opposite of each other: 2 laths, 4 clamps, 4 threaded rods M8, 4 nuts, 8 large washers, 12 butterfly nuts.</a:t>
            </a:r>
          </a:p>
          <a:p>
            <a:r>
              <a:rPr lang="en-US" sz="1600" dirty="0" smtClean="0"/>
              <a:t>84 liter crates of RUB (Really Useful Boxes, </a:t>
            </a:r>
            <a:r>
              <a:rPr lang="en-US" sz="1600" dirty="0" smtClean="0">
                <a:hlinkClick r:id="rId2"/>
              </a:rPr>
              <a:t>http://www.reallyusefulproducts.co.uk/</a:t>
            </a:r>
            <a:r>
              <a:rPr lang="en-US" sz="1600" dirty="0" smtClean="0"/>
              <a:t>) can very precisely contain 4 monitors (2 dismounted from their pedestal) and cables.</a:t>
            </a:r>
          </a:p>
          <a:p>
            <a:endParaRPr lang="nl-NL" sz="1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17</a:t>
            </a:fld>
            <a:endParaRPr lang="nl-NL"/>
          </a:p>
        </p:txBody>
      </p:sp>
      <p:pic>
        <p:nvPicPr>
          <p:cNvPr id="6146" name="Picture 2" descr="C:\Users\M5810video\Pictures\Picasa\Exports\2016-11-27 - Weekendschool Programmeren Les 3\1-P102053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987574"/>
            <a:ext cx="2687960" cy="3583947"/>
          </a:xfrm>
          <a:prstGeom prst="rect">
            <a:avLst/>
          </a:prstGeom>
          <a:noFill/>
        </p:spPr>
      </p:pic>
      <p:sp>
        <p:nvSpPr>
          <p:cNvPr id="8" name="Tekstvak 7"/>
          <p:cNvSpPr txBox="1"/>
          <p:nvPr/>
        </p:nvSpPr>
        <p:spPr>
          <a:xfrm>
            <a:off x="4932040" y="2499742"/>
            <a:ext cx="12241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Ergonomics: keyboard at the correct height to teach children to pay attention to how they sit when using computers to avoid medical problems (RSI) later in life.</a:t>
            </a:r>
            <a:endParaRPr lang="nl-NL" sz="1200" dirty="0"/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6012160" y="3147814"/>
            <a:ext cx="360040" cy="144016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18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Weekendschool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half" idx="2"/>
          </p:nvPr>
        </p:nvSpPr>
        <p:spPr>
          <a:xfrm>
            <a:off x="5940152" y="411510"/>
            <a:ext cx="2746648" cy="33944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Generally parents tell their children: “Learn for later”. But what is later?</a:t>
            </a:r>
          </a:p>
          <a:p>
            <a:r>
              <a:rPr lang="en-US" dirty="0" smtClean="0"/>
              <a:t>“I want to become an engineer. Do you maybe know an engineer? I would very much like to meet one”</a:t>
            </a:r>
          </a:p>
          <a:p>
            <a:pPr>
              <a:buNone/>
            </a:pPr>
            <a:endParaRPr lang="nl-NL" dirty="0"/>
          </a:p>
        </p:txBody>
      </p:sp>
      <p:pic>
        <p:nvPicPr>
          <p:cNvPr id="2050" name="Picture 2" descr="C:\Users\M5810video\Documents\Weekendschool\Pi And More\IMC-Weekend-School-in-Figures.jpg"/>
          <p:cNvPicPr>
            <a:picLocks noChangeAspect="1" noChangeArrowheads="1"/>
          </p:cNvPicPr>
          <p:nvPr/>
        </p:nvPicPr>
        <p:blipFill>
          <a:blip r:embed="rId2" cstate="print"/>
          <a:srcRect l="44527" t="40460" b="24437"/>
          <a:stretch>
            <a:fillRect/>
          </a:stretch>
        </p:blipFill>
        <p:spPr bwMode="auto">
          <a:xfrm>
            <a:off x="1187624" y="987574"/>
            <a:ext cx="3922720" cy="3727462"/>
          </a:xfrm>
          <a:prstGeom prst="rect">
            <a:avLst/>
          </a:prstGeom>
          <a:noFill/>
        </p:spPr>
      </p:pic>
      <p:sp>
        <p:nvSpPr>
          <p:cNvPr id="10" name="Rechthoekige driehoek 9"/>
          <p:cNvSpPr/>
          <p:nvPr/>
        </p:nvSpPr>
        <p:spPr>
          <a:xfrm rot="5400000">
            <a:off x="1367644" y="591530"/>
            <a:ext cx="1512168" cy="201622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dianumm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15" name="Rechthoek 14"/>
          <p:cNvSpPr/>
          <p:nvPr/>
        </p:nvSpPr>
        <p:spPr>
          <a:xfrm>
            <a:off x="3995936" y="3651870"/>
            <a:ext cx="558000" cy="19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smtClean="0"/>
              <a:t>EINDHOVEN</a:t>
            </a:r>
            <a:br>
              <a:rPr lang="en-US" sz="600" dirty="0" smtClean="0"/>
            </a:br>
            <a:r>
              <a:rPr lang="en-US" sz="600" dirty="0" smtClean="0"/>
              <a:t>58 students</a:t>
            </a:r>
            <a:endParaRPr lang="nl-NL" sz="600" dirty="0"/>
          </a:p>
        </p:txBody>
      </p:sp>
      <p:cxnSp>
        <p:nvCxnSpPr>
          <p:cNvPr id="17" name="Rechte verbindingslijn 16"/>
          <p:cNvCxnSpPr/>
          <p:nvPr/>
        </p:nvCxnSpPr>
        <p:spPr>
          <a:xfrm flipH="1" flipV="1">
            <a:off x="3419872" y="3579862"/>
            <a:ext cx="57606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ep 12"/>
          <p:cNvGrpSpPr/>
          <p:nvPr/>
        </p:nvGrpSpPr>
        <p:grpSpPr>
          <a:xfrm>
            <a:off x="3275856" y="3507854"/>
            <a:ext cx="144016" cy="144016"/>
            <a:chOff x="3275856" y="3507854"/>
            <a:chExt cx="144016" cy="144016"/>
          </a:xfrm>
        </p:grpSpPr>
        <p:sp>
          <p:nvSpPr>
            <p:cNvPr id="12" name="Ovaal 11"/>
            <p:cNvSpPr/>
            <p:nvPr/>
          </p:nvSpPr>
          <p:spPr>
            <a:xfrm>
              <a:off x="3309764" y="3533254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Ring 10"/>
            <p:cNvSpPr/>
            <p:nvPr/>
          </p:nvSpPr>
          <p:spPr>
            <a:xfrm>
              <a:off x="3275856" y="3507854"/>
              <a:ext cx="144016" cy="144016"/>
            </a:xfrm>
            <a:prstGeom prst="donut">
              <a:avLst/>
            </a:prstGeom>
            <a:solidFill>
              <a:srgbClr val="FF00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sp>
        <p:nvSpPr>
          <p:cNvPr id="19" name="Rechthoek 18"/>
          <p:cNvSpPr/>
          <p:nvPr/>
        </p:nvSpPr>
        <p:spPr>
          <a:xfrm>
            <a:off x="539552" y="4371950"/>
            <a:ext cx="558000" cy="19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err="1" smtClean="0"/>
              <a:t>Trudo</a:t>
            </a:r>
            <a:r>
              <a:rPr lang="en-US" sz="600" dirty="0" smtClean="0"/>
              <a:t> </a:t>
            </a:r>
            <a:r>
              <a:rPr lang="en-US" sz="600" dirty="0" err="1" smtClean="0"/>
              <a:t>Weekendschool</a:t>
            </a:r>
            <a:endParaRPr lang="nl-NL" sz="600" dirty="0"/>
          </a:p>
        </p:txBody>
      </p:sp>
      <p:sp>
        <p:nvSpPr>
          <p:cNvPr id="20" name="Rechthoek 19"/>
          <p:cNvSpPr/>
          <p:nvPr/>
        </p:nvSpPr>
        <p:spPr>
          <a:xfrm>
            <a:off x="539552" y="4155926"/>
            <a:ext cx="558000" cy="1908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smtClean="0"/>
              <a:t>IMC </a:t>
            </a:r>
            <a:r>
              <a:rPr lang="en-US" sz="600" dirty="0" err="1" smtClean="0"/>
              <a:t>Weekendschool</a:t>
            </a:r>
            <a:endParaRPr lang="nl-NL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Weekendschool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67544" y="915567"/>
            <a:ext cx="4038600" cy="2088231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200" b="1" dirty="0" smtClean="0"/>
              <a:t>Goal and way of working</a:t>
            </a:r>
          </a:p>
          <a:p>
            <a:r>
              <a:rPr lang="en-US" sz="1200" dirty="0" smtClean="0"/>
              <a:t>Bridge the gap between school and what is needed to live in society</a:t>
            </a:r>
          </a:p>
          <a:p>
            <a:pPr lvl="1"/>
            <a:r>
              <a:rPr lang="en-US" sz="1050" dirty="0" smtClean="0"/>
              <a:t>Which is in more privileged families provided by the family</a:t>
            </a:r>
          </a:p>
          <a:p>
            <a:r>
              <a:rPr lang="en-US" sz="1200" dirty="0" smtClean="0"/>
              <a:t>Don’t abandon them at the end: Alumni program</a:t>
            </a:r>
          </a:p>
          <a:p>
            <a:r>
              <a:rPr lang="en-US" sz="1200" dirty="0" smtClean="0"/>
              <a:t>Data shows: alumni have better professional prospects, are more self-aware, and feel more connected with society.</a:t>
            </a:r>
          </a:p>
          <a:p>
            <a:r>
              <a:rPr lang="en-US" sz="1200" dirty="0" smtClean="0"/>
              <a:t>Program includes training in presentation, research, debate, and conflict resolution – an </a:t>
            </a:r>
            <a:r>
              <a:rPr lang="en-US" sz="1200" dirty="0" err="1" smtClean="0"/>
              <a:t>allround</a:t>
            </a:r>
            <a:r>
              <a:rPr lang="en-US" sz="1200" dirty="0" smtClean="0"/>
              <a:t> character education.</a:t>
            </a:r>
            <a:endParaRPr lang="nl-NL" sz="2000" dirty="0" smtClean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4008" y="915566"/>
            <a:ext cx="4038600" cy="2808312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200" b="1" dirty="0" smtClean="0"/>
              <a:t>Some numbers</a:t>
            </a:r>
          </a:p>
          <a:p>
            <a:r>
              <a:rPr lang="en-US" sz="1200" dirty="0" smtClean="0"/>
              <a:t>&gt; 1000 students in 2016 between 10 and 14 years of age </a:t>
            </a:r>
          </a:p>
          <a:p>
            <a:r>
              <a:rPr lang="en-US" sz="1200" dirty="0" smtClean="0"/>
              <a:t>From disadvantaged </a:t>
            </a:r>
            <a:r>
              <a:rPr lang="en-US" sz="1200" dirty="0" err="1" smtClean="0"/>
              <a:t>neighbourhoods</a:t>
            </a:r>
            <a:endParaRPr lang="en-US" sz="1200" dirty="0" smtClean="0"/>
          </a:p>
          <a:p>
            <a:r>
              <a:rPr lang="en-US" sz="1200" dirty="0" smtClean="0"/>
              <a:t>3500+ volunteers</a:t>
            </a:r>
          </a:p>
          <a:p>
            <a:r>
              <a:rPr lang="en-US" sz="1200" dirty="0" smtClean="0"/>
              <a:t>Funded by 110+ sponsors (companies, individuals, foundations)</a:t>
            </a:r>
          </a:p>
          <a:p>
            <a:r>
              <a:rPr lang="en-US" sz="1200" dirty="0" smtClean="0"/>
              <a:t>Curriculum lasts for 2.5 to 3 years</a:t>
            </a:r>
          </a:p>
          <a:p>
            <a:r>
              <a:rPr lang="en-US" sz="1200" dirty="0" smtClean="0"/>
              <a:t>Over 2100 alumni</a:t>
            </a:r>
          </a:p>
          <a:p>
            <a:r>
              <a:rPr lang="en-US" sz="1200" dirty="0" smtClean="0"/>
              <a:t>Students are selected on motivation, not on IQ</a:t>
            </a:r>
          </a:p>
          <a:p>
            <a:r>
              <a:rPr lang="en-US" sz="1200" dirty="0" smtClean="0"/>
              <a:t>IMC </a:t>
            </a:r>
            <a:r>
              <a:rPr lang="en-US" sz="1200" dirty="0" err="1" smtClean="0"/>
              <a:t>Weekendschool</a:t>
            </a:r>
            <a:r>
              <a:rPr lang="en-US" sz="1200" dirty="0" smtClean="0"/>
              <a:t> founded in 1998, </a:t>
            </a:r>
            <a:r>
              <a:rPr lang="en-US" sz="1200" dirty="0" err="1" smtClean="0"/>
              <a:t>Trudo</a:t>
            </a:r>
            <a:r>
              <a:rPr lang="en-US" sz="1200" dirty="0" smtClean="0"/>
              <a:t> </a:t>
            </a:r>
            <a:r>
              <a:rPr lang="en-US" sz="1200" dirty="0" err="1" smtClean="0"/>
              <a:t>Weekendschool</a:t>
            </a:r>
            <a:r>
              <a:rPr lang="en-US" sz="1200" dirty="0" smtClean="0"/>
              <a:t> in 2009</a:t>
            </a:r>
          </a:p>
          <a:p>
            <a:r>
              <a:rPr lang="en-US" sz="1200" dirty="0" smtClean="0"/>
              <a:t>IMC </a:t>
            </a:r>
            <a:r>
              <a:rPr lang="en-US" sz="1200" dirty="0" err="1" smtClean="0"/>
              <a:t>Weekendschool</a:t>
            </a:r>
            <a:r>
              <a:rPr lang="en-US" sz="1200" dirty="0" smtClean="0"/>
              <a:t> has inspired 30+ other independent copy projects in The Netherlands (one of which is the </a:t>
            </a:r>
            <a:r>
              <a:rPr lang="en-US" sz="1200" dirty="0" err="1" smtClean="0"/>
              <a:t>Trudo</a:t>
            </a:r>
            <a:r>
              <a:rPr lang="en-US" sz="1200" dirty="0" smtClean="0"/>
              <a:t> </a:t>
            </a:r>
            <a:r>
              <a:rPr lang="en-US" sz="1200" dirty="0" err="1" smtClean="0"/>
              <a:t>Weekendschool</a:t>
            </a:r>
            <a:r>
              <a:rPr lang="en-US" sz="1200" dirty="0" smtClean="0"/>
              <a:t>).</a:t>
            </a:r>
          </a:p>
          <a:p>
            <a:endParaRPr lang="nl-NL" sz="120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467544" y="3075806"/>
            <a:ext cx="4032448" cy="151216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numCol="1" rtlCol="0">
            <a:no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1" dirty="0" smtClean="0"/>
              <a:t>Classes provided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Art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Medicine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Law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Philosophy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Astronomy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Politics</a:t>
            </a:r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4644008" y="3795886"/>
            <a:ext cx="4038600" cy="79208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More information</a:t>
            </a:r>
          </a:p>
          <a:p>
            <a:pPr marL="179388" lvl="0" indent="-179388">
              <a:spcBef>
                <a:spcPct val="20000"/>
              </a:spcBef>
              <a:buFont typeface="Arial" pitchFamily="34" charset="0"/>
              <a:buChar char="•"/>
            </a:pPr>
            <a:r>
              <a:rPr lang="nl-NL" sz="1400" dirty="0" err="1" smtClean="0">
                <a:hlinkClick r:id="rId2"/>
              </a:rPr>
              <a:t>www.imcweekendschool.nl</a:t>
            </a:r>
            <a:endParaRPr lang="nl-NL" sz="1400" dirty="0" smtClean="0"/>
          </a:p>
          <a:p>
            <a:pPr marL="179388" lvl="0" indent="-179388">
              <a:spcBef>
                <a:spcPct val="20000"/>
              </a:spcBef>
              <a:buFont typeface="Arial" pitchFamily="34" charset="0"/>
              <a:buChar char="•"/>
            </a:pPr>
            <a:r>
              <a:rPr lang="nl-NL" sz="1400" dirty="0" err="1" smtClean="0">
                <a:hlinkClick r:id="rId3"/>
              </a:rPr>
              <a:t>www.trudoweekendschool.nl</a:t>
            </a:r>
            <a:r>
              <a:rPr lang="nl-NL" sz="1400" dirty="0" smtClean="0"/>
              <a:t> </a:t>
            </a:r>
            <a:endParaRPr kumimoji="0" lang="nl-NL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3059832" y="3075806"/>
            <a:ext cx="1440160" cy="15121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numCol="1" rtlCol="0">
            <a:no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Safety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Energy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Journalism</a:t>
            </a:r>
            <a:endParaRPr kumimoji="0" lang="en-US" sz="1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noProof="0" dirty="0" smtClean="0"/>
              <a:t>… many more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jdelijke aanduiding voor inhoud 2"/>
          <p:cNvSpPr txBox="1">
            <a:spLocks/>
          </p:cNvSpPr>
          <p:nvPr/>
        </p:nvSpPr>
        <p:spPr>
          <a:xfrm>
            <a:off x="1691680" y="3075806"/>
            <a:ext cx="2808312" cy="15121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numCol="1" rtlCol="0">
            <a:no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Mathematics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Physics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Programming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Film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Architecture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Entrepreneur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Language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Poetry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of Programming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800" b="1" dirty="0" smtClean="0"/>
              <a:t>Objectives</a:t>
            </a:r>
          </a:p>
          <a:p>
            <a:r>
              <a:rPr lang="en-US" sz="1800" dirty="0" smtClean="0"/>
              <a:t>Learn how to use keyboard, mouse and screen without causing health problems.</a:t>
            </a:r>
          </a:p>
          <a:p>
            <a:r>
              <a:rPr lang="en-US" sz="1800" dirty="0" smtClean="0"/>
              <a:t>Learn how to make programs in Scratch</a:t>
            </a:r>
          </a:p>
          <a:p>
            <a:r>
              <a:rPr lang="en-US" sz="1800" dirty="0" smtClean="0"/>
              <a:t>Learn that programming is about more than changing pixels on a screen (Physical Programming).</a:t>
            </a:r>
          </a:p>
          <a:p>
            <a:r>
              <a:rPr lang="en-US" sz="1800" dirty="0" smtClean="0"/>
              <a:t>Learn something about professional programming.</a:t>
            </a:r>
          </a:p>
          <a:p>
            <a:r>
              <a:rPr lang="en-US" sz="1800" dirty="0" smtClean="0"/>
              <a:t>Build something tangible that can be taken home.</a:t>
            </a:r>
          </a:p>
          <a:p>
            <a:r>
              <a:rPr lang="en-US" sz="1800" dirty="0" smtClean="0"/>
              <a:t>Let the children experience how powerful and joyful programming is.</a:t>
            </a:r>
          </a:p>
          <a:p>
            <a:endParaRPr lang="nl-NL" sz="18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800" b="1" dirty="0" smtClean="0"/>
              <a:t>3 lessons</a:t>
            </a:r>
          </a:p>
          <a:p>
            <a:r>
              <a:rPr lang="en-US" sz="1800" dirty="0" smtClean="0"/>
              <a:t>Each is 2x 75 minutes with 30 minutes break </a:t>
            </a:r>
            <a:r>
              <a:rPr lang="en-US" sz="1800" dirty="0" err="1" smtClean="0"/>
              <a:t>inbetween</a:t>
            </a:r>
            <a:endParaRPr lang="en-US" sz="1800" dirty="0" smtClean="0"/>
          </a:p>
          <a:p>
            <a:r>
              <a:rPr lang="en-US" sz="1800" dirty="0" smtClean="0"/>
              <a:t>Given to </a:t>
            </a:r>
            <a:r>
              <a:rPr lang="en-US" sz="1800" dirty="0" err="1" smtClean="0"/>
              <a:t>Weekendschool</a:t>
            </a:r>
            <a:r>
              <a:rPr lang="en-US" sz="1800" dirty="0" smtClean="0"/>
              <a:t> 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graders: 11 years old.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</a:t>
            </a:fld>
            <a:endParaRPr lang="nl-N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 lessons of the curriculum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67544" y="1203598"/>
            <a:ext cx="2674640" cy="339102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Lesson 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Program a game in Scratch, output on monitor. </a:t>
            </a:r>
          </a:p>
          <a:p>
            <a:r>
              <a:rPr lang="en-US" dirty="0" smtClean="0"/>
              <a:t>1 helper per 8 students.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12160" y="1203598"/>
            <a:ext cx="2674640" cy="339447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Lesson 3</a:t>
            </a:r>
          </a:p>
          <a:p>
            <a:pPr>
              <a:buNone/>
            </a:pPr>
            <a:endParaRPr lang="en-US" dirty="0" smtClean="0"/>
          </a:p>
          <a:p>
            <a:r>
              <a:rPr lang="en-US" sz="1800" dirty="0" smtClean="0"/>
              <a:t>program an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</a:t>
            </a:r>
            <a:r>
              <a:rPr lang="en-US" sz="1800" dirty="0" err="1" smtClean="0"/>
              <a:t>Nano</a:t>
            </a:r>
            <a:r>
              <a:rPr lang="en-US" sz="1800" dirty="0" smtClean="0"/>
              <a:t> from </a:t>
            </a:r>
            <a:r>
              <a:rPr lang="en-US" sz="1800" dirty="0" err="1" smtClean="0"/>
              <a:t>Rpi</a:t>
            </a:r>
            <a:r>
              <a:rPr lang="en-US" sz="1800" dirty="0" smtClean="0"/>
              <a:t>. Complete the electronic circuit of a game to be able to take home. 1 helper per 2 students.</a:t>
            </a:r>
          </a:p>
          <a:p>
            <a:pPr lvl="1"/>
            <a:r>
              <a:rPr lang="en-US" sz="1400" dirty="0" smtClean="0"/>
              <a:t>Could also be done in 2 lessons.</a:t>
            </a:r>
          </a:p>
          <a:p>
            <a:pPr>
              <a:buNone/>
            </a:pP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</a:t>
            </a:fld>
            <a:endParaRPr lang="nl-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63638"/>
            <a:ext cx="2268438" cy="2160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jdelijke aanduiding voor inhoud 3"/>
          <p:cNvSpPr txBox="1">
            <a:spLocks/>
          </p:cNvSpPr>
          <p:nvPr/>
        </p:nvSpPr>
        <p:spPr>
          <a:xfrm>
            <a:off x="3275856" y="1203598"/>
            <a:ext cx="267464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jdelijke aanduiding voor inhoud 3"/>
          <p:cNvSpPr txBox="1">
            <a:spLocks/>
          </p:cNvSpPr>
          <p:nvPr/>
        </p:nvSpPr>
        <p:spPr>
          <a:xfrm>
            <a:off x="3203848" y="1203598"/>
            <a:ext cx="267464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Lesson 2</a:t>
            </a:r>
          </a:p>
          <a:p>
            <a:r>
              <a:rPr lang="en-US" dirty="0" smtClean="0"/>
              <a:t>physical computing controlled from Scratch. 1 helper per 4 students.</a:t>
            </a:r>
          </a:p>
          <a:p>
            <a:pPr lvl="1"/>
            <a:r>
              <a:rPr lang="en-US" sz="1400" dirty="0" smtClean="0"/>
              <a:t>Could also be done in 2 lessons.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PIJL-LINKS 9"/>
          <p:cNvSpPr/>
          <p:nvPr/>
        </p:nvSpPr>
        <p:spPr>
          <a:xfrm rot="16200000">
            <a:off x="4103948" y="879562"/>
            <a:ext cx="288032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hardware of lesson 2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</a:t>
            </a:fld>
            <a:endParaRPr lang="nl-N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526901"/>
            <a:ext cx="676697" cy="676697"/>
          </a:xfrm>
          <a:prstGeom prst="rect">
            <a:avLst/>
          </a:prstGeom>
          <a:noFill/>
        </p:spPr>
      </p:pic>
      <p:pic>
        <p:nvPicPr>
          <p:cNvPr id="58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555526"/>
            <a:ext cx="676697" cy="676697"/>
          </a:xfrm>
          <a:prstGeom prst="rect">
            <a:avLst/>
          </a:prstGeom>
          <a:noFill/>
        </p:spPr>
      </p:pic>
      <p:pic>
        <p:nvPicPr>
          <p:cNvPr id="3081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526901"/>
            <a:ext cx="676697" cy="676697"/>
          </a:xfrm>
          <a:prstGeom prst="rect">
            <a:avLst/>
          </a:prstGeom>
          <a:noFill/>
        </p:spPr>
      </p:pic>
      <p:pic>
        <p:nvPicPr>
          <p:cNvPr id="3077" name="Picture 5" descr="C:\Users\M5810video\Documents\Weekendschool\Pi And More\towerpro-sg-90-9g-servoaccessories-15348577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2931790"/>
            <a:ext cx="1440827" cy="1047874"/>
          </a:xfrm>
          <a:prstGeom prst="rect">
            <a:avLst/>
          </a:prstGeom>
          <a:noFill/>
        </p:spPr>
      </p:pic>
      <p:sp>
        <p:nvSpPr>
          <p:cNvPr id="15" name="Rechthoek 14"/>
          <p:cNvSpPr/>
          <p:nvPr/>
        </p:nvSpPr>
        <p:spPr>
          <a:xfrm>
            <a:off x="7164288" y="1203598"/>
            <a:ext cx="1728192" cy="16561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Arduino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Nano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467544" y="1203598"/>
            <a:ext cx="4608512" cy="2448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Raspberry Pi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2B or 3B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setup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539552" y="1347614"/>
            <a:ext cx="12241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Scratch 1.4 run time</a:t>
            </a:r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3491880" y="1347614"/>
            <a:ext cx="14401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7308304" y="1347614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r>
              <a:rPr lang="en-US" dirty="0" smtClean="0"/>
              <a:t> Sketch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3491880" y="2571750"/>
            <a:ext cx="1440160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</p:txBody>
      </p:sp>
      <p:sp>
        <p:nvSpPr>
          <p:cNvPr id="14" name="Rechthoek 13"/>
          <p:cNvSpPr/>
          <p:nvPr/>
        </p:nvSpPr>
        <p:spPr>
          <a:xfrm>
            <a:off x="539552" y="2571750"/>
            <a:ext cx="1224136" cy="936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in Scratch</a:t>
            </a:r>
            <a:endParaRPr lang="nl-NL" dirty="0"/>
          </a:p>
        </p:txBody>
      </p:sp>
      <p:sp>
        <p:nvSpPr>
          <p:cNvPr id="16" name="Rechthoek 15"/>
          <p:cNvSpPr/>
          <p:nvPr/>
        </p:nvSpPr>
        <p:spPr>
          <a:xfrm>
            <a:off x="5652120" y="1203598"/>
            <a:ext cx="1152128" cy="1800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Powered USB hub</a:t>
            </a:r>
          </a:p>
          <a:p>
            <a:pPr algn="ctr"/>
            <a:endParaRPr lang="en-US" sz="1050" dirty="0" smtClean="0">
              <a:solidFill>
                <a:schemeClr val="tx1"/>
              </a:solidFill>
            </a:endParaRPr>
          </a:p>
          <a:p>
            <a:r>
              <a:rPr lang="en-US" sz="1050" dirty="0" smtClean="0">
                <a:solidFill>
                  <a:schemeClr val="tx1"/>
                </a:solidFill>
              </a:rPr>
              <a:t>(not strictly needed since </a:t>
            </a:r>
            <a:r>
              <a:rPr lang="en-US" sz="1050" dirty="0" err="1" smtClean="0">
                <a:solidFill>
                  <a:schemeClr val="tx1"/>
                </a:solidFill>
              </a:rPr>
              <a:t>Arduino</a:t>
            </a:r>
            <a:r>
              <a:rPr lang="en-US" sz="1050" dirty="0" smtClean="0">
                <a:solidFill>
                  <a:schemeClr val="tx1"/>
                </a:solidFill>
              </a:rPr>
              <a:t> is powered separately – used for protection of </a:t>
            </a:r>
            <a:r>
              <a:rPr lang="en-US" sz="1050" dirty="0" err="1" smtClean="0">
                <a:solidFill>
                  <a:schemeClr val="tx1"/>
                </a:solidFill>
              </a:rPr>
              <a:t>Rpi</a:t>
            </a:r>
            <a:r>
              <a:rPr lang="en-US" sz="1050" dirty="0" smtClean="0">
                <a:solidFill>
                  <a:schemeClr val="tx1"/>
                </a:solidFill>
              </a:rPr>
              <a:t>) </a:t>
            </a:r>
            <a:endParaRPr lang="nl-NL" sz="1050" dirty="0">
              <a:solidFill>
                <a:schemeClr val="tx1"/>
              </a:solidFill>
            </a:endParaRPr>
          </a:p>
        </p:txBody>
      </p:sp>
      <p:cxnSp>
        <p:nvCxnSpPr>
          <p:cNvPr id="18" name="Rechte verbindingslijn met pijl 17"/>
          <p:cNvCxnSpPr>
            <a:stCxn id="8" idx="3"/>
            <a:endCxn id="10" idx="1"/>
          </p:cNvCxnSpPr>
          <p:nvPr/>
        </p:nvCxnSpPr>
        <p:spPr>
          <a:xfrm>
            <a:off x="1763688" y="1815666"/>
            <a:ext cx="17281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/>
          <p:cNvSpPr txBox="1"/>
          <p:nvPr/>
        </p:nvSpPr>
        <p:spPr>
          <a:xfrm>
            <a:off x="1835696" y="1851670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Remote Sensor Protocol Over socket 42001</a:t>
            </a:r>
          </a:p>
          <a:p>
            <a:r>
              <a:rPr lang="en-US" sz="1100" dirty="0" smtClean="0"/>
              <a:t>Global variables </a:t>
            </a:r>
          </a:p>
          <a:p>
            <a:r>
              <a:rPr lang="en-US" sz="1100" dirty="0" smtClean="0"/>
              <a:t>Broadcasts</a:t>
            </a:r>
            <a:endParaRPr lang="nl-NL" sz="1100" dirty="0"/>
          </a:p>
        </p:txBody>
      </p:sp>
      <p:cxnSp>
        <p:nvCxnSpPr>
          <p:cNvPr id="21" name="Rechte verbindingslijn met pijl 20"/>
          <p:cNvCxnSpPr>
            <a:stCxn id="10" idx="3"/>
          </p:cNvCxnSpPr>
          <p:nvPr/>
        </p:nvCxnSpPr>
        <p:spPr>
          <a:xfrm>
            <a:off x="4932040" y="1815666"/>
            <a:ext cx="72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2400" y="3147814"/>
            <a:ext cx="8031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 descr="C:\Users\M5810video\Documents\Weekendschool\Pi And More\led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2360" y="3219822"/>
            <a:ext cx="470531" cy="432048"/>
          </a:xfrm>
          <a:prstGeom prst="rect">
            <a:avLst/>
          </a:prstGeom>
          <a:noFill/>
        </p:spPr>
      </p:pic>
      <p:cxnSp>
        <p:nvCxnSpPr>
          <p:cNvPr id="29" name="Rechte verbindingslijn 28"/>
          <p:cNvCxnSpPr/>
          <p:nvPr/>
        </p:nvCxnSpPr>
        <p:spPr>
          <a:xfrm flipH="1">
            <a:off x="7452320" y="2859782"/>
            <a:ext cx="720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/>
          <p:nvPr/>
        </p:nvCxnSpPr>
        <p:spPr>
          <a:xfrm>
            <a:off x="8028384" y="285978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/>
          <p:nvPr/>
        </p:nvCxnSpPr>
        <p:spPr>
          <a:xfrm>
            <a:off x="8532440" y="285978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oelichting met afgeronde rechthoek 34"/>
          <p:cNvSpPr/>
          <p:nvPr/>
        </p:nvSpPr>
        <p:spPr>
          <a:xfrm>
            <a:off x="5076056" y="3507854"/>
            <a:ext cx="1944216" cy="792088"/>
          </a:xfrm>
          <a:prstGeom prst="wedgeRoundRectCallout">
            <a:avLst>
              <a:gd name="adj1" fmla="val -57054"/>
              <a:gd name="adj2" fmla="val -114451"/>
              <a:gd name="adj3" fmla="val 16667"/>
            </a:avLst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Defines function of the GPIO pins on the </a:t>
            </a:r>
            <a:r>
              <a:rPr lang="en-US" sz="1200" dirty="0" err="1" smtClean="0">
                <a:solidFill>
                  <a:schemeClr val="tx1"/>
                </a:solidFill>
              </a:rPr>
              <a:t>Arduino</a:t>
            </a:r>
            <a:r>
              <a:rPr lang="en-US" sz="1200" dirty="0" smtClean="0">
                <a:solidFill>
                  <a:schemeClr val="tx1"/>
                </a:solidFill>
              </a:rPr>
              <a:t> (and </a:t>
            </a:r>
            <a:r>
              <a:rPr lang="en-US" sz="1200" dirty="0" err="1" smtClean="0">
                <a:solidFill>
                  <a:schemeClr val="tx1"/>
                </a:solidFill>
              </a:rPr>
              <a:t>RPi</a:t>
            </a:r>
            <a:r>
              <a:rPr lang="en-US" sz="1200" dirty="0" smtClean="0">
                <a:solidFill>
                  <a:schemeClr val="tx1"/>
                </a:solidFill>
              </a:rPr>
              <a:t>) and gives them logical names. </a:t>
            </a:r>
          </a:p>
        </p:txBody>
      </p:sp>
      <p:cxnSp>
        <p:nvCxnSpPr>
          <p:cNvPr id="37" name="Rechte verbindingslijn met pijl 36"/>
          <p:cNvCxnSpPr>
            <a:endCxn id="11" idx="1"/>
          </p:cNvCxnSpPr>
          <p:nvPr/>
        </p:nvCxnSpPr>
        <p:spPr>
          <a:xfrm flipV="1">
            <a:off x="6804248" y="1815666"/>
            <a:ext cx="504056" cy="58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C:\Users\M5810video\Documents\Weekendschool\Pi And More\420px-ACNOR_keyboar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6" y="3939902"/>
            <a:ext cx="1187188" cy="576634"/>
          </a:xfrm>
          <a:prstGeom prst="rect">
            <a:avLst/>
          </a:prstGeom>
          <a:noFill/>
        </p:spPr>
      </p:pic>
      <p:pic>
        <p:nvPicPr>
          <p:cNvPr id="3079" name="Picture 7" descr="C:\Users\M5810video\Documents\Weekendschool\Pi And More\mui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39752" y="3939902"/>
            <a:ext cx="639117" cy="639117"/>
          </a:xfrm>
          <a:prstGeom prst="rect">
            <a:avLst/>
          </a:prstGeom>
          <a:noFill/>
        </p:spPr>
      </p:pic>
      <p:pic>
        <p:nvPicPr>
          <p:cNvPr id="45" name="Picture 7" descr="C:\Users\M5810video\Documents\Weekendschool\Pi And More\mui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395536" y="3939902"/>
            <a:ext cx="639117" cy="639117"/>
          </a:xfrm>
          <a:prstGeom prst="rect">
            <a:avLst/>
          </a:prstGeom>
          <a:noFill/>
        </p:spPr>
      </p:pic>
      <p:pic>
        <p:nvPicPr>
          <p:cNvPr id="3080" name="Picture 8" descr="C:\Users\M5810video\Documents\Weekendschool\Pi And More\HP1750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31840" y="3795886"/>
            <a:ext cx="867892" cy="867892"/>
          </a:xfrm>
          <a:prstGeom prst="rect">
            <a:avLst/>
          </a:prstGeom>
          <a:noFill/>
        </p:spPr>
      </p:pic>
      <p:cxnSp>
        <p:nvCxnSpPr>
          <p:cNvPr id="47" name="Rechte verbindingslijn 46"/>
          <p:cNvCxnSpPr/>
          <p:nvPr/>
        </p:nvCxnSpPr>
        <p:spPr>
          <a:xfrm flipH="1">
            <a:off x="971600" y="3651870"/>
            <a:ext cx="720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48"/>
          <p:cNvCxnSpPr/>
          <p:nvPr/>
        </p:nvCxnSpPr>
        <p:spPr>
          <a:xfrm>
            <a:off x="2267744" y="3651870"/>
            <a:ext cx="14401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50"/>
          <p:cNvCxnSpPr/>
          <p:nvPr/>
        </p:nvCxnSpPr>
        <p:spPr>
          <a:xfrm>
            <a:off x="1691680" y="365187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59"/>
          <p:cNvCxnSpPr>
            <a:endCxn id="3080" idx="0"/>
          </p:cNvCxnSpPr>
          <p:nvPr/>
        </p:nvCxnSpPr>
        <p:spPr>
          <a:xfrm>
            <a:off x="3563888" y="3651870"/>
            <a:ext cx="189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hoek 35"/>
          <p:cNvSpPr/>
          <p:nvPr/>
        </p:nvSpPr>
        <p:spPr>
          <a:xfrm>
            <a:off x="1763688" y="2571750"/>
            <a:ext cx="1512168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Predefined sprites (with some code, sounds and costumes)</a:t>
            </a:r>
          </a:p>
        </p:txBody>
      </p:sp>
      <p:sp>
        <p:nvSpPr>
          <p:cNvPr id="39" name="Rechthoek 38"/>
          <p:cNvSpPr/>
          <p:nvPr/>
        </p:nvSpPr>
        <p:spPr>
          <a:xfrm>
            <a:off x="7956376" y="3867894"/>
            <a:ext cx="11156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Standard setup</a:t>
            </a:r>
            <a:endParaRPr lang="nl-NL" sz="1050" dirty="0"/>
          </a:p>
        </p:txBody>
      </p:sp>
      <p:sp>
        <p:nvSpPr>
          <p:cNvPr id="40" name="Rechthoek 39"/>
          <p:cNvSpPr/>
          <p:nvPr/>
        </p:nvSpPr>
        <p:spPr>
          <a:xfrm>
            <a:off x="7956376" y="4083918"/>
            <a:ext cx="111561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Programmed by the students</a:t>
            </a:r>
            <a:endParaRPr lang="nl-NL" sz="1050" dirty="0"/>
          </a:p>
        </p:txBody>
      </p:sp>
      <p:sp>
        <p:nvSpPr>
          <p:cNvPr id="44" name="Rechthoek 43"/>
          <p:cNvSpPr/>
          <p:nvPr/>
        </p:nvSpPr>
        <p:spPr>
          <a:xfrm>
            <a:off x="7956376" y="4443958"/>
            <a:ext cx="1115616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Prepared by the teacher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M5810video\Documents\Weekendschool\Pi And More\towerpro-sg-90-9g-servoaccessories-153485778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3363838"/>
            <a:ext cx="1440827" cy="1047874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the game by pressing the joy stick button (because it is there anyway)</a:t>
            </a:r>
          </a:p>
          <a:p>
            <a:r>
              <a:rPr lang="en-US" dirty="0" smtClean="0"/>
              <a:t>Red LED </a:t>
            </a:r>
            <a:r>
              <a:rPr lang="en-US" dirty="0" err="1" smtClean="0"/>
              <a:t>lites</a:t>
            </a:r>
            <a:r>
              <a:rPr lang="en-US" dirty="0" smtClean="0"/>
              <a:t> at random</a:t>
            </a:r>
          </a:p>
          <a:p>
            <a:r>
              <a:rPr lang="en-US" dirty="0" smtClean="0"/>
              <a:t>When LED </a:t>
            </a:r>
            <a:r>
              <a:rPr lang="en-US" dirty="0" err="1" smtClean="0"/>
              <a:t>lites</a:t>
            </a:r>
            <a:r>
              <a:rPr lang="en-US" dirty="0" smtClean="0"/>
              <a:t>, the first one pressing their button gets a point</a:t>
            </a:r>
            <a:endParaRPr lang="nl-NL" dirty="0" smtClean="0"/>
          </a:p>
          <a:p>
            <a:pPr lvl="1"/>
            <a:r>
              <a:rPr lang="nl-NL" dirty="0" smtClean="0"/>
              <a:t>The </a:t>
            </a:r>
            <a:r>
              <a:rPr lang="nl-NL" dirty="0" err="1" smtClean="0"/>
              <a:t>duck</a:t>
            </a:r>
            <a:r>
              <a:rPr lang="nl-NL" dirty="0" smtClean="0"/>
              <a:t> </a:t>
            </a:r>
            <a:r>
              <a:rPr lang="nl-NL" dirty="0" err="1" smtClean="0"/>
              <a:t>turns</a:t>
            </a:r>
            <a:r>
              <a:rPr lang="nl-NL" dirty="0" smtClean="0"/>
              <a:t> to the </a:t>
            </a:r>
            <a:r>
              <a:rPr lang="nl-NL" dirty="0" err="1" smtClean="0"/>
              <a:t>person</a:t>
            </a:r>
            <a:r>
              <a:rPr lang="nl-NL" dirty="0" smtClean="0"/>
              <a:t> </a:t>
            </a:r>
            <a:r>
              <a:rPr lang="nl-NL" dirty="0" err="1" smtClean="0"/>
              <a:t>scoring</a:t>
            </a:r>
            <a:r>
              <a:rPr lang="nl-NL" dirty="0" smtClean="0"/>
              <a:t> and </a:t>
            </a:r>
            <a:r>
              <a:rPr lang="nl-NL" dirty="0" err="1" smtClean="0"/>
              <a:t>makes</a:t>
            </a:r>
            <a:r>
              <a:rPr lang="nl-NL" dirty="0" smtClean="0"/>
              <a:t> a </a:t>
            </a:r>
            <a:r>
              <a:rPr lang="nl-NL" dirty="0" err="1" smtClean="0"/>
              <a:t>bow</a:t>
            </a:r>
            <a:r>
              <a:rPr lang="nl-NL" dirty="0" smtClean="0"/>
              <a:t>.</a:t>
            </a:r>
          </a:p>
          <a:p>
            <a:r>
              <a:rPr lang="en-US" dirty="0" smtClean="0"/>
              <a:t>When the button is pressed without the LED being lit, the other gets a point</a:t>
            </a:r>
          </a:p>
          <a:p>
            <a:pPr lvl="1"/>
            <a:r>
              <a:rPr lang="en-US" dirty="0" smtClean="0"/>
              <a:t>The duck turns to the one who pressed and shakes “no”.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</a:t>
            </a:fld>
            <a:endParaRPr lang="nl-NL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923678"/>
            <a:ext cx="8031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C:\Users\M5810video\Documents\Weekendschool\Pi And More\led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1995686"/>
            <a:ext cx="470531" cy="4320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the game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</a:t>
            </a:fld>
            <a:endParaRPr lang="nl-N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ans de Jong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Hans de Jong</Template>
  <TotalTime>15516</TotalTime>
  <Words>1510</Words>
  <Application>Microsoft Office PowerPoint</Application>
  <PresentationFormat>Diavoorstelling (16:9)</PresentationFormat>
  <Paragraphs>216</Paragraphs>
  <Slides>18</Slides>
  <Notes>0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0" baseType="lpstr">
      <vt:lpstr>Hans de Jong</vt:lpstr>
      <vt:lpstr>Worksheet</vt:lpstr>
      <vt:lpstr>A lesson of Physical Computing with Scratch: RPi, scratchClient and Arduino </vt:lpstr>
      <vt:lpstr>Weekendschool</vt:lpstr>
      <vt:lpstr>Weekendschool</vt:lpstr>
      <vt:lpstr>Curriculum of Programming</vt:lpstr>
      <vt:lpstr>The 3 lessons of the curriculum</vt:lpstr>
      <vt:lpstr>The hardware of lesson 2</vt:lpstr>
      <vt:lpstr>The setup</vt:lpstr>
      <vt:lpstr>The game</vt:lpstr>
      <vt:lpstr>Demo of the game</vt:lpstr>
      <vt:lpstr>Why using an Arduino* for GPIO rather than the GPIO of Raspberry Pi?</vt:lpstr>
      <vt:lpstr>scratchClient: things to know</vt:lpstr>
      <vt:lpstr>Cost and effort for the board</vt:lpstr>
      <vt:lpstr>BoM (Bill of Material) </vt:lpstr>
      <vt:lpstr>What can scratchClient do further?</vt:lpstr>
      <vt:lpstr>Try for yourself?</vt:lpstr>
      <vt:lpstr>More information</vt:lpstr>
      <vt:lpstr>Making a workplace for 2 students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lesson of physical Computing with Scratch: RPi, scratchClient and Arduino </dc:title>
  <dc:creator>Hans de Jong</dc:creator>
  <cp:lastModifiedBy>Hans de Jong</cp:lastModifiedBy>
  <cp:revision>547</cp:revision>
  <dcterms:created xsi:type="dcterms:W3CDTF">2016-12-25T06:48:18Z</dcterms:created>
  <dcterms:modified xsi:type="dcterms:W3CDTF">2017-01-08T11:29:52Z</dcterms:modified>
</cp:coreProperties>
</file>