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1" r:id="rId16"/>
    <p:sldId id="268" r:id="rId17"/>
    <p:sldId id="269" r:id="rId18"/>
    <p:sldId id="272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12-1-2017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o1gnXNzhq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2017/01/14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651870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Raspberry Pi.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4038600" cy="35318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in the documentation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when using </a:t>
            </a:r>
            <a:r>
              <a:rPr lang="en-US" dirty="0" err="1" smtClean="0"/>
              <a:t>Arduino</a:t>
            </a:r>
            <a:r>
              <a:rPr lang="en-US" dirty="0" smtClean="0"/>
              <a:t> clones, I have experienced problems with programming them from </a:t>
            </a:r>
            <a:r>
              <a:rPr lang="en-US" dirty="0" err="1" smtClean="0"/>
              <a:t>RPi</a:t>
            </a:r>
            <a:r>
              <a:rPr lang="en-US" dirty="0" smtClean="0"/>
              <a:t> with the </a:t>
            </a:r>
            <a:r>
              <a:rPr lang="en-US" dirty="0" err="1" smtClean="0"/>
              <a:t>Raspian</a:t>
            </a:r>
            <a:r>
              <a:rPr lang="en-US" dirty="0" smtClean="0"/>
              <a:t> release of 2016-05-10 and later. </a:t>
            </a:r>
          </a:p>
          <a:p>
            <a:pPr lvl="2"/>
            <a:r>
              <a:rPr lang="en-US" dirty="0" smtClean="0"/>
              <a:t>Releases up to and including 2016-03-18 are OK</a:t>
            </a:r>
          </a:p>
          <a:p>
            <a:pPr lvl="1"/>
            <a:r>
              <a:rPr lang="en-US" dirty="0" smtClean="0"/>
              <a:t>However, when NOT using the USB hub and when using </a:t>
            </a:r>
            <a:r>
              <a:rPr lang="en-US" dirty="0" err="1" smtClean="0"/>
              <a:t>Arduino</a:t>
            </a:r>
            <a:r>
              <a:rPr lang="en-US" dirty="0" smtClean="0"/>
              <a:t> IDE 1.8.0 and </a:t>
            </a:r>
            <a:r>
              <a:rPr lang="en-US" dirty="0" err="1" smtClean="0"/>
              <a:t>Raspian</a:t>
            </a:r>
            <a:r>
              <a:rPr lang="en-US" dirty="0" smtClean="0"/>
              <a:t> 2016-11-25 it works fine.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</a:p>
          <a:p>
            <a:r>
              <a:rPr lang="en-US" dirty="0" smtClean="0"/>
              <a:t>Everything is described in the excellent documentation.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>
          <a:xfrm>
            <a:off x="4644008" y="987574"/>
            <a:ext cx="4038600" cy="36038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Good to know about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When disconnecting and re-connecting the </a:t>
            </a:r>
            <a:r>
              <a:rPr lang="en-US" dirty="0" err="1" smtClean="0"/>
              <a:t>Arduino</a:t>
            </a:r>
            <a:r>
              <a:rPr lang="en-US" dirty="0" smtClean="0"/>
              <a:t>, it may end up at a different /dev/</a:t>
            </a:r>
            <a:r>
              <a:rPr lang="en-US" dirty="0" err="1" smtClean="0"/>
              <a:t>ttyUSBx</a:t>
            </a:r>
            <a:r>
              <a:rPr lang="en-US" dirty="0" smtClean="0"/>
              <a:t> number. </a:t>
            </a:r>
          </a:p>
          <a:p>
            <a:pPr lvl="1"/>
            <a:r>
              <a:rPr lang="en-US" dirty="0" smtClean="0"/>
              <a:t>However the </a:t>
            </a:r>
            <a:r>
              <a:rPr lang="en-US" dirty="0" err="1" smtClean="0"/>
              <a:t>config</a:t>
            </a:r>
            <a:r>
              <a:rPr lang="en-US" dirty="0" smtClean="0"/>
              <a:t> file refers to a fixed device name.</a:t>
            </a:r>
          </a:p>
          <a:p>
            <a:pPr lvl="1"/>
            <a:r>
              <a:rPr lang="en-US" dirty="0" smtClean="0"/>
              <a:t>There is a program that will check at which port(s) – out of a range – there is an </a:t>
            </a:r>
            <a:r>
              <a:rPr lang="en-US" dirty="0" err="1" smtClean="0"/>
              <a:t>Arduino</a:t>
            </a:r>
            <a:r>
              <a:rPr lang="en-US" dirty="0" smtClean="0"/>
              <a:t> present and then dynamically adapt the </a:t>
            </a:r>
            <a:r>
              <a:rPr lang="en-US" dirty="0" err="1" smtClean="0"/>
              <a:t>ttyUSBx</a:t>
            </a:r>
            <a:r>
              <a:rPr lang="en-US" dirty="0" smtClean="0"/>
              <a:t> number.</a:t>
            </a:r>
          </a:p>
          <a:p>
            <a:pPr lvl="1"/>
            <a:r>
              <a:rPr lang="en-US" dirty="0" smtClean="0"/>
              <a:t>This program is in beta.</a:t>
            </a:r>
          </a:p>
          <a:p>
            <a:pPr lvl="1"/>
            <a:r>
              <a:rPr lang="en-US" dirty="0" smtClean="0"/>
              <a:t>For now – option 1:</a:t>
            </a:r>
          </a:p>
          <a:p>
            <a:pPr lvl="2"/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2"/>
            <a:r>
              <a:rPr lang="en-US" dirty="0" smtClean="0"/>
              <a:t>Disconnect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Wait a few minutes </a:t>
            </a:r>
          </a:p>
          <a:p>
            <a:pPr lvl="2"/>
            <a:r>
              <a:rPr lang="en-US" dirty="0" smtClean="0"/>
              <a:t>Reconnect</a:t>
            </a:r>
          </a:p>
          <a:p>
            <a:pPr lvl="1"/>
            <a:r>
              <a:rPr lang="en-US" dirty="0" smtClean="0"/>
              <a:t>For now – option 2:</a:t>
            </a:r>
          </a:p>
          <a:p>
            <a:pPr lvl="2"/>
            <a:r>
              <a:rPr lang="en-US" dirty="0" smtClean="0"/>
              <a:t>Duplicate the </a:t>
            </a:r>
            <a:r>
              <a:rPr lang="en-US" dirty="0" err="1" smtClean="0"/>
              <a:t>config</a:t>
            </a:r>
            <a:r>
              <a:rPr lang="en-US" dirty="0" smtClean="0"/>
              <a:t> file, adapt for </a:t>
            </a:r>
            <a:r>
              <a:rPr lang="en-US" dirty="0" err="1" smtClean="0"/>
              <a:t>diffent</a:t>
            </a:r>
            <a:r>
              <a:rPr lang="en-US" dirty="0" smtClean="0"/>
              <a:t> port numbers</a:t>
            </a:r>
          </a:p>
          <a:p>
            <a:pPr lvl="2"/>
            <a:r>
              <a:rPr lang="en-US" dirty="0" smtClean="0"/>
              <a:t>Have a script that looks at the existence of the </a:t>
            </a:r>
            <a:r>
              <a:rPr lang="en-US" dirty="0" err="1" smtClean="0"/>
              <a:t>ttyUSBx</a:t>
            </a:r>
            <a:r>
              <a:rPr lang="en-US" dirty="0" smtClean="0"/>
              <a:t> number and then starts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input / output naming of the </a:t>
            </a:r>
            <a:r>
              <a:rPr lang="en-US" dirty="0" err="1" smtClean="0"/>
              <a:t>Arduino</a:t>
            </a:r>
            <a:r>
              <a:rPr lang="en-US" dirty="0" smtClean="0"/>
              <a:t> GPIO pins is counter intuitive. </a:t>
            </a:r>
          </a:p>
          <a:p>
            <a:pPr lvl="1"/>
            <a:r>
              <a:rPr lang="en-US" dirty="0" smtClean="0"/>
              <a:t>See the comment in the file. It is reverse from what is expected.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get spare material for that amount.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 in the cost):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Never any data sheet and hardly ever precise specs.</a:t>
            </a:r>
          </a:p>
          <a:p>
            <a:pPr lvl="3"/>
            <a:r>
              <a:rPr lang="en-US" sz="1200" dirty="0" smtClean="0"/>
              <a:t>So you will need to Google and find other sources. And sometimes just buy and try.</a:t>
            </a:r>
          </a:p>
          <a:p>
            <a:pPr lvl="2"/>
            <a:r>
              <a:rPr lang="en-US" sz="1400" dirty="0" smtClean="0"/>
              <a:t>Delivery </a:t>
            </a:r>
            <a:r>
              <a:rPr lang="en-US" sz="1400" dirty="0" smtClean="0"/>
              <a:t>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done</a:t>
            </a:r>
          </a:p>
          <a:p>
            <a:pPr lvl="2"/>
            <a:r>
              <a:rPr lang="en-US" sz="1400" dirty="0" smtClean="0"/>
              <a:t>Especially for power supplies: do not expect more than 50% of output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pPr lvl="1"/>
            <a:r>
              <a:rPr lang="en-US" sz="1400" dirty="0" smtClean="0"/>
              <a:t>Note: limit each order to max 22 euro (holds for all of the EU) if you want to avoid VAT, import duties and handling costs at the shipping company.</a:t>
            </a:r>
          </a:p>
          <a:p>
            <a:pPr lvl="1"/>
            <a:r>
              <a:rPr lang="en-US" sz="14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7504" y="915566"/>
          <a:ext cx="9001766" cy="3312368"/>
        </p:xfrm>
        <a:graphic>
          <a:graphicData uri="http://schemas.openxmlformats.org/presentationml/2006/ole">
            <p:oleObj spid="_x0000_s5124" name="Worksheet" r:id="rId3" imgW="20316698" imgH="7467600" progId="Excel.Sheet.12">
              <p:embed/>
            </p:oleObj>
          </a:graphicData>
        </a:graphic>
      </p:graphicFrame>
      <p:sp>
        <p:nvSpPr>
          <p:cNvPr id="6" name="PIJL-RECHTS 5"/>
          <p:cNvSpPr/>
          <p:nvPr/>
        </p:nvSpPr>
        <p:spPr>
          <a:xfrm rot="10800000">
            <a:off x="2699792" y="3435846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07504" y="429994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URLs are in the Excel file on </a:t>
            </a:r>
            <a:r>
              <a:rPr lang="en-US" dirty="0" err="1" smtClean="0"/>
              <a:t>github</a:t>
            </a:r>
            <a:r>
              <a:rPr lang="en-US" dirty="0" smtClean="0"/>
              <a:t>. See slide 16.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 further?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As well control all the GPIO pins on Raspberry Pi.</a:t>
            </a:r>
          </a:p>
          <a:p>
            <a:r>
              <a:rPr lang="en-US" sz="1800" dirty="0" smtClean="0"/>
              <a:t>Run on a Windows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running on Windows.</a:t>
            </a:r>
          </a:p>
          <a:p>
            <a:r>
              <a:rPr lang="en-US" sz="1800" dirty="0" smtClean="0"/>
              <a:t>Monitor the hardware state from a browser.</a:t>
            </a:r>
          </a:p>
          <a:p>
            <a:r>
              <a:rPr lang="en-US" sz="1800" dirty="0" smtClean="0"/>
              <a:t>Watch all the variables in the </a:t>
            </a:r>
            <a:r>
              <a:rPr lang="en-US" sz="1800" dirty="0" err="1" smtClean="0"/>
              <a:t>RPis</a:t>
            </a:r>
            <a:r>
              <a:rPr lang="en-US" sz="1800" dirty="0" smtClean="0"/>
              <a:t> from a central Windows PC.</a:t>
            </a:r>
          </a:p>
          <a:p>
            <a:r>
              <a:rPr lang="en-US" sz="1800" dirty="0" smtClean="0"/>
              <a:t>Allow to use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instead of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Allows to use predefined configurations for experiments.</a:t>
            </a:r>
          </a:p>
          <a:p>
            <a:pPr lvl="1"/>
            <a:r>
              <a:rPr lang="en-US" sz="1400" dirty="0" smtClean="0"/>
              <a:t>Minimizing the trouble with I/O configuration.</a:t>
            </a:r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r>
              <a:rPr lang="en-US" sz="1800" dirty="0" smtClean="0"/>
              <a:t> (in beta now).</a:t>
            </a:r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Attend my workshop at 13.00 today</a:t>
            </a:r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b="1" dirty="0" smtClean="0"/>
              <a:t>Registration mandatory </a:t>
            </a:r>
            <a:r>
              <a:rPr lang="en-US" dirty="0" smtClean="0"/>
              <a:t>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limited</a:t>
            </a:r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will learn how to configure </a:t>
            </a:r>
            <a:r>
              <a:rPr lang="en-US" dirty="0" err="1" smtClean="0"/>
              <a:t>scratchClient</a:t>
            </a:r>
            <a:r>
              <a:rPr lang="en-US" dirty="0" smtClean="0"/>
              <a:t>, control hardware from Scratch, build up a test board and – if you want – take a look at the game.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</a:t>
            </a:r>
            <a:r>
              <a:rPr lang="en-US" dirty="0" smtClean="0"/>
              <a:t>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607049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they can each use a mouse and can be instructed: learn to use your left hand for the mouse as well.</a:t>
            </a:r>
          </a:p>
          <a:p>
            <a:r>
              <a:rPr lang="en-US" sz="1600" dirty="0" smtClean="0"/>
              <a:t>MDF 9mm board (better: 2x 4mm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8 large washers, 12 butterfly nuts.</a:t>
            </a:r>
          </a:p>
          <a:p>
            <a:r>
              <a:rPr lang="en-US" sz="1600" dirty="0" smtClean="0"/>
              <a:t>84 liter crates of RUB (Really Useful Boxes, </a:t>
            </a:r>
            <a:r>
              <a:rPr lang="en-US" sz="1600" dirty="0" smtClean="0">
                <a:hlinkClick r:id="rId2"/>
              </a:rPr>
              <a:t>http://www.reallyusefulproducts.co.uk/</a:t>
            </a:r>
            <a:r>
              <a:rPr lang="en-US" sz="1600" dirty="0" smtClean="0"/>
              <a:t>) can very precisely contain 4 monitors (2 dismounted from their pedestal) and cables.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2009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Entrepreneur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Poetry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 (Physical Programming).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lessons</a:t>
            </a:r>
          </a:p>
          <a:p>
            <a:r>
              <a:rPr lang="en-US" sz="1800" dirty="0" smtClean="0"/>
              <a:t>Each lesson is 2x 75 minutes with 30 minutes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80926"/>
            <a:ext cx="2674640" cy="3607048"/>
          </a:xfrm>
        </p:spPr>
        <p:txBody>
          <a:bodyPr>
            <a:no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1400" b="1" dirty="0" smtClean="0"/>
              <a:t>Lesson 1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100" dirty="0" smtClean="0"/>
              <a:t>Program a game in Scratch, output on monitor. 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1 helper per 8 students.</a:t>
            </a:r>
            <a:endParaRPr lang="nl-NL" sz="11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987574"/>
            <a:ext cx="2674640" cy="396044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300" b="1" dirty="0" smtClean="0"/>
              <a:t>Lesson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Program an </a:t>
            </a:r>
            <a:r>
              <a:rPr lang="en-US" sz="3400" dirty="0" err="1" smtClean="0"/>
              <a:t>Arduino</a:t>
            </a:r>
            <a:r>
              <a:rPr lang="en-US" sz="3400" dirty="0" smtClean="0"/>
              <a:t> </a:t>
            </a:r>
            <a:r>
              <a:rPr lang="en-US" sz="3400" dirty="0" err="1" smtClean="0"/>
              <a:t>Nano</a:t>
            </a:r>
            <a:r>
              <a:rPr lang="en-US" sz="3400" dirty="0" smtClean="0"/>
              <a:t> from </a:t>
            </a:r>
            <a:r>
              <a:rPr lang="en-US" sz="3400" dirty="0" err="1" smtClean="0"/>
              <a:t>RPi</a:t>
            </a:r>
            <a:r>
              <a:rPr lang="en-US" sz="3400" dirty="0" smtClean="0"/>
              <a:t>. </a:t>
            </a:r>
          </a:p>
          <a:p>
            <a:r>
              <a:rPr lang="en-US" sz="3400" dirty="0" smtClean="0"/>
              <a:t>Complete the electronic circuit of a game to be able to take home. </a:t>
            </a:r>
          </a:p>
          <a:p>
            <a:r>
              <a:rPr lang="en-US" sz="3400" dirty="0" smtClean="0"/>
              <a:t>1 helper per 2 students</a:t>
            </a:r>
            <a:r>
              <a:rPr lang="en-US" sz="3400" dirty="0" smtClean="0"/>
              <a:t>.</a:t>
            </a:r>
            <a:endParaRPr lang="en-US" sz="3000" dirty="0" smtClean="0"/>
          </a:p>
          <a:p>
            <a:pPr marL="358775" lvl="1"/>
            <a:r>
              <a:rPr lang="en-US" sz="3100" dirty="0" smtClean="0"/>
              <a:t>Could also be done in 2 lessons.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75607"/>
            <a:ext cx="257089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987574"/>
            <a:ext cx="26746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Physical computing controlled from Scratch.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1 helper per 4 students</a:t>
            </a:r>
            <a:r>
              <a:rPr lang="en-US" sz="1300" dirty="0" smtClean="0"/>
              <a:t>.</a:t>
            </a:r>
            <a:endParaRPr lang="en-US" sz="1300" dirty="0" smtClean="0"/>
          </a:p>
          <a:p>
            <a:pPr marL="361950" lvl="1" indent="-177800">
              <a:buFont typeface="Arial" pitchFamily="34" charset="0"/>
              <a:buChar char="•"/>
            </a:pPr>
            <a:r>
              <a:rPr lang="en-US" sz="1200" dirty="0" smtClean="0"/>
              <a:t>Could also be done in 2 lessons.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JL-LINKS 9"/>
          <p:cNvSpPr/>
          <p:nvPr/>
        </p:nvSpPr>
        <p:spPr>
          <a:xfrm rot="16200000">
            <a:off x="4103948" y="879562"/>
            <a:ext cx="28803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313" name="Picture 1" descr="C:\Users\M5810video\Pictures\Picasa\Exports\2017-01-08\1-P1020604.JPG"/>
          <p:cNvPicPr>
            <a:picLocks noChangeAspect="1" noChangeArrowheads="1"/>
          </p:cNvPicPr>
          <p:nvPr/>
        </p:nvPicPr>
        <p:blipFill>
          <a:blip r:embed="rId3" cstate="print"/>
          <a:srcRect l="20422" t="17814" r="7173" b="15344"/>
          <a:stretch>
            <a:fillRect/>
          </a:stretch>
        </p:blipFill>
        <p:spPr bwMode="auto">
          <a:xfrm>
            <a:off x="3275856" y="1203598"/>
            <a:ext cx="2232248" cy="2747381"/>
          </a:xfrm>
          <a:prstGeom prst="rect">
            <a:avLst/>
          </a:prstGeom>
          <a:noFill/>
        </p:spPr>
      </p:pic>
      <p:pic>
        <p:nvPicPr>
          <p:cNvPr id="13314" name="Picture 2" descr="C:\Users\M5810video\Pictures\Picasa\Exports\2017-01-08\1-P1020606.JPG"/>
          <p:cNvPicPr>
            <a:picLocks noChangeAspect="1" noChangeArrowheads="1"/>
          </p:cNvPicPr>
          <p:nvPr/>
        </p:nvPicPr>
        <p:blipFill>
          <a:blip r:embed="rId4" cstate="print"/>
          <a:srcRect l="8724" t="5557" r="13770" b="14161"/>
          <a:stretch>
            <a:fillRect/>
          </a:stretch>
        </p:blipFill>
        <p:spPr bwMode="auto">
          <a:xfrm>
            <a:off x="6156177" y="1203598"/>
            <a:ext cx="182503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691680" y="4371950"/>
            <a:ext cx="5112568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12289" name="Picture 1" descr="C:\Users\M5810video\Pictures\Picasa\Exports\2017-01-08 - Weekendschool Programmeren\1-P1020598.JPG"/>
          <p:cNvPicPr>
            <a:picLocks noChangeAspect="1" noChangeArrowheads="1"/>
          </p:cNvPicPr>
          <p:nvPr/>
        </p:nvPicPr>
        <p:blipFill>
          <a:blip r:embed="rId2" cstate="print"/>
          <a:srcRect l="6463" t="19438" r="20290" b="11310"/>
          <a:stretch>
            <a:fillRect/>
          </a:stretch>
        </p:blipFill>
        <p:spPr bwMode="auto">
          <a:xfrm>
            <a:off x="2555776" y="0"/>
            <a:ext cx="4080133" cy="5143500"/>
          </a:xfrm>
          <a:prstGeom prst="rect">
            <a:avLst/>
          </a:prstGeom>
          <a:noFill/>
        </p:spPr>
      </p:pic>
      <p:sp>
        <p:nvSpPr>
          <p:cNvPr id="7" name="Toelichting met afgeronde rechthoek 6"/>
          <p:cNvSpPr/>
          <p:nvPr/>
        </p:nvSpPr>
        <p:spPr>
          <a:xfrm>
            <a:off x="107504" y="267494"/>
            <a:ext cx="2160240" cy="1152128"/>
          </a:xfrm>
          <a:prstGeom prst="wedgeRoundRectCallout">
            <a:avLst>
              <a:gd name="adj1" fmla="val 81037"/>
              <a:gd name="adj2" fmla="val -30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Volt power</a:t>
            </a:r>
          </a:p>
          <a:p>
            <a:pPr algn="ctr"/>
            <a:r>
              <a:rPr lang="en-US" sz="1400" dirty="0" smtClean="0"/>
              <a:t>(power of Raspberry Pi is too limited, and cheap </a:t>
            </a:r>
            <a:r>
              <a:rPr lang="en-US" sz="1400" dirty="0" err="1" smtClean="0"/>
              <a:t>microUSB</a:t>
            </a:r>
            <a:r>
              <a:rPr lang="en-US" sz="1400" dirty="0" smtClean="0"/>
              <a:t> cables cannot transport high current)</a:t>
            </a:r>
            <a:endParaRPr lang="nl-NL" sz="1400" dirty="0"/>
          </a:p>
        </p:txBody>
      </p:sp>
      <p:sp>
        <p:nvSpPr>
          <p:cNvPr id="9" name="Toelichting met afgeronde rechthoek 8"/>
          <p:cNvSpPr/>
          <p:nvPr/>
        </p:nvSpPr>
        <p:spPr>
          <a:xfrm>
            <a:off x="6732240" y="123478"/>
            <a:ext cx="2160240" cy="1152128"/>
          </a:xfrm>
          <a:prstGeom prst="wedgeRoundRectCallout">
            <a:avLst>
              <a:gd name="adj1" fmla="val -182341"/>
              <a:gd name="adj2" fmla="val -23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connection to Raspberry Pi (optionally via a powered USB Hub)</a:t>
            </a:r>
            <a:endParaRPr lang="nl-NL" sz="1400" dirty="0"/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804248" y="1419622"/>
            <a:ext cx="2160240" cy="1152128"/>
          </a:xfrm>
          <a:prstGeom prst="wedgeRoundRectCallout">
            <a:avLst>
              <a:gd name="adj1" fmla="val -79165"/>
              <a:gd name="adj2" fmla="val 2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Duck on a pan/tilt platform to demonstrate the use of servos</a:t>
            </a:r>
            <a:endParaRPr lang="nl-NL" sz="1400" dirty="0"/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6876256" y="3075806"/>
            <a:ext cx="2160240" cy="864096"/>
          </a:xfrm>
          <a:prstGeom prst="wedgeRoundRectCallout">
            <a:avLst>
              <a:gd name="adj1" fmla="val -123845"/>
              <a:gd name="adj2" fmla="val 64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 and LEDs to demonstrate basic input / output</a:t>
            </a:r>
            <a:endParaRPr lang="nl-NL" sz="1400" dirty="0"/>
          </a:p>
        </p:txBody>
      </p:sp>
      <p:sp>
        <p:nvSpPr>
          <p:cNvPr id="12" name="Toelichting met afgeronde rechthoek 11"/>
          <p:cNvSpPr/>
          <p:nvPr/>
        </p:nvSpPr>
        <p:spPr>
          <a:xfrm>
            <a:off x="107504" y="1563638"/>
            <a:ext cx="2160240" cy="576064"/>
          </a:xfrm>
          <a:prstGeom prst="wedgeRoundRectCallout">
            <a:avLst>
              <a:gd name="adj1" fmla="val 110432"/>
              <a:gd name="adj2" fmla="val -79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sz="1400" dirty="0"/>
          </a:p>
        </p:txBody>
      </p:sp>
      <p:sp>
        <p:nvSpPr>
          <p:cNvPr id="13" name="Toelichting met afgeronde rechthoek 12"/>
          <p:cNvSpPr/>
          <p:nvPr/>
        </p:nvSpPr>
        <p:spPr>
          <a:xfrm>
            <a:off x="107504" y="2283718"/>
            <a:ext cx="2160240" cy="1440160"/>
          </a:xfrm>
          <a:prstGeom prst="wedgeRoundRectCallout">
            <a:avLst>
              <a:gd name="adj1" fmla="val 79273"/>
              <a:gd name="adj2" fmla="val -71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board</a:t>
            </a:r>
          </a:p>
          <a:p>
            <a:pPr algn="ctr"/>
            <a:r>
              <a:rPr lang="en-US" sz="1400" dirty="0" smtClean="0"/>
              <a:t>(handy connections with 3 pins per GPIO (VCC, GND and signal) to connect servos, power regulator)</a:t>
            </a:r>
            <a:endParaRPr lang="nl-NL" sz="1400" dirty="0"/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107504" y="3795886"/>
            <a:ext cx="2160240" cy="936104"/>
          </a:xfrm>
          <a:prstGeom prst="wedgeRoundRectCallout">
            <a:avLst>
              <a:gd name="adj1" fmla="val 81037"/>
              <a:gd name="adj2" fmla="val -9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to demonstrate analog input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Have a look at </a:t>
            </a:r>
          </a:p>
          <a:p>
            <a:pPr>
              <a:buNone/>
            </a:pPr>
            <a:r>
              <a:rPr lang="nl-NL" sz="4000" dirty="0" smtClean="0">
                <a:hlinkClick r:id="rId2"/>
              </a:rPr>
              <a:t>https://youtu.be/Qo1gnXNzhqE</a:t>
            </a:r>
            <a:r>
              <a:rPr lang="nl-NL" sz="4000" dirty="0" smtClean="0"/>
              <a:t> </a:t>
            </a:r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18811</TotalTime>
  <Words>1859</Words>
  <Application>Microsoft Office PowerPoint</Application>
  <PresentationFormat>Diavoorstelling (16:9)</PresentationFormat>
  <Paragraphs>287</Paragraphs>
  <Slides>18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0" baseType="lpstr">
      <vt:lpstr>Hans de Jong</vt:lpstr>
      <vt:lpstr>Microsoft Office Excel 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Dia 6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 further?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</dc:title>
  <dc:creator>Hans de Jong</dc:creator>
  <cp:lastModifiedBy>Hans de Jong</cp:lastModifiedBy>
  <cp:revision>738</cp:revision>
  <dcterms:created xsi:type="dcterms:W3CDTF">2016-12-25T06:48:18Z</dcterms:created>
  <dcterms:modified xsi:type="dcterms:W3CDTF">2017-01-12T23:01:44Z</dcterms:modified>
</cp:coreProperties>
</file>