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4" r:id="rId2"/>
    <p:sldId id="257" r:id="rId3"/>
    <p:sldId id="258" r:id="rId4"/>
    <p:sldId id="276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7" r:id="rId16"/>
    <p:sldId id="271" r:id="rId17"/>
    <p:sldId id="268" r:id="rId18"/>
    <p:sldId id="269" r:id="rId19"/>
    <p:sldId id="272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66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20-6-2017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o1gnXNzhq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2017/06/24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075806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Raspberry Pi.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8064896" cy="35318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on the download page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pPr lvl="1"/>
            <a:r>
              <a:rPr lang="en-US" dirty="0" smtClean="0"/>
              <a:t>NEW: A good UI is now available, so now very easy to do.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I have experienced problems when loading sketches via a USB hub. Works fine without.</a:t>
            </a:r>
          </a:p>
          <a:p>
            <a:pPr>
              <a:buNone/>
            </a:pPr>
            <a:r>
              <a:rPr lang="en-US" b="1" dirty="0" smtClean="0"/>
              <a:t>Using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</a:p>
          <a:p>
            <a:pPr>
              <a:buNone/>
            </a:pPr>
            <a:r>
              <a:rPr lang="en-US" b="1" dirty="0" smtClean="0"/>
              <a:t>Help?</a:t>
            </a:r>
          </a:p>
          <a:p>
            <a:r>
              <a:rPr lang="en-US" dirty="0" smtClean="0"/>
              <a:t>Everything is described in the excellent documentation.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get spare material for that amount.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 in the cost):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Never any data sheet and hardly ever precise specs.</a:t>
            </a:r>
          </a:p>
          <a:p>
            <a:pPr lvl="3"/>
            <a:r>
              <a:rPr lang="en-US" sz="1200" dirty="0" smtClean="0"/>
              <a:t>So you will need to Google and find other sources. And sometimes just buy and try.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provided.</a:t>
            </a:r>
          </a:p>
          <a:p>
            <a:pPr lvl="2"/>
            <a:r>
              <a:rPr lang="en-US" sz="1400" dirty="0" smtClean="0"/>
              <a:t>Especially for power supplies: do not expect more than 50% of output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pPr lvl="1"/>
            <a:r>
              <a:rPr lang="en-US" sz="1400" dirty="0" smtClean="0"/>
              <a:t>Note: limit each order to max 22 euro (holds for all of the EU) if you want to avoid VAT, import duties and handling costs at the shipping company.</a:t>
            </a:r>
          </a:p>
          <a:p>
            <a:pPr lvl="1"/>
            <a:r>
              <a:rPr lang="en-US" sz="14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7504" y="915566"/>
          <a:ext cx="9001766" cy="3312368"/>
        </p:xfrm>
        <a:graphic>
          <a:graphicData uri="http://schemas.openxmlformats.org/presentationml/2006/ole">
            <p:oleObj spid="_x0000_s5124" name="Worksheet" r:id="rId3" imgW="20316698" imgH="7467600" progId="Excel.Sheet.12">
              <p:embed/>
            </p:oleObj>
          </a:graphicData>
        </a:graphic>
      </p:graphicFrame>
      <p:sp>
        <p:nvSpPr>
          <p:cNvPr id="6" name="PIJL-RECHTS 5"/>
          <p:cNvSpPr/>
          <p:nvPr/>
        </p:nvSpPr>
        <p:spPr>
          <a:xfrm rot="10800000">
            <a:off x="2699792" y="343584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07504" y="42999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URLs are in the Excel file on </a:t>
            </a:r>
            <a:r>
              <a:rPr lang="en-US" dirty="0" err="1" smtClean="0"/>
              <a:t>github</a:t>
            </a:r>
            <a:r>
              <a:rPr lang="en-US" dirty="0" smtClean="0"/>
              <a:t>. See slide 16.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Control pins on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/ </a:t>
            </a:r>
            <a:r>
              <a:rPr lang="en-US" sz="1800" dirty="0" err="1" smtClean="0"/>
              <a:t>Nano</a:t>
            </a:r>
            <a:r>
              <a:rPr lang="en-US" sz="1800" dirty="0" smtClean="0"/>
              <a:t> for Digital In, Digital Out, Analog In, PWM (Pulse Width Modulation).</a:t>
            </a:r>
          </a:p>
          <a:p>
            <a:pPr lvl="1"/>
            <a:r>
              <a:rPr lang="en-US" sz="1400" dirty="0" smtClean="0"/>
              <a:t>NEW: Counter function (counting pulses from e.g. IR speed detector)</a:t>
            </a:r>
          </a:p>
          <a:p>
            <a:r>
              <a:rPr lang="en-US" sz="1800" dirty="0" smtClean="0"/>
              <a:t>As well control all the GPIO pins on Raspberry Pi.</a:t>
            </a:r>
          </a:p>
          <a:p>
            <a:pPr lvl="1"/>
            <a:r>
              <a:rPr lang="en-US" sz="1400" dirty="0" smtClean="0"/>
              <a:t>NEW: Control Sonic Pi, </a:t>
            </a:r>
            <a:r>
              <a:rPr lang="en-US" sz="1400" dirty="0" err="1" smtClean="0"/>
              <a:t>Minecraft</a:t>
            </a:r>
            <a:r>
              <a:rPr lang="en-US" sz="1400" dirty="0" smtClean="0"/>
              <a:t>, MQTT, Scroll </a:t>
            </a:r>
            <a:r>
              <a:rPr lang="en-US" sz="1400" dirty="0" err="1" smtClean="0"/>
              <a:t>Phat</a:t>
            </a:r>
            <a:r>
              <a:rPr lang="en-US" sz="1400" dirty="0" smtClean="0"/>
              <a:t> HD, Micro Dot </a:t>
            </a:r>
            <a:r>
              <a:rPr lang="en-US" sz="1400" dirty="0" err="1" smtClean="0"/>
              <a:t>Phat</a:t>
            </a:r>
            <a:r>
              <a:rPr lang="en-US" sz="1400" dirty="0" smtClean="0"/>
              <a:t>, </a:t>
            </a:r>
            <a:r>
              <a:rPr lang="en-US" sz="1400" dirty="0" err="1" smtClean="0"/>
              <a:t>Lirc</a:t>
            </a:r>
            <a:r>
              <a:rPr lang="en-US" sz="1400" dirty="0" smtClean="0"/>
              <a:t> IR remote controls</a:t>
            </a:r>
          </a:p>
          <a:p>
            <a:r>
              <a:rPr lang="en-US" sz="1800" dirty="0" smtClean="0"/>
              <a:t>Allow peripherals be addressed by comprehensible names rather than pin numbers.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the hardware state from a browser, simulate hardware signals in the browser. </a:t>
            </a:r>
          </a:p>
          <a:p>
            <a:r>
              <a:rPr lang="en-US" sz="1800" dirty="0" smtClean="0"/>
              <a:t>Monitor hardware state of all workplaces from a central Windows PC.</a:t>
            </a:r>
          </a:p>
          <a:p>
            <a:r>
              <a:rPr lang="en-US" sz="1800" dirty="0" smtClean="0"/>
              <a:t>Allows to use predefined configurations for experiments, which makes setup in a classroom very easy.</a:t>
            </a:r>
          </a:p>
          <a:p>
            <a:pPr lvl="1"/>
            <a:r>
              <a:rPr lang="en-US" sz="1400" dirty="0" smtClean="0"/>
              <a:t>Minimizing the trouble with I/O configuration.</a:t>
            </a:r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/>
          <a:lstStyle/>
          <a:p>
            <a:r>
              <a:rPr lang="en-US" dirty="0" smtClean="0"/>
              <a:t>Within a few weeks, </a:t>
            </a:r>
            <a:r>
              <a:rPr lang="en-US" dirty="0" err="1" smtClean="0"/>
              <a:t>scratchClient</a:t>
            </a:r>
            <a:r>
              <a:rPr lang="en-US" dirty="0" smtClean="0"/>
              <a:t> will also support Scratch 2</a:t>
            </a:r>
          </a:p>
          <a:p>
            <a:pPr lvl="1"/>
            <a:r>
              <a:rPr lang="en-US" dirty="0" smtClean="0"/>
              <a:t>In addition to Scratch 1.4</a:t>
            </a:r>
          </a:p>
          <a:p>
            <a:r>
              <a:rPr lang="en-US" dirty="0" smtClean="0"/>
              <a:t>Scratch 2 runs via a browser on Windows PC or </a:t>
            </a:r>
            <a:r>
              <a:rPr lang="en-US" dirty="0" err="1" smtClean="0"/>
              <a:t>RPi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smtClean="0"/>
              <a:t>not stand alone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Attend my </a:t>
            </a:r>
            <a:r>
              <a:rPr lang="en-US" b="1" dirty="0" smtClean="0"/>
              <a:t>beginners</a:t>
            </a:r>
            <a:r>
              <a:rPr lang="en-US" dirty="0" smtClean="0"/>
              <a:t> workshop at </a:t>
            </a:r>
            <a:r>
              <a:rPr lang="en-US" b="1" dirty="0" smtClean="0"/>
              <a:t>13.30</a:t>
            </a:r>
            <a:r>
              <a:rPr lang="en-US" dirty="0" smtClean="0"/>
              <a:t> today </a:t>
            </a:r>
            <a:r>
              <a:rPr lang="en-US" dirty="0" smtClean="0"/>
              <a:t>and/or </a:t>
            </a:r>
            <a:r>
              <a:rPr lang="en-US" dirty="0" smtClean="0"/>
              <a:t>the </a:t>
            </a:r>
            <a:r>
              <a:rPr lang="en-US" b="1" dirty="0" smtClean="0"/>
              <a:t>advanced</a:t>
            </a:r>
            <a:r>
              <a:rPr lang="en-US" dirty="0" smtClean="0"/>
              <a:t> workshop at </a:t>
            </a:r>
            <a:r>
              <a:rPr lang="en-US" b="1" dirty="0" smtClean="0"/>
              <a:t>16.00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</a:t>
            </a:r>
            <a:r>
              <a:rPr lang="en-US" dirty="0" smtClean="0"/>
              <a:t>limited!</a:t>
            </a:r>
            <a:endParaRPr lang="en-US" dirty="0" smtClean="0"/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</a:p>
          <a:p>
            <a:r>
              <a:rPr lang="en-US" dirty="0" smtClean="0"/>
              <a:t>You will learn how to configure </a:t>
            </a:r>
            <a:r>
              <a:rPr lang="en-US" dirty="0" err="1" smtClean="0"/>
              <a:t>scratchClient</a:t>
            </a:r>
            <a:r>
              <a:rPr lang="en-US" dirty="0" smtClean="0"/>
              <a:t>, control hardware from Scratch, build up a test board and – if you want – take a look at the game. </a:t>
            </a:r>
          </a:p>
          <a:p>
            <a:pPr lvl="1"/>
            <a:r>
              <a:rPr lang="en-US" dirty="0" smtClean="0"/>
              <a:t>See the program flyer or ask me after the presentation for more information.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74441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students can each use a mouse and can be instructed: learn to use your left hand for the mouse as well.</a:t>
            </a:r>
          </a:p>
          <a:p>
            <a:r>
              <a:rPr lang="en-US" sz="1600" dirty="0" smtClean="0"/>
              <a:t>MDF 9 mm board (better: 2x 4 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16 large washers, 12 butterfly nuts.</a:t>
            </a:r>
          </a:p>
          <a:p>
            <a:r>
              <a:rPr lang="en-US" sz="1600" dirty="0" smtClean="0"/>
              <a:t>84 liter crates of RUB (Really Useful Boxes) can very precisely contain 4 monitors</a:t>
            </a:r>
          </a:p>
          <a:p>
            <a:pPr lvl="1"/>
            <a:r>
              <a:rPr lang="en-US" sz="1400" dirty="0" smtClean="0"/>
              <a:t>2 monitors dismounted from their pedestal</a:t>
            </a:r>
          </a:p>
          <a:p>
            <a:pPr lvl="1"/>
            <a:r>
              <a:rPr lang="en-US" sz="1400" dirty="0" smtClean="0"/>
              <a:t>Can in addition hold mice and cables.</a:t>
            </a:r>
          </a:p>
          <a:p>
            <a:pPr lvl="1"/>
            <a:r>
              <a:rPr lang="en-US" sz="1400" dirty="0" smtClean="0">
                <a:hlinkClick r:id="rId2"/>
              </a:rPr>
              <a:t>http://www.reallyusefulproducts.co.uk/</a:t>
            </a:r>
            <a:endParaRPr lang="en-US" sz="1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  – not central government)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was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1200" dirty="0" smtClean="0"/>
              <a:t>Entrepreneur</a:t>
            </a:r>
            <a:endParaRPr lang="en-US" sz="1200" baseline="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  <a:endParaRPr lang="en-US" sz="1200" baseline="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Electro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1200" dirty="0" smtClean="0"/>
              <a:t>Language &amp; </a:t>
            </a:r>
            <a:r>
              <a:rPr lang="en-US" sz="1200" dirty="0" smtClean="0"/>
              <a:t>Poetry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screen, so also do Physical Programming.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3 - 5 </a:t>
            </a:r>
            <a:r>
              <a:rPr lang="en-US" sz="1800" b="1" dirty="0" err="1" smtClean="0"/>
              <a:t>Weekendschool</a:t>
            </a:r>
            <a:r>
              <a:rPr lang="en-US" sz="1800" b="1" dirty="0" smtClean="0"/>
              <a:t> days</a:t>
            </a:r>
          </a:p>
          <a:p>
            <a:r>
              <a:rPr lang="en-US" sz="1800" dirty="0" smtClean="0"/>
              <a:t>Each is 2x 75 minutes with 30 minutes lunch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3 days 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  <a:p>
            <a:r>
              <a:rPr lang="en-US" sz="1800" dirty="0" smtClean="0"/>
              <a:t>2 days 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graders: 12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80926"/>
            <a:ext cx="2674640" cy="3607048"/>
          </a:xfrm>
        </p:spPr>
        <p:txBody>
          <a:bodyPr>
            <a:no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1400" b="1" dirty="0" smtClean="0"/>
              <a:t>Lesson 1 (day 1 and part of 2)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100" dirty="0" smtClean="0"/>
              <a:t>Program a game in Scratch, output on monitor. 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1 helper per 4 to 8 students.</a:t>
            </a:r>
          </a:p>
          <a:p>
            <a:pPr marL="177800" indent="-177800"/>
            <a:r>
              <a:rPr lang="en-US" sz="1100" dirty="0" smtClean="0"/>
              <a:t>Max. 60 students per class.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987574"/>
            <a:ext cx="2674640" cy="396044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b="1" dirty="0" smtClean="0"/>
              <a:t>Lesson 3 (day 4 and 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Program an </a:t>
            </a:r>
            <a:r>
              <a:rPr lang="en-US" sz="3400" dirty="0" err="1" smtClean="0"/>
              <a:t>Arduino</a:t>
            </a:r>
            <a:r>
              <a:rPr lang="en-US" sz="3400" dirty="0" smtClean="0"/>
              <a:t> </a:t>
            </a:r>
            <a:r>
              <a:rPr lang="en-US" sz="3400" dirty="0" err="1" smtClean="0"/>
              <a:t>Nano</a:t>
            </a:r>
            <a:r>
              <a:rPr lang="en-US" sz="3400" dirty="0" smtClean="0"/>
              <a:t> from </a:t>
            </a:r>
            <a:r>
              <a:rPr lang="en-US" sz="3400" dirty="0" err="1" smtClean="0"/>
              <a:t>RPi</a:t>
            </a:r>
            <a:r>
              <a:rPr lang="en-US" sz="3400" dirty="0" smtClean="0"/>
              <a:t>. </a:t>
            </a:r>
          </a:p>
          <a:p>
            <a:r>
              <a:rPr lang="en-US" sz="3400" dirty="0" smtClean="0"/>
              <a:t>Build the electronic circuit of a game to be able to take it home. </a:t>
            </a:r>
          </a:p>
          <a:p>
            <a:r>
              <a:rPr lang="en-US" sz="3400" dirty="0" smtClean="0"/>
              <a:t>1 helper per 2 students.</a:t>
            </a:r>
          </a:p>
          <a:p>
            <a:r>
              <a:rPr lang="en-US" sz="3400" dirty="0" smtClean="0"/>
              <a:t>Max. 30 students per class.</a:t>
            </a:r>
            <a:endParaRPr lang="en-US" sz="3000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7"/>
            <a:ext cx="25708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987574"/>
            <a:ext cx="26746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 (part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day 2 and day 3)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Physical computing controlled from Scratch.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1 helper per 4 students.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Max. 60 students per class.</a:t>
            </a:r>
          </a:p>
        </p:txBody>
      </p:sp>
      <p:sp>
        <p:nvSpPr>
          <p:cNvPr id="12" name="Rechthoek 11"/>
          <p:cNvSpPr/>
          <p:nvPr/>
        </p:nvSpPr>
        <p:spPr>
          <a:xfrm>
            <a:off x="3203848" y="915566"/>
            <a:ext cx="252028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1" descr="C:\Users\M5810video\Pictures\Picasa\Exports\2017-01-08 - Weekendschool Programmeren\P10206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75606"/>
            <a:ext cx="2295943" cy="2592288"/>
          </a:xfrm>
          <a:prstGeom prst="rect">
            <a:avLst/>
          </a:prstGeom>
          <a:noFill/>
        </p:spPr>
      </p:pic>
      <p:pic>
        <p:nvPicPr>
          <p:cNvPr id="7" name="Picture 2" descr="C:\Users\M5810video\Pictures\Picasa\Exports\2017-01-08 - Weekendschool Programmeren\P10206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203598"/>
            <a:ext cx="1884641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691680" y="4371950"/>
            <a:ext cx="5112568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 descr="C:\Users\M5810video\Pictures\Picasa\Exports\2017-01-08 - Weekendschool Programmeren\P10206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0"/>
            <a:ext cx="4555506" cy="5143500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107504" y="267494"/>
            <a:ext cx="2160240" cy="1152128"/>
          </a:xfrm>
          <a:prstGeom prst="wedgeRoundRectCallout">
            <a:avLst>
              <a:gd name="adj1" fmla="val 96028"/>
              <a:gd name="adj2" fmla="val -20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Volt power</a:t>
            </a:r>
          </a:p>
          <a:p>
            <a:pPr algn="ctr"/>
            <a:r>
              <a:rPr lang="en-US" sz="1400" dirty="0" smtClean="0"/>
              <a:t>(power of Raspberry Pi is too limited, and cheap </a:t>
            </a:r>
            <a:r>
              <a:rPr lang="en-US" sz="1400" dirty="0" err="1" smtClean="0"/>
              <a:t>microUSB</a:t>
            </a:r>
            <a:r>
              <a:rPr lang="en-US" sz="1400" dirty="0" smtClean="0"/>
              <a:t> cables cannot transport high current)</a:t>
            </a:r>
            <a:endParaRPr lang="nl-NL" sz="1400" dirty="0"/>
          </a:p>
        </p:txBody>
      </p:sp>
      <p:sp>
        <p:nvSpPr>
          <p:cNvPr id="9" name="Toelichting met afgeronde rechthoek 8"/>
          <p:cNvSpPr/>
          <p:nvPr/>
        </p:nvSpPr>
        <p:spPr>
          <a:xfrm>
            <a:off x="6876256" y="123478"/>
            <a:ext cx="2160240" cy="1152128"/>
          </a:xfrm>
          <a:prstGeom prst="wedgeRoundRectCallout">
            <a:avLst>
              <a:gd name="adj1" fmla="val -176168"/>
              <a:gd name="adj2" fmla="val -9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connection to Raspberry Pi (optionally via a powered USB Hub)</a:t>
            </a:r>
            <a:endParaRPr lang="nl-NL" sz="1400" dirty="0"/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876256" y="1419622"/>
            <a:ext cx="2160240" cy="1152128"/>
          </a:xfrm>
          <a:prstGeom prst="wedgeRoundRectCallout">
            <a:avLst>
              <a:gd name="adj1" fmla="val -79165"/>
              <a:gd name="adj2" fmla="val 2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on a pan/tilt platform to demonstrate the use of servos</a:t>
            </a:r>
            <a:endParaRPr lang="nl-NL" sz="1400" dirty="0"/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6876256" y="3075806"/>
            <a:ext cx="2160240" cy="864096"/>
          </a:xfrm>
          <a:prstGeom prst="wedgeRoundRectCallout">
            <a:avLst>
              <a:gd name="adj1" fmla="val -123845"/>
              <a:gd name="adj2" fmla="val 64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 and LEDs to demonstrate digital input / output</a:t>
            </a:r>
            <a:endParaRPr lang="nl-NL" sz="1400" dirty="0"/>
          </a:p>
        </p:txBody>
      </p:sp>
      <p:sp>
        <p:nvSpPr>
          <p:cNvPr id="12" name="Toelichting met afgeronde rechthoek 11"/>
          <p:cNvSpPr/>
          <p:nvPr/>
        </p:nvSpPr>
        <p:spPr>
          <a:xfrm>
            <a:off x="107504" y="1563638"/>
            <a:ext cx="2160240" cy="576064"/>
          </a:xfrm>
          <a:prstGeom prst="wedgeRoundRectCallout">
            <a:avLst>
              <a:gd name="adj1" fmla="val 122778"/>
              <a:gd name="adj2" fmla="val -119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sz="1400" dirty="0"/>
          </a:p>
        </p:txBody>
      </p:sp>
      <p:sp>
        <p:nvSpPr>
          <p:cNvPr id="13" name="Toelichting met afgeronde rechthoek 12"/>
          <p:cNvSpPr/>
          <p:nvPr/>
        </p:nvSpPr>
        <p:spPr>
          <a:xfrm>
            <a:off x="107504" y="2283718"/>
            <a:ext cx="2160240" cy="1440160"/>
          </a:xfrm>
          <a:prstGeom prst="wedgeRoundRectCallout">
            <a:avLst>
              <a:gd name="adj1" fmla="val 88532"/>
              <a:gd name="adj2" fmla="val -85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board</a:t>
            </a:r>
          </a:p>
          <a:p>
            <a:pPr algn="ctr"/>
            <a:r>
              <a:rPr lang="en-US" sz="1400" dirty="0" smtClean="0"/>
              <a:t>(handy connections with 3 pins per GPIO (VCC, GND and signal) to connect servos, power regulator)</a:t>
            </a:r>
            <a:endParaRPr lang="nl-NL" sz="1400" dirty="0"/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107504" y="3795886"/>
            <a:ext cx="2160240" cy="936104"/>
          </a:xfrm>
          <a:prstGeom prst="wedgeRoundRectCallout">
            <a:avLst>
              <a:gd name="adj1" fmla="val 81037"/>
              <a:gd name="adj2" fmla="val -9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to demonstrate analog input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Have a look at </a:t>
            </a:r>
          </a:p>
          <a:p>
            <a:pPr>
              <a:buNone/>
            </a:pPr>
            <a:r>
              <a:rPr lang="nl-NL" sz="4000" dirty="0" smtClean="0">
                <a:hlinkClick r:id="rId2"/>
              </a:rPr>
              <a:t>https://www.youtube.com/watch?v=Qo1gnXNzhqE</a:t>
            </a:r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18987</TotalTime>
  <Words>1876</Words>
  <Application>Microsoft Office PowerPoint</Application>
  <PresentationFormat>Diavoorstelling (16:9)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1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Dia 6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do?</vt:lpstr>
      <vt:lpstr>Announcement …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</dc:title>
  <dc:creator>Hans de Jong</dc:creator>
  <cp:lastModifiedBy>Hans de Jong</cp:lastModifiedBy>
  <cp:revision>766</cp:revision>
  <dcterms:created xsi:type="dcterms:W3CDTF">2016-12-25T06:48:18Z</dcterms:created>
  <dcterms:modified xsi:type="dcterms:W3CDTF">2017-06-20T08:47:48Z</dcterms:modified>
</cp:coreProperties>
</file>