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5"/>
  </p:notesMasterIdLst>
  <p:sldIdLst>
    <p:sldId id="256" r:id="rId2"/>
    <p:sldId id="355" r:id="rId3"/>
    <p:sldId id="337" r:id="rId4"/>
    <p:sldId id="278" r:id="rId5"/>
    <p:sldId id="257" r:id="rId6"/>
    <p:sldId id="265" r:id="rId7"/>
    <p:sldId id="279" r:id="rId8"/>
    <p:sldId id="280" r:id="rId9"/>
    <p:sldId id="277" r:id="rId10"/>
    <p:sldId id="258" r:id="rId11"/>
    <p:sldId id="281" r:id="rId12"/>
    <p:sldId id="263" r:id="rId13"/>
    <p:sldId id="356" r:id="rId14"/>
    <p:sldId id="259" r:id="rId15"/>
    <p:sldId id="260" r:id="rId16"/>
    <p:sldId id="366" r:id="rId17"/>
    <p:sldId id="367" r:id="rId18"/>
    <p:sldId id="357" r:id="rId19"/>
    <p:sldId id="292" r:id="rId20"/>
    <p:sldId id="264" r:id="rId21"/>
    <p:sldId id="358" r:id="rId22"/>
    <p:sldId id="303" r:id="rId23"/>
    <p:sldId id="310" r:id="rId24"/>
    <p:sldId id="311" r:id="rId25"/>
    <p:sldId id="359" r:id="rId26"/>
    <p:sldId id="293" r:id="rId27"/>
    <p:sldId id="324" r:id="rId28"/>
    <p:sldId id="348" r:id="rId29"/>
    <p:sldId id="347" r:id="rId30"/>
    <p:sldId id="288" r:id="rId31"/>
    <p:sldId id="287" r:id="rId32"/>
    <p:sldId id="289" r:id="rId33"/>
    <p:sldId id="290" r:id="rId34"/>
    <p:sldId id="304" r:id="rId35"/>
    <p:sldId id="291" r:id="rId36"/>
    <p:sldId id="305" r:id="rId37"/>
    <p:sldId id="349" r:id="rId38"/>
    <p:sldId id="360" r:id="rId39"/>
    <p:sldId id="353" r:id="rId40"/>
    <p:sldId id="346" r:id="rId41"/>
    <p:sldId id="354" r:id="rId42"/>
    <p:sldId id="350" r:id="rId43"/>
    <p:sldId id="351" r:id="rId44"/>
    <p:sldId id="352" r:id="rId45"/>
    <p:sldId id="271" r:id="rId46"/>
    <p:sldId id="270" r:id="rId47"/>
    <p:sldId id="361" r:id="rId48"/>
    <p:sldId id="362" r:id="rId49"/>
    <p:sldId id="363" r:id="rId50"/>
    <p:sldId id="365" r:id="rId51"/>
    <p:sldId id="364" r:id="rId52"/>
    <p:sldId id="316" r:id="rId53"/>
    <p:sldId id="345" r:id="rId54"/>
    <p:sldId id="368" r:id="rId55"/>
    <p:sldId id="317" r:id="rId56"/>
    <p:sldId id="369" r:id="rId57"/>
    <p:sldId id="344" r:id="rId58"/>
    <p:sldId id="314" r:id="rId59"/>
    <p:sldId id="315" r:id="rId60"/>
    <p:sldId id="370" r:id="rId61"/>
    <p:sldId id="336" r:id="rId62"/>
    <p:sldId id="282" r:id="rId63"/>
    <p:sldId id="371" r:id="rId64"/>
    <p:sldId id="302" r:id="rId65"/>
    <p:sldId id="325" r:id="rId66"/>
    <p:sldId id="338" r:id="rId67"/>
    <p:sldId id="276" r:id="rId68"/>
    <p:sldId id="343" r:id="rId69"/>
    <p:sldId id="342" r:id="rId70"/>
    <p:sldId id="318" r:id="rId71"/>
    <p:sldId id="319" r:id="rId72"/>
    <p:sldId id="297" r:id="rId73"/>
    <p:sldId id="320" r:id="rId74"/>
    <p:sldId id="321" r:id="rId75"/>
    <p:sldId id="322" r:id="rId76"/>
    <p:sldId id="323" r:id="rId77"/>
    <p:sldId id="329" r:id="rId78"/>
    <p:sldId id="309" r:id="rId79"/>
    <p:sldId id="298" r:id="rId80"/>
    <p:sldId id="300" r:id="rId81"/>
    <p:sldId id="301" r:id="rId82"/>
    <p:sldId id="330" r:id="rId83"/>
    <p:sldId id="331" r:id="rId84"/>
    <p:sldId id="332" r:id="rId85"/>
    <p:sldId id="335" r:id="rId86"/>
    <p:sldId id="334" r:id="rId87"/>
    <p:sldId id="328" r:id="rId88"/>
    <p:sldId id="326" r:id="rId89"/>
    <p:sldId id="327" r:id="rId90"/>
    <p:sldId id="339" r:id="rId91"/>
    <p:sldId id="340" r:id="rId92"/>
    <p:sldId id="341" r:id="rId93"/>
    <p:sldId id="333" r:id="rId9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7A37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9" autoAdjust="0"/>
    <p:restoredTop sz="94628" autoAdjust="0"/>
  </p:normalViewPr>
  <p:slideViewPr>
    <p:cSldViewPr>
      <p:cViewPr varScale="1">
        <p:scale>
          <a:sx n="159" d="100"/>
          <a:sy n="159" d="100"/>
        </p:scale>
        <p:origin x="-15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20-6-2017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mailto:heppg@web.de" TargetMode="External"/><Relationship Id="rId2" Type="http://schemas.openxmlformats.org/officeDocument/2006/relationships/hyperlink" Target="mailto:hans.piam@hanselma.n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Beginners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 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 after you have done the shutdown.</a:t>
            </a:r>
          </a:p>
          <a:p>
            <a:r>
              <a:rPr lang="en-US" dirty="0" smtClean="0"/>
              <a:t>Always put a resistor in series with the components when indicated.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wrongly!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436096" y="1203598"/>
            <a:ext cx="136815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(Not used when programming the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Nano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 or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</a:t>
            </a:r>
            <a:r>
              <a:rPr lang="en-US" i="1" dirty="0" smtClean="0"/>
              <a:t>desktop</a:t>
            </a:r>
            <a:r>
              <a:rPr lang="en-US" dirty="0" smtClean="0"/>
              <a:t>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If you already know the stuff in the presentation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2: Getting to know the components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1080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the final board looks like at the end of the beginners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 and after the advanced workshop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3: Loading the sketch in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work via a (this) USB hub, although it used to in previous releases of </a:t>
            </a:r>
            <a:r>
              <a:rPr lang="en-US" dirty="0" err="1" smtClean="0"/>
              <a:t>Raspian</a:t>
            </a:r>
            <a:r>
              <a:rPr lang="en-US" dirty="0" smtClean="0"/>
              <a:t> (and still should).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Introduction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 (normally /dev/ttyUSB0)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4: Defining the configuration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Give names to pins and define the purpose of the pin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config</a:t>
            </a:r>
            <a:r>
              <a:rPr lang="en-US" dirty="0" smtClean="0"/>
              <a:t>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creates </a:t>
            </a:r>
            <a:r>
              <a:rPr lang="en-US" dirty="0" err="1" smtClean="0"/>
              <a:t>config</a:t>
            </a:r>
            <a:r>
              <a:rPr lang="en-US" dirty="0" smtClean="0"/>
              <a:t> files to map between </a:t>
            </a:r>
            <a:r>
              <a:rPr lang="en-US" dirty="0" err="1" smtClean="0"/>
              <a:t>Arduino</a:t>
            </a:r>
            <a:r>
              <a:rPr lang="en-US" dirty="0" smtClean="0"/>
              <a:t> pins and logical names. </a:t>
            </a:r>
          </a:p>
          <a:p>
            <a:r>
              <a:rPr lang="en-US" dirty="0" smtClean="0"/>
              <a:t>Navigate to /home/pi/</a:t>
            </a:r>
            <a:r>
              <a:rPr lang="en-US" dirty="0" err="1" smtClean="0"/>
              <a:t>scratchClient</a:t>
            </a:r>
            <a:r>
              <a:rPr lang="en-US" dirty="0" smtClean="0"/>
              <a:t>/tools</a:t>
            </a:r>
          </a:p>
          <a:p>
            <a:r>
              <a:rPr lang="en-US" dirty="0" err="1" smtClean="0"/>
              <a:t>Doubleclick</a:t>
            </a:r>
            <a:r>
              <a:rPr lang="en-US" dirty="0" smtClean="0"/>
              <a:t> </a:t>
            </a:r>
            <a:r>
              <a:rPr lang="en-US" i="1" dirty="0" smtClean="0"/>
              <a:t>scratchClientConfig.sh</a:t>
            </a:r>
            <a:r>
              <a:rPr lang="en-US" dirty="0" smtClean="0"/>
              <a:t> and chose </a:t>
            </a:r>
            <a:r>
              <a:rPr lang="en-US" i="1" dirty="0" smtClean="0"/>
              <a:t>Execute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file opens rather than presenting the choice, then you must set execute permissions first.</a:t>
            </a:r>
          </a:p>
          <a:p>
            <a:pPr lvl="1"/>
            <a:r>
              <a:rPr lang="en-US" dirty="0" smtClean="0"/>
              <a:t>To set permissions: right click on the icon, choose </a:t>
            </a:r>
            <a:r>
              <a:rPr lang="en-US" i="1" dirty="0" smtClean="0"/>
              <a:t>properties</a:t>
            </a:r>
            <a:r>
              <a:rPr lang="en-US" dirty="0" smtClean="0"/>
              <a:t>, then </a:t>
            </a:r>
            <a:r>
              <a:rPr lang="en-US" i="1" dirty="0" smtClean="0"/>
              <a:t>permissions</a:t>
            </a:r>
            <a:r>
              <a:rPr lang="en-US" dirty="0" smtClean="0"/>
              <a:t> and set execute rights to at least </a:t>
            </a:r>
            <a:r>
              <a:rPr lang="en-US" i="1" dirty="0" smtClean="0"/>
              <a:t>owner</a:t>
            </a:r>
            <a:r>
              <a:rPr lang="en-US" dirty="0" smtClean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first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27984" y="1200151"/>
            <a:ext cx="4258816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Double click a cell to get a drop down menu</a:t>
            </a:r>
          </a:p>
          <a:p>
            <a:pPr lvl="1"/>
            <a:r>
              <a:rPr lang="en-US" dirty="0" smtClean="0"/>
              <a:t>First for </a:t>
            </a:r>
            <a:r>
              <a:rPr lang="en-US" i="1" dirty="0" smtClean="0"/>
              <a:t>direction</a:t>
            </a:r>
            <a:r>
              <a:rPr lang="en-US" dirty="0" smtClean="0"/>
              <a:t> then for </a:t>
            </a:r>
            <a:r>
              <a:rPr lang="en-US" i="1" dirty="0" smtClean="0"/>
              <a:t>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sure to give all pins a name if you </a:t>
            </a:r>
            <a:r>
              <a:rPr lang="en-US" dirty="0" smtClean="0"/>
              <a:t>choose </a:t>
            </a:r>
            <a:r>
              <a:rPr lang="en-US" dirty="0" smtClean="0"/>
              <a:t>something else than void</a:t>
            </a:r>
          </a:p>
          <a:p>
            <a:pPr lvl="1"/>
            <a:r>
              <a:rPr lang="en-US" dirty="0" smtClean="0"/>
              <a:t>So make sure not to save if you still have red borders around cells. </a:t>
            </a:r>
            <a:r>
              <a:rPr lang="en-US" dirty="0" err="1" smtClean="0"/>
              <a:t>scratchClient</a:t>
            </a:r>
            <a:r>
              <a:rPr lang="en-US" dirty="0" smtClean="0"/>
              <a:t> will fail to start with such a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 tool checks wrong configurations. Examples:</a:t>
            </a:r>
          </a:p>
          <a:p>
            <a:pPr lvl="1"/>
            <a:r>
              <a:rPr lang="en-US" dirty="0" smtClean="0"/>
              <a:t>Pins 0, 1 and 13 cannot be used at all</a:t>
            </a:r>
          </a:p>
          <a:p>
            <a:pPr lvl="1"/>
            <a:r>
              <a:rPr lang="en-US" dirty="0" smtClean="0"/>
              <a:t>Analog in only available on A0 to A7</a:t>
            </a:r>
          </a:p>
          <a:p>
            <a:pPr lvl="1"/>
            <a:r>
              <a:rPr lang="en-US" dirty="0" smtClean="0"/>
              <a:t>Pins A6 and A7 can only be used for analog in</a:t>
            </a:r>
          </a:p>
          <a:p>
            <a:pPr lvl="1"/>
            <a:r>
              <a:rPr lang="en-US" dirty="0" smtClean="0"/>
              <a:t>Pins 9 and 10 cannot be used for PWM if any pin is configured for servo (see later)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file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Call it </a:t>
            </a:r>
            <a:r>
              <a:rPr lang="en-US" i="1" dirty="0" smtClean="0"/>
              <a:t>PiAndMore.xml</a:t>
            </a:r>
          </a:p>
          <a:p>
            <a:r>
              <a:rPr lang="en-US" b="1" dirty="0" smtClean="0"/>
              <a:t>Leave the tool open </a:t>
            </a:r>
            <a:r>
              <a:rPr lang="en-US" dirty="0" smtClean="0"/>
              <a:t>for the next exercises.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5: Wiring the board and run the first setup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8194" name="Picture 2" descr="C:\Users\M5810video\Pictures\Picasa\Exports\20170620\P10308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771550"/>
            <a:ext cx="5202238" cy="3967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96448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short </a:t>
            </a:r>
            <a:r>
              <a:rPr lang="en-US" dirty="0" smtClean="0"/>
              <a:t>wires and se </a:t>
            </a:r>
            <a:r>
              <a:rPr lang="en-US" dirty="0" smtClean="0"/>
              <a:t>the indicated holes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short wires (10 cm) and some longer (15 cm)</a:t>
            </a:r>
          </a:p>
          <a:p>
            <a:r>
              <a:rPr lang="en-US" dirty="0" smtClean="0"/>
              <a:t>Use the shortest that you can</a:t>
            </a:r>
          </a:p>
          <a:p>
            <a:pPr lvl="1"/>
            <a:r>
              <a:rPr lang="en-US" dirty="0" smtClean="0"/>
              <a:t>Get a less messy setup</a:t>
            </a:r>
          </a:p>
          <a:p>
            <a:pPr lvl="1"/>
            <a:r>
              <a:rPr lang="en-US" dirty="0" smtClean="0"/>
              <a:t>You may run out of long wires</a:t>
            </a:r>
          </a:p>
          <a:p>
            <a:r>
              <a:rPr lang="en-US" dirty="0" smtClean="0"/>
              <a:t>You can in principle build up at different places on the breadboard</a:t>
            </a:r>
          </a:p>
          <a:p>
            <a:pPr lvl="1"/>
            <a:r>
              <a:rPr lang="en-US" dirty="0" smtClean="0"/>
              <a:t>However, please use the indicated columns to avoid running out of space on the breadboard in the later part of the exercise.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5810video\Documents\Weekendschool\Pi And More\PiAndMore WS - 0 - Star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496" y="1108329"/>
            <a:ext cx="3396590" cy="3365805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4086168" y="1059582"/>
            <a:ext cx="720080" cy="345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power wires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5436096" y="4515966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4572000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5810video\Documents\Weekendschool\Pi And More\PiAndMore WS - 1 - Red LED and button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1710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the red LED and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291581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563888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62281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-OMHOOG 16"/>
          <p:cNvSpPr/>
          <p:nvPr/>
        </p:nvSpPr>
        <p:spPr>
          <a:xfrm rot="10800000">
            <a:off x="6660232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presentation is messed up …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the Calibri font on your Raspberry Pi (standard on Windows but not on Raspberry Pi).</a:t>
            </a:r>
          </a:p>
          <a:p>
            <a:r>
              <a:rPr lang="en-US" dirty="0" smtClean="0"/>
              <a:t>Either obtain and install that font, or …</a:t>
            </a:r>
          </a:p>
          <a:p>
            <a:r>
              <a:rPr lang="en-US" dirty="0" smtClean="0"/>
              <a:t>… look at the PDF version of the presentation</a:t>
            </a:r>
          </a:p>
          <a:p>
            <a:pPr lvl="1"/>
            <a:r>
              <a:rPr lang="en-US" dirty="0" smtClean="0"/>
              <a:t>But in that version you cannot copy/paste.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</a:t>
            </a:r>
            <a:r>
              <a:rPr lang="en-US" b="1" dirty="0" smtClean="0"/>
              <a:t>both of you </a:t>
            </a:r>
            <a:r>
              <a:rPr lang="en-US" dirty="0" smtClean="0"/>
              <a:t>that the wiring is correct.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make a new file 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into the file (copy/paste from this presentation):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PiAndMore.xml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pause –p “Press Enter to continue”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Make the file executable (file properties, permissions)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board and switch on power</a:t>
            </a:r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, this time go </a:t>
            </a:r>
            <a:r>
              <a:rPr lang="en-US" sz="2000" dirty="0" smtClean="0"/>
              <a:t>via </a:t>
            </a:r>
            <a:r>
              <a:rPr lang="en-US" sz="2000" dirty="0" smtClean="0"/>
              <a:t>the USB </a:t>
            </a:r>
            <a:r>
              <a:rPr lang="en-US" sz="2000" dirty="0" smtClean="0"/>
              <a:t>hub</a:t>
            </a:r>
            <a:endParaRPr lang="en-US" sz="2000" dirty="0" smtClean="0"/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made (e.g. double click it and when asked choose </a:t>
            </a:r>
            <a:r>
              <a:rPr lang="en-US" sz="2000" i="1" dirty="0" smtClean="0"/>
              <a:t>Execute in Terminal)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will complain that it has no connection to Scratch</a:t>
            </a:r>
          </a:p>
          <a:p>
            <a:pPr lvl="1"/>
            <a:r>
              <a:rPr lang="en-US" sz="1600" dirty="0" smtClean="0"/>
              <a:t>Which is logical because Scratch was not started yet.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Scratch 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 Scratch</a:t>
            </a:r>
          </a:p>
          <a:p>
            <a:r>
              <a:rPr lang="en-US" dirty="0" smtClean="0"/>
              <a:t>Enable remote connections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the variable </a:t>
            </a:r>
            <a:r>
              <a:rPr lang="en-US" i="1" dirty="0" smtClean="0"/>
              <a:t>Big Red LED</a:t>
            </a:r>
            <a:r>
              <a:rPr lang="en-US" dirty="0" smtClean="0"/>
              <a:t>, available to all sprites</a:t>
            </a:r>
          </a:p>
          <a:p>
            <a:r>
              <a:rPr lang="en-US" dirty="0" smtClean="0"/>
              <a:t>Make the variable visible (tick the box in front)</a:t>
            </a:r>
            <a:endParaRPr lang="en-US" dirty="0" smtClean="0"/>
          </a:p>
          <a:p>
            <a:r>
              <a:rPr lang="en-US" dirty="0" smtClean="0"/>
              <a:t>Make the sensors visible</a:t>
            </a:r>
          </a:p>
          <a:p>
            <a:r>
              <a:rPr lang="en-US" dirty="0" smtClean="0"/>
              <a:t>Save the file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Name does not </a:t>
            </a:r>
            <a:r>
              <a:rPr lang="en-US" dirty="0" smtClean="0"/>
              <a:t>matter, e.g. PiAndMore.sb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13159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LED on the </a:t>
            </a:r>
            <a:r>
              <a:rPr lang="en-US" dirty="0" err="1" smtClean="0"/>
              <a:t>Arduino</a:t>
            </a:r>
            <a:r>
              <a:rPr lang="en-US" dirty="0" smtClean="0"/>
              <a:t> is blinking slowly </a:t>
            </a:r>
            <a:r>
              <a:rPr lang="en-US" b="1" dirty="0" smtClean="0"/>
              <a:t>only then </a:t>
            </a:r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is downloaded and </a:t>
            </a:r>
            <a:r>
              <a:rPr lang="en-US" dirty="0" err="1" smtClean="0"/>
              <a:t>scratchClient</a:t>
            </a:r>
            <a:r>
              <a:rPr lang="en-US" dirty="0" smtClean="0"/>
              <a:t> 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may take 5 seconds before this happens.</a:t>
            </a:r>
          </a:p>
          <a:p>
            <a:r>
              <a:rPr lang="en-US" dirty="0" smtClean="0"/>
              <a:t>Make the value of </a:t>
            </a:r>
            <a:r>
              <a:rPr lang="en-US" i="1" dirty="0" smtClean="0"/>
              <a:t>Big Red LED </a:t>
            </a:r>
            <a:r>
              <a:rPr lang="en-US" dirty="0" smtClean="0"/>
              <a:t>to 1.</a:t>
            </a:r>
          </a:p>
          <a:p>
            <a:pPr lvl="1"/>
            <a:r>
              <a:rPr lang="en-US" dirty="0" smtClean="0"/>
              <a:t>You can use slider on the variable. You see no slider? Double click it </a:t>
            </a:r>
            <a:r>
              <a:rPr lang="en-US" dirty="0" smtClean="0"/>
              <a:t>a few times.</a:t>
            </a:r>
            <a:endParaRPr lang="en-US" dirty="0" smtClean="0"/>
          </a:p>
          <a:p>
            <a:pPr lvl="1"/>
            <a:r>
              <a:rPr lang="en-US" dirty="0" smtClean="0"/>
              <a:t>Does the LED </a:t>
            </a:r>
            <a:r>
              <a:rPr lang="en-US" dirty="0" err="1" smtClean="0"/>
              <a:t>lite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Press the button on the breadboard</a:t>
            </a:r>
          </a:p>
          <a:p>
            <a:pPr lvl="1"/>
            <a:r>
              <a:rPr lang="en-US" dirty="0" smtClean="0"/>
              <a:t>Do you see the value of the sensor </a:t>
            </a:r>
            <a:r>
              <a:rPr lang="en-US" i="1" dirty="0" smtClean="0"/>
              <a:t>Button</a:t>
            </a:r>
            <a:r>
              <a:rPr lang="en-US" dirty="0" smtClean="0"/>
              <a:t> change from 1 to 0?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35</a:t>
            </a:fld>
            <a:endParaRPr lang="nl-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the browser</a:t>
            </a:r>
          </a:p>
          <a:p>
            <a:r>
              <a:rPr lang="en-US" dirty="0" smtClean="0"/>
              <a:t>Type </a:t>
            </a:r>
            <a:r>
              <a:rPr lang="en-US" i="1" dirty="0" smtClean="0"/>
              <a:t>localhost:8080</a:t>
            </a:r>
          </a:p>
          <a:p>
            <a:r>
              <a:rPr lang="en-US" dirty="0" smtClean="0"/>
              <a:t>Click </a:t>
            </a:r>
            <a:r>
              <a:rPr lang="en-US" i="1" dirty="0" smtClean="0"/>
              <a:t>adapters</a:t>
            </a:r>
          </a:p>
          <a:p>
            <a:r>
              <a:rPr lang="en-US" dirty="0" smtClean="0"/>
              <a:t>Note that naming is reversed: </a:t>
            </a:r>
          </a:p>
          <a:p>
            <a:pPr lvl="1"/>
            <a:r>
              <a:rPr lang="en-US" dirty="0" smtClean="0"/>
              <a:t>Output is called input and</a:t>
            </a:r>
          </a:p>
          <a:p>
            <a:pPr lvl="1"/>
            <a:r>
              <a:rPr lang="en-US" dirty="0" smtClean="0"/>
              <a:t>Input is called output</a:t>
            </a:r>
          </a:p>
          <a:p>
            <a:r>
              <a:rPr lang="en-US" dirty="0" smtClean="0"/>
              <a:t>Therefore best refer to the variable names.</a:t>
            </a:r>
          </a:p>
          <a:p>
            <a:r>
              <a:rPr lang="en-US" dirty="0" smtClean="0"/>
              <a:t>You will see that values are only displayed after they have changed (otherwise a question mark (?) is displayed).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/>
          <a:lstStyle/>
          <a:p>
            <a:r>
              <a:rPr lang="en-US" dirty="0" smtClean="0"/>
              <a:t>Make a program in scratch which will let the Red LED </a:t>
            </a:r>
            <a:r>
              <a:rPr lang="en-US" dirty="0" err="1" smtClean="0"/>
              <a:t>lite</a:t>
            </a:r>
            <a:r>
              <a:rPr lang="en-US" dirty="0" smtClean="0"/>
              <a:t> up when the button is pressed.</a:t>
            </a:r>
          </a:p>
          <a:p>
            <a:r>
              <a:rPr lang="en-US" dirty="0" smtClean="0"/>
              <a:t>First define a new sprite</a:t>
            </a:r>
          </a:p>
          <a:p>
            <a:r>
              <a:rPr lang="en-US" dirty="0" smtClean="0"/>
              <a:t>In that sprite create the program.</a:t>
            </a:r>
          </a:p>
          <a:p>
            <a:r>
              <a:rPr lang="en-US" dirty="0" smtClean="0"/>
              <a:t>You need these elements.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37</a:t>
            </a:fld>
            <a:endParaRPr lang="nl-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Part 6: Adding the Big Green LED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38</a:t>
            </a:fld>
            <a:endParaRPr lang="nl-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updating the board</a:t>
            </a:r>
          </a:p>
          <a:p>
            <a:pPr lvl="1"/>
            <a:r>
              <a:rPr lang="en-US" dirty="0" smtClean="0"/>
              <a:t>First pull the USB cable out (from the board or from the hub)</a:t>
            </a:r>
          </a:p>
          <a:p>
            <a:pPr lvl="1"/>
            <a:r>
              <a:rPr lang="en-US" dirty="0" smtClean="0"/>
              <a:t>Switch off the 9V 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39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Documents\Weekendschool\Pi And More\PiAndMore WS - 2 -Green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0112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green LED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40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2483768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and reconnect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correct wiring</a:t>
            </a:r>
          </a:p>
          <a:p>
            <a:r>
              <a:rPr lang="en-US" dirty="0" smtClean="0"/>
              <a:t>Switch on the 9V power</a:t>
            </a:r>
          </a:p>
          <a:p>
            <a:r>
              <a:rPr lang="en-US" dirty="0" smtClean="0"/>
              <a:t>Connect the USB cable again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41</a:t>
            </a:fld>
            <a:endParaRPr lang="nl-N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and restart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19621"/>
            <a:ext cx="8229600" cy="3175001"/>
          </a:xfrm>
        </p:spPr>
        <p:txBody>
          <a:bodyPr/>
          <a:lstStyle/>
          <a:p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(close the window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config</a:t>
            </a:r>
            <a:r>
              <a:rPr lang="en-US" dirty="0" smtClean="0"/>
              <a:t> tool (which should still be open)</a:t>
            </a:r>
          </a:p>
          <a:p>
            <a:r>
              <a:rPr lang="en-US" dirty="0" smtClean="0"/>
              <a:t>Define an output on pin 2 and call it </a:t>
            </a:r>
            <a:r>
              <a:rPr lang="en-US" i="1" dirty="0" smtClean="0"/>
              <a:t>Big Green LED</a:t>
            </a:r>
          </a:p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 (and leave the tool open)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using the script that you created before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42</a:t>
            </a:fld>
            <a:endParaRPr lang="nl-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 the variable Big Green LED</a:t>
            </a:r>
          </a:p>
          <a:p>
            <a:r>
              <a:rPr lang="en-US" dirty="0" smtClean="0"/>
              <a:t>Create a sprite for the green LED</a:t>
            </a:r>
          </a:p>
          <a:p>
            <a:r>
              <a:rPr lang="en-US" dirty="0" smtClean="0"/>
              <a:t>Create in that sprite a program that implements a toggle switch: 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ress once: LED goes on</a:t>
            </a:r>
          </a:p>
          <a:p>
            <a:pPr lvl="1"/>
            <a:r>
              <a:rPr lang="en-US" dirty="0" smtClean="0"/>
              <a:t>Press once more: LED goes off</a:t>
            </a:r>
          </a:p>
          <a:p>
            <a:r>
              <a:rPr lang="en-US" dirty="0" smtClean="0"/>
              <a:t>You need these program elements.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43</a:t>
            </a:fld>
            <a:endParaRPr lang="nl-N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7: Pulse Width Modulation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44</a:t>
            </a:fld>
            <a:endParaRPr lang="nl-N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45</a:t>
            </a:fld>
            <a:endParaRPr lang="nl-N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46</a:t>
            </a:fld>
            <a:endParaRPr lang="nl-N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Documents\Weekendschool\Pi And More\PiAndMore WS - 2 -Green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0112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47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-OMHOOG 12"/>
          <p:cNvSpPr/>
          <p:nvPr/>
        </p:nvSpPr>
        <p:spPr>
          <a:xfrm rot="10800000">
            <a:off x="765041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765041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6732240" y="422793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here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1907704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again</a:t>
            </a:r>
          </a:p>
          <a:p>
            <a:pPr lvl="1"/>
            <a:r>
              <a:rPr lang="en-US" dirty="0" smtClean="0"/>
              <a:t>Define Servo 1 on pin 12 (direction: output, function: servo)</a:t>
            </a:r>
          </a:p>
          <a:p>
            <a:r>
              <a:rPr lang="en-US" dirty="0" smtClean="0"/>
              <a:t>Now that you are updating anyway, already define for the next steps:</a:t>
            </a:r>
          </a:p>
          <a:p>
            <a:pPr lvl="1"/>
            <a:r>
              <a:rPr lang="en-US" dirty="0" smtClean="0"/>
              <a:t>Define Big Blue LED on pin 5 (direction: output, function: PWM)</a:t>
            </a:r>
          </a:p>
          <a:p>
            <a:pPr lvl="1"/>
            <a:r>
              <a:rPr lang="en-US" dirty="0" smtClean="0"/>
              <a:t>Define Buzzer on pin 11 (direction: output, function: PWM)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Potmeter</a:t>
            </a:r>
            <a:r>
              <a:rPr lang="en-US" dirty="0" smtClean="0"/>
              <a:t> on pin A4 (direction: input, function: analog)</a:t>
            </a:r>
          </a:p>
          <a:p>
            <a:r>
              <a:rPr lang="en-US" dirty="0" smtClean="0"/>
              <a:t>Don’t forget to save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Stop and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Define in Scratch a variable </a:t>
            </a:r>
            <a:r>
              <a:rPr lang="en-US" i="1" dirty="0" smtClean="0"/>
              <a:t>Servo 1</a:t>
            </a:r>
          </a:p>
          <a:p>
            <a:r>
              <a:rPr lang="en-US" dirty="0" smtClean="0"/>
              <a:t>Make the variable visible</a:t>
            </a:r>
          </a:p>
          <a:p>
            <a:r>
              <a:rPr lang="en-US" dirty="0" smtClean="0"/>
              <a:t>Give </a:t>
            </a:r>
            <a:r>
              <a:rPr lang="en-US" i="1" dirty="0" smtClean="0"/>
              <a:t>Servo 1 </a:t>
            </a:r>
            <a:r>
              <a:rPr lang="en-US" dirty="0" smtClean="0"/>
              <a:t>values between 0 and 255</a:t>
            </a:r>
          </a:p>
          <a:p>
            <a:pPr lvl="1"/>
            <a:r>
              <a:rPr lang="en-US" dirty="0" smtClean="0"/>
              <a:t>You can use the slider on the displayed variable for values between 0 and 100</a:t>
            </a:r>
          </a:p>
          <a:p>
            <a:pPr lvl="1"/>
            <a:r>
              <a:rPr lang="en-US" dirty="0" smtClean="0"/>
              <a:t>You will need to put a statement in to give it other values.</a:t>
            </a:r>
          </a:p>
          <a:p>
            <a:r>
              <a:rPr lang="en-US" dirty="0" smtClean="0"/>
              <a:t>Does the servo turn?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49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the material you created to your USB stick (if you want)</a:t>
            </a:r>
          </a:p>
          <a:p>
            <a:r>
              <a:rPr lang="en-US" sz="2000" dirty="0" smtClean="0"/>
              <a:t>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5810video\Documents\Weekendschool\Pi And More\PiAndMore WS - 3 - PWM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32" y="1113662"/>
            <a:ext cx="5223154" cy="351972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50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Big Blue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You will see that </a:t>
            </a:r>
            <a:r>
              <a:rPr lang="en-US" dirty="0" err="1" smtClean="0"/>
              <a:t>scratchClient</a:t>
            </a:r>
            <a:r>
              <a:rPr lang="en-US" dirty="0" smtClean="0"/>
              <a:t> finds the board again</a:t>
            </a:r>
          </a:p>
          <a:p>
            <a:r>
              <a:rPr lang="en-US" dirty="0" smtClean="0"/>
              <a:t>You already updated the </a:t>
            </a:r>
            <a:r>
              <a:rPr lang="en-US" dirty="0" err="1" smtClean="0"/>
              <a:t>config</a:t>
            </a:r>
            <a:r>
              <a:rPr lang="en-US" dirty="0" smtClean="0"/>
              <a:t> file in the previous step, so no need to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In Scratch, create a variable </a:t>
            </a:r>
            <a:r>
              <a:rPr lang="en-US" i="1" dirty="0" smtClean="0"/>
              <a:t>Big Blue LED</a:t>
            </a:r>
          </a:p>
          <a:p>
            <a:r>
              <a:rPr lang="en-US" dirty="0" smtClean="0"/>
              <a:t>Give this variable values between 0 and 100 with the slider</a:t>
            </a:r>
          </a:p>
          <a:p>
            <a:pPr lvl="1"/>
            <a:r>
              <a:rPr lang="en-US" dirty="0" smtClean="0"/>
              <a:t>You will later use variables between 0 and 255.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51</a:t>
            </a:fld>
            <a:endParaRPr lang="nl-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52</a:t>
            </a:fld>
            <a:endParaRPr lang="nl-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5810video\Documents\Weekendschool\Pi And More\PiAndMore WS - 3 - PWM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32" y="1113662"/>
            <a:ext cx="5223154" cy="351972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buzzer to pin 11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53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9" name="PIJL-OMHOOG 18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-OMHOOG 19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watch the wires. Connect 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GND and </a:t>
            </a:r>
            <a:r>
              <a:rPr lang="en-US" dirty="0" smtClean="0">
                <a:solidFill>
                  <a:schemeClr val="bg1"/>
                </a:solidFill>
              </a:rPr>
              <a:t>I/O!</a:t>
            </a:r>
            <a:endParaRPr lang="nl-NL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, because the </a:t>
            </a:r>
            <a:r>
              <a:rPr lang="en-US" dirty="0" err="1" smtClean="0"/>
              <a:t>config</a:t>
            </a:r>
            <a:r>
              <a:rPr lang="en-US" dirty="0" smtClean="0"/>
              <a:t> file was not changed.</a:t>
            </a:r>
          </a:p>
          <a:p>
            <a:r>
              <a:rPr lang="en-US" dirty="0" smtClean="0"/>
              <a:t>Define a variable Buzzer in Scratch</a:t>
            </a:r>
          </a:p>
          <a:p>
            <a:r>
              <a:rPr lang="en-US" dirty="0" smtClean="0"/>
              <a:t>Give it values between 0 and 100 </a:t>
            </a:r>
          </a:p>
          <a:p>
            <a:pPr lvl="1"/>
            <a:r>
              <a:rPr lang="en-US" dirty="0" smtClean="0"/>
              <a:t>Using the slider on the variable</a:t>
            </a:r>
          </a:p>
          <a:p>
            <a:pPr lvl="1"/>
            <a:r>
              <a:rPr lang="en-US" dirty="0" smtClean="0"/>
              <a:t>Does the value have much impact?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54</a:t>
            </a:fld>
            <a:endParaRPr lang="nl-N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55</a:t>
            </a:fld>
            <a:endParaRPr lang="nl-NL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8: Adding analog input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56</a:t>
            </a:fld>
            <a:endParaRPr lang="nl-NL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3"/>
            <a:ext cx="5223952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57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Reconnect and repower.</a:t>
            </a:r>
          </a:p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 because no updates were made to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Done already before</a:t>
            </a:r>
          </a:p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visible</a:t>
            </a:r>
          </a:p>
          <a:p>
            <a:r>
              <a:rPr lang="en-US" dirty="0" smtClean="0"/>
              <a:t>Turn the knob and see the values change</a:t>
            </a:r>
          </a:p>
          <a:p>
            <a:pPr lvl="1"/>
            <a:r>
              <a:rPr lang="en-US" dirty="0" smtClean="0"/>
              <a:t>Between about 0 and about 1024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58</a:t>
            </a:fld>
            <a:endParaRPr lang="nl-NL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Potmeter</a:t>
            </a:r>
            <a:r>
              <a:rPr lang="en-US" dirty="0" smtClean="0"/>
              <a:t> and Big Blue LED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visible.</a:t>
            </a:r>
          </a:p>
          <a:p>
            <a:r>
              <a:rPr lang="en-US" dirty="0" smtClean="0"/>
              <a:t>Make some code that takes the potentiometer reading (between 0 and 1024) and transforms it into the range 0 to 255 (so divide by 4) and set the value of </a:t>
            </a:r>
            <a:r>
              <a:rPr lang="en-US" i="1" dirty="0" smtClean="0"/>
              <a:t>Big Blue LED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LED intensity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that </a:t>
            </a:r>
            <a:r>
              <a:rPr lang="en-US" dirty="0" smtClean="0"/>
              <a:t>when turning to the right, the intensity goes down.</a:t>
            </a:r>
          </a:p>
          <a:p>
            <a:pPr lvl="1"/>
            <a:r>
              <a:rPr lang="en-US" dirty="0" smtClean="0"/>
              <a:t>This is not what you expect.</a:t>
            </a:r>
          </a:p>
          <a:p>
            <a:pPr lvl="1"/>
            <a:r>
              <a:rPr lang="en-US" dirty="0" smtClean="0"/>
              <a:t>How can you very simply change this?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59</a:t>
            </a:fld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3"/>
            <a:r>
              <a:rPr lang="en-US" dirty="0" smtClean="0"/>
              <a:t>For sounding a buzzer</a:t>
            </a:r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pPr lvl="1"/>
            <a:r>
              <a:rPr lang="en-US" dirty="0" smtClean="0"/>
              <a:t>Monitoring the inputs and outputs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Saving your setup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60</a:t>
            </a:fld>
            <a:endParaRPr lang="nl-NL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save your setup?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the flyer with you to remember the important logistics.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61</a:t>
            </a:fld>
            <a:endParaRPr lang="nl-N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081386"/>
          </a:xfrm>
        </p:spPr>
        <p:txBody>
          <a:bodyPr/>
          <a:lstStyle/>
          <a:p>
            <a:pPr algn="ctr"/>
            <a:r>
              <a:rPr lang="en-US" dirty="0" smtClean="0"/>
              <a:t>End of the beginners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63</a:t>
            </a:fld>
            <a:endParaRPr lang="nl-N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start here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did not do this directly after the beginners workshop</a:t>
            </a:r>
          </a:p>
          <a:p>
            <a:r>
              <a:rPr lang="en-US" dirty="0" smtClean="0"/>
              <a:t>Do this ….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Create a .</a:t>
            </a:r>
            <a:r>
              <a:rPr lang="en-US" dirty="0" err="1" smtClean="0"/>
              <a:t>sh</a:t>
            </a:r>
            <a:r>
              <a:rPr lang="en-US" dirty="0" smtClean="0"/>
              <a:t> file to 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Wire + and – to the breadboard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65</a:t>
            </a:fld>
            <a:endParaRPr lang="nl-NL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priorities of your 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The workshop may be too short to do all activities.</a:t>
            </a:r>
          </a:p>
          <a:p>
            <a:pPr lvl="1"/>
            <a:r>
              <a:rPr lang="en-US" dirty="0" smtClean="0"/>
              <a:t>So pick the order of the topics from the list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 topics </a:t>
            </a:r>
            <a:r>
              <a:rPr lang="en-US" dirty="0" smtClean="0"/>
              <a:t>teach you more about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700" dirty="0" smtClean="0">
                <a:solidFill>
                  <a:srgbClr val="007A37"/>
                </a:solidFill>
              </a:rPr>
              <a:t>green topics </a:t>
            </a:r>
            <a:r>
              <a:rPr lang="en-US" dirty="0" smtClean="0"/>
              <a:t>teach you more about </a:t>
            </a:r>
            <a:r>
              <a:rPr lang="en-US" dirty="0" smtClean="0"/>
              <a:t>electronics, sensors </a:t>
            </a:r>
            <a:r>
              <a:rPr lang="en-US" dirty="0" smtClean="0"/>
              <a:t>and engineering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60384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7A37"/>
                </a:solidFill>
              </a:rPr>
              <a:t>Joystick</a:t>
            </a:r>
          </a:p>
          <a:p>
            <a:pPr lvl="1"/>
            <a:r>
              <a:rPr lang="en-US" dirty="0" smtClean="0"/>
              <a:t>Control position or control speed</a:t>
            </a:r>
          </a:p>
          <a:p>
            <a:pPr lvl="1"/>
            <a:r>
              <a:rPr lang="en-US" dirty="0" smtClean="0"/>
              <a:t>Take care of calibration and drift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3-color LED</a:t>
            </a:r>
          </a:p>
          <a:p>
            <a:pPr lvl="1"/>
            <a:r>
              <a:rPr lang="en-US" dirty="0" smtClean="0"/>
              <a:t>To make any 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Counter function</a:t>
            </a:r>
          </a:p>
          <a:p>
            <a:pPr lvl="1"/>
            <a:r>
              <a:rPr lang="en-US" dirty="0" smtClean="0"/>
              <a:t>With button or IR slotted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Touch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Tilt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Microphone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Strongly link the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 to the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safety</a:t>
            </a:r>
          </a:p>
          <a:p>
            <a:pPr lvl="1"/>
            <a:r>
              <a:rPr lang="en-US" dirty="0" smtClean="0"/>
              <a:t>For connection errors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multiple </a:t>
            </a:r>
            <a:r>
              <a:rPr lang="en-US" dirty="0" err="1" smtClean="0">
                <a:solidFill>
                  <a:srgbClr val="FF0000"/>
                </a:solidFill>
              </a:rPr>
              <a:t>Arduinos</a:t>
            </a:r>
            <a:r>
              <a:rPr lang="en-US" dirty="0" smtClean="0">
                <a:solidFill>
                  <a:srgbClr val="FF0000"/>
                </a:solidFill>
              </a:rPr>
              <a:t>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 On Self Test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relay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220 Volt appliances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camera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66</a:t>
            </a:fld>
            <a:endParaRPr lang="nl-NL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joy stick consists of</a:t>
            </a:r>
          </a:p>
          <a:p>
            <a:pPr lvl="1"/>
            <a:r>
              <a:rPr lang="en-US" dirty="0" smtClean="0"/>
              <a:t>Potentiometer for X</a:t>
            </a:r>
          </a:p>
          <a:p>
            <a:pPr lvl="1"/>
            <a:r>
              <a:rPr lang="en-US" dirty="0" smtClean="0"/>
              <a:t>Potentiometer for Y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Wire these 3 signals via a 1 </a:t>
            </a:r>
            <a:r>
              <a:rPr lang="en-US" dirty="0" err="1" smtClean="0"/>
              <a:t>kOhm</a:t>
            </a:r>
            <a:r>
              <a:rPr lang="en-US" dirty="0" smtClean="0"/>
              <a:t> resistor on the breadboard to pins A1 and A2 for X and Y and the button to one of the digital pins.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Once it runs, you can see values for the </a:t>
            </a:r>
            <a:r>
              <a:rPr lang="en-US" dirty="0" err="1" smtClean="0"/>
              <a:t>potmeter</a:t>
            </a:r>
            <a:r>
              <a:rPr lang="en-US" dirty="0" smtClean="0"/>
              <a:t> as sensors in Scratch.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67</a:t>
            </a:fld>
            <a:endParaRPr lang="nl-NL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PiAndMore WS - 5 - joy stick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61993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joy stick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131840" y="113159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185167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count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69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1835696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Joysticks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directly use the value of the joystick </a:t>
            </a:r>
          </a:p>
          <a:p>
            <a:pPr lvl="1"/>
            <a:r>
              <a:rPr lang="en-US" dirty="0" smtClean="0"/>
              <a:t>E.g. to control the position of a servo</a:t>
            </a:r>
          </a:p>
          <a:p>
            <a:pPr lvl="1"/>
            <a:r>
              <a:rPr lang="en-US" dirty="0" smtClean="0"/>
              <a:t>E.g. to control the intensity of a LED</a:t>
            </a:r>
          </a:p>
          <a:p>
            <a:pPr lvl="1"/>
            <a:r>
              <a:rPr lang="en-US" dirty="0" smtClean="0"/>
              <a:t>When release the knob, it will then move to the middle value.</a:t>
            </a:r>
          </a:p>
          <a:p>
            <a:r>
              <a:rPr lang="en-US" dirty="0" smtClean="0"/>
              <a:t>You can alternatively use the joystick determine the speed of the change</a:t>
            </a:r>
          </a:p>
          <a:p>
            <a:pPr lvl="1"/>
            <a:r>
              <a:rPr lang="en-US" dirty="0" smtClean="0"/>
              <a:t>E.g. move a servo fast or slow. Let the servo stop at the latest position when you release the knob.</a:t>
            </a:r>
          </a:p>
          <a:p>
            <a:pPr lvl="1"/>
            <a:r>
              <a:rPr lang="en-US" dirty="0" smtClean="0"/>
              <a:t>You can also use the Scratch pen function draw on the screen.</a:t>
            </a:r>
          </a:p>
          <a:p>
            <a:pPr lvl="2"/>
            <a:r>
              <a:rPr lang="en-US" dirty="0" smtClean="0"/>
              <a:t>And e.g. use the potentiometer to change pen width or color.</a:t>
            </a:r>
          </a:p>
          <a:p>
            <a:pPr lvl="1"/>
            <a:r>
              <a:rPr lang="en-US" dirty="0" smtClean="0"/>
              <a:t>Take care of drift (see next slide)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70</a:t>
            </a:fld>
            <a:endParaRPr lang="nl-NL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drift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all joysticks will give the same value if they are in the middle position</a:t>
            </a:r>
          </a:p>
          <a:p>
            <a:r>
              <a:rPr lang="en-US" dirty="0" smtClean="0"/>
              <a:t>Influenced by temperature, the value produced in the middle position can drift over time.</a:t>
            </a:r>
          </a:p>
          <a:p>
            <a:r>
              <a:rPr lang="en-US" dirty="0" smtClean="0"/>
              <a:t>Therefore build in some threshold around the middle position</a:t>
            </a:r>
          </a:p>
          <a:p>
            <a:pPr lvl="1"/>
            <a:r>
              <a:rPr lang="en-US" dirty="0" smtClean="0"/>
              <a:t>If the middle position is 512, then do only react if the value changes by at least 5, so &gt; 517 or &lt; 507.</a:t>
            </a:r>
          </a:p>
          <a:p>
            <a:pPr lvl="1"/>
            <a:r>
              <a:rPr lang="en-US" dirty="0" smtClean="0"/>
              <a:t>Whether 5 is enough as threshold you will learn over time. Increase if it drifts more than that.</a:t>
            </a:r>
          </a:p>
          <a:p>
            <a:pPr lvl="1"/>
            <a:r>
              <a:rPr lang="en-US" dirty="0" smtClean="0"/>
              <a:t>If you have a general program that works with several joysticks then you may have to use a larger threshold, or you need to calibrate (adapt the program for each particular servo).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71</a:t>
            </a:fld>
            <a:endParaRPr lang="nl-NL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3-color LED has 3 LEDs in one package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Blue</a:t>
            </a:r>
          </a:p>
          <a:p>
            <a:r>
              <a:rPr lang="en-US" dirty="0" smtClean="0"/>
              <a:t>Use PWM to change the intensity of each color</a:t>
            </a:r>
          </a:p>
          <a:p>
            <a:pPr lvl="1"/>
            <a:r>
              <a:rPr lang="en-US" dirty="0" smtClean="0"/>
              <a:t>In that way you can create the entire spectrum of light</a:t>
            </a:r>
          </a:p>
          <a:p>
            <a:pPr lvl="1"/>
            <a:r>
              <a:rPr lang="en-US" dirty="0" smtClean="0"/>
              <a:t>Including white light</a:t>
            </a:r>
          </a:p>
          <a:p>
            <a:r>
              <a:rPr lang="en-US" dirty="0" smtClean="0"/>
              <a:t>Use pins …….</a:t>
            </a:r>
          </a:p>
          <a:p>
            <a:pPr lvl="1"/>
            <a:r>
              <a:rPr lang="en-US" dirty="0" smtClean="0"/>
              <a:t>If you still have pin xx for the separate green LED, then disconnect that one</a:t>
            </a:r>
          </a:p>
          <a:p>
            <a:pPr lvl="1"/>
            <a:r>
              <a:rPr lang="en-US" dirty="0" smtClean="0"/>
              <a:t>Since also a servo is connected, pins 10 and 11 cannot be used for PWM and only 4 PWM pins are left (of which one is used for the buzzer).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72</a:t>
            </a:fld>
            <a:endParaRPr lang="nl-NL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function using a button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to include a counter on pin</a:t>
            </a:r>
          </a:p>
          <a:p>
            <a:r>
              <a:rPr lang="en-US" dirty="0" smtClean="0"/>
              <a:t>It will count up</a:t>
            </a:r>
            <a:r>
              <a:rPr lang="nl-NL" dirty="0" smtClean="0"/>
              <a:t>.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round</a:t>
            </a:r>
            <a:r>
              <a:rPr lang="nl-NL" dirty="0" smtClean="0"/>
              <a:t> at a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reached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days</a:t>
            </a:r>
            <a:r>
              <a:rPr lang="nl-NL" dirty="0" smtClean="0"/>
              <a:t> of </a:t>
            </a:r>
            <a:r>
              <a:rPr lang="nl-NL" dirty="0" err="1" smtClean="0"/>
              <a:t>counting</a:t>
            </a:r>
            <a:r>
              <a:rPr lang="nl-NL" dirty="0" smtClean="0"/>
              <a:t>.</a:t>
            </a:r>
          </a:p>
          <a:p>
            <a:r>
              <a:rPr lang="en-US" dirty="0" smtClean="0"/>
              <a:t>Max. ca. 80 counts per second = 4800 per minute</a:t>
            </a:r>
          </a:p>
          <a:p>
            <a:r>
              <a:rPr lang="en-US" dirty="0" smtClean="0"/>
              <a:t>There is a 4 ms </a:t>
            </a:r>
            <a:r>
              <a:rPr lang="en-US" dirty="0" err="1" smtClean="0"/>
              <a:t>debouncing</a:t>
            </a:r>
            <a:r>
              <a:rPr lang="en-US" dirty="0" smtClean="0"/>
              <a:t> delay</a:t>
            </a:r>
          </a:p>
          <a:p>
            <a:pPr lvl="1"/>
            <a:r>
              <a:rPr lang="en-US" dirty="0" smtClean="0"/>
              <a:t>So multiple pulses within 4 ms will processed as a single count</a:t>
            </a:r>
          </a:p>
          <a:p>
            <a:pPr lvl="1"/>
            <a:r>
              <a:rPr lang="en-US" dirty="0" smtClean="0"/>
              <a:t>So no need for capacitors to do </a:t>
            </a:r>
            <a:r>
              <a:rPr lang="en-US" dirty="0" err="1" smtClean="0"/>
              <a:t>debouncing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73</a:t>
            </a:fld>
            <a:endParaRPr lang="nl-NL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using an IR slotted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need a pull up resistor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74</a:t>
            </a:fld>
            <a:endParaRPr lang="nl-NL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a tilt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75</a:t>
            </a:fld>
            <a:endParaRPr lang="nl-NL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76</a:t>
            </a:fld>
            <a:endParaRPr lang="nl-NL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react on audio being present or not.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77</a:t>
            </a:fld>
            <a:endParaRPr lang="nl-NL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ident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78</a:t>
            </a:fld>
            <a:endParaRPr lang="nl-NL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79</a:t>
            </a:fld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187624" y="987574"/>
            <a:ext cx="1512168" cy="15121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80</a:t>
            </a:fld>
            <a:endParaRPr lang="nl-NL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81</a:t>
            </a:fld>
            <a:endParaRPr lang="nl-NL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82</a:t>
            </a:fld>
            <a:endParaRPr lang="nl-NL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Safely controlling 220 Volt appliances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 principle use a relay to control 220 Volt appliances.</a:t>
            </a:r>
          </a:p>
          <a:p>
            <a:r>
              <a:rPr lang="en-US" dirty="0" smtClean="0"/>
              <a:t>However, this is not something you want to do in a classroom situation</a:t>
            </a:r>
          </a:p>
          <a:p>
            <a:r>
              <a:rPr lang="en-US" dirty="0" smtClean="0"/>
              <a:t>Alternative: use a remote control and use servos to press the buttons.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83</a:t>
            </a:fld>
            <a:endParaRPr lang="nl-NL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camera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servo to press the button of the camera</a:t>
            </a:r>
          </a:p>
          <a:p>
            <a:r>
              <a:rPr lang="en-US" dirty="0" smtClean="0"/>
              <a:t>Cannot do in the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84</a:t>
            </a:fld>
            <a:endParaRPr lang="nl-NL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save your setup?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85</a:t>
            </a:fld>
            <a:endParaRPr lang="nl-NL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disconnect all components and all wires and put them in the box</a:t>
            </a:r>
          </a:p>
          <a:p>
            <a:r>
              <a:rPr lang="en-US" dirty="0" smtClean="0"/>
              <a:t>Put the pliers in the box</a:t>
            </a:r>
          </a:p>
          <a:p>
            <a:r>
              <a:rPr lang="en-US" dirty="0" smtClean="0"/>
              <a:t>Put the USB cable in the box</a:t>
            </a:r>
          </a:p>
          <a:p>
            <a:r>
              <a:rPr lang="en-US" dirty="0" smtClean="0"/>
              <a:t>Put the empty board in the box on top</a:t>
            </a:r>
          </a:p>
          <a:p>
            <a:r>
              <a:rPr lang="en-US" dirty="0" smtClean="0"/>
              <a:t>Shutdown the Raspberry Pi and then switch off the power.</a:t>
            </a:r>
          </a:p>
          <a:p>
            <a:r>
              <a:rPr lang="en-US" dirty="0" smtClean="0"/>
              <a:t>We will take care of the rest.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86</a:t>
            </a:fld>
            <a:endParaRPr lang="nl-NL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current per pin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output current per pin =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Total current for the board: 1 A</a:t>
            </a:r>
          </a:p>
          <a:p>
            <a:r>
              <a:rPr lang="en-US" dirty="0" smtClean="0"/>
              <a:t>Note that also the potentiometer and the joystick take power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87</a:t>
            </a:fld>
            <a:endParaRPr lang="nl-NL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 Yes!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can also let you configure and use the GPIO pins on the Raspberry Pi itself.</a:t>
            </a:r>
          </a:p>
          <a:p>
            <a:pPr lvl="1"/>
            <a:r>
              <a:rPr lang="en-US" dirty="0" smtClean="0"/>
              <a:t>However be aware:</a:t>
            </a:r>
          </a:p>
          <a:p>
            <a:pPr lvl="2"/>
            <a:r>
              <a:rPr lang="en-US" dirty="0" smtClean="0"/>
              <a:t>There is no analog input on Raspberry Pi.</a:t>
            </a:r>
          </a:p>
          <a:p>
            <a:pPr lvl="2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2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3"/>
            <a:r>
              <a:rPr lang="en-US" dirty="0" smtClean="0"/>
              <a:t>A Raspberry Pi is much more expensive.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control Sonic Pi for high quality audio.</a:t>
            </a:r>
          </a:p>
          <a:p>
            <a:r>
              <a:rPr lang="en-US" dirty="0" smtClean="0"/>
              <a:t>There are also </a:t>
            </a:r>
            <a:r>
              <a:rPr lang="en-US" dirty="0" err="1" smtClean="0"/>
              <a:t>Arduino</a:t>
            </a:r>
            <a:r>
              <a:rPr lang="en-US" dirty="0" smtClean="0"/>
              <a:t> sketches to control LED strips (</a:t>
            </a:r>
            <a:r>
              <a:rPr lang="en-US" dirty="0" err="1" smtClean="0"/>
              <a:t>Neopixel</a:t>
            </a:r>
            <a:r>
              <a:rPr lang="en-US" dirty="0" smtClean="0"/>
              <a:t> WS2812) and to control LEGO Power.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Scratch 2.0 (soon).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run on Windows and then via </a:t>
            </a:r>
            <a:r>
              <a:rPr lang="en-US" dirty="0" err="1" smtClean="0"/>
              <a:t>Arduino</a:t>
            </a:r>
            <a:r>
              <a:rPr lang="en-US" dirty="0" smtClean="0"/>
              <a:t> control peripherals.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multiple Raspberry Pi configurations in a network.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88</a:t>
            </a:fld>
            <a:endParaRPr lang="nl-NL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to hear from you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or remarks about this workshop then send us an email:</a:t>
            </a:r>
          </a:p>
          <a:p>
            <a:pPr lvl="1"/>
            <a:r>
              <a:rPr lang="en-US" dirty="0" smtClean="0">
                <a:hlinkClick r:id="rId2"/>
              </a:rPr>
              <a:t>hans.piam@hanselma.nl</a:t>
            </a:r>
            <a:endParaRPr lang="en-US" dirty="0" smtClean="0"/>
          </a:p>
          <a:p>
            <a:pPr lvl="1"/>
            <a:r>
              <a:rPr lang="en-US" smtClean="0">
                <a:hlinkClick r:id="rId3"/>
              </a:rPr>
              <a:t>heppg@web.de</a:t>
            </a:r>
            <a:endParaRPr lang="en-US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89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2004)</a:t>
            </a:r>
          </a:p>
          <a:p>
            <a:pPr lvl="1"/>
            <a:r>
              <a:rPr lang="en-US" dirty="0" smtClean="0"/>
              <a:t>Physics (since 2011)</a:t>
            </a:r>
          </a:p>
          <a:p>
            <a:pPr lvl="1"/>
            <a:r>
              <a:rPr lang="en-US" dirty="0" smtClean="0"/>
              <a:t>Programming (started in 2016)</a:t>
            </a:r>
          </a:p>
          <a:p>
            <a:pPr lvl="1"/>
            <a:r>
              <a:rPr lang="en-US" dirty="0" smtClean="0"/>
              <a:t>Electro (started in 2016)</a:t>
            </a:r>
          </a:p>
          <a:p>
            <a:r>
              <a:rPr lang="en-US" dirty="0" smtClean="0"/>
              <a:t>Programming: 3 (2) lessons on 5 (3)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Last lesson comprises 2 days but is optional and can be done in a later year.</a:t>
            </a:r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https://www.youtube.com/watch?v=Qo1gnXNzhqE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90</a:t>
            </a:fld>
            <a:endParaRPr lang="nl-NL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(1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list of the cost of the setup of the external board.</a:t>
            </a:r>
          </a:p>
          <a:p>
            <a:r>
              <a:rPr lang="en-US" dirty="0" smtClean="0"/>
              <a:t>Not included is the cost of the </a:t>
            </a:r>
            <a:r>
              <a:rPr lang="en-US" dirty="0" err="1" smtClean="0"/>
              <a:t>perspex</a:t>
            </a:r>
            <a:r>
              <a:rPr lang="en-US" dirty="0" smtClean="0"/>
              <a:t> board and the nuts and bolts, which are not an absolute minimum requirement</a:t>
            </a:r>
          </a:p>
          <a:p>
            <a:pPr lvl="1"/>
            <a:r>
              <a:rPr lang="en-US" dirty="0" smtClean="0"/>
              <a:t>And for which there are alternatives, e.g. use cardboard or an MDF board</a:t>
            </a:r>
          </a:p>
          <a:p>
            <a:r>
              <a:rPr lang="en-US" dirty="0" smtClean="0"/>
              <a:t>All material comes from </a:t>
            </a:r>
            <a:r>
              <a:rPr lang="en-US" dirty="0" err="1" smtClean="0"/>
              <a:t>Aliexpress</a:t>
            </a:r>
            <a:endParaRPr lang="en-US" dirty="0" smtClean="0"/>
          </a:p>
          <a:p>
            <a:pPr lvl="1"/>
            <a:r>
              <a:rPr lang="en-US" dirty="0" smtClean="0"/>
              <a:t>Very cheap</a:t>
            </a:r>
          </a:p>
          <a:p>
            <a:pPr lvl="1"/>
            <a:r>
              <a:rPr lang="en-US" dirty="0" smtClean="0"/>
              <a:t>Often no shipping costs to Europe</a:t>
            </a:r>
          </a:p>
          <a:p>
            <a:pPr lvl="1"/>
            <a:r>
              <a:rPr lang="en-US" dirty="0" smtClean="0"/>
              <a:t>Takes between 2 weeks and 2 months</a:t>
            </a:r>
          </a:p>
          <a:p>
            <a:pPr lvl="2"/>
            <a:r>
              <a:rPr lang="en-US" dirty="0" smtClean="0"/>
              <a:t>Or never arrives, but then money is promptly returned.</a:t>
            </a:r>
          </a:p>
          <a:p>
            <a:pPr lvl="1"/>
            <a:r>
              <a:rPr lang="en-US" dirty="0" smtClean="0"/>
              <a:t>When ordering below 22 euro, no import duties and handling costs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91</a:t>
            </a:fld>
            <a:endParaRPr lang="nl-NL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(2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92</a:t>
            </a:fld>
            <a:endParaRPr lang="nl-NL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93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12829</TotalTime>
  <Words>4326</Words>
  <Application>Microsoft Office PowerPoint</Application>
  <PresentationFormat>Diavoorstelling (16:9)</PresentationFormat>
  <Paragraphs>598</Paragraphs>
  <Slides>93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93</vt:i4>
      </vt:variant>
    </vt:vector>
  </HeadingPairs>
  <TitlesOfParts>
    <vt:vector size="94" baseType="lpstr">
      <vt:lpstr>Office-thema</vt:lpstr>
      <vt:lpstr>Physical computing from Scratch using scratchClient – Beginners  Control servos, LEDs and more from Scratch using RPi, Arduino, scratchClient</vt:lpstr>
      <vt:lpstr>Part 1: Introduction</vt:lpstr>
      <vt:lpstr>If the presentation is messed up … 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 today</vt:lpstr>
      <vt:lpstr>The setup</vt:lpstr>
      <vt:lpstr>Where is the presentation?</vt:lpstr>
      <vt:lpstr>Part 2: Getting to know the components</vt:lpstr>
      <vt:lpstr>Breadboard</vt:lpstr>
      <vt:lpstr>Looking at the Arduino Nano extension board</vt:lpstr>
      <vt:lpstr>What the final board looks like at the end of the beginners workshop …</vt:lpstr>
      <vt:lpstr>… and after the advanced workshop</vt:lpstr>
      <vt:lpstr>Part 3: Loading the sketch in the Arduino</vt:lpstr>
      <vt:lpstr>Preparing for programming the Arduino Nano</vt:lpstr>
      <vt:lpstr>Uploading scratchClient to the Arduino</vt:lpstr>
      <vt:lpstr>Part 4: Defining the configuration</vt:lpstr>
      <vt:lpstr>Starting the config tool</vt:lpstr>
      <vt:lpstr>Define the first config file</vt:lpstr>
      <vt:lpstr>Save the config file</vt:lpstr>
      <vt:lpstr>Part 5: Wiring the board and run the first setup</vt:lpstr>
      <vt:lpstr>Put the board in front of you in this way</vt:lpstr>
      <vt:lpstr>Use short wires and se the indicated holes</vt:lpstr>
      <vt:lpstr>Connect the power wires</vt:lpstr>
      <vt:lpstr>Insert the red LED and button</vt:lpstr>
      <vt:lpstr>Why are these resistors needed?</vt:lpstr>
      <vt:lpstr>Check / double check</vt:lpstr>
      <vt:lpstr>Make a script file to start scratchClient</vt:lpstr>
      <vt:lpstr>Bringing things together</vt:lpstr>
      <vt:lpstr>Create the Scratch program</vt:lpstr>
      <vt:lpstr>Does it work?</vt:lpstr>
      <vt:lpstr>Monitor the variables</vt:lpstr>
      <vt:lpstr>Program in Scratch</vt:lpstr>
      <vt:lpstr>Part 6: Adding the Big Green LED</vt:lpstr>
      <vt:lpstr>Updating the board</vt:lpstr>
      <vt:lpstr>Adding the green LED</vt:lpstr>
      <vt:lpstr>Check and reconnect</vt:lpstr>
      <vt:lpstr>Update the config file and restart scratchClient</vt:lpstr>
      <vt:lpstr>Update Scratch</vt:lpstr>
      <vt:lpstr>Part 7: Pulse Width Modulation</vt:lpstr>
      <vt:lpstr>Pulse Width Modulation (PWM)</vt:lpstr>
      <vt:lpstr>Controlling a servo with PWM</vt:lpstr>
      <vt:lpstr>Adding the servo to pin 12</vt:lpstr>
      <vt:lpstr>Update the config file</vt:lpstr>
      <vt:lpstr>Test</vt:lpstr>
      <vt:lpstr>Dimming a LED with PWM</vt:lpstr>
      <vt:lpstr>Testing the Big Blue LED</vt:lpstr>
      <vt:lpstr>Controlling a buzzer with PWM</vt:lpstr>
      <vt:lpstr>Connect the buzzer to pin 11</vt:lpstr>
      <vt:lpstr>Testing the buzzer</vt:lpstr>
      <vt:lpstr>PWM limitations of Arduino (Nano and Uno)</vt:lpstr>
      <vt:lpstr>Part 8: Adding analog input</vt:lpstr>
      <vt:lpstr>Adding analog input</vt:lpstr>
      <vt:lpstr>Test whether it works</vt:lpstr>
      <vt:lpstr>Connect Potmeter and Big Blue LED (via Scratch)</vt:lpstr>
      <vt:lpstr>Saving your setup</vt:lpstr>
      <vt:lpstr>Do you want to save your setup?</vt:lpstr>
      <vt:lpstr>More information</vt:lpstr>
      <vt:lpstr>End of the beginners workshop</vt:lpstr>
      <vt:lpstr>Physical computing from Scratch using scratchClient – Advanced  Control servos, LEDs and more from Scratch using RPi, Arduino, scratchClient</vt:lpstr>
      <vt:lpstr>If you start here</vt:lpstr>
      <vt:lpstr>Choose the priorities of your topics</vt:lpstr>
      <vt:lpstr>Add a Joystick</vt:lpstr>
      <vt:lpstr>Adding the joy stick</vt:lpstr>
      <vt:lpstr>Adding the count button</vt:lpstr>
      <vt:lpstr>Uses of Joysticks</vt:lpstr>
      <vt:lpstr>Take care of drift</vt:lpstr>
      <vt:lpstr>Control a 3-color LED</vt:lpstr>
      <vt:lpstr>Counter function using a button</vt:lpstr>
      <vt:lpstr>Counter using an IR slotted sensor</vt:lpstr>
      <vt:lpstr>Tilt sensor</vt:lpstr>
      <vt:lpstr>Rain sensor</vt:lpstr>
      <vt:lpstr>Microphone input</vt:lpstr>
      <vt:lpstr>Usage of ident</vt:lpstr>
      <vt:lpstr>Control multiple Arduinos</vt:lpstr>
      <vt:lpstr>Debouncing</vt:lpstr>
      <vt:lpstr>Power on self test</vt:lpstr>
      <vt:lpstr>Controlling a relay</vt:lpstr>
      <vt:lpstr>Safely controlling 220 Volt appliances</vt:lpstr>
      <vt:lpstr>Controlling a camera</vt:lpstr>
      <vt:lpstr>Do you want to save your setup?</vt:lpstr>
      <vt:lpstr>Clean up</vt:lpstr>
      <vt:lpstr>Maximum current per pin</vt:lpstr>
      <vt:lpstr>Can scratchClient do more? Yes!</vt:lpstr>
      <vt:lpstr>We love to hear from you</vt:lpstr>
      <vt:lpstr>Appendix</vt:lpstr>
      <vt:lpstr>Cost of the setup (1 of 2)</vt:lpstr>
      <vt:lpstr>Cost of the setup (2 of 2)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404</cp:revision>
  <dcterms:created xsi:type="dcterms:W3CDTF">2016-12-25T05:55:15Z</dcterms:created>
  <dcterms:modified xsi:type="dcterms:W3CDTF">2017-06-20T23:12:04Z</dcterms:modified>
</cp:coreProperties>
</file>