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1"/>
  </p:notesMasterIdLst>
  <p:sldIdLst>
    <p:sldId id="256" r:id="rId2"/>
    <p:sldId id="355" r:id="rId3"/>
    <p:sldId id="337" r:id="rId4"/>
    <p:sldId id="278" r:id="rId5"/>
    <p:sldId id="257" r:id="rId6"/>
    <p:sldId id="265" r:id="rId7"/>
    <p:sldId id="279" r:id="rId8"/>
    <p:sldId id="280" r:id="rId9"/>
    <p:sldId id="277" r:id="rId10"/>
    <p:sldId id="258" r:id="rId11"/>
    <p:sldId id="281" r:id="rId12"/>
    <p:sldId id="263" r:id="rId13"/>
    <p:sldId id="356" r:id="rId14"/>
    <p:sldId id="259" r:id="rId15"/>
    <p:sldId id="260" r:id="rId16"/>
    <p:sldId id="366" r:id="rId17"/>
    <p:sldId id="367" r:id="rId18"/>
    <p:sldId id="357" r:id="rId19"/>
    <p:sldId id="292" r:id="rId20"/>
    <p:sldId id="264" r:id="rId21"/>
    <p:sldId id="358" r:id="rId22"/>
    <p:sldId id="303" r:id="rId23"/>
    <p:sldId id="310" r:id="rId24"/>
    <p:sldId id="311" r:id="rId25"/>
    <p:sldId id="359" r:id="rId26"/>
    <p:sldId id="293" r:id="rId27"/>
    <p:sldId id="324" r:id="rId28"/>
    <p:sldId id="348" r:id="rId29"/>
    <p:sldId id="347" r:id="rId30"/>
    <p:sldId id="288" r:id="rId31"/>
    <p:sldId id="287" r:id="rId32"/>
    <p:sldId id="289" r:id="rId33"/>
    <p:sldId id="290" r:id="rId34"/>
    <p:sldId id="304" r:id="rId35"/>
    <p:sldId id="291" r:id="rId36"/>
    <p:sldId id="305" r:id="rId37"/>
    <p:sldId id="349" r:id="rId38"/>
    <p:sldId id="405" r:id="rId39"/>
    <p:sldId id="360" r:id="rId40"/>
    <p:sldId id="353" r:id="rId41"/>
    <p:sldId id="346" r:id="rId42"/>
    <p:sldId id="354" r:id="rId43"/>
    <p:sldId id="350" r:id="rId44"/>
    <p:sldId id="351" r:id="rId45"/>
    <p:sldId id="391" r:id="rId46"/>
    <p:sldId id="392" r:id="rId47"/>
    <p:sldId id="362" r:id="rId48"/>
    <p:sldId id="393" r:id="rId49"/>
    <p:sldId id="352" r:id="rId50"/>
    <p:sldId id="395" r:id="rId51"/>
    <p:sldId id="271" r:id="rId52"/>
    <p:sldId id="270" r:id="rId53"/>
    <p:sldId id="396" r:id="rId54"/>
    <p:sldId id="363" r:id="rId55"/>
    <p:sldId id="394" r:id="rId56"/>
    <p:sldId id="365" r:id="rId57"/>
    <p:sldId id="364" r:id="rId58"/>
    <p:sldId id="316" r:id="rId59"/>
    <p:sldId id="397" r:id="rId60"/>
    <p:sldId id="368" r:id="rId61"/>
    <p:sldId id="317" r:id="rId62"/>
    <p:sldId id="399" r:id="rId63"/>
    <p:sldId id="400" r:id="rId64"/>
    <p:sldId id="370" r:id="rId65"/>
    <p:sldId id="401" r:id="rId66"/>
    <p:sldId id="403" r:id="rId67"/>
    <p:sldId id="404" r:id="rId68"/>
    <p:sldId id="398" r:id="rId69"/>
    <p:sldId id="336" r:id="rId70"/>
    <p:sldId id="373" r:id="rId71"/>
    <p:sldId id="375" r:id="rId72"/>
    <p:sldId id="376" r:id="rId73"/>
    <p:sldId id="282" r:id="rId74"/>
    <p:sldId id="371" r:id="rId75"/>
    <p:sldId id="302" r:id="rId76"/>
    <p:sldId id="380" r:id="rId77"/>
    <p:sldId id="372" r:id="rId78"/>
    <p:sldId id="325" r:id="rId79"/>
    <p:sldId id="385" r:id="rId80"/>
    <p:sldId id="338" r:id="rId81"/>
    <p:sldId id="381" r:id="rId82"/>
    <p:sldId id="343" r:id="rId83"/>
    <p:sldId id="276" r:id="rId84"/>
    <p:sldId id="318" r:id="rId85"/>
    <p:sldId id="319" r:id="rId86"/>
    <p:sldId id="382" r:id="rId87"/>
    <p:sldId id="297" r:id="rId88"/>
    <p:sldId id="383" r:id="rId89"/>
    <p:sldId id="384" r:id="rId90"/>
    <p:sldId id="320" r:id="rId91"/>
    <p:sldId id="342" r:id="rId92"/>
    <p:sldId id="321" r:id="rId93"/>
    <p:sldId id="377" r:id="rId94"/>
    <p:sldId id="322" r:id="rId95"/>
    <p:sldId id="323" r:id="rId96"/>
    <p:sldId id="329" r:id="rId97"/>
    <p:sldId id="386" r:id="rId98"/>
    <p:sldId id="309" r:id="rId99"/>
    <p:sldId id="387" r:id="rId100"/>
    <p:sldId id="388" r:id="rId101"/>
    <p:sldId id="298" r:id="rId102"/>
    <p:sldId id="300" r:id="rId103"/>
    <p:sldId id="389" r:id="rId104"/>
    <p:sldId id="301" r:id="rId105"/>
    <p:sldId id="330" r:id="rId106"/>
    <p:sldId id="390" r:id="rId107"/>
    <p:sldId id="331" r:id="rId108"/>
    <p:sldId id="332" r:id="rId109"/>
    <p:sldId id="335" r:id="rId110"/>
    <p:sldId id="334" r:id="rId111"/>
    <p:sldId id="328" r:id="rId112"/>
    <p:sldId id="326" r:id="rId113"/>
    <p:sldId id="379" r:id="rId114"/>
    <p:sldId id="327" r:id="rId115"/>
    <p:sldId id="378" r:id="rId116"/>
    <p:sldId id="339" r:id="rId117"/>
    <p:sldId id="340" r:id="rId118"/>
    <p:sldId id="341" r:id="rId119"/>
    <p:sldId id="333" r:id="rId120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ns de Jong" initials="Hd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7A37"/>
    <a:srgbClr val="00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9" autoAdjust="0"/>
    <p:restoredTop sz="94628" autoAdjust="0"/>
  </p:normalViewPr>
  <p:slideViewPr>
    <p:cSldViewPr>
      <p:cViewPr varScale="1">
        <p:scale>
          <a:sx n="135" d="100"/>
          <a:sy n="135" d="100"/>
        </p:scale>
        <p:origin x="-762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A203D-5BB1-439B-9A8B-0C4974EC0C08}" type="datetimeFigureOut">
              <a:rPr lang="nl-NL" smtClean="0"/>
              <a:pPr/>
              <a:t>20-6-2017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ECD2A-2AC8-46C2-8FC7-36BC96A5D08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9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om het opmaakprofiel van de modelondertitel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eidingsblad"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4767263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Tekstvak 8"/>
          <p:cNvSpPr txBox="1"/>
          <p:nvPr userDrawn="1"/>
        </p:nvSpPr>
        <p:spPr>
          <a:xfrm>
            <a:off x="467544" y="472269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Hans de </a:t>
            </a:r>
            <a:r>
              <a:rPr lang="en-US" dirty="0" err="1" smtClean="0"/>
              <a:t>Jong</a:t>
            </a:r>
            <a:endParaRPr lang="nl-NL" dirty="0"/>
          </a:p>
        </p:txBody>
      </p:sp>
      <p:pic>
        <p:nvPicPr>
          <p:cNvPr id="8" name="Picture 2" descr="C:\Users\M5810video\Documents\Weekendschool\Pi And More\piandmore-big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89678" y="4682429"/>
            <a:ext cx="794690" cy="4096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93675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1925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1397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42875" algn="l" defTabSz="89693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mailto:heppg@web.de" TargetMode="External"/><Relationship Id="rId2" Type="http://schemas.openxmlformats.org/officeDocument/2006/relationships/hyperlink" Target="mailto:hans.piam@hanselma.nl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mailto:heppg@web.de" TargetMode="External"/><Relationship Id="rId2" Type="http://schemas.openxmlformats.org/officeDocument/2006/relationships/hyperlink" Target="mailto:hans.piam@hanselma.nl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heppg.de/ikg/wordpress/?page_id=6" TargetMode="External"/><Relationship Id="rId7" Type="http://schemas.openxmlformats.org/officeDocument/2006/relationships/hyperlink" Target="https://www.arduino.cc/" TargetMode="External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aspberrypi.org/" TargetMode="External"/><Relationship Id="rId5" Type="http://schemas.openxmlformats.org/officeDocument/2006/relationships/hyperlink" Target="https://www.raspberrypi.org/forums/viewforum.php?f=77" TargetMode="External"/><Relationship Id="rId4" Type="http://schemas.openxmlformats.org/officeDocument/2006/relationships/hyperlink" Target="https://scratch.mit.edu/" TargetMode="Externa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o1gnXNzhq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51470"/>
            <a:ext cx="7772400" cy="3096344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 err="1" smtClean="0"/>
              <a:t>Physical</a:t>
            </a:r>
            <a:r>
              <a:rPr lang="nl-NL" dirty="0" smtClean="0"/>
              <a:t> </a:t>
            </a:r>
            <a:r>
              <a:rPr lang="nl-NL" dirty="0" err="1" smtClean="0"/>
              <a:t>computing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Scratch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scratchClient</a:t>
            </a:r>
            <a:r>
              <a:rPr lang="nl-NL" dirty="0" smtClean="0"/>
              <a:t> – </a:t>
            </a:r>
            <a:r>
              <a:rPr lang="nl-NL" b="1" dirty="0" smtClean="0"/>
              <a:t>Beginners</a:t>
            </a:r>
            <a:br>
              <a:rPr lang="nl-NL" b="1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en-US" sz="3600" i="1" dirty="0" smtClean="0"/>
              <a:t>Co</a:t>
            </a:r>
            <a:r>
              <a:rPr lang="nl-NL" sz="3600" i="1" dirty="0" err="1" smtClean="0"/>
              <a:t>ntrol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servos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LEDs</a:t>
            </a:r>
            <a:r>
              <a:rPr lang="nl-NL" sz="3600" i="1" dirty="0" smtClean="0"/>
              <a:t> and more </a:t>
            </a:r>
            <a:r>
              <a:rPr lang="nl-NL" sz="3600" i="1" dirty="0" err="1" smtClean="0"/>
              <a:t>from</a:t>
            </a:r>
            <a:r>
              <a:rPr lang="nl-NL" sz="3600" i="1" dirty="0" smtClean="0"/>
              <a:t> Scratch </a:t>
            </a:r>
            <a:r>
              <a:rPr lang="nl-NL" sz="3600" i="1" dirty="0" err="1" smtClean="0"/>
              <a:t>using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RPi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Arduino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scratchClient</a:t>
            </a:r>
            <a:endParaRPr lang="nl-NL" i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1640" y="3435846"/>
            <a:ext cx="6400800" cy="131445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Hans de </a:t>
            </a:r>
            <a:r>
              <a:rPr lang="en-US" dirty="0" err="1" smtClean="0">
                <a:solidFill>
                  <a:schemeClr val="bg1"/>
                </a:solidFill>
              </a:rPr>
              <a:t>Jong</a:t>
            </a:r>
            <a:r>
              <a:rPr lang="en-US" dirty="0" smtClean="0">
                <a:solidFill>
                  <a:schemeClr val="bg1"/>
                </a:solidFill>
              </a:rPr>
              <a:t> &amp; Gerhard </a:t>
            </a:r>
            <a:r>
              <a:rPr lang="en-US" dirty="0" err="1" smtClean="0">
                <a:solidFill>
                  <a:schemeClr val="bg1"/>
                </a:solidFill>
              </a:rPr>
              <a:t>Hepp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Pi And More 10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Trier – 24 June 2017 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Only a few rules today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74441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If Raspberry Pi needs to be rebooted, it needs a </a:t>
            </a:r>
            <a:r>
              <a:rPr lang="en-US" dirty="0" err="1" smtClean="0"/>
              <a:t>powercycle</a:t>
            </a:r>
            <a:r>
              <a:rPr lang="en-US" dirty="0" smtClean="0"/>
              <a:t>. Please do not pull plugs but use the switch in the outlet after you have done the shutdown.</a:t>
            </a:r>
          </a:p>
          <a:p>
            <a:r>
              <a:rPr lang="en-US" dirty="0" smtClean="0"/>
              <a:t>Always put a resistor in series with the components when indicated.</a:t>
            </a:r>
          </a:p>
          <a:p>
            <a:pPr lvl="1"/>
            <a:r>
              <a:rPr lang="en-US" dirty="0" smtClean="0"/>
              <a:t>If you think there is no need then please tell us and we will explain</a:t>
            </a:r>
            <a:br>
              <a:rPr lang="en-US" dirty="0" smtClean="0"/>
            </a:br>
            <a:r>
              <a:rPr lang="en-US" dirty="0" smtClean="0"/>
              <a:t>what the reason is (with one exception).</a:t>
            </a:r>
          </a:p>
          <a:p>
            <a:r>
              <a:rPr lang="en-US" dirty="0" smtClean="0"/>
              <a:t>When changing the wiring</a:t>
            </a:r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Stop </a:t>
            </a:r>
            <a:r>
              <a:rPr lang="en-US" dirty="0" err="1" smtClean="0"/>
              <a:t>scratchClient</a:t>
            </a:r>
            <a:r>
              <a:rPr lang="en-US" dirty="0" smtClean="0"/>
              <a:t> (just close the window)</a:t>
            </a:r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Detach the USB cable from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endParaRPr lang="en-US" dirty="0" smtClean="0"/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Switch off the 9V power</a:t>
            </a:r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Check, double check and check again whether the wiring is correct. </a:t>
            </a:r>
            <a:br>
              <a:rPr lang="en-US" dirty="0" smtClean="0"/>
            </a:br>
            <a:r>
              <a:rPr lang="en-US" dirty="0" smtClean="0"/>
              <a:t>You may blow up components when wiring wrongly!</a:t>
            </a:r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Make sure that you </a:t>
            </a:r>
            <a:r>
              <a:rPr lang="en-US" b="1" i="1" dirty="0" smtClean="0"/>
              <a:t>both</a:t>
            </a:r>
            <a:r>
              <a:rPr lang="en-US" dirty="0" smtClean="0"/>
              <a:t> (4 eyes principle) are convinced the wiring is OK </a:t>
            </a:r>
            <a:br>
              <a:rPr lang="en-US" dirty="0" smtClean="0"/>
            </a:br>
            <a:r>
              <a:rPr lang="en-US" dirty="0" smtClean="0"/>
              <a:t>before turning on power again.</a:t>
            </a:r>
          </a:p>
          <a:p>
            <a:r>
              <a:rPr lang="en-US" dirty="0" smtClean="0"/>
              <a:t>If something breaks down or gets damaged: we have some spare material</a:t>
            </a:r>
          </a:p>
          <a:p>
            <a:pPr lvl="1"/>
            <a:r>
              <a:rPr lang="en-US" dirty="0" smtClean="0"/>
              <a:t>Do </a:t>
            </a:r>
            <a:r>
              <a:rPr lang="en-US" b="1" i="1" dirty="0" smtClean="0"/>
              <a:t>not</a:t>
            </a:r>
            <a:r>
              <a:rPr lang="en-US" dirty="0" smtClean="0"/>
              <a:t> put anything that is broken back into the box please.</a:t>
            </a:r>
          </a:p>
        </p:txBody>
      </p:sp>
      <p:pic>
        <p:nvPicPr>
          <p:cNvPr id="4098" name="Picture 2" descr="C:\Users\M5810video\Documents\Weekendschool\Github\Weekendschool-PiAndMore\PiAndMore\Part-1--Breadboard\255392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195486"/>
            <a:ext cx="914400" cy="914400"/>
          </a:xfrm>
          <a:prstGeom prst="rect">
            <a:avLst/>
          </a:prstGeom>
          <a:noFill/>
        </p:spPr>
      </p:pic>
      <p:pic>
        <p:nvPicPr>
          <p:cNvPr id="4099" name="Picture 3" descr="C:\Users\M5810video\Documents\Weekendschool\Github\Weekendschool-PiAndMore\PiAndMore\Part-1--Breadboard\resist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328" y="1635646"/>
            <a:ext cx="803598" cy="803598"/>
          </a:xfrm>
          <a:prstGeom prst="rect">
            <a:avLst/>
          </a:prstGeom>
          <a:noFill/>
        </p:spPr>
      </p:pic>
      <p:pic>
        <p:nvPicPr>
          <p:cNvPr id="4100" name="Picture 4" descr="C:\Users\M5810video\Documents\Weekendschool\Github\Weekendschool-PiAndMore\PiAndMore\Part-1--Breadboard\usb-micro-kabel-1_8-meter.jpg"/>
          <p:cNvPicPr>
            <a:picLocks noChangeAspect="1" noChangeArrowheads="1"/>
          </p:cNvPicPr>
          <p:nvPr/>
        </p:nvPicPr>
        <p:blipFill>
          <a:blip r:embed="rId4" cstate="print"/>
          <a:srcRect l="16340" t="61455" r="46701"/>
          <a:stretch>
            <a:fillRect/>
          </a:stretch>
        </p:blipFill>
        <p:spPr bwMode="auto">
          <a:xfrm>
            <a:off x="5220072" y="2859782"/>
            <a:ext cx="430051" cy="288032"/>
          </a:xfrm>
          <a:prstGeom prst="rect">
            <a:avLst/>
          </a:prstGeom>
          <a:noFill/>
        </p:spPr>
      </p:pic>
      <p:pic>
        <p:nvPicPr>
          <p:cNvPr id="4101" name="Picture 5" descr="C:\Users\M5810video\Documents\Weekendschool\Github\Weekendschool-PiAndMore\PiAndMore\Part-1--Breadboard\theorist_smal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2320" y="3047822"/>
            <a:ext cx="864096" cy="1120988"/>
          </a:xfrm>
          <a:prstGeom prst="rect">
            <a:avLst/>
          </a:prstGeom>
          <a:noFill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6016" y="3075806"/>
            <a:ext cx="505220" cy="267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10</a:t>
            </a:fld>
            <a:endParaRPr lang="nl-NL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Controlling multiple </a:t>
            </a:r>
            <a:r>
              <a:rPr lang="en-US" dirty="0" err="1" smtClean="0"/>
              <a:t>Arduinos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100</a:t>
            </a:fld>
            <a:endParaRPr lang="nl-NL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multiple </a:t>
            </a:r>
            <a:r>
              <a:rPr lang="en-US" dirty="0" err="1" smtClean="0"/>
              <a:t>Arduinos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101</a:t>
            </a:fld>
            <a:endParaRPr lang="nl-NL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102</a:t>
            </a:fld>
            <a:endParaRPr lang="nl-NL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Power on self test (POST)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103</a:t>
            </a:fld>
            <a:endParaRPr lang="nl-NL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on self test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104</a:t>
            </a:fld>
            <a:endParaRPr lang="nl-NL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a relay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105</a:t>
            </a:fld>
            <a:endParaRPr lang="nl-NL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Use a servo to press buttons on appliances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106</a:t>
            </a:fld>
            <a:endParaRPr lang="nl-NL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Safely controlling 220 Volt appliances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in principle use a relay to control 220 Volt appliances.</a:t>
            </a:r>
          </a:p>
          <a:p>
            <a:r>
              <a:rPr lang="en-US" dirty="0" smtClean="0"/>
              <a:t>However, this is not something you want to do in a classroom situation</a:t>
            </a:r>
          </a:p>
          <a:p>
            <a:r>
              <a:rPr lang="en-US" dirty="0" smtClean="0"/>
              <a:t>Alternative: use a remote control and use servos to press the buttons.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107</a:t>
            </a:fld>
            <a:endParaRPr lang="nl-NL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a camera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servo to press the button of the camera</a:t>
            </a:r>
          </a:p>
          <a:p>
            <a:r>
              <a:rPr lang="en-US" dirty="0" smtClean="0"/>
              <a:t>Cannot do in the workshop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108</a:t>
            </a:fld>
            <a:endParaRPr lang="nl-NL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want to save your setup?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brought your own USB stick, then connect it and copy the </a:t>
            </a:r>
            <a:r>
              <a:rPr lang="en-US" dirty="0" err="1" smtClean="0"/>
              <a:t>PiAndMore</a:t>
            </a:r>
            <a:r>
              <a:rPr lang="en-US" dirty="0" smtClean="0"/>
              <a:t> folder on the desktop</a:t>
            </a:r>
          </a:p>
          <a:p>
            <a:r>
              <a:rPr lang="en-US" dirty="0" smtClean="0"/>
              <a:t>The rest of the material you can download from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109</a:t>
            </a:fld>
            <a:endParaRPr lang="nl-N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526901"/>
            <a:ext cx="676697" cy="676697"/>
          </a:xfrm>
          <a:prstGeom prst="rect">
            <a:avLst/>
          </a:prstGeom>
          <a:noFill/>
        </p:spPr>
      </p:pic>
      <p:pic>
        <p:nvPicPr>
          <p:cNvPr id="58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555526"/>
            <a:ext cx="676697" cy="676697"/>
          </a:xfrm>
          <a:prstGeom prst="rect">
            <a:avLst/>
          </a:prstGeom>
          <a:noFill/>
        </p:spPr>
      </p:pic>
      <p:pic>
        <p:nvPicPr>
          <p:cNvPr id="3081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526901"/>
            <a:ext cx="676697" cy="676697"/>
          </a:xfrm>
          <a:prstGeom prst="rect">
            <a:avLst/>
          </a:prstGeom>
          <a:noFill/>
        </p:spPr>
      </p:pic>
      <p:pic>
        <p:nvPicPr>
          <p:cNvPr id="3077" name="Picture 5" descr="C:\Users\M5810video\Documents\Weekendschool\Pi And More\towerpro-sg-90-9g-servoaccessories-15348577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2931790"/>
            <a:ext cx="1440827" cy="1047874"/>
          </a:xfrm>
          <a:prstGeom prst="rect">
            <a:avLst/>
          </a:prstGeom>
          <a:noFill/>
        </p:spPr>
      </p:pic>
      <p:sp>
        <p:nvSpPr>
          <p:cNvPr id="15" name="Rechthoek 14"/>
          <p:cNvSpPr/>
          <p:nvPr/>
        </p:nvSpPr>
        <p:spPr>
          <a:xfrm>
            <a:off x="7164288" y="1203598"/>
            <a:ext cx="1728192" cy="16561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Arduino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Nano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467544" y="1203598"/>
            <a:ext cx="4608512" cy="24482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Raspberry Pi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2B or 3B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setup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11</a:t>
            </a:fld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539552" y="1347614"/>
            <a:ext cx="12241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Scratch 1.4 run time</a:t>
            </a:r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3491880" y="1347614"/>
            <a:ext cx="14401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7308304" y="1347614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r>
              <a:rPr lang="en-US" dirty="0" smtClean="0"/>
              <a:t> Sketch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3491880" y="2571750"/>
            <a:ext cx="1440160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</p:txBody>
      </p:sp>
      <p:sp>
        <p:nvSpPr>
          <p:cNvPr id="14" name="Rechthoek 13"/>
          <p:cNvSpPr/>
          <p:nvPr/>
        </p:nvSpPr>
        <p:spPr>
          <a:xfrm>
            <a:off x="539552" y="2571750"/>
            <a:ext cx="1224136" cy="936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in Scratch</a:t>
            </a:r>
            <a:endParaRPr lang="nl-NL" dirty="0"/>
          </a:p>
        </p:txBody>
      </p:sp>
      <p:sp>
        <p:nvSpPr>
          <p:cNvPr id="16" name="Rechthoek 15"/>
          <p:cNvSpPr/>
          <p:nvPr/>
        </p:nvSpPr>
        <p:spPr>
          <a:xfrm>
            <a:off x="5436096" y="1203598"/>
            <a:ext cx="1368152" cy="1800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Powered USB hub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(Not used when programming the </a:t>
            </a:r>
            <a:r>
              <a:rPr lang="en-US" sz="1050" dirty="0" err="1" smtClean="0">
                <a:solidFill>
                  <a:schemeClr val="tx1"/>
                </a:solidFill>
              </a:rPr>
              <a:t>Arduino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  <a:r>
              <a:rPr lang="en-US" sz="1050" dirty="0" err="1" smtClean="0">
                <a:solidFill>
                  <a:schemeClr val="tx1"/>
                </a:solidFill>
              </a:rPr>
              <a:t>Nano</a:t>
            </a:r>
            <a:r>
              <a:rPr lang="en-US" sz="105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sz="1050" dirty="0" smtClean="0">
              <a:solidFill>
                <a:schemeClr val="tx1"/>
              </a:solidFill>
            </a:endParaRPr>
          </a:p>
          <a:p>
            <a:r>
              <a:rPr lang="en-US" sz="1050" dirty="0" smtClean="0">
                <a:solidFill>
                  <a:schemeClr val="tx1"/>
                </a:solidFill>
              </a:rPr>
              <a:t>(not strictly needed since </a:t>
            </a:r>
            <a:r>
              <a:rPr lang="en-US" sz="1050" dirty="0" err="1" smtClean="0">
                <a:solidFill>
                  <a:schemeClr val="tx1"/>
                </a:solidFill>
              </a:rPr>
              <a:t>Arduino</a:t>
            </a:r>
            <a:r>
              <a:rPr lang="en-US" sz="1050" dirty="0" smtClean="0">
                <a:solidFill>
                  <a:schemeClr val="tx1"/>
                </a:solidFill>
              </a:rPr>
              <a:t> is powered separately – used for protection of </a:t>
            </a:r>
            <a:r>
              <a:rPr lang="en-US" sz="1050" dirty="0" err="1" smtClean="0">
                <a:solidFill>
                  <a:schemeClr val="tx1"/>
                </a:solidFill>
              </a:rPr>
              <a:t>RPi</a:t>
            </a:r>
            <a:r>
              <a:rPr lang="en-US" sz="1050" dirty="0" smtClean="0">
                <a:solidFill>
                  <a:schemeClr val="tx1"/>
                </a:solidFill>
              </a:rPr>
              <a:t>) </a:t>
            </a:r>
            <a:endParaRPr lang="nl-NL" sz="1050" dirty="0">
              <a:solidFill>
                <a:schemeClr val="tx1"/>
              </a:solidFill>
            </a:endParaRPr>
          </a:p>
        </p:txBody>
      </p:sp>
      <p:cxnSp>
        <p:nvCxnSpPr>
          <p:cNvPr id="18" name="Rechte verbindingslijn met pijl 17"/>
          <p:cNvCxnSpPr>
            <a:stCxn id="8" idx="3"/>
            <a:endCxn id="10" idx="1"/>
          </p:cNvCxnSpPr>
          <p:nvPr/>
        </p:nvCxnSpPr>
        <p:spPr>
          <a:xfrm>
            <a:off x="1763688" y="1815666"/>
            <a:ext cx="17281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/>
          <p:cNvSpPr txBox="1"/>
          <p:nvPr/>
        </p:nvSpPr>
        <p:spPr>
          <a:xfrm>
            <a:off x="1835696" y="1851670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Remote Sensor Protocol Over socket 42001</a:t>
            </a:r>
          </a:p>
          <a:p>
            <a:r>
              <a:rPr lang="en-US" sz="1100" dirty="0" smtClean="0"/>
              <a:t>Global variables </a:t>
            </a:r>
          </a:p>
          <a:p>
            <a:r>
              <a:rPr lang="en-US" sz="1100" dirty="0" smtClean="0"/>
              <a:t>Broadcasts</a:t>
            </a:r>
            <a:endParaRPr lang="nl-NL" sz="1100" dirty="0"/>
          </a:p>
        </p:txBody>
      </p:sp>
      <p:cxnSp>
        <p:nvCxnSpPr>
          <p:cNvPr id="21" name="Rechte verbindingslijn met pijl 20"/>
          <p:cNvCxnSpPr>
            <a:stCxn id="10" idx="3"/>
          </p:cNvCxnSpPr>
          <p:nvPr/>
        </p:nvCxnSpPr>
        <p:spPr>
          <a:xfrm>
            <a:off x="4932040" y="1815666"/>
            <a:ext cx="5040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2400" y="3147814"/>
            <a:ext cx="8031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 descr="C:\Users\M5810video\Documents\Weekendschool\Pi And More\led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2360" y="3219822"/>
            <a:ext cx="470531" cy="432048"/>
          </a:xfrm>
          <a:prstGeom prst="rect">
            <a:avLst/>
          </a:prstGeom>
          <a:noFill/>
        </p:spPr>
      </p:pic>
      <p:cxnSp>
        <p:nvCxnSpPr>
          <p:cNvPr id="29" name="Rechte verbindingslijn 28"/>
          <p:cNvCxnSpPr/>
          <p:nvPr/>
        </p:nvCxnSpPr>
        <p:spPr>
          <a:xfrm flipH="1">
            <a:off x="7452320" y="2859782"/>
            <a:ext cx="720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/>
          <p:nvPr/>
        </p:nvCxnSpPr>
        <p:spPr>
          <a:xfrm>
            <a:off x="8028384" y="285978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/>
          <p:nvPr/>
        </p:nvCxnSpPr>
        <p:spPr>
          <a:xfrm>
            <a:off x="8532440" y="285978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oelichting met afgeronde rechthoek 34"/>
          <p:cNvSpPr/>
          <p:nvPr/>
        </p:nvSpPr>
        <p:spPr>
          <a:xfrm>
            <a:off x="5076056" y="3507854"/>
            <a:ext cx="1944216" cy="792088"/>
          </a:xfrm>
          <a:prstGeom prst="wedgeRoundRectCallout">
            <a:avLst>
              <a:gd name="adj1" fmla="val -57054"/>
              <a:gd name="adj2" fmla="val -114451"/>
              <a:gd name="adj3" fmla="val 16667"/>
            </a:avLst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Defines function of the GPIO pins on the </a:t>
            </a:r>
            <a:r>
              <a:rPr lang="en-US" sz="1200" dirty="0" err="1" smtClean="0">
                <a:solidFill>
                  <a:schemeClr val="tx1"/>
                </a:solidFill>
              </a:rPr>
              <a:t>Arduino</a:t>
            </a:r>
            <a:r>
              <a:rPr lang="en-US" sz="1200" dirty="0" smtClean="0">
                <a:solidFill>
                  <a:schemeClr val="tx1"/>
                </a:solidFill>
              </a:rPr>
              <a:t> (and </a:t>
            </a:r>
            <a:r>
              <a:rPr lang="en-US" sz="1200" dirty="0" err="1" smtClean="0">
                <a:solidFill>
                  <a:schemeClr val="tx1"/>
                </a:solidFill>
              </a:rPr>
              <a:t>RPi</a:t>
            </a:r>
            <a:r>
              <a:rPr lang="en-US" sz="1200" dirty="0" smtClean="0">
                <a:solidFill>
                  <a:schemeClr val="tx1"/>
                </a:solidFill>
              </a:rPr>
              <a:t>) and gives them logical names. </a:t>
            </a:r>
          </a:p>
        </p:txBody>
      </p:sp>
      <p:cxnSp>
        <p:nvCxnSpPr>
          <p:cNvPr id="37" name="Rechte verbindingslijn met pijl 36"/>
          <p:cNvCxnSpPr>
            <a:endCxn id="11" idx="1"/>
          </p:cNvCxnSpPr>
          <p:nvPr/>
        </p:nvCxnSpPr>
        <p:spPr>
          <a:xfrm flipV="1">
            <a:off x="6804248" y="1815666"/>
            <a:ext cx="504056" cy="58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C:\Users\M5810video\Documents\Weekendschool\Pi And More\420px-ACNOR_keyboard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616" y="3939902"/>
            <a:ext cx="1187188" cy="576634"/>
          </a:xfrm>
          <a:prstGeom prst="rect">
            <a:avLst/>
          </a:prstGeom>
          <a:noFill/>
        </p:spPr>
      </p:pic>
      <p:pic>
        <p:nvPicPr>
          <p:cNvPr id="3079" name="Picture 7" descr="C:\Users\M5810video\Documents\Weekendschool\Pi And More\mui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39752" y="3939902"/>
            <a:ext cx="639117" cy="639117"/>
          </a:xfrm>
          <a:prstGeom prst="rect">
            <a:avLst/>
          </a:prstGeom>
          <a:noFill/>
        </p:spPr>
      </p:pic>
      <p:pic>
        <p:nvPicPr>
          <p:cNvPr id="45" name="Picture 7" descr="C:\Users\M5810video\Documents\Weekendschool\Pi And More\mui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395536" y="3939902"/>
            <a:ext cx="639117" cy="639117"/>
          </a:xfrm>
          <a:prstGeom prst="rect">
            <a:avLst/>
          </a:prstGeom>
          <a:noFill/>
        </p:spPr>
      </p:pic>
      <p:pic>
        <p:nvPicPr>
          <p:cNvPr id="3080" name="Picture 8" descr="C:\Users\M5810video\Documents\Weekendschool\Pi And More\HP1750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31840" y="3795886"/>
            <a:ext cx="867892" cy="867892"/>
          </a:xfrm>
          <a:prstGeom prst="rect">
            <a:avLst/>
          </a:prstGeom>
          <a:noFill/>
        </p:spPr>
      </p:pic>
      <p:cxnSp>
        <p:nvCxnSpPr>
          <p:cNvPr id="47" name="Rechte verbindingslijn 46"/>
          <p:cNvCxnSpPr/>
          <p:nvPr/>
        </p:nvCxnSpPr>
        <p:spPr>
          <a:xfrm flipH="1">
            <a:off x="971600" y="3651870"/>
            <a:ext cx="720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48"/>
          <p:cNvCxnSpPr/>
          <p:nvPr/>
        </p:nvCxnSpPr>
        <p:spPr>
          <a:xfrm>
            <a:off x="2267744" y="3651870"/>
            <a:ext cx="14401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50"/>
          <p:cNvCxnSpPr/>
          <p:nvPr/>
        </p:nvCxnSpPr>
        <p:spPr>
          <a:xfrm>
            <a:off x="1691680" y="365187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59"/>
          <p:cNvCxnSpPr>
            <a:endCxn id="3080" idx="0"/>
          </p:cNvCxnSpPr>
          <p:nvPr/>
        </p:nvCxnSpPr>
        <p:spPr>
          <a:xfrm>
            <a:off x="3563888" y="3651870"/>
            <a:ext cx="189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hoek 35"/>
          <p:cNvSpPr/>
          <p:nvPr/>
        </p:nvSpPr>
        <p:spPr>
          <a:xfrm>
            <a:off x="1763688" y="2571750"/>
            <a:ext cx="1512168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Predefined sprites (with some code, sounds and costumes)</a:t>
            </a:r>
          </a:p>
        </p:txBody>
      </p:sp>
      <p:sp>
        <p:nvSpPr>
          <p:cNvPr id="39" name="Rechthoek 38"/>
          <p:cNvSpPr/>
          <p:nvPr/>
        </p:nvSpPr>
        <p:spPr>
          <a:xfrm>
            <a:off x="7884368" y="3867894"/>
            <a:ext cx="11876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Standard setup</a:t>
            </a:r>
            <a:endParaRPr lang="nl-NL" sz="1050" dirty="0"/>
          </a:p>
        </p:txBody>
      </p:sp>
      <p:sp>
        <p:nvSpPr>
          <p:cNvPr id="40" name="Rechthoek 39"/>
          <p:cNvSpPr/>
          <p:nvPr/>
        </p:nvSpPr>
        <p:spPr>
          <a:xfrm>
            <a:off x="7884368" y="4083918"/>
            <a:ext cx="1187624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Programmed by the students</a:t>
            </a:r>
            <a:endParaRPr lang="nl-NL" sz="1050" dirty="0"/>
          </a:p>
        </p:txBody>
      </p:sp>
      <p:sp>
        <p:nvSpPr>
          <p:cNvPr id="44" name="Rechthoek 43"/>
          <p:cNvSpPr/>
          <p:nvPr/>
        </p:nvSpPr>
        <p:spPr>
          <a:xfrm>
            <a:off x="7884368" y="4443958"/>
            <a:ext cx="1187624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Prepared by the teacher or expert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up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disconnect all components and all wires and put them in the box</a:t>
            </a:r>
          </a:p>
          <a:p>
            <a:r>
              <a:rPr lang="en-US" dirty="0" smtClean="0"/>
              <a:t>Put the pliers in the box</a:t>
            </a:r>
          </a:p>
          <a:p>
            <a:r>
              <a:rPr lang="en-US" dirty="0" smtClean="0"/>
              <a:t>Put the USB cable in the box</a:t>
            </a:r>
          </a:p>
          <a:p>
            <a:r>
              <a:rPr lang="en-US" dirty="0" smtClean="0"/>
              <a:t>Put the empty board in the box on top</a:t>
            </a:r>
          </a:p>
          <a:p>
            <a:r>
              <a:rPr lang="en-US" dirty="0" smtClean="0"/>
              <a:t>Shutdown the Raspberry Pi and then switch off the power.</a:t>
            </a:r>
          </a:p>
          <a:p>
            <a:r>
              <a:rPr lang="en-US" dirty="0" smtClean="0"/>
              <a:t>We will take care of the rest.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110</a:t>
            </a:fld>
            <a:endParaRPr lang="nl-NL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current per pin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 output current per pin = 20 </a:t>
            </a:r>
            <a:r>
              <a:rPr lang="en-US" dirty="0" err="1" smtClean="0"/>
              <a:t>mA</a:t>
            </a:r>
            <a:endParaRPr lang="en-US" dirty="0" smtClean="0"/>
          </a:p>
          <a:p>
            <a:r>
              <a:rPr lang="en-US" dirty="0" smtClean="0"/>
              <a:t>Total current for the board: 1 A</a:t>
            </a:r>
          </a:p>
          <a:p>
            <a:r>
              <a:rPr lang="en-US" dirty="0" smtClean="0"/>
              <a:t>Note that also the potentiometer and the joystick take power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111</a:t>
            </a:fld>
            <a:endParaRPr lang="nl-NL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dirty="0" err="1" smtClean="0"/>
              <a:t>scratchClient</a:t>
            </a:r>
            <a:r>
              <a:rPr lang="en-US" dirty="0" smtClean="0"/>
              <a:t> do more? Yes!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It can also let you configure and use the GPIO pins on the Raspberry Pi itself.</a:t>
            </a:r>
          </a:p>
          <a:p>
            <a:pPr lvl="1"/>
            <a:r>
              <a:rPr lang="en-US" dirty="0" smtClean="0"/>
              <a:t>However be aware:</a:t>
            </a:r>
          </a:p>
          <a:p>
            <a:pPr lvl="2"/>
            <a:r>
              <a:rPr lang="en-US" dirty="0" smtClean="0"/>
              <a:t>There is no analog input on Raspberry Pi.</a:t>
            </a:r>
          </a:p>
          <a:p>
            <a:pPr lvl="2"/>
            <a:r>
              <a:rPr lang="en-US" dirty="0" smtClean="0"/>
              <a:t>The pins are </a:t>
            </a:r>
            <a:r>
              <a:rPr lang="en-US" b="1" i="1" dirty="0" smtClean="0"/>
              <a:t>NOT </a:t>
            </a:r>
            <a:r>
              <a:rPr lang="en-US" dirty="0" smtClean="0"/>
              <a:t>5 Volt tolerant (max 3.3 Volt).</a:t>
            </a:r>
          </a:p>
          <a:p>
            <a:pPr lvl="2"/>
            <a:r>
              <a:rPr lang="en-US" dirty="0" smtClean="0"/>
              <a:t>The max current per pin on Raspberry Pi is lower than on </a:t>
            </a:r>
            <a:r>
              <a:rPr lang="en-US" dirty="0" err="1" smtClean="0"/>
              <a:t>Arduino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If you blow up an </a:t>
            </a:r>
            <a:r>
              <a:rPr lang="en-US" dirty="0" err="1" smtClean="0"/>
              <a:t>Arduino</a:t>
            </a:r>
            <a:r>
              <a:rPr lang="en-US" dirty="0" smtClean="0"/>
              <a:t> (clone), the cost is limited to a few euro.</a:t>
            </a:r>
          </a:p>
          <a:p>
            <a:pPr lvl="3"/>
            <a:r>
              <a:rPr lang="en-US" dirty="0" smtClean="0"/>
              <a:t>A Raspberry Pi is much more expensive.</a:t>
            </a:r>
          </a:p>
          <a:p>
            <a:r>
              <a:rPr lang="en-US" dirty="0" err="1" smtClean="0"/>
              <a:t>scratchClient</a:t>
            </a:r>
            <a:r>
              <a:rPr lang="en-US" dirty="0" smtClean="0"/>
              <a:t> can also control Sonic Pi for high quality audio.</a:t>
            </a:r>
          </a:p>
          <a:p>
            <a:r>
              <a:rPr lang="en-US" dirty="0" smtClean="0"/>
              <a:t>There are also </a:t>
            </a:r>
            <a:r>
              <a:rPr lang="en-US" dirty="0" err="1" smtClean="0"/>
              <a:t>Arduino</a:t>
            </a:r>
            <a:r>
              <a:rPr lang="en-US" dirty="0" smtClean="0"/>
              <a:t> sketches to control LED strips (</a:t>
            </a:r>
            <a:r>
              <a:rPr lang="en-US" dirty="0" err="1" smtClean="0"/>
              <a:t>Neopixel</a:t>
            </a:r>
            <a:r>
              <a:rPr lang="en-US" dirty="0" smtClean="0"/>
              <a:t> WS2812) and to control LEGO Power.</a:t>
            </a:r>
          </a:p>
          <a:p>
            <a:r>
              <a:rPr lang="en-US" dirty="0" err="1" smtClean="0"/>
              <a:t>scratchClient</a:t>
            </a:r>
            <a:r>
              <a:rPr lang="en-US" dirty="0" smtClean="0"/>
              <a:t> can work with Scratch 2.0 (soon).</a:t>
            </a:r>
          </a:p>
          <a:p>
            <a:r>
              <a:rPr lang="en-US" dirty="0" err="1" smtClean="0"/>
              <a:t>scratchClient</a:t>
            </a:r>
            <a:r>
              <a:rPr lang="en-US" dirty="0" smtClean="0"/>
              <a:t> can also run on Windows and then via </a:t>
            </a:r>
            <a:r>
              <a:rPr lang="en-US" dirty="0" err="1" smtClean="0"/>
              <a:t>Arduino</a:t>
            </a:r>
            <a:r>
              <a:rPr lang="en-US" dirty="0" smtClean="0"/>
              <a:t> control peripherals.</a:t>
            </a:r>
          </a:p>
          <a:p>
            <a:r>
              <a:rPr lang="en-US" dirty="0" err="1" smtClean="0"/>
              <a:t>scratchClient</a:t>
            </a:r>
            <a:r>
              <a:rPr lang="en-US" dirty="0" smtClean="0"/>
              <a:t> can work with multiple Raspberry Pi configurations in a network.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112</a:t>
            </a:fld>
            <a:endParaRPr lang="nl-NL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material home, clean up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slides </a:t>
            </a:r>
            <a:r>
              <a:rPr lang="en-US" dirty="0" err="1" smtClean="0"/>
              <a:t>xxxx</a:t>
            </a:r>
            <a:r>
              <a:rPr lang="en-US" dirty="0" smtClean="0"/>
              <a:t> in the beginners workshop (in this presentation).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113</a:t>
            </a:fld>
            <a:endParaRPr lang="nl-NL" dirty="0"/>
          </a:p>
        </p:txBody>
      </p:sp>
      <p:sp>
        <p:nvSpPr>
          <p:cNvPr id="5" name="Gelijkbenige driehoek 4"/>
          <p:cNvSpPr/>
          <p:nvPr/>
        </p:nvSpPr>
        <p:spPr>
          <a:xfrm>
            <a:off x="4716016" y="1995686"/>
            <a:ext cx="2016224" cy="1728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love to hear from you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any questions or remarks about this workshop then send us an email:</a:t>
            </a:r>
          </a:p>
          <a:p>
            <a:pPr lvl="1"/>
            <a:r>
              <a:rPr lang="en-US" dirty="0" smtClean="0">
                <a:hlinkClick r:id="rId2"/>
              </a:rPr>
              <a:t>hans.piam@hanselma.nl</a:t>
            </a:r>
            <a:endParaRPr lang="en-US" dirty="0" smtClean="0"/>
          </a:p>
          <a:p>
            <a:pPr lvl="1"/>
            <a:r>
              <a:rPr lang="en-US" smtClean="0">
                <a:hlinkClick r:id="rId3"/>
              </a:rPr>
              <a:t>heppg@web.de</a:t>
            </a:r>
            <a:endParaRPr lang="en-US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114</a:t>
            </a:fld>
            <a:endParaRPr lang="nl-NL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67544" y="1635646"/>
            <a:ext cx="8229600" cy="2232248"/>
          </a:xfrm>
        </p:spPr>
        <p:txBody>
          <a:bodyPr/>
          <a:lstStyle/>
          <a:p>
            <a:pPr algn="ctr"/>
            <a:r>
              <a:rPr lang="en-US" dirty="0" smtClean="0"/>
              <a:t>End of the Advanced Workshop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115</a:t>
            </a:fld>
            <a:endParaRPr lang="nl-NL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Appendix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116</a:t>
            </a:fld>
            <a:endParaRPr lang="nl-NL"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the setup (1 of 2)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is a list of the cost of the setup of the external board.</a:t>
            </a:r>
          </a:p>
          <a:p>
            <a:r>
              <a:rPr lang="en-US" dirty="0" smtClean="0"/>
              <a:t>Not included is the cost of the </a:t>
            </a:r>
            <a:r>
              <a:rPr lang="en-US" dirty="0" err="1" smtClean="0"/>
              <a:t>perspex</a:t>
            </a:r>
            <a:r>
              <a:rPr lang="en-US" dirty="0" smtClean="0"/>
              <a:t> board and the nuts and bolts, which are not an absolute minimum requirement</a:t>
            </a:r>
          </a:p>
          <a:p>
            <a:pPr lvl="1"/>
            <a:r>
              <a:rPr lang="en-US" dirty="0" smtClean="0"/>
              <a:t>And for which there are alternatives, e.g. use cardboard or an MDF board</a:t>
            </a:r>
          </a:p>
          <a:p>
            <a:r>
              <a:rPr lang="en-US" dirty="0" smtClean="0"/>
              <a:t>All material comes from </a:t>
            </a:r>
            <a:r>
              <a:rPr lang="en-US" dirty="0" err="1" smtClean="0"/>
              <a:t>Aliexpress</a:t>
            </a:r>
            <a:endParaRPr lang="en-US" dirty="0" smtClean="0"/>
          </a:p>
          <a:p>
            <a:pPr lvl="1"/>
            <a:r>
              <a:rPr lang="en-US" dirty="0" smtClean="0"/>
              <a:t>Very cheap</a:t>
            </a:r>
          </a:p>
          <a:p>
            <a:pPr lvl="1"/>
            <a:r>
              <a:rPr lang="en-US" dirty="0" smtClean="0"/>
              <a:t>Often no shipping costs to Europe</a:t>
            </a:r>
          </a:p>
          <a:p>
            <a:pPr lvl="1"/>
            <a:r>
              <a:rPr lang="en-US" dirty="0" smtClean="0"/>
              <a:t>Takes between 2 weeks and 2 months</a:t>
            </a:r>
          </a:p>
          <a:p>
            <a:pPr lvl="2"/>
            <a:r>
              <a:rPr lang="en-US" dirty="0" smtClean="0"/>
              <a:t>Or never arrives, but then money is promptly returned.</a:t>
            </a:r>
          </a:p>
          <a:p>
            <a:pPr lvl="1"/>
            <a:r>
              <a:rPr lang="en-US" dirty="0" smtClean="0"/>
              <a:t>When ordering below 22 euro, no import duties and handling costs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117</a:t>
            </a:fld>
            <a:endParaRPr lang="nl-NL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the setup (2 of 2)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118</a:t>
            </a:fld>
            <a:endParaRPr lang="nl-NL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</a:t>
            </a:r>
            <a:r>
              <a:rPr lang="en-US" dirty="0" smtClean="0"/>
              <a:t>End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119</a:t>
            </a:fld>
            <a:endParaRPr lang="nl-N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the presentation?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find this presentation = the instruction at your </a:t>
            </a:r>
            <a:r>
              <a:rPr lang="en-US" i="1" dirty="0" smtClean="0"/>
              <a:t>desktop</a:t>
            </a:r>
            <a:r>
              <a:rPr lang="en-US" dirty="0" smtClean="0"/>
              <a:t> in the folder </a:t>
            </a:r>
            <a:r>
              <a:rPr lang="en-US" i="1" dirty="0" err="1" smtClean="0"/>
              <a:t>PiAndMore</a:t>
            </a:r>
            <a:r>
              <a:rPr lang="en-US" dirty="0" smtClean="0"/>
              <a:t>.</a:t>
            </a:r>
            <a:endParaRPr lang="en-US" i="1" dirty="0" smtClean="0"/>
          </a:p>
          <a:p>
            <a:r>
              <a:rPr lang="en-US" dirty="0" smtClean="0"/>
              <a:t>If you already know the stuff in the presentation and get bored then feel free to work on your own</a:t>
            </a:r>
          </a:p>
          <a:p>
            <a:pPr lvl="1"/>
            <a:r>
              <a:rPr lang="en-US" dirty="0" smtClean="0"/>
              <a:t>Silently please …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12</a:t>
            </a:fld>
            <a:endParaRPr lang="nl-N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Part 2: Getting to know the components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13</a:t>
            </a:fld>
            <a:endParaRPr lang="nl-N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Breadboard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3754760" cy="273975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Used to quickly build electronic circuits</a:t>
            </a:r>
          </a:p>
          <a:p>
            <a:r>
              <a:rPr lang="en-US" sz="1800" dirty="0" smtClean="0"/>
              <a:t>Note the 2 rails for + (VCC) and – (GND)</a:t>
            </a:r>
          </a:p>
          <a:p>
            <a:r>
              <a:rPr lang="en-US" sz="1800" dirty="0" smtClean="0"/>
              <a:t>Note the 2 bars with 5 interconnected holes each.</a:t>
            </a:r>
            <a:endParaRPr lang="nl-NL" sz="1800" dirty="0"/>
          </a:p>
        </p:txBody>
      </p:sp>
      <p:pic>
        <p:nvPicPr>
          <p:cNvPr id="1027" name="Picture 3" descr="C:\Users\M5810video\Documents\Weekendschool\Github\Weekendschool-PiAndMore\PiAndMore\Part-1--Breadboard\Breadbo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122228"/>
            <a:ext cx="4821480" cy="3537754"/>
          </a:xfrm>
          <a:prstGeom prst="rect">
            <a:avLst/>
          </a:prstGeom>
          <a:noFill/>
        </p:spPr>
      </p:pic>
      <p:pic>
        <p:nvPicPr>
          <p:cNvPr id="1028" name="Picture 4" descr="C:\Users\M5810video\Documents\Weekendschool\Github\Weekendschool-PiAndMore\PiAndMore\Part-1--Breadboard\mb-400.jpg"/>
          <p:cNvPicPr>
            <a:picLocks noChangeAspect="1" noChangeArrowheads="1"/>
          </p:cNvPicPr>
          <p:nvPr/>
        </p:nvPicPr>
        <p:blipFill>
          <a:blip r:embed="rId3" cstate="print"/>
          <a:srcRect l="8401" t="23495" r="9385" b="21223"/>
          <a:stretch>
            <a:fillRect/>
          </a:stretch>
        </p:blipFill>
        <p:spPr bwMode="auto">
          <a:xfrm rot="10800000">
            <a:off x="1187624" y="3003798"/>
            <a:ext cx="2570131" cy="1728192"/>
          </a:xfrm>
          <a:prstGeom prst="rect">
            <a:avLst/>
          </a:prstGeom>
          <a:noFill/>
        </p:spPr>
      </p:pic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14</a:t>
            </a:fld>
            <a:endParaRPr lang="nl-N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315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Looking at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extension board</a:t>
            </a:r>
            <a:endParaRPr lang="nl-NL" dirty="0"/>
          </a:p>
        </p:txBody>
      </p:sp>
      <p:pic>
        <p:nvPicPr>
          <p:cNvPr id="4" name="Picture 2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1907704" y="1419622"/>
            <a:ext cx="3495367" cy="3071044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868144" y="2452876"/>
            <a:ext cx="2520280" cy="1082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kstvak 5"/>
          <p:cNvSpPr txBox="1"/>
          <p:nvPr/>
        </p:nvSpPr>
        <p:spPr>
          <a:xfrm>
            <a:off x="5796136" y="105958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9V power socket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6372200" y="15636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with 328P processor</a:t>
            </a:r>
            <a:endParaRPr lang="nl-NL" dirty="0"/>
          </a:p>
        </p:txBody>
      </p:sp>
      <p:sp>
        <p:nvSpPr>
          <p:cNvPr id="13" name="Tekstvak 12"/>
          <p:cNvSpPr txBox="1"/>
          <p:nvPr/>
        </p:nvSpPr>
        <p:spPr>
          <a:xfrm>
            <a:off x="6516216" y="379588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Micro USB port</a:t>
            </a:r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0" y="1131590"/>
            <a:ext cx="2411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Per GPIO signal 3 headers: </a:t>
            </a:r>
          </a:p>
          <a:p>
            <a:r>
              <a:rPr lang="en-US" sz="1600" dirty="0" smtClean="0"/>
              <a:t>S (blue = signal)</a:t>
            </a:r>
          </a:p>
          <a:p>
            <a:r>
              <a:rPr lang="en-US" sz="1600" dirty="0" smtClean="0"/>
              <a:t>V (red = VCC = +) </a:t>
            </a:r>
          </a:p>
          <a:p>
            <a:r>
              <a:rPr lang="en-US" sz="1600" dirty="0" smtClean="0"/>
              <a:t>G (black = GND = -)</a:t>
            </a:r>
          </a:p>
          <a:p>
            <a:r>
              <a:rPr lang="en-US" sz="1600" i="1" dirty="0" smtClean="0"/>
              <a:t>(very handy to e.g. </a:t>
            </a:r>
          </a:p>
          <a:p>
            <a:r>
              <a:rPr lang="en-US" sz="1600" i="1" dirty="0" smtClean="0"/>
              <a:t>connect servos) </a:t>
            </a:r>
          </a:p>
        </p:txBody>
      </p:sp>
      <p:cxnSp>
        <p:nvCxnSpPr>
          <p:cNvPr id="18" name="Rechte verbindingslijn met pijl 17"/>
          <p:cNvCxnSpPr/>
          <p:nvPr/>
        </p:nvCxnSpPr>
        <p:spPr>
          <a:xfrm>
            <a:off x="1619672" y="1779662"/>
            <a:ext cx="720080" cy="288032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/>
          <p:nvPr/>
        </p:nvCxnSpPr>
        <p:spPr>
          <a:xfrm>
            <a:off x="1763688" y="2067694"/>
            <a:ext cx="504056" cy="144016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>
            <a:off x="1403648" y="1563638"/>
            <a:ext cx="1152128" cy="36004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35"/>
          <p:cNvCxnSpPr>
            <a:stCxn id="6" idx="1"/>
          </p:cNvCxnSpPr>
          <p:nvPr/>
        </p:nvCxnSpPr>
        <p:spPr>
          <a:xfrm flipH="1">
            <a:off x="5364088" y="1244248"/>
            <a:ext cx="432048" cy="535414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/>
          <p:cNvCxnSpPr/>
          <p:nvPr/>
        </p:nvCxnSpPr>
        <p:spPr>
          <a:xfrm>
            <a:off x="7236296" y="2139702"/>
            <a:ext cx="0" cy="288032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41"/>
          <p:cNvCxnSpPr/>
          <p:nvPr/>
        </p:nvCxnSpPr>
        <p:spPr>
          <a:xfrm flipV="1">
            <a:off x="8244408" y="3179172"/>
            <a:ext cx="0" cy="688722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kstvak 43"/>
          <p:cNvSpPr txBox="1"/>
          <p:nvPr/>
        </p:nvSpPr>
        <p:spPr>
          <a:xfrm>
            <a:off x="2411760" y="465998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ports</a:t>
            </a:r>
            <a:endParaRPr lang="nl-NL" dirty="0"/>
          </a:p>
        </p:txBody>
      </p:sp>
      <p:sp>
        <p:nvSpPr>
          <p:cNvPr id="45" name="Rechteraccolade 44"/>
          <p:cNvSpPr/>
          <p:nvPr/>
        </p:nvSpPr>
        <p:spPr>
          <a:xfrm rot="5400000">
            <a:off x="3383868" y="3399842"/>
            <a:ext cx="288032" cy="2376264"/>
          </a:xfrm>
          <a:prstGeom prst="rightBrace">
            <a:avLst/>
          </a:prstGeom>
          <a:ln w="50800">
            <a:solidFill>
              <a:srgbClr val="00CC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Rechteraccolade 45"/>
          <p:cNvSpPr/>
          <p:nvPr/>
        </p:nvSpPr>
        <p:spPr>
          <a:xfrm rot="16200000" flipV="1">
            <a:off x="2735796" y="663538"/>
            <a:ext cx="288032" cy="1224136"/>
          </a:xfrm>
          <a:prstGeom prst="rightBrace">
            <a:avLst/>
          </a:prstGeom>
          <a:ln w="50800">
            <a:solidFill>
              <a:srgbClr val="00CC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Tekstvak 46"/>
          <p:cNvSpPr txBox="1"/>
          <p:nvPr/>
        </p:nvSpPr>
        <p:spPr>
          <a:xfrm>
            <a:off x="1907704" y="555526"/>
            <a:ext cx="2880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Analog ports </a:t>
            </a:r>
            <a:r>
              <a:rPr lang="en-US" sz="1200" dirty="0" smtClean="0"/>
              <a:t>(most can be used as digital ports as well)</a:t>
            </a:r>
            <a:endParaRPr lang="nl-NL" dirty="0"/>
          </a:p>
        </p:txBody>
      </p:sp>
      <p:sp>
        <p:nvSpPr>
          <p:cNvPr id="48" name="Tekstvak 47"/>
          <p:cNvSpPr txBox="1"/>
          <p:nvPr/>
        </p:nvSpPr>
        <p:spPr>
          <a:xfrm>
            <a:off x="6804248" y="422793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 button</a:t>
            </a:r>
            <a:endParaRPr lang="nl-NL" dirty="0"/>
          </a:p>
        </p:txBody>
      </p:sp>
      <p:cxnSp>
        <p:nvCxnSpPr>
          <p:cNvPr id="49" name="Rechte verbindingslijn met pijl 48"/>
          <p:cNvCxnSpPr/>
          <p:nvPr/>
        </p:nvCxnSpPr>
        <p:spPr>
          <a:xfrm flipV="1">
            <a:off x="6876256" y="3147814"/>
            <a:ext cx="0" cy="1152128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kstvak 51"/>
          <p:cNvSpPr txBox="1"/>
          <p:nvPr/>
        </p:nvSpPr>
        <p:spPr>
          <a:xfrm>
            <a:off x="5796136" y="69954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 button</a:t>
            </a:r>
            <a:endParaRPr lang="nl-NL" dirty="0"/>
          </a:p>
        </p:txBody>
      </p:sp>
      <p:cxnSp>
        <p:nvCxnSpPr>
          <p:cNvPr id="53" name="Rechte verbindingslijn met pijl 52"/>
          <p:cNvCxnSpPr/>
          <p:nvPr/>
        </p:nvCxnSpPr>
        <p:spPr>
          <a:xfrm flipH="1">
            <a:off x="4499992" y="915566"/>
            <a:ext cx="1296144" cy="648072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15</a:t>
            </a:fld>
            <a:endParaRPr lang="nl-N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10801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the final board looks like at the end of the beginners workshop 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16</a:t>
            </a:fld>
            <a:endParaRPr lang="nl-NL" dirty="0"/>
          </a:p>
        </p:txBody>
      </p:sp>
      <p:sp>
        <p:nvSpPr>
          <p:cNvPr id="5" name="Gelijkbenige driehoek 4"/>
          <p:cNvSpPr/>
          <p:nvPr/>
        </p:nvSpPr>
        <p:spPr>
          <a:xfrm>
            <a:off x="1043608" y="1707654"/>
            <a:ext cx="2016224" cy="1728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… and after the advanced workshop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17</a:t>
            </a:fld>
            <a:endParaRPr lang="nl-NL" dirty="0"/>
          </a:p>
        </p:txBody>
      </p:sp>
      <p:sp>
        <p:nvSpPr>
          <p:cNvPr id="5" name="Gelijkbenige driehoek 4"/>
          <p:cNvSpPr/>
          <p:nvPr/>
        </p:nvSpPr>
        <p:spPr>
          <a:xfrm>
            <a:off x="1043608" y="1707654"/>
            <a:ext cx="2016224" cy="1728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8062664" cy="110251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Part 3: Loading the sketch in the </a:t>
            </a:r>
            <a:r>
              <a:rPr lang="en-US" dirty="0" err="1" smtClean="0"/>
              <a:t>Arduino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18</a:t>
            </a:fld>
            <a:endParaRPr lang="nl-NL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Preparing for programming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endParaRPr lang="en-US" dirty="0" smtClean="0"/>
          </a:p>
          <a:p>
            <a:pPr lvl="1"/>
            <a:r>
              <a:rPr lang="en-US" dirty="0" smtClean="0"/>
              <a:t>Make sure to connect directly</a:t>
            </a:r>
          </a:p>
          <a:p>
            <a:pPr lvl="2"/>
            <a:r>
              <a:rPr lang="en-US" dirty="0" smtClean="0"/>
              <a:t>not via the USB hub</a:t>
            </a:r>
          </a:p>
          <a:p>
            <a:pPr lvl="2"/>
            <a:r>
              <a:rPr lang="en-US" dirty="0" smtClean="0"/>
              <a:t>for strange reasons it will not work via a (this) USB hub, although it used to in previous releases of </a:t>
            </a:r>
            <a:r>
              <a:rPr lang="en-US" dirty="0" err="1" smtClean="0"/>
              <a:t>Raspian</a:t>
            </a:r>
            <a:r>
              <a:rPr lang="en-US" dirty="0" smtClean="0"/>
              <a:t> (and still should).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19</a:t>
            </a:fld>
            <a:endParaRPr lang="nl-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1: Introduction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</a:t>
            </a:fld>
            <a:endParaRPr lang="nl-N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Uploading </a:t>
            </a:r>
            <a:r>
              <a:rPr lang="en-US" dirty="0" err="1" smtClean="0"/>
              <a:t>scratchClient</a:t>
            </a:r>
            <a:r>
              <a:rPr lang="en-US" dirty="0" smtClean="0"/>
              <a:t> to the </a:t>
            </a:r>
            <a:r>
              <a:rPr lang="en-US" dirty="0" err="1" smtClean="0"/>
              <a:t>Arduino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4762872" cy="3394472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 smtClean="0"/>
              <a:t>Make sure that the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is directly connected to the Raspberry Pi (not via the USB hub)</a:t>
            </a:r>
          </a:p>
          <a:p>
            <a:r>
              <a:rPr lang="en-US" sz="1800" dirty="0" smtClean="0"/>
              <a:t>Open the </a:t>
            </a:r>
            <a:r>
              <a:rPr lang="en-US" sz="1800" dirty="0" err="1" smtClean="0"/>
              <a:t>scratchClient</a:t>
            </a:r>
            <a:r>
              <a:rPr lang="en-US" sz="1800" dirty="0" smtClean="0"/>
              <a:t> sketch for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Uno in </a:t>
            </a:r>
            <a:r>
              <a:rPr lang="en-US" sz="1800" i="1" dirty="0" smtClean="0"/>
              <a:t>/home/pi/</a:t>
            </a:r>
            <a:r>
              <a:rPr lang="en-US" sz="1800" i="1" dirty="0" err="1" smtClean="0"/>
              <a:t>scratchClient</a:t>
            </a:r>
            <a:r>
              <a:rPr lang="en-US" sz="1800" i="1" dirty="0" smtClean="0"/>
              <a:t>/</a:t>
            </a:r>
            <a:r>
              <a:rPr lang="en-US" sz="1800" i="1" dirty="0" err="1" smtClean="0"/>
              <a:t>arduino</a:t>
            </a:r>
            <a:r>
              <a:rPr lang="en-US" sz="1800" i="1" dirty="0" smtClean="0"/>
              <a:t>/</a:t>
            </a:r>
            <a:r>
              <a:rPr lang="en-US" sz="1800" i="1" dirty="0" err="1" smtClean="0"/>
              <a:t>arduinoUno</a:t>
            </a:r>
            <a:endParaRPr lang="en-US" sz="1800" i="1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Double click to open the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IDE</a:t>
            </a:r>
          </a:p>
          <a:p>
            <a:r>
              <a:rPr lang="en-US" sz="1800" dirty="0" smtClean="0"/>
              <a:t>Click </a:t>
            </a:r>
            <a:r>
              <a:rPr lang="en-US" sz="1800" i="1" dirty="0" smtClean="0"/>
              <a:t>Tools</a:t>
            </a:r>
            <a:r>
              <a:rPr lang="en-US" sz="1800" dirty="0" smtClean="0"/>
              <a:t> and make sure that these are set:</a:t>
            </a:r>
          </a:p>
          <a:p>
            <a:pPr lvl="1"/>
            <a:r>
              <a:rPr lang="en-US" sz="1400" dirty="0" smtClean="0"/>
              <a:t>Board: </a:t>
            </a:r>
            <a:r>
              <a:rPr lang="en-US" sz="1400" dirty="0" err="1" smtClean="0"/>
              <a:t>Aruino</a:t>
            </a:r>
            <a:r>
              <a:rPr lang="en-US" sz="1400" dirty="0" smtClean="0"/>
              <a:t> </a:t>
            </a:r>
            <a:r>
              <a:rPr lang="en-US" sz="1400" dirty="0" err="1" smtClean="0"/>
              <a:t>Nano</a:t>
            </a:r>
            <a:endParaRPr lang="en-US" sz="1400" dirty="0" smtClean="0"/>
          </a:p>
          <a:p>
            <a:pPr lvl="1"/>
            <a:r>
              <a:rPr lang="en-US" sz="1400" dirty="0" smtClean="0"/>
              <a:t>Processor Atmega328</a:t>
            </a:r>
          </a:p>
          <a:p>
            <a:pPr lvl="1"/>
            <a:r>
              <a:rPr lang="en-US" sz="1400" dirty="0" smtClean="0"/>
              <a:t>Port: the port where the </a:t>
            </a:r>
            <a:r>
              <a:rPr lang="en-US" sz="1400" dirty="0" err="1" smtClean="0"/>
              <a:t>Arduino</a:t>
            </a:r>
            <a:r>
              <a:rPr lang="en-US" sz="1400" dirty="0" smtClean="0"/>
              <a:t> </a:t>
            </a:r>
            <a:r>
              <a:rPr lang="en-US" sz="1400" dirty="0" err="1" smtClean="0"/>
              <a:t>Nano</a:t>
            </a:r>
            <a:r>
              <a:rPr lang="en-US" sz="1400" dirty="0" smtClean="0"/>
              <a:t> is connected (normally /dev/ttyUSB0)</a:t>
            </a:r>
          </a:p>
          <a:p>
            <a:r>
              <a:rPr lang="en-US" sz="1800" dirty="0" smtClean="0"/>
              <a:t>Click on the Upload button.</a:t>
            </a:r>
          </a:p>
          <a:p>
            <a:r>
              <a:rPr lang="en-US" sz="1800" dirty="0" smtClean="0"/>
              <a:t>Wait till the completion of the Upload is reported.</a:t>
            </a:r>
          </a:p>
          <a:p>
            <a:pPr lvl="1">
              <a:buNone/>
            </a:pPr>
            <a:endParaRPr lang="en-US" sz="1400" dirty="0" smtClean="0"/>
          </a:p>
          <a:p>
            <a:endParaRPr lang="nl-NL" sz="1800" dirty="0"/>
          </a:p>
        </p:txBody>
      </p:sp>
      <p:pic>
        <p:nvPicPr>
          <p:cNvPr id="1027" name="Picture 3" descr="Y:\2017-01-14-040034_821x1035_scr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915566"/>
            <a:ext cx="2880320" cy="3631098"/>
          </a:xfrm>
          <a:prstGeom prst="rect">
            <a:avLst/>
          </a:prstGeom>
          <a:noFill/>
        </p:spPr>
      </p:pic>
      <p:pic>
        <p:nvPicPr>
          <p:cNvPr id="1028" name="Picture 4" descr="Y:\2017-01-14-035834_603x235_scr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021086"/>
            <a:ext cx="2376264" cy="926072"/>
          </a:xfrm>
          <a:prstGeom prst="rect">
            <a:avLst/>
          </a:prstGeom>
          <a:noFill/>
        </p:spPr>
      </p:pic>
      <p:cxnSp>
        <p:nvCxnSpPr>
          <p:cNvPr id="8" name="Rechte verbindingslijn met pijl 7"/>
          <p:cNvCxnSpPr/>
          <p:nvPr/>
        </p:nvCxnSpPr>
        <p:spPr>
          <a:xfrm flipV="1">
            <a:off x="2915816" y="1131590"/>
            <a:ext cx="3096344" cy="295232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20</a:t>
            </a:fld>
            <a:endParaRPr lang="nl-NL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4: Defining the configuration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Give names to pins and define the purpose of the pin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21</a:t>
            </a:fld>
            <a:endParaRPr lang="nl-N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the </a:t>
            </a:r>
            <a:r>
              <a:rPr lang="en-US" dirty="0" err="1" smtClean="0"/>
              <a:t>config</a:t>
            </a:r>
            <a:r>
              <a:rPr lang="en-US" dirty="0" smtClean="0"/>
              <a:t> tool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creates </a:t>
            </a:r>
            <a:r>
              <a:rPr lang="en-US" dirty="0" err="1" smtClean="0"/>
              <a:t>config</a:t>
            </a:r>
            <a:r>
              <a:rPr lang="en-US" dirty="0" smtClean="0"/>
              <a:t> files to map between </a:t>
            </a:r>
            <a:r>
              <a:rPr lang="en-US" dirty="0" err="1" smtClean="0"/>
              <a:t>Arduino</a:t>
            </a:r>
            <a:r>
              <a:rPr lang="en-US" dirty="0" smtClean="0"/>
              <a:t> pins and logical names. </a:t>
            </a:r>
          </a:p>
          <a:p>
            <a:r>
              <a:rPr lang="en-US" dirty="0" smtClean="0"/>
              <a:t>Navigate to /home/pi/</a:t>
            </a:r>
            <a:r>
              <a:rPr lang="en-US" dirty="0" err="1" smtClean="0"/>
              <a:t>scratchClient</a:t>
            </a:r>
            <a:r>
              <a:rPr lang="en-US" dirty="0" smtClean="0"/>
              <a:t>/tools</a:t>
            </a:r>
          </a:p>
          <a:p>
            <a:r>
              <a:rPr lang="en-US" dirty="0" err="1" smtClean="0"/>
              <a:t>Doubleclick</a:t>
            </a:r>
            <a:r>
              <a:rPr lang="en-US" dirty="0" smtClean="0"/>
              <a:t> </a:t>
            </a:r>
            <a:r>
              <a:rPr lang="en-US" i="1" dirty="0" smtClean="0"/>
              <a:t>scratchClientConfig.sh</a:t>
            </a:r>
            <a:r>
              <a:rPr lang="en-US" dirty="0" smtClean="0"/>
              <a:t> and chose </a:t>
            </a:r>
            <a:r>
              <a:rPr lang="en-US" i="1" dirty="0" smtClean="0"/>
              <a:t>Execute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the file opens rather than presenting the choice, then you must set execute permissions first.</a:t>
            </a:r>
          </a:p>
          <a:p>
            <a:pPr lvl="1"/>
            <a:r>
              <a:rPr lang="en-US" dirty="0" smtClean="0"/>
              <a:t>To set permissions: right click on the icon, choose </a:t>
            </a:r>
            <a:r>
              <a:rPr lang="en-US" i="1" dirty="0" smtClean="0"/>
              <a:t>properties</a:t>
            </a:r>
            <a:r>
              <a:rPr lang="en-US" dirty="0" smtClean="0"/>
              <a:t>, then </a:t>
            </a:r>
            <a:r>
              <a:rPr lang="en-US" i="1" dirty="0" smtClean="0"/>
              <a:t>permissions</a:t>
            </a:r>
            <a:r>
              <a:rPr lang="en-US" dirty="0" smtClean="0"/>
              <a:t> and set execute rights to at least </a:t>
            </a:r>
            <a:r>
              <a:rPr lang="en-US" i="1" dirty="0" smtClean="0"/>
              <a:t>owner</a:t>
            </a:r>
            <a:r>
              <a:rPr lang="en-US" dirty="0" smtClean="0"/>
              <a:t>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22</a:t>
            </a:fld>
            <a:endParaRPr lang="nl-NL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the first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27984" y="1200151"/>
            <a:ext cx="4258816" cy="339447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Double click a cell to get a drop down menu</a:t>
            </a:r>
          </a:p>
          <a:p>
            <a:pPr lvl="1"/>
            <a:r>
              <a:rPr lang="en-US" dirty="0" smtClean="0"/>
              <a:t>First for </a:t>
            </a:r>
            <a:r>
              <a:rPr lang="en-US" i="1" dirty="0" smtClean="0"/>
              <a:t>direction</a:t>
            </a:r>
            <a:r>
              <a:rPr lang="en-US" dirty="0" smtClean="0"/>
              <a:t> then for </a:t>
            </a:r>
            <a:r>
              <a:rPr lang="en-US" i="1" dirty="0" smtClean="0"/>
              <a:t>function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Make sure to give all pins a name if you </a:t>
            </a:r>
            <a:r>
              <a:rPr lang="en-US" dirty="0" smtClean="0"/>
              <a:t>choose </a:t>
            </a:r>
            <a:r>
              <a:rPr lang="en-US" dirty="0" smtClean="0"/>
              <a:t>something else than void</a:t>
            </a:r>
          </a:p>
          <a:p>
            <a:pPr lvl="1"/>
            <a:r>
              <a:rPr lang="en-US" dirty="0" smtClean="0"/>
              <a:t>So make sure not to save if you still have red borders around cells. </a:t>
            </a:r>
            <a:r>
              <a:rPr lang="en-US" dirty="0" err="1" smtClean="0"/>
              <a:t>scratchClient</a:t>
            </a:r>
            <a:r>
              <a:rPr lang="en-US" dirty="0" smtClean="0"/>
              <a:t> will fail to start with such a </a:t>
            </a:r>
            <a:r>
              <a:rPr lang="en-US" dirty="0" err="1" smtClean="0"/>
              <a:t>config</a:t>
            </a:r>
            <a:r>
              <a:rPr lang="en-US" dirty="0" smtClean="0"/>
              <a:t> file.</a:t>
            </a:r>
          </a:p>
          <a:p>
            <a:r>
              <a:rPr lang="en-US" dirty="0" smtClean="0"/>
              <a:t>The tool checks wrong configurations. Examples:</a:t>
            </a:r>
          </a:p>
          <a:p>
            <a:pPr lvl="1"/>
            <a:r>
              <a:rPr lang="en-US" dirty="0" smtClean="0"/>
              <a:t>Pins 0, 1 and 13 cannot be used at all</a:t>
            </a:r>
          </a:p>
          <a:p>
            <a:pPr lvl="1"/>
            <a:r>
              <a:rPr lang="en-US" dirty="0" smtClean="0"/>
              <a:t>Analog in only available on A0 to A7</a:t>
            </a:r>
          </a:p>
          <a:p>
            <a:pPr lvl="1"/>
            <a:r>
              <a:rPr lang="en-US" dirty="0" smtClean="0"/>
              <a:t>Pins A6 and A7 can only be used for analog in</a:t>
            </a:r>
          </a:p>
          <a:p>
            <a:pPr lvl="1"/>
            <a:r>
              <a:rPr lang="en-US" dirty="0" smtClean="0"/>
              <a:t>Pins 9 and 10 cannot be used for PWM if any pin is configured for servo (see later)</a:t>
            </a:r>
          </a:p>
          <a:p>
            <a:pPr lvl="1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23</a:t>
            </a:fld>
            <a:endParaRPr lang="nl-NL" dirty="0"/>
          </a:p>
        </p:txBody>
      </p:sp>
      <p:sp>
        <p:nvSpPr>
          <p:cNvPr id="5" name="Gelijkbenige driehoek 4"/>
          <p:cNvSpPr/>
          <p:nvPr/>
        </p:nvSpPr>
        <p:spPr>
          <a:xfrm>
            <a:off x="1043608" y="1707654"/>
            <a:ext cx="2016224" cy="1728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the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the file in the folder </a:t>
            </a:r>
            <a:r>
              <a:rPr lang="en-US" i="1" dirty="0" err="1" smtClean="0"/>
              <a:t>PiAndMore</a:t>
            </a:r>
            <a:r>
              <a:rPr lang="en-US" dirty="0" smtClean="0"/>
              <a:t> on the desktop</a:t>
            </a:r>
          </a:p>
          <a:p>
            <a:r>
              <a:rPr lang="en-US" dirty="0" smtClean="0"/>
              <a:t>Call it </a:t>
            </a:r>
            <a:r>
              <a:rPr lang="en-US" i="1" dirty="0" smtClean="0"/>
              <a:t>PiAndMore.xml</a:t>
            </a:r>
          </a:p>
          <a:p>
            <a:r>
              <a:rPr lang="en-US" b="1" dirty="0" smtClean="0"/>
              <a:t>Leave the tool open </a:t>
            </a:r>
            <a:r>
              <a:rPr lang="en-US" dirty="0" smtClean="0"/>
              <a:t>for the next exercises.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24</a:t>
            </a:fld>
            <a:endParaRPr lang="nl-NL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Part 5: Wiring the board and run the first setup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25</a:t>
            </a:fld>
            <a:endParaRPr lang="nl-NL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 the board in front of you in this way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26</a:t>
            </a:fld>
            <a:endParaRPr lang="nl-NL" dirty="0"/>
          </a:p>
        </p:txBody>
      </p:sp>
      <p:pic>
        <p:nvPicPr>
          <p:cNvPr id="8194" name="Picture 2" descr="C:\Users\M5810video\Pictures\Picasa\Exports\20170620\P103089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771550"/>
            <a:ext cx="5202238" cy="39671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964488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short </a:t>
            </a:r>
            <a:r>
              <a:rPr lang="en-US" dirty="0" smtClean="0"/>
              <a:t>wires and se </a:t>
            </a:r>
            <a:r>
              <a:rPr lang="en-US" dirty="0" smtClean="0"/>
              <a:t>the indicated holes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some short wires (10 cm) and some longer (15 cm)</a:t>
            </a:r>
          </a:p>
          <a:p>
            <a:r>
              <a:rPr lang="en-US" dirty="0" smtClean="0"/>
              <a:t>Use the shortest that you can</a:t>
            </a:r>
          </a:p>
          <a:p>
            <a:pPr lvl="1"/>
            <a:r>
              <a:rPr lang="en-US" dirty="0" smtClean="0"/>
              <a:t>Get a less messy setup</a:t>
            </a:r>
          </a:p>
          <a:p>
            <a:pPr lvl="1"/>
            <a:r>
              <a:rPr lang="en-US" dirty="0" smtClean="0"/>
              <a:t>You may run out of long wires</a:t>
            </a:r>
          </a:p>
          <a:p>
            <a:r>
              <a:rPr lang="en-US" dirty="0" smtClean="0"/>
              <a:t>You can in principle build up at different places on the breadboard</a:t>
            </a:r>
          </a:p>
          <a:p>
            <a:pPr lvl="1"/>
            <a:r>
              <a:rPr lang="en-US" dirty="0" smtClean="0"/>
              <a:t>However, please use the indicated columns to avoid running out of space on the breadboard in the later part of the exercise.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27</a:t>
            </a:fld>
            <a:endParaRPr lang="nl-NL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M5810video\Documents\Weekendschool\Pi And More\PiAndMore WS - 0 - Start_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496" y="1108329"/>
            <a:ext cx="3396590" cy="3365805"/>
          </a:xfrm>
          <a:prstGeom prst="rect">
            <a:avLst/>
          </a:prstGeom>
          <a:noFill/>
        </p:spPr>
      </p:pic>
      <p:sp>
        <p:nvSpPr>
          <p:cNvPr id="15" name="Rechthoek 14"/>
          <p:cNvSpPr/>
          <p:nvPr/>
        </p:nvSpPr>
        <p:spPr>
          <a:xfrm>
            <a:off x="4086168" y="1059582"/>
            <a:ext cx="720080" cy="3456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the power wires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28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-OMHOOG 13"/>
          <p:cNvSpPr/>
          <p:nvPr/>
        </p:nvSpPr>
        <p:spPr>
          <a:xfrm>
            <a:off x="5436096" y="4515966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-OMHOOG 15"/>
          <p:cNvSpPr/>
          <p:nvPr/>
        </p:nvSpPr>
        <p:spPr>
          <a:xfrm rot="10800000">
            <a:off x="4572000" y="1707654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5810video\Documents\Weekendschool\Pi And More\PiAndMore WS - 1 - Red LED and button_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01710"/>
            <a:ext cx="5223154" cy="352999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the red LED and button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29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-OMHOOG 13"/>
          <p:cNvSpPr/>
          <p:nvPr/>
        </p:nvSpPr>
        <p:spPr>
          <a:xfrm>
            <a:off x="2915816" y="4443958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IJL-OMHOOG 14"/>
          <p:cNvSpPr/>
          <p:nvPr/>
        </p:nvSpPr>
        <p:spPr>
          <a:xfrm rot="10800000">
            <a:off x="3563888" y="1707654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-OMHOOG 15"/>
          <p:cNvSpPr/>
          <p:nvPr/>
        </p:nvSpPr>
        <p:spPr>
          <a:xfrm rot="10800000">
            <a:off x="6228184" y="2859782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PIJL-OMHOOG 16"/>
          <p:cNvSpPr/>
          <p:nvPr/>
        </p:nvSpPr>
        <p:spPr>
          <a:xfrm rot="10800000">
            <a:off x="6660232" y="2859782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the presentation is messed up …	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the Calibri font on your Raspberry Pi (standard on Windows but not on Raspberry Pi).</a:t>
            </a:r>
          </a:p>
          <a:p>
            <a:r>
              <a:rPr lang="en-US" dirty="0" smtClean="0"/>
              <a:t>Either obtain and install that font, or …</a:t>
            </a:r>
          </a:p>
          <a:p>
            <a:r>
              <a:rPr lang="en-US" dirty="0" smtClean="0"/>
              <a:t>… look at the PDF version of the presentation</a:t>
            </a:r>
          </a:p>
          <a:p>
            <a:pPr lvl="1"/>
            <a:r>
              <a:rPr lang="en-US" dirty="0" smtClean="0"/>
              <a:t>But in that version you cannot copy/paste.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</a:t>
            </a:fld>
            <a:endParaRPr lang="nl-NL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these resistors needed?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series with a LED: to limit the current through the LED</a:t>
            </a:r>
          </a:p>
          <a:p>
            <a:pPr lvl="1"/>
            <a:r>
              <a:rPr lang="en-US" sz="1800" dirty="0" smtClean="0"/>
              <a:t>You may blow up the LED and/or the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otherwise.</a:t>
            </a:r>
          </a:p>
          <a:p>
            <a:r>
              <a:rPr lang="en-US" sz="2000" dirty="0" smtClean="0"/>
              <a:t>In series with buttons, potentiometers etc: to avoid blowing up the </a:t>
            </a:r>
            <a:r>
              <a:rPr lang="en-US" sz="2000" dirty="0" err="1" smtClean="0"/>
              <a:t>Arduino</a:t>
            </a:r>
            <a:r>
              <a:rPr lang="en-US" sz="2000" dirty="0" smtClean="0"/>
              <a:t> in case of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errors</a:t>
            </a:r>
            <a:endParaRPr lang="nl-NL" sz="2000" dirty="0"/>
          </a:p>
        </p:txBody>
      </p:sp>
      <p:sp>
        <p:nvSpPr>
          <p:cNvPr id="4" name="Rechthoek 3"/>
          <p:cNvSpPr/>
          <p:nvPr/>
        </p:nvSpPr>
        <p:spPr>
          <a:xfrm>
            <a:off x="1403648" y="2931790"/>
            <a:ext cx="1346448" cy="1800200"/>
          </a:xfrm>
          <a:prstGeom prst="rect">
            <a:avLst/>
          </a:prstGeom>
          <a:solidFill>
            <a:srgbClr val="00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Arduino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 rot="5400000">
            <a:off x="3491880" y="4443958"/>
            <a:ext cx="432048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 rot="5400000">
            <a:off x="2339752" y="3219822"/>
            <a:ext cx="432048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Rechte verbindingslijn 7"/>
          <p:cNvCxnSpPr/>
          <p:nvPr/>
        </p:nvCxnSpPr>
        <p:spPr>
          <a:xfrm>
            <a:off x="2267744" y="4948014"/>
            <a:ext cx="30963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>
            <a:off x="2195736" y="2715766"/>
            <a:ext cx="30963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5436096" y="2571750"/>
            <a:ext cx="84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+5 Volt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5436096" y="4774168"/>
            <a:ext cx="72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Volt</a:t>
            </a:r>
            <a:endParaRPr lang="nl-NL" dirty="0"/>
          </a:p>
        </p:txBody>
      </p:sp>
      <p:cxnSp>
        <p:nvCxnSpPr>
          <p:cNvPr id="13" name="Rechte verbindingslijn 12"/>
          <p:cNvCxnSpPr/>
          <p:nvPr/>
        </p:nvCxnSpPr>
        <p:spPr>
          <a:xfrm>
            <a:off x="2555776" y="271576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orm 14"/>
          <p:cNvCxnSpPr>
            <a:stCxn id="6" idx="3"/>
          </p:cNvCxnSpPr>
          <p:nvPr/>
        </p:nvCxnSpPr>
        <p:spPr>
          <a:xfrm rot="16200000" flipH="1">
            <a:off x="3059832" y="3003798"/>
            <a:ext cx="144016" cy="11521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>
            <a:stCxn id="5" idx="1"/>
          </p:cNvCxnSpPr>
          <p:nvPr/>
        </p:nvCxnSpPr>
        <p:spPr>
          <a:xfrm flipV="1">
            <a:off x="3707904" y="408391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 flipV="1">
            <a:off x="3707904" y="3795886"/>
            <a:ext cx="14401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>
            <a:stCxn id="5" idx="3"/>
          </p:cNvCxnSpPr>
          <p:nvPr/>
        </p:nvCxnSpPr>
        <p:spPr>
          <a:xfrm>
            <a:off x="3707904" y="473199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/>
          <p:cNvCxnSpPr/>
          <p:nvPr/>
        </p:nvCxnSpPr>
        <p:spPr>
          <a:xfrm>
            <a:off x="3707904" y="365187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/>
          <p:cNvSpPr txBox="1"/>
          <p:nvPr/>
        </p:nvSpPr>
        <p:spPr>
          <a:xfrm>
            <a:off x="2843808" y="314781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 </a:t>
            </a:r>
            <a:r>
              <a:rPr lang="en-US" dirty="0" err="1" smtClean="0"/>
              <a:t>kOhm</a:t>
            </a:r>
            <a:endParaRPr lang="nl-NL" dirty="0"/>
          </a:p>
        </p:txBody>
      </p:sp>
      <p:sp>
        <p:nvSpPr>
          <p:cNvPr id="29" name="Tekstvak 28"/>
          <p:cNvSpPr txBox="1"/>
          <p:nvPr/>
        </p:nvSpPr>
        <p:spPr>
          <a:xfrm>
            <a:off x="3779912" y="443466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kOhm</a:t>
            </a:r>
            <a:endParaRPr lang="nl-NL" dirty="0"/>
          </a:p>
        </p:txBody>
      </p:sp>
      <p:cxnSp>
        <p:nvCxnSpPr>
          <p:cNvPr id="31" name="Rechte verbindingslijn 30"/>
          <p:cNvCxnSpPr/>
          <p:nvPr/>
        </p:nvCxnSpPr>
        <p:spPr>
          <a:xfrm flipH="1">
            <a:off x="1835696" y="365187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31"/>
          <p:cNvSpPr txBox="1"/>
          <p:nvPr/>
        </p:nvSpPr>
        <p:spPr>
          <a:xfrm>
            <a:off x="1575222" y="3147814"/>
            <a:ext cx="504056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Digital input</a:t>
            </a:r>
            <a:endParaRPr lang="nl-NL" sz="900" dirty="0"/>
          </a:p>
        </p:txBody>
      </p:sp>
      <p:cxnSp>
        <p:nvCxnSpPr>
          <p:cNvPr id="34" name="Rechte verbindingslijn 33"/>
          <p:cNvCxnSpPr>
            <a:stCxn id="32" idx="2"/>
          </p:cNvCxnSpPr>
          <p:nvPr/>
        </p:nvCxnSpPr>
        <p:spPr>
          <a:xfrm>
            <a:off x="1827250" y="3517146"/>
            <a:ext cx="8446" cy="134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kstvak 37"/>
          <p:cNvSpPr txBox="1"/>
          <p:nvPr/>
        </p:nvSpPr>
        <p:spPr>
          <a:xfrm>
            <a:off x="6444208" y="2499742"/>
            <a:ext cx="2232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Consider what would happen if the 1 </a:t>
            </a:r>
            <a:r>
              <a:rPr lang="en-US" sz="1200" dirty="0" err="1" smtClean="0"/>
              <a:t>kOhm</a:t>
            </a:r>
            <a:r>
              <a:rPr lang="en-US" sz="1200" dirty="0" smtClean="0"/>
              <a:t> resistor were not there and the port would be used as output and the button closed.</a:t>
            </a:r>
          </a:p>
          <a:p>
            <a:endParaRPr lang="en-US" sz="1200" dirty="0" smtClean="0"/>
          </a:p>
          <a:p>
            <a:r>
              <a:rPr lang="en-US" sz="1200" dirty="0" smtClean="0"/>
              <a:t>Then the </a:t>
            </a:r>
            <a:r>
              <a:rPr lang="en-US" sz="1200" dirty="0" err="1" smtClean="0"/>
              <a:t>Arduino</a:t>
            </a:r>
            <a:r>
              <a:rPr lang="en-US" sz="1200" dirty="0" smtClean="0"/>
              <a:t> would output 5 Volt, and the switch is directly leading it to the 0 Volt line </a:t>
            </a:r>
            <a:r>
              <a:rPr lang="en-US" sz="1200" dirty="0" smtClean="0">
                <a:sym typeface="Wingdings" pitchFamily="2" charset="2"/>
              </a:rPr>
              <a:t> short circuit!</a:t>
            </a:r>
            <a:endParaRPr lang="nl-NL" sz="1200" dirty="0"/>
          </a:p>
        </p:txBody>
      </p:sp>
      <p:sp>
        <p:nvSpPr>
          <p:cNvPr id="23" name="Lijntoelichting 1 22"/>
          <p:cNvSpPr/>
          <p:nvPr/>
        </p:nvSpPr>
        <p:spPr>
          <a:xfrm>
            <a:off x="4572000" y="3003798"/>
            <a:ext cx="1656184" cy="1440160"/>
          </a:xfrm>
          <a:prstGeom prst="borderCallout1">
            <a:avLst>
              <a:gd name="adj1" fmla="val 7727"/>
              <a:gd name="adj2" fmla="val -3732"/>
              <a:gd name="adj3" fmla="val 10940"/>
              <a:gd name="adj4" fmla="val -1157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a pull-up resistor that sits </a:t>
            </a:r>
            <a:r>
              <a:rPr lang="en-US" i="1" dirty="0" smtClean="0"/>
              <a:t>in</a:t>
            </a:r>
            <a:r>
              <a:rPr lang="en-US" dirty="0" smtClean="0"/>
              <a:t> the chip on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endParaRPr lang="nl-NL" dirty="0"/>
          </a:p>
        </p:txBody>
      </p:sp>
      <p:sp>
        <p:nvSpPr>
          <p:cNvPr id="25" name="Tijdelijke aanduiding voor dianumm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30</a:t>
            </a:fld>
            <a:endParaRPr lang="nl-NL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/ double check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now check </a:t>
            </a:r>
            <a:r>
              <a:rPr lang="en-US" b="1" dirty="0" smtClean="0"/>
              <a:t>both of you </a:t>
            </a:r>
            <a:r>
              <a:rPr lang="en-US" dirty="0" smtClean="0"/>
              <a:t>that the wiring is correct.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31</a:t>
            </a:fld>
            <a:endParaRPr lang="nl-NL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Make a script file to start </a:t>
            </a:r>
            <a:r>
              <a:rPr lang="en-US" dirty="0" err="1" smtClean="0"/>
              <a:t>scratchClient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Then make a new file in the </a:t>
            </a:r>
            <a:r>
              <a:rPr lang="en-US" dirty="0" err="1" smtClean="0"/>
              <a:t>PiAndMore</a:t>
            </a:r>
            <a:r>
              <a:rPr lang="en-US" dirty="0" smtClean="0"/>
              <a:t> folder on the Desktop</a:t>
            </a:r>
          </a:p>
          <a:p>
            <a:pPr lvl="1"/>
            <a:r>
              <a:rPr lang="en-US" dirty="0" smtClean="0"/>
              <a:t>Call it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StartSC.bash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Put this into the file (copy/paste from this presentation):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!# /bin/bash</a:t>
            </a:r>
            <a:endParaRPr lang="nl-NL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 python ~/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scratchClient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scratchClient.py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 -c ~/Desktop/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PiAndMore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PiAndMore.xml</a:t>
            </a:r>
            <a:endParaRPr lang="nl-NL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pause –p “Press Enter to continue”</a:t>
            </a:r>
            <a:endParaRPr lang="nl-N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Make the file executable (file properties, permissions)</a:t>
            </a:r>
          </a:p>
          <a:p>
            <a:r>
              <a:rPr lang="en-US" dirty="0" smtClean="0"/>
              <a:t>Do you understand what the file does? </a:t>
            </a:r>
          </a:p>
          <a:p>
            <a:pPr lvl="1"/>
            <a:r>
              <a:rPr lang="en-US" dirty="0" smtClean="0"/>
              <a:t>If not, please ask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32</a:t>
            </a:fld>
            <a:endParaRPr lang="nl-NL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Bringing things together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Connect the 9 Volt connector to the board and switch on power</a:t>
            </a:r>
          </a:p>
          <a:p>
            <a:r>
              <a:rPr lang="en-US" sz="2000" dirty="0" smtClean="0"/>
              <a:t>Connect the USB connector to the </a:t>
            </a:r>
            <a:r>
              <a:rPr lang="en-US" sz="2000" dirty="0" err="1" smtClean="0"/>
              <a:t>Arduino</a:t>
            </a:r>
            <a:r>
              <a:rPr lang="en-US" sz="2000" dirty="0" smtClean="0"/>
              <a:t>, this time go </a:t>
            </a:r>
            <a:r>
              <a:rPr lang="en-US" sz="2000" dirty="0" smtClean="0"/>
              <a:t>via </a:t>
            </a:r>
            <a:r>
              <a:rPr lang="en-US" sz="2000" dirty="0" smtClean="0"/>
              <a:t>the USB </a:t>
            </a:r>
            <a:r>
              <a:rPr lang="en-US" sz="2000" dirty="0" smtClean="0"/>
              <a:t>hub</a:t>
            </a:r>
            <a:endParaRPr lang="en-US" sz="2000" dirty="0" smtClean="0"/>
          </a:p>
          <a:p>
            <a:r>
              <a:rPr lang="en-US" sz="2000" dirty="0" smtClean="0"/>
              <a:t>Start </a:t>
            </a:r>
            <a:r>
              <a:rPr lang="en-US" sz="2000" dirty="0" err="1" smtClean="0"/>
              <a:t>scratchClient</a:t>
            </a:r>
            <a:r>
              <a:rPr lang="en-US" sz="2000" dirty="0" smtClean="0"/>
              <a:t> with the script you just made (e.g. double click it and when asked choose </a:t>
            </a:r>
            <a:r>
              <a:rPr lang="en-US" sz="2000" i="1" dirty="0" smtClean="0"/>
              <a:t>Execute in Terminal)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It will complain that it has no connection to Scratch</a:t>
            </a:r>
          </a:p>
          <a:p>
            <a:pPr lvl="1"/>
            <a:r>
              <a:rPr lang="en-US" sz="1600" dirty="0" smtClean="0"/>
              <a:t>Which is logical because Scratch was not started yet.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33</a:t>
            </a:fld>
            <a:endParaRPr lang="nl-NL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Scratch program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411480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Start Scratch</a:t>
            </a:r>
          </a:p>
          <a:p>
            <a:r>
              <a:rPr lang="en-US" dirty="0" smtClean="0"/>
              <a:t>Enable remote connections</a:t>
            </a:r>
          </a:p>
          <a:p>
            <a:r>
              <a:rPr lang="en-US" dirty="0" smtClean="0"/>
              <a:t>Create </a:t>
            </a:r>
            <a:r>
              <a:rPr lang="en-US" dirty="0" smtClean="0"/>
              <a:t>the variable </a:t>
            </a:r>
            <a:r>
              <a:rPr lang="en-US" i="1" dirty="0" smtClean="0"/>
              <a:t>Big Red LED</a:t>
            </a:r>
            <a:r>
              <a:rPr lang="en-US" dirty="0" smtClean="0"/>
              <a:t>, available to all sprites</a:t>
            </a:r>
          </a:p>
          <a:p>
            <a:r>
              <a:rPr lang="en-US" dirty="0" smtClean="0"/>
              <a:t>Make the variable visible (tick the box in front)</a:t>
            </a:r>
            <a:endParaRPr lang="en-US" dirty="0" smtClean="0"/>
          </a:p>
          <a:p>
            <a:r>
              <a:rPr lang="en-US" dirty="0" smtClean="0"/>
              <a:t>Make the sensors visible</a:t>
            </a:r>
          </a:p>
          <a:p>
            <a:r>
              <a:rPr lang="en-US" dirty="0" smtClean="0"/>
              <a:t>Save the file in the </a:t>
            </a:r>
            <a:r>
              <a:rPr lang="en-US" i="1" dirty="0" err="1" smtClean="0"/>
              <a:t>PiAndMore</a:t>
            </a:r>
            <a:r>
              <a:rPr lang="en-US" dirty="0" smtClean="0"/>
              <a:t> folder on the desktop</a:t>
            </a:r>
          </a:p>
          <a:p>
            <a:pPr lvl="1"/>
            <a:r>
              <a:rPr lang="en-US" dirty="0" smtClean="0"/>
              <a:t>Name does not </a:t>
            </a:r>
            <a:r>
              <a:rPr lang="en-US" dirty="0" smtClean="0"/>
              <a:t>matter, e.g. PiAndMore.sb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34</a:t>
            </a:fld>
            <a:endParaRPr lang="nl-NL" dirty="0"/>
          </a:p>
        </p:txBody>
      </p:sp>
      <p:sp>
        <p:nvSpPr>
          <p:cNvPr id="5" name="Gelijkbenige driehoek 4"/>
          <p:cNvSpPr/>
          <p:nvPr/>
        </p:nvSpPr>
        <p:spPr>
          <a:xfrm>
            <a:off x="4716016" y="1131590"/>
            <a:ext cx="2016224" cy="1728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work?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the LED on the </a:t>
            </a:r>
            <a:r>
              <a:rPr lang="en-US" dirty="0" err="1" smtClean="0"/>
              <a:t>Arduino</a:t>
            </a:r>
            <a:r>
              <a:rPr lang="en-US" dirty="0" smtClean="0"/>
              <a:t> is blinking slowly </a:t>
            </a:r>
            <a:r>
              <a:rPr lang="en-US" b="1" dirty="0" smtClean="0"/>
              <a:t>only then </a:t>
            </a:r>
            <a:r>
              <a:rPr lang="en-US" dirty="0" smtClean="0"/>
              <a:t>the </a:t>
            </a:r>
            <a:r>
              <a:rPr lang="en-US" dirty="0" err="1" smtClean="0"/>
              <a:t>config</a:t>
            </a:r>
            <a:r>
              <a:rPr lang="en-US" dirty="0" smtClean="0"/>
              <a:t> is downloaded and </a:t>
            </a:r>
            <a:r>
              <a:rPr lang="en-US" dirty="0" err="1" smtClean="0"/>
              <a:t>scratchClient</a:t>
            </a:r>
            <a:r>
              <a:rPr lang="en-US" dirty="0" smtClean="0"/>
              <a:t> works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may take 5 seconds before this happens.</a:t>
            </a:r>
          </a:p>
          <a:p>
            <a:r>
              <a:rPr lang="en-US" dirty="0" smtClean="0"/>
              <a:t>Make the value of </a:t>
            </a:r>
            <a:r>
              <a:rPr lang="en-US" i="1" dirty="0" smtClean="0"/>
              <a:t>Big Red LED </a:t>
            </a:r>
            <a:r>
              <a:rPr lang="en-US" dirty="0" smtClean="0"/>
              <a:t>to 1.</a:t>
            </a:r>
          </a:p>
          <a:p>
            <a:pPr lvl="1"/>
            <a:r>
              <a:rPr lang="en-US" dirty="0" smtClean="0"/>
              <a:t>You can use slider on the variable. You see no slider? Double click it </a:t>
            </a:r>
            <a:r>
              <a:rPr lang="en-US" dirty="0" smtClean="0"/>
              <a:t>a few times.</a:t>
            </a:r>
            <a:endParaRPr lang="en-US" dirty="0" smtClean="0"/>
          </a:p>
          <a:p>
            <a:pPr lvl="1"/>
            <a:r>
              <a:rPr lang="en-US" dirty="0" smtClean="0"/>
              <a:t>Does the LED </a:t>
            </a:r>
            <a:r>
              <a:rPr lang="en-US" dirty="0" err="1" smtClean="0"/>
              <a:t>lite</a:t>
            </a:r>
            <a:r>
              <a:rPr lang="en-US" dirty="0" smtClean="0"/>
              <a:t>?</a:t>
            </a:r>
          </a:p>
          <a:p>
            <a:r>
              <a:rPr lang="en-US" dirty="0" smtClean="0"/>
              <a:t>Press the button on the breadboard</a:t>
            </a:r>
          </a:p>
          <a:p>
            <a:pPr lvl="1"/>
            <a:r>
              <a:rPr lang="en-US" dirty="0" smtClean="0"/>
              <a:t>Do you see the value of the sensor </a:t>
            </a:r>
            <a:r>
              <a:rPr lang="en-US" i="1" dirty="0" smtClean="0"/>
              <a:t>Button</a:t>
            </a:r>
            <a:r>
              <a:rPr lang="en-US" dirty="0" smtClean="0"/>
              <a:t> change from 1 to 0?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35</a:t>
            </a:fld>
            <a:endParaRPr lang="nl-NL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the variables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Open the browser</a:t>
            </a:r>
          </a:p>
          <a:p>
            <a:r>
              <a:rPr lang="en-US" dirty="0" smtClean="0"/>
              <a:t>Type </a:t>
            </a:r>
            <a:r>
              <a:rPr lang="en-US" i="1" dirty="0" smtClean="0"/>
              <a:t>localhost:8080</a:t>
            </a:r>
          </a:p>
          <a:p>
            <a:r>
              <a:rPr lang="en-US" dirty="0" smtClean="0"/>
              <a:t>Click </a:t>
            </a:r>
            <a:r>
              <a:rPr lang="en-US" i="1" dirty="0" smtClean="0"/>
              <a:t>adapters</a:t>
            </a:r>
          </a:p>
          <a:p>
            <a:r>
              <a:rPr lang="en-US" dirty="0" smtClean="0"/>
              <a:t>Note that naming is reversed: </a:t>
            </a:r>
          </a:p>
          <a:p>
            <a:pPr lvl="1"/>
            <a:r>
              <a:rPr lang="en-US" dirty="0" smtClean="0"/>
              <a:t>Output is called input and</a:t>
            </a:r>
          </a:p>
          <a:p>
            <a:pPr lvl="1"/>
            <a:r>
              <a:rPr lang="en-US" dirty="0" smtClean="0"/>
              <a:t>Input is called output</a:t>
            </a:r>
          </a:p>
          <a:p>
            <a:r>
              <a:rPr lang="en-US" dirty="0" smtClean="0"/>
              <a:t>Therefore best refer to the variable names.</a:t>
            </a:r>
          </a:p>
          <a:p>
            <a:r>
              <a:rPr lang="en-US" dirty="0" smtClean="0"/>
              <a:t>You will see that values are only displayed after they have changed (otherwise a question mark (?) is displayed).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36</a:t>
            </a:fld>
            <a:endParaRPr lang="nl-NL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in Scratch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4042792" cy="3394472"/>
          </a:xfrm>
        </p:spPr>
        <p:txBody>
          <a:bodyPr/>
          <a:lstStyle/>
          <a:p>
            <a:r>
              <a:rPr lang="en-US" dirty="0" smtClean="0"/>
              <a:t>Make a program in scratch which will let the Red LED </a:t>
            </a:r>
            <a:r>
              <a:rPr lang="en-US" dirty="0" err="1" smtClean="0"/>
              <a:t>lite</a:t>
            </a:r>
            <a:r>
              <a:rPr lang="en-US" dirty="0" smtClean="0"/>
              <a:t> up when the button is pressed.</a:t>
            </a:r>
          </a:p>
          <a:p>
            <a:r>
              <a:rPr lang="en-US" dirty="0" smtClean="0"/>
              <a:t>First define a new sprite</a:t>
            </a:r>
          </a:p>
          <a:p>
            <a:r>
              <a:rPr lang="en-US" dirty="0" smtClean="0"/>
              <a:t>In that sprite create the program.</a:t>
            </a:r>
          </a:p>
          <a:p>
            <a:r>
              <a:rPr lang="en-US" dirty="0" smtClean="0"/>
              <a:t>You need these elements.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37</a:t>
            </a:fld>
            <a:endParaRPr lang="nl-NL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reminder 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your Scratch program regularly. Otherwise it will be lost on power out </a:t>
            </a:r>
          </a:p>
          <a:p>
            <a:pPr lvl="1"/>
            <a:r>
              <a:rPr lang="en-US" dirty="0" smtClean="0"/>
              <a:t>Power out can easily happen since you are pulling cables and may impact the power connection to the Raspberry Pi.</a:t>
            </a:r>
          </a:p>
          <a:p>
            <a:r>
              <a:rPr lang="en-US" dirty="0" smtClean="0"/>
              <a:t>Every now and then copy the Scratch file to a backup file</a:t>
            </a:r>
          </a:p>
          <a:p>
            <a:pPr lvl="1"/>
            <a:r>
              <a:rPr lang="en-US" dirty="0" smtClean="0"/>
              <a:t>Recommendation: give those copies a sequence number.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38</a:t>
            </a:fld>
            <a:endParaRPr lang="nl-NL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Part 6: Adding the Big Green LED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39</a:t>
            </a:fld>
            <a:endParaRPr lang="nl-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M5810video\Pictures\Picasa\Exports\2016-11-27 - Weekendschool Programmeren Les 3\2-P1020534 - kop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95486"/>
            <a:ext cx="2067700" cy="338437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Ergonomics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2818656" cy="302778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At the </a:t>
            </a:r>
            <a:r>
              <a:rPr lang="en-US" dirty="0" err="1" smtClean="0"/>
              <a:t>Weekendschool</a:t>
            </a:r>
            <a:r>
              <a:rPr lang="en-US" dirty="0" smtClean="0"/>
              <a:t> we teach children 5 golden rules how to sit when using computers:</a:t>
            </a:r>
          </a:p>
          <a:p>
            <a:pPr lvl="1"/>
            <a:r>
              <a:rPr lang="en-US" dirty="0" smtClean="0"/>
              <a:t>Rest your arms on the table in a natural fashion.</a:t>
            </a:r>
          </a:p>
          <a:p>
            <a:pPr lvl="1"/>
            <a:r>
              <a:rPr lang="en-US" dirty="0" smtClean="0"/>
              <a:t>If you do not need the keyboard, move it up and give room to the mouse.</a:t>
            </a:r>
          </a:p>
          <a:p>
            <a:pPr lvl="1"/>
            <a:r>
              <a:rPr lang="en-US" dirty="0" smtClean="0"/>
              <a:t>Have the monitor at arms length.</a:t>
            </a:r>
          </a:p>
          <a:p>
            <a:pPr lvl="1"/>
            <a:r>
              <a:rPr lang="en-US" dirty="0" smtClean="0"/>
              <a:t>Change position (lean forward, backward etc.).</a:t>
            </a:r>
          </a:p>
          <a:p>
            <a:pPr lvl="1"/>
            <a:r>
              <a:rPr lang="en-US" dirty="0" smtClean="0"/>
              <a:t>Frequently stop, walk around and exercise.</a:t>
            </a:r>
            <a:endParaRPr lang="nl-NL" dirty="0"/>
          </a:p>
        </p:txBody>
      </p:sp>
      <p:pic>
        <p:nvPicPr>
          <p:cNvPr id="3074" name="Picture 2" descr="C:\Users\M5810video\Pictures\Picasa\Exports\2016-11-27 - Weekendschool Programmeren Les 3\1-P102053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95485"/>
            <a:ext cx="3336032" cy="4448043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/>
        </p:nvSpPr>
        <p:spPr>
          <a:xfrm>
            <a:off x="3491880" y="4155926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change the height, use the two upper </a:t>
            </a:r>
            <a:r>
              <a:rPr lang="en-US" dirty="0" err="1" smtClean="0"/>
              <a:t>wingnuts</a:t>
            </a:r>
            <a:r>
              <a:rPr lang="en-US" dirty="0" smtClean="0"/>
              <a:t>.</a:t>
            </a:r>
            <a:endParaRPr lang="nl-NL" dirty="0"/>
          </a:p>
        </p:txBody>
      </p:sp>
      <p:cxnSp>
        <p:nvCxnSpPr>
          <p:cNvPr id="7" name="Rechte verbindingslijn met pijl 6"/>
          <p:cNvCxnSpPr/>
          <p:nvPr/>
        </p:nvCxnSpPr>
        <p:spPr>
          <a:xfrm flipV="1">
            <a:off x="3851920" y="2571750"/>
            <a:ext cx="432048" cy="1584176"/>
          </a:xfrm>
          <a:prstGeom prst="straightConnector1">
            <a:avLst/>
          </a:prstGeom>
          <a:ln w="38100">
            <a:solidFill>
              <a:srgbClr val="00CC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/>
          <p:nvPr/>
        </p:nvCxnSpPr>
        <p:spPr>
          <a:xfrm flipH="1" flipV="1">
            <a:off x="4572000" y="2211710"/>
            <a:ext cx="504056" cy="2016224"/>
          </a:xfrm>
          <a:prstGeom prst="straightConnector1">
            <a:avLst/>
          </a:prstGeom>
          <a:ln w="38100">
            <a:solidFill>
              <a:srgbClr val="00CC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</a:t>
            </a:fld>
            <a:endParaRPr lang="nl-NL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the board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updating the board</a:t>
            </a:r>
          </a:p>
          <a:p>
            <a:pPr lvl="1"/>
            <a:r>
              <a:rPr lang="en-US" dirty="0" smtClean="0"/>
              <a:t>First pull the USB cable out (from the board or from the hub)</a:t>
            </a:r>
          </a:p>
          <a:p>
            <a:pPr lvl="1"/>
            <a:r>
              <a:rPr lang="en-US" dirty="0" smtClean="0"/>
              <a:t>Switch off the 9V supply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40</a:t>
            </a:fld>
            <a:endParaRPr lang="nl-NL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5810video\Documents\Weekendschool\Pi And More\PiAndMore WS - 2 -Green LED_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00112"/>
            <a:ext cx="5223154" cy="352999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green LED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41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-OMHOOG 13"/>
          <p:cNvSpPr/>
          <p:nvPr/>
        </p:nvSpPr>
        <p:spPr>
          <a:xfrm>
            <a:off x="2483768" y="4443958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and reconnect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the correct wiring</a:t>
            </a:r>
          </a:p>
          <a:p>
            <a:r>
              <a:rPr lang="en-US" dirty="0" smtClean="0"/>
              <a:t>Switch on the 9V power</a:t>
            </a:r>
          </a:p>
          <a:p>
            <a:r>
              <a:rPr lang="en-US" dirty="0" smtClean="0"/>
              <a:t>Connect the USB cable again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42</a:t>
            </a:fld>
            <a:endParaRPr lang="nl-NL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0696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Update the </a:t>
            </a:r>
            <a:r>
              <a:rPr lang="en-US" dirty="0" err="1" smtClean="0"/>
              <a:t>config</a:t>
            </a:r>
            <a:r>
              <a:rPr lang="en-US" dirty="0" smtClean="0"/>
              <a:t> file and restart </a:t>
            </a:r>
            <a:r>
              <a:rPr lang="en-US" dirty="0" err="1" smtClean="0"/>
              <a:t>scratchClient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419621"/>
            <a:ext cx="8229600" cy="3175001"/>
          </a:xfrm>
        </p:spPr>
        <p:txBody>
          <a:bodyPr/>
          <a:lstStyle/>
          <a:p>
            <a:r>
              <a:rPr lang="en-US" dirty="0" smtClean="0"/>
              <a:t>Stop </a:t>
            </a:r>
            <a:r>
              <a:rPr lang="en-US" dirty="0" err="1" smtClean="0"/>
              <a:t>scratchClient</a:t>
            </a:r>
            <a:r>
              <a:rPr lang="en-US" dirty="0" smtClean="0"/>
              <a:t> (close the window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config</a:t>
            </a:r>
            <a:r>
              <a:rPr lang="en-US" dirty="0" smtClean="0"/>
              <a:t> tool (which should still be open)</a:t>
            </a:r>
          </a:p>
          <a:p>
            <a:r>
              <a:rPr lang="en-US" dirty="0" smtClean="0"/>
              <a:t>Define an output on pin 2 and call it </a:t>
            </a:r>
            <a:r>
              <a:rPr lang="en-US" i="1" dirty="0" smtClean="0"/>
              <a:t>Big Green LED</a:t>
            </a:r>
          </a:p>
          <a:p>
            <a:r>
              <a:rPr lang="en-US" dirty="0" smtClean="0"/>
              <a:t>Save the </a:t>
            </a:r>
            <a:r>
              <a:rPr lang="en-US" dirty="0" err="1" smtClean="0"/>
              <a:t>config</a:t>
            </a:r>
            <a:r>
              <a:rPr lang="en-US" dirty="0" smtClean="0"/>
              <a:t> file (and leave the tool open)</a:t>
            </a:r>
          </a:p>
          <a:p>
            <a:r>
              <a:rPr lang="en-US" dirty="0" smtClean="0"/>
              <a:t>Restart </a:t>
            </a:r>
            <a:r>
              <a:rPr lang="en-US" dirty="0" err="1" smtClean="0"/>
              <a:t>scratchClient</a:t>
            </a:r>
            <a:r>
              <a:rPr lang="en-US" dirty="0" smtClean="0"/>
              <a:t> using the script that you created before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43</a:t>
            </a:fld>
            <a:endParaRPr lang="nl-NL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Scratch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4042792" cy="33944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Define the variable Big Green LED</a:t>
            </a:r>
          </a:p>
          <a:p>
            <a:r>
              <a:rPr lang="en-US" dirty="0" smtClean="0"/>
              <a:t>Create a sprite for the green LED</a:t>
            </a:r>
          </a:p>
          <a:p>
            <a:r>
              <a:rPr lang="en-US" dirty="0" smtClean="0"/>
              <a:t>Create in that sprite a program that implements a toggle switch: </a:t>
            </a:r>
          </a:p>
          <a:p>
            <a:pPr lvl="1"/>
            <a:r>
              <a:rPr lang="en-US" dirty="0" smtClean="0"/>
              <a:t>P</a:t>
            </a:r>
            <a:r>
              <a:rPr lang="en-US" dirty="0" smtClean="0"/>
              <a:t>ress once: LED goes on</a:t>
            </a:r>
          </a:p>
          <a:p>
            <a:pPr lvl="1"/>
            <a:r>
              <a:rPr lang="en-US" dirty="0" smtClean="0"/>
              <a:t>Press once more: LED goes off</a:t>
            </a:r>
          </a:p>
          <a:p>
            <a:r>
              <a:rPr lang="en-US" dirty="0" smtClean="0"/>
              <a:t>You need these program elements.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44</a:t>
            </a:fld>
            <a:endParaRPr lang="nl-NL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7: Adding analog input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45</a:t>
            </a:fld>
            <a:endParaRPr lang="nl-NL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M5810video\Documents\Weekendschool\Pi And More\PiAndMore WS - 3a - analog input_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9582"/>
            <a:ext cx="5223154" cy="408411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analog input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46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IJL-OMHOOG 14"/>
          <p:cNvSpPr/>
          <p:nvPr/>
        </p:nvSpPr>
        <p:spPr>
          <a:xfrm rot="5400000">
            <a:off x="539552" y="2643758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-OMHOOG 13"/>
          <p:cNvSpPr/>
          <p:nvPr/>
        </p:nvSpPr>
        <p:spPr>
          <a:xfrm rot="5400000">
            <a:off x="683568" y="4371950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/>
          <p:cNvSpPr txBox="1"/>
          <p:nvPr/>
        </p:nvSpPr>
        <p:spPr>
          <a:xfrm>
            <a:off x="3203848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power off and USB cable out before updating!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the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the </a:t>
            </a:r>
            <a:r>
              <a:rPr lang="en-US" dirty="0" err="1" smtClean="0"/>
              <a:t>config</a:t>
            </a:r>
            <a:r>
              <a:rPr lang="en-US" dirty="0" smtClean="0"/>
              <a:t> file again</a:t>
            </a:r>
          </a:p>
          <a:p>
            <a:pPr lvl="1"/>
            <a:r>
              <a:rPr lang="en-US" dirty="0" smtClean="0"/>
              <a:t>Define </a:t>
            </a:r>
            <a:r>
              <a:rPr lang="en-US" dirty="0" err="1" smtClean="0"/>
              <a:t>Potmeter</a:t>
            </a:r>
            <a:r>
              <a:rPr lang="en-US" dirty="0" smtClean="0"/>
              <a:t> on pin A4 (direction: input, function: analog)</a:t>
            </a:r>
          </a:p>
          <a:p>
            <a:r>
              <a:rPr lang="en-US" dirty="0" smtClean="0"/>
              <a:t>Now that you are updating anyway, already define for the next steps:</a:t>
            </a:r>
          </a:p>
          <a:p>
            <a:pPr lvl="1"/>
            <a:r>
              <a:rPr lang="en-US" dirty="0" smtClean="0"/>
              <a:t>Define </a:t>
            </a:r>
            <a:r>
              <a:rPr lang="en-US" i="1" dirty="0" smtClean="0"/>
              <a:t>Servo 1 </a:t>
            </a:r>
            <a:r>
              <a:rPr lang="en-US" dirty="0" smtClean="0"/>
              <a:t>on pin 12 (direction: output, function: servo)</a:t>
            </a:r>
          </a:p>
          <a:p>
            <a:pPr lvl="1"/>
            <a:r>
              <a:rPr lang="en-US" dirty="0" smtClean="0"/>
              <a:t>Define </a:t>
            </a:r>
            <a:r>
              <a:rPr lang="en-US" i="1" dirty="0" smtClean="0"/>
              <a:t>Big Blue LED </a:t>
            </a:r>
            <a:r>
              <a:rPr lang="en-US" dirty="0" smtClean="0"/>
              <a:t>on pin 5 (direction: output, function: PWM)</a:t>
            </a:r>
          </a:p>
          <a:p>
            <a:pPr lvl="1"/>
            <a:r>
              <a:rPr lang="en-US" dirty="0" smtClean="0"/>
              <a:t>Define </a:t>
            </a:r>
            <a:r>
              <a:rPr lang="en-US" i="1" dirty="0" smtClean="0"/>
              <a:t>Buzzer</a:t>
            </a:r>
            <a:r>
              <a:rPr lang="en-US" dirty="0" smtClean="0"/>
              <a:t> on pin 11 (direction: output, function: PWM)</a:t>
            </a:r>
          </a:p>
          <a:p>
            <a:r>
              <a:rPr lang="en-US" dirty="0" smtClean="0"/>
              <a:t>Don’t forget to save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47</a:t>
            </a:fld>
            <a:endParaRPr lang="nl-NL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whether it works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 and restart </a:t>
            </a:r>
            <a:r>
              <a:rPr lang="en-US" dirty="0" err="1" smtClean="0"/>
              <a:t>scratchClient</a:t>
            </a:r>
            <a:endParaRPr lang="en-US" dirty="0" smtClean="0"/>
          </a:p>
          <a:p>
            <a:r>
              <a:rPr lang="en-US" dirty="0" smtClean="0"/>
              <a:t>Reconnect and repower the board</a:t>
            </a:r>
          </a:p>
          <a:p>
            <a:r>
              <a:rPr lang="en-US" dirty="0" smtClean="0"/>
              <a:t>Make the sensor </a:t>
            </a:r>
            <a:r>
              <a:rPr lang="en-US" i="1" dirty="0" err="1" smtClean="0"/>
              <a:t>Potmeter</a:t>
            </a:r>
            <a:r>
              <a:rPr lang="en-US" dirty="0" smtClean="0"/>
              <a:t> visible</a:t>
            </a:r>
          </a:p>
          <a:p>
            <a:r>
              <a:rPr lang="en-US" dirty="0" smtClean="0"/>
              <a:t>Turn the knob and see the values change</a:t>
            </a:r>
          </a:p>
          <a:p>
            <a:pPr lvl="1"/>
            <a:r>
              <a:rPr lang="en-US" dirty="0" smtClean="0"/>
              <a:t>Between about 0 and about 1024</a:t>
            </a:r>
          </a:p>
          <a:p>
            <a:r>
              <a:rPr lang="en-US" dirty="0" smtClean="0"/>
              <a:t>We will write some Scratch program to use it in the next step</a:t>
            </a:r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48</a:t>
            </a:fld>
            <a:endParaRPr lang="nl-NL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8: Pulse Width Modulation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49</a:t>
            </a:fld>
            <a:endParaRPr lang="nl-N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</a:t>
            </a:r>
            <a:r>
              <a:rPr lang="en-US" dirty="0" err="1" smtClean="0"/>
              <a:t>organisation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059582"/>
            <a:ext cx="3970784" cy="339447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Welcome and introduction presentation (10 min).</a:t>
            </a:r>
          </a:p>
          <a:p>
            <a:r>
              <a:rPr lang="en-US" sz="2000" dirty="0" smtClean="0"/>
              <a:t>After that everyone will work at his or her own pace.</a:t>
            </a:r>
          </a:p>
          <a:p>
            <a:r>
              <a:rPr lang="en-US" sz="2000" dirty="0" smtClean="0"/>
              <a:t>At times we will present for 5 minutes to explain a next concept.</a:t>
            </a:r>
          </a:p>
          <a:p>
            <a:r>
              <a:rPr lang="en-US" sz="2000" dirty="0" smtClean="0"/>
              <a:t>Language: English, but help in German available.</a:t>
            </a:r>
          </a:p>
          <a:p>
            <a:r>
              <a:rPr lang="en-US" sz="2000" dirty="0" smtClean="0"/>
              <a:t>At the end copy the material you created to your USB stick (if you want)</a:t>
            </a:r>
          </a:p>
          <a:p>
            <a:r>
              <a:rPr lang="en-US" sz="2000" dirty="0" smtClean="0"/>
              <a:t>Cleanup.</a:t>
            </a:r>
            <a:endParaRPr lang="nl-NL" sz="2000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4644008" y="1059582"/>
            <a:ext cx="3970784" cy="3744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major steps: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noProof="0" dirty="0" smtClean="0"/>
              <a:t>Get a working hardware and </a:t>
            </a:r>
            <a:r>
              <a:rPr lang="en-US" sz="2000" noProof="0" dirty="0" err="1" smtClean="0"/>
              <a:t>scratchClient</a:t>
            </a:r>
            <a:r>
              <a:rPr lang="en-US" sz="2000" noProof="0" dirty="0" smtClean="0"/>
              <a:t> </a:t>
            </a:r>
            <a:r>
              <a:rPr lang="en-US" sz="2000" noProof="0" dirty="0" err="1" smtClean="0"/>
              <a:t>config</a:t>
            </a:r>
            <a:r>
              <a:rPr lang="en-US" sz="2000" noProof="0" dirty="0" smtClean="0"/>
              <a:t> using a Scratch test program.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noProof="0" dirty="0" smtClean="0"/>
              <a:t>Update </a:t>
            </a:r>
            <a:r>
              <a:rPr lang="en-US" sz="2000" noProof="0" dirty="0" err="1" smtClean="0"/>
              <a:t>scratchClient</a:t>
            </a:r>
            <a:r>
              <a:rPr lang="en-US" sz="2000" noProof="0" dirty="0" smtClean="0"/>
              <a:t> </a:t>
            </a:r>
            <a:r>
              <a:rPr lang="en-US" sz="2000" noProof="0" dirty="0" err="1" smtClean="0"/>
              <a:t>config</a:t>
            </a:r>
            <a:r>
              <a:rPr lang="en-US" sz="2000" noProof="0" dirty="0" smtClean="0"/>
              <a:t> (moving to other GPIO pins)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dirty="0" smtClean="0"/>
              <a:t>Write your own Scratch program to access the board.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dirty="0" smtClean="0"/>
              <a:t>Add more hardware (buzzer, tri-color LED, button, joy stick) and adapt </a:t>
            </a:r>
            <a:r>
              <a:rPr lang="en-US" sz="2000" dirty="0" err="1" smtClean="0"/>
              <a:t>scratchClient</a:t>
            </a:r>
            <a:r>
              <a:rPr lang="en-US" sz="2000" dirty="0" smtClean="0"/>
              <a:t>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and adapt the Scratch program.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noProof="0" dirty="0" smtClean="0"/>
              <a:t>If you want: have a look at the game used at the </a:t>
            </a:r>
            <a:r>
              <a:rPr lang="en-US" sz="2000" noProof="0" dirty="0" err="1" smtClean="0"/>
              <a:t>Weekendschool</a:t>
            </a:r>
            <a:r>
              <a:rPr lang="en-US" sz="2000" dirty="0" smtClean="0"/>
              <a:t> and program a bit yourself (but it is still in Dutch </a:t>
            </a:r>
            <a:r>
              <a:rPr lang="en-US" sz="2000" dirty="0" smtClean="0">
                <a:sym typeface="Wingdings" pitchFamily="2" charset="2"/>
              </a:rPr>
              <a:t> )</a:t>
            </a:r>
            <a:endParaRPr lang="en-US" sz="2000" dirty="0" smtClean="0"/>
          </a:p>
          <a:p>
            <a:pPr marL="450850" lvl="2" indent="12700">
              <a:spcBef>
                <a:spcPct val="20000"/>
              </a:spcBef>
            </a:pPr>
            <a:r>
              <a:rPr lang="en-US" sz="1900" noProof="0" dirty="0" smtClean="0"/>
              <a:t>Start latest 30 minutes before the end of the workshop.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</a:t>
            </a:fld>
            <a:endParaRPr lang="nl-NL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are 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seen:</a:t>
            </a:r>
          </a:p>
          <a:p>
            <a:pPr lvl="1"/>
            <a:r>
              <a:rPr lang="en-US" dirty="0" smtClean="0"/>
              <a:t>Digital Input (the button)</a:t>
            </a:r>
          </a:p>
          <a:p>
            <a:pPr lvl="1"/>
            <a:r>
              <a:rPr lang="en-US" dirty="0" smtClean="0"/>
              <a:t>Digital Output (the LEDs)</a:t>
            </a:r>
          </a:p>
          <a:p>
            <a:pPr lvl="1"/>
            <a:r>
              <a:rPr lang="en-US" dirty="0" smtClean="0"/>
              <a:t>Analog Input (the potentiometer)</a:t>
            </a:r>
          </a:p>
          <a:p>
            <a:r>
              <a:rPr lang="en-US" dirty="0" smtClean="0"/>
              <a:t>So what would be most logical next?</a:t>
            </a:r>
          </a:p>
          <a:p>
            <a:pPr lvl="1"/>
            <a:r>
              <a:rPr lang="en-US" dirty="0" smtClean="0"/>
              <a:t>Analog Output – but it does not exist!</a:t>
            </a:r>
          </a:p>
          <a:p>
            <a:pPr lvl="1"/>
            <a:r>
              <a:rPr lang="en-US" dirty="0" smtClean="0"/>
              <a:t>However there is a good alternative: Pulse Width Modulation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50</a:t>
            </a:fld>
            <a:endParaRPr lang="nl-NL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 Width Modulation (PWM)</a:t>
            </a:r>
            <a:endParaRPr lang="nl-NL" dirty="0"/>
          </a:p>
        </p:txBody>
      </p:sp>
      <p:pic>
        <p:nvPicPr>
          <p:cNvPr id="8195" name="Picture 3" descr="C:\Users\M5810video\Documents\Weekendschool\Github\Old\pw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03598"/>
            <a:ext cx="2959233" cy="3240360"/>
          </a:xfrm>
          <a:prstGeom prst="rect">
            <a:avLst/>
          </a:prstGeom>
          <a:noFill/>
        </p:spPr>
      </p:pic>
      <p:sp>
        <p:nvSpPr>
          <p:cNvPr id="4" name="Tekstvak 3"/>
          <p:cNvSpPr txBox="1"/>
          <p:nvPr/>
        </p:nvSpPr>
        <p:spPr>
          <a:xfrm>
            <a:off x="3923928" y="1635646"/>
            <a:ext cx="4536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By modulating (changing) the pulse width, the amount of energy fed to the e.g. LED is changed, and hence the intensity with which you see it lighting.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Note that in practice the LED is blinking some 800 blinks / second. 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However, no human eye can see more than 100 blinks / second.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51</a:t>
            </a:fld>
            <a:endParaRPr lang="nl-NL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Controlling a servo with PWM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60032" y="1200151"/>
            <a:ext cx="3826768" cy="33944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position of the servo is changed by sending pulses of different width.</a:t>
            </a:r>
          </a:p>
          <a:p>
            <a:r>
              <a:rPr lang="en-US" dirty="0" smtClean="0"/>
              <a:t>The servo looks at the </a:t>
            </a:r>
            <a:r>
              <a:rPr lang="en-US" dirty="0" err="1" smtClean="0"/>
              <a:t>pulsewidth</a:t>
            </a:r>
            <a:r>
              <a:rPr lang="en-US" dirty="0" smtClean="0"/>
              <a:t> and turns as desired.</a:t>
            </a:r>
          </a:p>
          <a:p>
            <a:r>
              <a:rPr lang="en-US" dirty="0" smtClean="0"/>
              <a:t>The servo gets power separately.</a:t>
            </a:r>
            <a:endParaRPr lang="nl-NL" dirty="0" smtClean="0"/>
          </a:p>
          <a:p>
            <a:r>
              <a:rPr lang="en-US" dirty="0" smtClean="0"/>
              <a:t>With a servo, the pulse width modulation is not controlling the amount of energy fed to the servo</a:t>
            </a:r>
          </a:p>
          <a:p>
            <a:r>
              <a:rPr lang="en-US" dirty="0" smtClean="0"/>
              <a:t>With a servo, pulse width modulation is rather a communication protocol.</a:t>
            </a:r>
          </a:p>
        </p:txBody>
      </p:sp>
      <p:pic>
        <p:nvPicPr>
          <p:cNvPr id="7170" name="Picture 2" descr="C:\Users\M5810video\Documents\Weekendschool\Github\Old\pw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03598"/>
            <a:ext cx="4054877" cy="3351138"/>
          </a:xfrm>
          <a:prstGeom prst="rect">
            <a:avLst/>
          </a:prstGeom>
          <a:noFill/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52</a:t>
            </a:fld>
            <a:endParaRPr lang="nl-NL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M5810video\Documents\Weekendschool\Pi And More\PiAndMore WS - 3a - analog input_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9582"/>
            <a:ext cx="5223154" cy="408411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servo to pin 12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53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/>
          <p:cNvSpPr txBox="1"/>
          <p:nvPr/>
        </p:nvSpPr>
        <p:spPr>
          <a:xfrm>
            <a:off x="1979712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power off and USB cable out before updating!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7" name="PIJL-OMHOOG 16"/>
          <p:cNvSpPr/>
          <p:nvPr/>
        </p:nvSpPr>
        <p:spPr>
          <a:xfrm rot="10800000">
            <a:off x="7650416" y="2859782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PIJL-OMHOOG 17"/>
          <p:cNvSpPr/>
          <p:nvPr/>
        </p:nvSpPr>
        <p:spPr>
          <a:xfrm>
            <a:off x="7650416" y="3723878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/>
          <p:cNvSpPr txBox="1"/>
          <p:nvPr/>
        </p:nvSpPr>
        <p:spPr>
          <a:xfrm>
            <a:off x="6444208" y="4227934"/>
            <a:ext cx="26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Dark brown wire here</a:t>
            </a:r>
            <a:endParaRPr lang="nl-NL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Switch the power on again and reconnect</a:t>
            </a:r>
          </a:p>
          <a:p>
            <a:r>
              <a:rPr lang="en-US" dirty="0" smtClean="0"/>
              <a:t>You will see that </a:t>
            </a:r>
            <a:r>
              <a:rPr lang="en-US" dirty="0" err="1" smtClean="0"/>
              <a:t>scratchClient</a:t>
            </a:r>
            <a:r>
              <a:rPr lang="en-US" dirty="0" smtClean="0"/>
              <a:t> finds the board again</a:t>
            </a:r>
          </a:p>
          <a:p>
            <a:r>
              <a:rPr lang="en-US" dirty="0" smtClean="0"/>
              <a:t>You already updated the </a:t>
            </a:r>
            <a:r>
              <a:rPr lang="en-US" dirty="0" err="1" smtClean="0"/>
              <a:t>config</a:t>
            </a:r>
            <a:r>
              <a:rPr lang="en-US" dirty="0" smtClean="0"/>
              <a:t> file in the previous step, so no need to restart </a:t>
            </a:r>
            <a:r>
              <a:rPr lang="en-US" dirty="0" err="1" smtClean="0"/>
              <a:t>scratchClient</a:t>
            </a:r>
            <a:endParaRPr lang="en-US" dirty="0" smtClean="0"/>
          </a:p>
          <a:p>
            <a:r>
              <a:rPr lang="en-US" dirty="0" smtClean="0"/>
              <a:t>Define in Scratch a variable </a:t>
            </a:r>
            <a:r>
              <a:rPr lang="en-US" i="1" dirty="0" smtClean="0"/>
              <a:t>Servo 1</a:t>
            </a:r>
          </a:p>
          <a:p>
            <a:r>
              <a:rPr lang="en-US" dirty="0" smtClean="0"/>
              <a:t>Make the variable visible</a:t>
            </a:r>
          </a:p>
          <a:p>
            <a:r>
              <a:rPr lang="en-US" dirty="0" smtClean="0"/>
              <a:t>Give </a:t>
            </a:r>
            <a:r>
              <a:rPr lang="en-US" i="1" dirty="0" smtClean="0"/>
              <a:t>Servo 1 </a:t>
            </a:r>
            <a:r>
              <a:rPr lang="en-US" dirty="0" smtClean="0"/>
              <a:t>values between 0 and 255</a:t>
            </a:r>
          </a:p>
          <a:p>
            <a:pPr lvl="1"/>
            <a:r>
              <a:rPr lang="en-US" dirty="0" smtClean="0"/>
              <a:t>You can use the slider on the displayed variable for values between 0 and 100</a:t>
            </a:r>
          </a:p>
          <a:p>
            <a:pPr lvl="1"/>
            <a:r>
              <a:rPr lang="en-US" dirty="0" smtClean="0"/>
              <a:t>For values above 100 we will use a program, see next slide</a:t>
            </a:r>
          </a:p>
          <a:p>
            <a:r>
              <a:rPr lang="en-US" dirty="0" smtClean="0"/>
              <a:t>Does the servo turn?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54</a:t>
            </a:fld>
            <a:endParaRPr lang="nl-NL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Connect </a:t>
            </a:r>
            <a:r>
              <a:rPr lang="en-US" dirty="0" err="1" smtClean="0"/>
              <a:t>Potmeter</a:t>
            </a:r>
            <a:r>
              <a:rPr lang="en-US" dirty="0" smtClean="0"/>
              <a:t> and Servo (via Scratch)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Make the sensor </a:t>
            </a:r>
            <a:r>
              <a:rPr lang="en-US" i="1" dirty="0" err="1" smtClean="0"/>
              <a:t>Potmeter</a:t>
            </a:r>
            <a:r>
              <a:rPr lang="en-US" dirty="0" smtClean="0"/>
              <a:t> visible.</a:t>
            </a:r>
          </a:p>
          <a:p>
            <a:r>
              <a:rPr lang="en-US" dirty="0" smtClean="0"/>
              <a:t>Make some code that takes the potentiometer reading (between 0 and 1024) and transforms it into the range 0 to 255 (so divide by 4) and set the value of </a:t>
            </a:r>
            <a:r>
              <a:rPr lang="en-US" i="1" dirty="0" smtClean="0"/>
              <a:t>Servo 1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Try out whether turning the </a:t>
            </a:r>
            <a:r>
              <a:rPr lang="en-US" dirty="0" err="1" smtClean="0"/>
              <a:t>potmeter</a:t>
            </a:r>
            <a:r>
              <a:rPr lang="en-US" dirty="0" smtClean="0"/>
              <a:t> changes the </a:t>
            </a:r>
            <a:r>
              <a:rPr lang="en-US" dirty="0" smtClean="0"/>
              <a:t>servo position.</a:t>
            </a:r>
          </a:p>
          <a:p>
            <a:r>
              <a:rPr lang="en-US" dirty="0" smtClean="0"/>
              <a:t>You will observe jitter. </a:t>
            </a:r>
          </a:p>
          <a:p>
            <a:pPr lvl="1"/>
            <a:r>
              <a:rPr lang="en-US" dirty="0" smtClean="0"/>
              <a:t>Because the values of the </a:t>
            </a:r>
            <a:r>
              <a:rPr lang="en-US" dirty="0" err="1" smtClean="0"/>
              <a:t>potmeter</a:t>
            </a:r>
            <a:r>
              <a:rPr lang="en-US" dirty="0" smtClean="0"/>
              <a:t> will drift a bit and there will be power </a:t>
            </a:r>
            <a:r>
              <a:rPr lang="en-US" dirty="0" err="1" smtClean="0"/>
              <a:t>fluctiations</a:t>
            </a:r>
            <a:r>
              <a:rPr lang="en-US" dirty="0" smtClean="0"/>
              <a:t>, the reading of the </a:t>
            </a:r>
            <a:r>
              <a:rPr lang="en-US" dirty="0" err="1" smtClean="0"/>
              <a:t>potmeter</a:t>
            </a:r>
            <a:r>
              <a:rPr lang="en-US" dirty="0" smtClean="0"/>
              <a:t> will not be constant</a:t>
            </a:r>
          </a:p>
          <a:p>
            <a:pPr lvl="1"/>
            <a:r>
              <a:rPr lang="en-US" dirty="0" smtClean="0"/>
              <a:t>We will later see how to deal with this</a:t>
            </a:r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55</a:t>
            </a:fld>
            <a:endParaRPr lang="nl-NL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M5810video\Documents\Weekendschool\Pi And More\PiAndMore WS - 4 - analog input_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9582"/>
            <a:ext cx="5223154" cy="408411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Dimming a LED with PWM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56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/>
          <p:cNvSpPr txBox="1"/>
          <p:nvPr/>
        </p:nvSpPr>
        <p:spPr>
          <a:xfrm>
            <a:off x="3203848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power off and USB cable out before updating!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5" name="PIJL-OMHOOG 14"/>
          <p:cNvSpPr/>
          <p:nvPr/>
        </p:nvSpPr>
        <p:spPr>
          <a:xfrm>
            <a:off x="2195736" y="4443958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Big Blue LED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Reconnect and repower the board</a:t>
            </a:r>
          </a:p>
          <a:p>
            <a:r>
              <a:rPr lang="en-US" dirty="0" smtClean="0"/>
              <a:t>In Scratch, create a variable </a:t>
            </a:r>
            <a:r>
              <a:rPr lang="en-US" i="1" dirty="0" smtClean="0"/>
              <a:t>Big Blue LED </a:t>
            </a:r>
            <a:r>
              <a:rPr lang="en-US" dirty="0" smtClean="0"/>
              <a:t>and make it visible.</a:t>
            </a:r>
            <a:endParaRPr lang="en-US" i="1" dirty="0" smtClean="0"/>
          </a:p>
          <a:p>
            <a:r>
              <a:rPr lang="en-US" dirty="0" smtClean="0"/>
              <a:t>Try out giving it values between 0 and 100 via the slider on the variable.</a:t>
            </a:r>
          </a:p>
          <a:p>
            <a:r>
              <a:rPr lang="en-US" dirty="0" smtClean="0"/>
              <a:t>Update the loop where you set the servo position based on the </a:t>
            </a:r>
            <a:r>
              <a:rPr lang="en-US" dirty="0" err="1" smtClean="0"/>
              <a:t>potmeter</a:t>
            </a:r>
            <a:r>
              <a:rPr lang="en-US" dirty="0" smtClean="0"/>
              <a:t> reading to now also set the </a:t>
            </a:r>
            <a:r>
              <a:rPr lang="en-US" i="1" dirty="0" smtClean="0"/>
              <a:t>Big Blue LED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Notice that when turning to the right, the intensity goes down.</a:t>
            </a:r>
          </a:p>
          <a:p>
            <a:pPr lvl="1"/>
            <a:r>
              <a:rPr lang="en-US" dirty="0" smtClean="0"/>
              <a:t>This is not what you expect.</a:t>
            </a:r>
          </a:p>
          <a:p>
            <a:pPr lvl="1"/>
            <a:r>
              <a:rPr lang="en-US" dirty="0" smtClean="0"/>
              <a:t>How can you very simply change </a:t>
            </a:r>
            <a:r>
              <a:rPr lang="en-US" dirty="0" smtClean="0"/>
              <a:t>this</a:t>
            </a:r>
            <a:r>
              <a:rPr lang="en-US" dirty="0" smtClean="0"/>
              <a:t> </a:t>
            </a:r>
            <a:r>
              <a:rPr lang="en-US" dirty="0" smtClean="0"/>
              <a:t>by interchanging two wires?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57</a:t>
            </a:fld>
            <a:endParaRPr lang="nl-NL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a buzzer with PWM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buzzer will sound if it gets a signal in an audible frequency range.</a:t>
            </a:r>
          </a:p>
          <a:p>
            <a:r>
              <a:rPr lang="en-US" dirty="0" smtClean="0"/>
              <a:t>A PWM signal on </a:t>
            </a:r>
            <a:r>
              <a:rPr lang="en-US" dirty="0" err="1" smtClean="0"/>
              <a:t>Arduino</a:t>
            </a:r>
            <a:r>
              <a:rPr lang="en-US" dirty="0" smtClean="0"/>
              <a:t> gives ca. 800 Hz.</a:t>
            </a:r>
          </a:p>
          <a:p>
            <a:pPr lvl="1"/>
            <a:r>
              <a:rPr lang="en-US" dirty="0" smtClean="0"/>
              <a:t>Different for different pins</a:t>
            </a:r>
          </a:p>
          <a:p>
            <a:r>
              <a:rPr lang="en-US" dirty="0" smtClean="0"/>
              <a:t>You will see that there is not much influence by changing the duty cycle.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58</a:t>
            </a:fld>
            <a:endParaRPr lang="nl-NL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M5810video\Documents\Weekendschool\Pi And More\PiAndMore WS - 4 - analog input_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9582"/>
            <a:ext cx="5223154" cy="408411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the buzzer to pin 11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59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/>
          <p:cNvSpPr txBox="1"/>
          <p:nvPr/>
        </p:nvSpPr>
        <p:spPr>
          <a:xfrm>
            <a:off x="3203848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power off and USB cable out before updating!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5" name="PIJL-OMHOOG 14"/>
          <p:cNvSpPr/>
          <p:nvPr/>
        </p:nvSpPr>
        <p:spPr>
          <a:xfrm>
            <a:off x="2195736" y="4443958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-OMHOOG 13"/>
          <p:cNvSpPr/>
          <p:nvPr/>
        </p:nvSpPr>
        <p:spPr>
          <a:xfrm rot="10800000">
            <a:off x="7362384" y="2859782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-OMHOOG 15"/>
          <p:cNvSpPr/>
          <p:nvPr/>
        </p:nvSpPr>
        <p:spPr>
          <a:xfrm>
            <a:off x="7362384" y="3723878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kstvak 16"/>
          <p:cNvSpPr txBox="1"/>
          <p:nvPr/>
        </p:nvSpPr>
        <p:spPr>
          <a:xfrm>
            <a:off x="2843808" y="987574"/>
            <a:ext cx="2376264" cy="923330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Carefully watch the wires. Connect </a:t>
            </a:r>
            <a:r>
              <a:rPr lang="en-US" dirty="0" err="1" smtClean="0">
                <a:solidFill>
                  <a:schemeClr val="bg1"/>
                </a:solidFill>
              </a:rPr>
              <a:t>Vcc</a:t>
            </a:r>
            <a:r>
              <a:rPr lang="en-US" dirty="0" smtClean="0">
                <a:solidFill>
                  <a:schemeClr val="bg1"/>
                </a:solidFill>
              </a:rPr>
              <a:t>, GND and </a:t>
            </a:r>
            <a:r>
              <a:rPr lang="en-US" dirty="0" smtClean="0">
                <a:solidFill>
                  <a:schemeClr val="bg1"/>
                </a:solidFill>
              </a:rPr>
              <a:t>I/O!</a:t>
            </a:r>
            <a:endParaRPr lang="nl-NL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At the end of today you should be able to:</a:t>
            </a:r>
          </a:p>
          <a:p>
            <a:pPr lvl="1"/>
            <a:r>
              <a:rPr lang="en-US" dirty="0" smtClean="0"/>
              <a:t>Reproduce the setup at home (provided you have the hardware </a:t>
            </a:r>
            <a:r>
              <a:rPr lang="en-US" dirty="0" smtClean="0">
                <a:sym typeface="Wingdings" pitchFamily="2" charset="2"/>
              </a:rPr>
              <a:t> 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Understand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Digital output (e.g. lighting a LED)</a:t>
            </a:r>
          </a:p>
          <a:p>
            <a:pPr lvl="2"/>
            <a:r>
              <a:rPr lang="en-US" dirty="0" smtClean="0"/>
              <a:t>Digital input (e.g. sensing a button)</a:t>
            </a:r>
          </a:p>
          <a:p>
            <a:pPr lvl="2"/>
            <a:r>
              <a:rPr lang="en-US" dirty="0" smtClean="0"/>
              <a:t>Analog input (e.g. from a potentiometer)</a:t>
            </a:r>
          </a:p>
          <a:p>
            <a:pPr lvl="2"/>
            <a:r>
              <a:rPr lang="en-US" dirty="0" smtClean="0"/>
              <a:t>Pulse Width Modulation (PWM) </a:t>
            </a:r>
          </a:p>
          <a:p>
            <a:pPr lvl="3"/>
            <a:r>
              <a:rPr lang="en-US" dirty="0" smtClean="0"/>
              <a:t>For dimming LEDs</a:t>
            </a:r>
          </a:p>
          <a:p>
            <a:pPr lvl="3"/>
            <a:r>
              <a:rPr lang="en-US" dirty="0" smtClean="0"/>
              <a:t>For controlling servos</a:t>
            </a:r>
          </a:p>
          <a:p>
            <a:pPr lvl="3"/>
            <a:r>
              <a:rPr lang="en-US" dirty="0" smtClean="0"/>
              <a:t>For sounding a buzzer</a:t>
            </a:r>
          </a:p>
          <a:p>
            <a:pPr lvl="1"/>
            <a:r>
              <a:rPr lang="en-US" dirty="0" smtClean="0"/>
              <a:t>Understand what all the resistors are for</a:t>
            </a:r>
          </a:p>
          <a:p>
            <a:pPr lvl="1"/>
            <a:r>
              <a:rPr lang="en-US" dirty="0" smtClean="0"/>
              <a:t>Be able to configure and run </a:t>
            </a:r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en-US" dirty="0" smtClean="0"/>
              <a:t>Program Scratch to control the physical input and output</a:t>
            </a:r>
          </a:p>
          <a:p>
            <a:pPr lvl="1"/>
            <a:r>
              <a:rPr lang="en-US" dirty="0" smtClean="0"/>
              <a:t>Monitoring the inputs and outputs</a:t>
            </a:r>
          </a:p>
          <a:p>
            <a:r>
              <a:rPr lang="en-US" dirty="0" smtClean="0"/>
              <a:t>If time permits / as you desire: look at a game using servos, buttons, LEDs etc. as used on the </a:t>
            </a:r>
            <a:r>
              <a:rPr lang="en-US" dirty="0" err="1" smtClean="0"/>
              <a:t>Weekendschools</a:t>
            </a:r>
            <a:r>
              <a:rPr lang="en-US" dirty="0" smtClean="0"/>
              <a:t> in The Netherlands.</a:t>
            </a:r>
          </a:p>
          <a:p>
            <a:r>
              <a:rPr lang="en-US" b="1" dirty="0" smtClean="0"/>
              <a:t>Have fun!</a:t>
            </a:r>
          </a:p>
          <a:p>
            <a:pPr lvl="1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</a:t>
            </a:fld>
            <a:endParaRPr lang="nl-NL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buzzer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 need to restart </a:t>
            </a:r>
            <a:r>
              <a:rPr lang="en-US" dirty="0" err="1" smtClean="0"/>
              <a:t>scratchClient</a:t>
            </a:r>
            <a:r>
              <a:rPr lang="en-US" dirty="0" smtClean="0"/>
              <a:t>, because the </a:t>
            </a:r>
            <a:r>
              <a:rPr lang="en-US" dirty="0" err="1" smtClean="0"/>
              <a:t>config</a:t>
            </a:r>
            <a:r>
              <a:rPr lang="en-US" dirty="0" smtClean="0"/>
              <a:t> file was not changed.</a:t>
            </a:r>
          </a:p>
          <a:p>
            <a:r>
              <a:rPr lang="en-US" dirty="0" smtClean="0"/>
              <a:t>Define a variable Buzzer in Scratch</a:t>
            </a:r>
          </a:p>
          <a:p>
            <a:r>
              <a:rPr lang="en-US" dirty="0" smtClean="0"/>
              <a:t>Give it values between 0 and 100 </a:t>
            </a:r>
          </a:p>
          <a:p>
            <a:pPr lvl="1"/>
            <a:r>
              <a:rPr lang="en-US" dirty="0" smtClean="0"/>
              <a:t>Using the slider on the variable</a:t>
            </a:r>
          </a:p>
          <a:p>
            <a:pPr lvl="1"/>
            <a:r>
              <a:rPr lang="en-US" dirty="0" smtClean="0"/>
              <a:t>Does the value have much impact?</a:t>
            </a:r>
          </a:p>
          <a:p>
            <a:r>
              <a:rPr lang="en-US" dirty="0" smtClean="0"/>
              <a:t>Add the setting of the buzzer to the loop where you already set the servo and the Big Blue LED.</a:t>
            </a:r>
          </a:p>
          <a:p>
            <a:r>
              <a:rPr lang="en-US" dirty="0" smtClean="0"/>
              <a:t>Only test a short time (to save the ears of your neighbors </a:t>
            </a:r>
            <a:r>
              <a:rPr lang="en-US" dirty="0" smtClean="0">
                <a:sym typeface="Wingdings" pitchFamily="2" charset="2"/>
              </a:rPr>
              <a:t></a:t>
            </a:r>
            <a:r>
              <a:rPr lang="en-US" dirty="0" smtClean="0"/>
              <a:t>).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60</a:t>
            </a:fld>
            <a:endParaRPr lang="nl-NL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PWM limitations of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sz="2700" dirty="0" smtClean="0"/>
              <a:t>(</a:t>
            </a:r>
            <a:r>
              <a:rPr lang="en-US" sz="2700" dirty="0" err="1" smtClean="0"/>
              <a:t>Nano</a:t>
            </a:r>
            <a:r>
              <a:rPr lang="en-US" sz="2700" dirty="0" smtClean="0"/>
              <a:t> and Uno)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PWM is available on pins 3, 5, 6, 9, 10, 11</a:t>
            </a:r>
          </a:p>
          <a:p>
            <a:r>
              <a:rPr lang="en-US" dirty="0" smtClean="0"/>
              <a:t>Servo can be configured on those pins, but also on 2, 4, 7, 8, 12</a:t>
            </a:r>
          </a:p>
          <a:p>
            <a:r>
              <a:rPr lang="en-US" dirty="0" smtClean="0"/>
              <a:t>If a servo is configured on any pin, pins 9 and 10 cannot be configured as PWM anymore.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config</a:t>
            </a:r>
            <a:r>
              <a:rPr lang="en-US" dirty="0" smtClean="0"/>
              <a:t> tool will warn you if you do it wrongly.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61</a:t>
            </a:fld>
            <a:endParaRPr lang="nl-NL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care of the jitter (1 of 2)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4042792" cy="3394472"/>
          </a:xfrm>
        </p:spPr>
        <p:txBody>
          <a:bodyPr/>
          <a:lstStyle/>
          <a:p>
            <a:r>
              <a:rPr lang="en-US" dirty="0" smtClean="0"/>
              <a:t>In Scratch, only react if the potentiometer has changed a minimal amount.</a:t>
            </a:r>
          </a:p>
          <a:p>
            <a:r>
              <a:rPr lang="en-US" dirty="0" smtClean="0"/>
              <a:t>Add this and see the results.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62</a:t>
            </a:fld>
            <a:endParaRPr lang="nl-NL" dirty="0"/>
          </a:p>
        </p:txBody>
      </p:sp>
      <p:sp>
        <p:nvSpPr>
          <p:cNvPr id="5" name="Gelijkbenige driehoek 4"/>
          <p:cNvSpPr/>
          <p:nvPr/>
        </p:nvSpPr>
        <p:spPr>
          <a:xfrm>
            <a:off x="5580112" y="1923678"/>
            <a:ext cx="2016224" cy="1728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care of the jitter (2 of 2)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4042792" cy="339447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program on the previous slide removes the jitter, however also may influence the ability to make fine adjustments.</a:t>
            </a:r>
          </a:p>
          <a:p>
            <a:r>
              <a:rPr lang="en-US" dirty="0" smtClean="0"/>
              <a:t>Hence: only remove the jitter if the potentiometer has not been turned for e.g. 1 second.</a:t>
            </a:r>
          </a:p>
          <a:p>
            <a:r>
              <a:rPr lang="en-US" dirty="0" smtClean="0"/>
              <a:t>Add this and see the results.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63</a:t>
            </a:fld>
            <a:endParaRPr lang="nl-NL" dirty="0"/>
          </a:p>
        </p:txBody>
      </p:sp>
      <p:sp>
        <p:nvSpPr>
          <p:cNvPr id="5" name="Gelijkbenige driehoek 4"/>
          <p:cNvSpPr/>
          <p:nvPr/>
        </p:nvSpPr>
        <p:spPr>
          <a:xfrm>
            <a:off x="5220072" y="1923678"/>
            <a:ext cx="2016224" cy="1728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9: Make a Scratch program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Extra material in case you have time left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64</a:t>
            </a:fld>
            <a:endParaRPr lang="nl-NL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with sprites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the following sprite</a:t>
            </a:r>
          </a:p>
          <a:p>
            <a:pPr lvl="1"/>
            <a:r>
              <a:rPr lang="en-US" dirty="0" smtClean="0"/>
              <a:t>Big Red LED</a:t>
            </a:r>
          </a:p>
          <a:p>
            <a:r>
              <a:rPr lang="en-US" dirty="0" smtClean="0"/>
              <a:t>Take a look at the code of the sprite</a:t>
            </a:r>
          </a:p>
          <a:p>
            <a:r>
              <a:rPr lang="en-US" dirty="0" smtClean="0"/>
              <a:t>Update the code that you wrote earlier today for the Big Red LED so that it sends messages to the sprite to turn the LED on and off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65</a:t>
            </a:fld>
            <a:endParaRPr lang="nl-NL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the Big Green LED sprite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that you did with the Big Red LED sprite, but now for the Big Green LED sprite.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66</a:t>
            </a:fld>
            <a:endParaRPr lang="nl-NL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the Big Blue LED sprite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the Big Blue LED sprite</a:t>
            </a:r>
          </a:p>
          <a:p>
            <a:r>
              <a:rPr lang="en-US" dirty="0" err="1" smtClean="0"/>
              <a:t>Analyse</a:t>
            </a:r>
            <a:r>
              <a:rPr lang="en-US" dirty="0" smtClean="0"/>
              <a:t> the code in that sprite, which is different</a:t>
            </a:r>
          </a:p>
          <a:p>
            <a:pPr lvl="1"/>
            <a:r>
              <a:rPr lang="en-US" dirty="0" smtClean="0"/>
              <a:t>The Big Blue LED sprite can will move over the screen as the intensity changes</a:t>
            </a:r>
          </a:p>
          <a:p>
            <a:pPr lvl="1"/>
            <a:r>
              <a:rPr lang="en-US" dirty="0" smtClean="0"/>
              <a:t>You can also move it with your mouse and see the intensity change.</a:t>
            </a:r>
          </a:p>
          <a:p>
            <a:r>
              <a:rPr lang="en-US" dirty="0" smtClean="0"/>
              <a:t>Update your code that you wrote earlier to make use of the sprite.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67</a:t>
            </a:fld>
            <a:endParaRPr lang="nl-NL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10: Saving your setup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68</a:t>
            </a:fld>
            <a:endParaRPr lang="nl-NL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you want to </a:t>
            </a:r>
            <a:r>
              <a:rPr lang="en-US" dirty="0" smtClean="0"/>
              <a:t>take your work home?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brought your own USB stick, then connect it and copy the </a:t>
            </a:r>
            <a:r>
              <a:rPr lang="en-US" i="1" dirty="0" err="1" smtClean="0"/>
              <a:t>PiAndMore</a:t>
            </a:r>
            <a:r>
              <a:rPr lang="en-US" dirty="0" smtClean="0"/>
              <a:t> folder on the desktop</a:t>
            </a:r>
          </a:p>
          <a:p>
            <a:r>
              <a:rPr lang="en-US" dirty="0" smtClean="0"/>
              <a:t>The rest of the material you can download from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r>
              <a:rPr lang="en-US" dirty="0" smtClean="0"/>
              <a:t>Take the flyer with you to remember where to find the material.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69</a:t>
            </a:fld>
            <a:endParaRPr lang="nl-N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Non-objective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</a:t>
            </a:r>
            <a:r>
              <a:rPr lang="en-US" b="1" i="1" dirty="0" smtClean="0"/>
              <a:t>not</a:t>
            </a:r>
            <a:r>
              <a:rPr lang="en-US" dirty="0" smtClean="0"/>
              <a:t> an objective to create a complete useful game or other program.</a:t>
            </a:r>
          </a:p>
          <a:p>
            <a:pPr lvl="1"/>
            <a:r>
              <a:rPr lang="en-US" dirty="0" smtClean="0"/>
              <a:t>You can do that with your own creativity at home now that you know how to control several pieces of hardware from Scratch using </a:t>
            </a:r>
            <a:r>
              <a:rPr lang="en-US" dirty="0" err="1" smtClean="0"/>
              <a:t>scratchClient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</a:t>
            </a:fld>
            <a:endParaRPr lang="nl-NL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Clean up / teardown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70</a:t>
            </a:fld>
            <a:endParaRPr lang="nl-NL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0696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you continue to the Advanced Workshop 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347613"/>
            <a:ext cx="8229600" cy="3247009"/>
          </a:xfrm>
        </p:spPr>
        <p:txBody>
          <a:bodyPr/>
          <a:lstStyle/>
          <a:p>
            <a:r>
              <a:rPr lang="en-US" dirty="0" smtClean="0"/>
              <a:t>You can continue to use your setup, with one exception:</a:t>
            </a:r>
          </a:p>
          <a:p>
            <a:r>
              <a:rPr lang="en-US" dirty="0" smtClean="0"/>
              <a:t>You need to move the Big Blue LED to pin 9</a:t>
            </a:r>
          </a:p>
          <a:p>
            <a:pPr lvl="1"/>
            <a:r>
              <a:rPr lang="en-US" dirty="0" smtClean="0"/>
              <a:t>Direction: output, function: output (so no PWM)</a:t>
            </a:r>
          </a:p>
          <a:p>
            <a:r>
              <a:rPr lang="en-US" dirty="0" smtClean="0"/>
              <a:t>In the mean time you should know how to do this, otherwise please ask.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71</a:t>
            </a:fld>
            <a:endParaRPr lang="nl-NL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your </a:t>
            </a:r>
            <a:r>
              <a:rPr lang="en-US" dirty="0" err="1" smtClean="0"/>
              <a:t>scratchClient</a:t>
            </a:r>
            <a:r>
              <a:rPr lang="en-US" dirty="0" smtClean="0"/>
              <a:t> day ends here 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Unplug the board from USB and power off the device</a:t>
            </a:r>
          </a:p>
          <a:p>
            <a:r>
              <a:rPr lang="en-US" dirty="0" smtClean="0"/>
              <a:t>Please remove all components and wires from the breadboard</a:t>
            </a:r>
          </a:p>
          <a:p>
            <a:r>
              <a:rPr lang="en-US" dirty="0" smtClean="0"/>
              <a:t>Remove all wires from the </a:t>
            </a:r>
            <a:r>
              <a:rPr lang="en-US" dirty="0" err="1" smtClean="0"/>
              <a:t>Arduino</a:t>
            </a:r>
            <a:r>
              <a:rPr lang="en-US" dirty="0" smtClean="0"/>
              <a:t> board.</a:t>
            </a:r>
          </a:p>
          <a:p>
            <a:r>
              <a:rPr lang="en-US" b="1" dirty="0" smtClean="0"/>
              <a:t>Leave the wires on the 3 color LED </a:t>
            </a:r>
            <a:r>
              <a:rPr lang="en-US" dirty="0" smtClean="0"/>
              <a:t>(you did not use that)</a:t>
            </a:r>
          </a:p>
          <a:p>
            <a:r>
              <a:rPr lang="en-US" b="1" dirty="0" smtClean="0"/>
              <a:t>Leave the wires on the side of the buzzer</a:t>
            </a:r>
          </a:p>
          <a:p>
            <a:r>
              <a:rPr lang="en-US" dirty="0" smtClean="0"/>
              <a:t>If something is broken, please </a:t>
            </a:r>
          </a:p>
          <a:p>
            <a:pPr lvl="1"/>
            <a:r>
              <a:rPr lang="en-US" dirty="0" smtClean="0"/>
              <a:t>Throw it away</a:t>
            </a:r>
          </a:p>
          <a:p>
            <a:pPr lvl="1"/>
            <a:r>
              <a:rPr lang="en-US" dirty="0" smtClean="0"/>
              <a:t>Put a note in the box that it is missing</a:t>
            </a:r>
          </a:p>
          <a:p>
            <a:r>
              <a:rPr lang="en-US" dirty="0" smtClean="0"/>
              <a:t>Leave the </a:t>
            </a:r>
            <a:r>
              <a:rPr lang="en-US" dirty="0" err="1" smtClean="0"/>
              <a:t>Arduino</a:t>
            </a:r>
            <a:r>
              <a:rPr lang="en-US" dirty="0" smtClean="0"/>
              <a:t> running</a:t>
            </a:r>
          </a:p>
          <a:p>
            <a:r>
              <a:rPr lang="en-US" dirty="0" smtClean="0"/>
              <a:t>Let us know what you thought about this workshop, now orally or later by email</a:t>
            </a:r>
          </a:p>
          <a:p>
            <a:pPr lvl="1"/>
            <a:r>
              <a:rPr lang="en-US" dirty="0" smtClean="0">
                <a:hlinkClick r:id="rId2"/>
              </a:rPr>
              <a:t>hans.piam@hanselma.nl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heppg@web.de</a:t>
            </a:r>
            <a:r>
              <a:rPr lang="en-US" dirty="0" smtClean="0"/>
              <a:t>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72</a:t>
            </a:fld>
            <a:endParaRPr lang="nl-NL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395536" y="1131590"/>
            <a:ext cx="7992888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3183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All workshop material</a:t>
            </a:r>
          </a:p>
          <a:p>
            <a:pPr lvl="1"/>
            <a:r>
              <a:rPr lang="en-US" dirty="0" smtClean="0">
                <a:hlinkClick r:id="rId2"/>
              </a:rPr>
              <a:t>www.github.com</a:t>
            </a:r>
            <a:r>
              <a:rPr lang="en-US" dirty="0" smtClean="0"/>
              <a:t> and search for </a:t>
            </a:r>
            <a:r>
              <a:rPr lang="en-US" i="1" dirty="0" err="1" smtClean="0"/>
              <a:t>Weekendschool</a:t>
            </a:r>
            <a:r>
              <a:rPr lang="en-US" dirty="0" smtClean="0"/>
              <a:t> or for </a:t>
            </a:r>
            <a:r>
              <a:rPr lang="en-US" i="1" dirty="0" err="1" smtClean="0"/>
              <a:t>PiAndMore</a:t>
            </a:r>
            <a:endParaRPr lang="en-US" i="1" dirty="0" smtClean="0"/>
          </a:p>
          <a:p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nl-NL" dirty="0" smtClean="0">
                <a:hlinkClick r:id="rId3"/>
              </a:rPr>
              <a:t>http://heppg.de/ikg/wordpress/?page_id=6</a:t>
            </a:r>
            <a:endParaRPr lang="nl-NL" dirty="0" smtClean="0"/>
          </a:p>
          <a:p>
            <a:r>
              <a:rPr lang="en-US" dirty="0" smtClean="0"/>
              <a:t>Scratch</a:t>
            </a:r>
          </a:p>
          <a:p>
            <a:pPr lvl="1"/>
            <a:r>
              <a:rPr lang="nl-NL" dirty="0" smtClean="0">
                <a:hlinkClick r:id="rId4"/>
              </a:rPr>
              <a:t>https://scratch.mit.edu/</a:t>
            </a:r>
            <a:endParaRPr lang="nl-NL" dirty="0" smtClean="0"/>
          </a:p>
          <a:p>
            <a:r>
              <a:rPr lang="en-US" dirty="0" smtClean="0"/>
              <a:t>Scratch on Raspberry Pi</a:t>
            </a:r>
          </a:p>
          <a:p>
            <a:pPr lvl="1"/>
            <a:r>
              <a:rPr lang="nl-NL" dirty="0" smtClean="0">
                <a:hlinkClick r:id="rId5"/>
              </a:rPr>
              <a:t>https://www.raspberrypi.org/forums/viewforum.php?f=77</a:t>
            </a:r>
            <a:endParaRPr lang="en-US" dirty="0" smtClean="0"/>
          </a:p>
          <a:p>
            <a:r>
              <a:rPr lang="en-US" dirty="0" smtClean="0"/>
              <a:t>Raspberry Pi</a:t>
            </a:r>
          </a:p>
          <a:p>
            <a:pPr lvl="1"/>
            <a:r>
              <a:rPr lang="nl-NL" dirty="0" smtClean="0">
                <a:hlinkClick r:id="rId6"/>
              </a:rPr>
              <a:t>https://www.raspberrypi.org/</a:t>
            </a:r>
            <a:endParaRPr lang="nl-NL" dirty="0" smtClean="0"/>
          </a:p>
          <a:p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nl-NL" dirty="0" smtClean="0">
                <a:hlinkClick r:id="rId7"/>
              </a:rPr>
              <a:t>https://www.arduino.cc/</a:t>
            </a: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73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67544" y="1635646"/>
            <a:ext cx="8229600" cy="2081386"/>
          </a:xfrm>
        </p:spPr>
        <p:txBody>
          <a:bodyPr/>
          <a:lstStyle/>
          <a:p>
            <a:pPr algn="ctr"/>
            <a:r>
              <a:rPr lang="en-US" dirty="0" smtClean="0"/>
              <a:t>End of the beginners workshop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74</a:t>
            </a:fld>
            <a:endParaRPr lang="nl-NL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51470"/>
            <a:ext cx="7772400" cy="3096344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 err="1" smtClean="0"/>
              <a:t>Physical</a:t>
            </a:r>
            <a:r>
              <a:rPr lang="nl-NL" dirty="0" smtClean="0"/>
              <a:t> </a:t>
            </a:r>
            <a:r>
              <a:rPr lang="nl-NL" dirty="0" err="1" smtClean="0"/>
              <a:t>computing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Scratch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scratchClient</a:t>
            </a:r>
            <a:r>
              <a:rPr lang="nl-NL" dirty="0" smtClean="0"/>
              <a:t> – </a:t>
            </a:r>
            <a:r>
              <a:rPr lang="nl-NL" b="1" dirty="0" err="1" smtClean="0"/>
              <a:t>Advanced</a:t>
            </a:r>
            <a:r>
              <a:rPr lang="nl-NL" b="1" dirty="0" smtClean="0"/>
              <a:t/>
            </a:r>
            <a:br>
              <a:rPr lang="nl-NL" b="1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en-US" sz="3600" i="1" dirty="0" smtClean="0"/>
              <a:t>Co</a:t>
            </a:r>
            <a:r>
              <a:rPr lang="nl-NL" sz="3600" i="1" dirty="0" err="1" smtClean="0"/>
              <a:t>ntrol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servos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LEDs</a:t>
            </a:r>
            <a:r>
              <a:rPr lang="nl-NL" sz="3600" i="1" dirty="0" smtClean="0"/>
              <a:t> and more </a:t>
            </a:r>
            <a:r>
              <a:rPr lang="nl-NL" sz="3600" i="1" dirty="0" err="1" smtClean="0"/>
              <a:t>from</a:t>
            </a:r>
            <a:r>
              <a:rPr lang="nl-NL" sz="3600" i="1" dirty="0" smtClean="0"/>
              <a:t> Scratch </a:t>
            </a:r>
            <a:r>
              <a:rPr lang="nl-NL" sz="3600" i="1" dirty="0" err="1" smtClean="0"/>
              <a:t>using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RPi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Arduino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scratchClient</a:t>
            </a:r>
            <a:endParaRPr lang="nl-NL" i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1640" y="3435846"/>
            <a:ext cx="6400800" cy="131445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Hans de </a:t>
            </a:r>
            <a:r>
              <a:rPr lang="en-US" dirty="0" err="1" smtClean="0">
                <a:solidFill>
                  <a:schemeClr val="bg1"/>
                </a:solidFill>
              </a:rPr>
              <a:t>Jong</a:t>
            </a:r>
            <a:r>
              <a:rPr lang="en-US" dirty="0" smtClean="0">
                <a:solidFill>
                  <a:schemeClr val="bg1"/>
                </a:solidFill>
              </a:rPr>
              <a:t> &amp; Gerhard </a:t>
            </a:r>
            <a:r>
              <a:rPr lang="en-US" dirty="0" err="1" smtClean="0">
                <a:solidFill>
                  <a:schemeClr val="bg1"/>
                </a:solidFill>
              </a:rPr>
              <a:t>Hepp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Pi And More 10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Trier – 24 June 2017 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Before we start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76</a:t>
            </a:fld>
            <a:endParaRPr lang="nl-NL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6868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you start at the advanced workshop 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you are familiar with </a:t>
            </a:r>
            <a:r>
              <a:rPr lang="en-US" dirty="0" err="1" smtClean="0"/>
              <a:t>scratchClient</a:t>
            </a:r>
            <a:r>
              <a:rPr lang="en-US" dirty="0" smtClean="0"/>
              <a:t>, but not with the new </a:t>
            </a:r>
            <a:r>
              <a:rPr lang="en-US" dirty="0" err="1" smtClean="0"/>
              <a:t>config</a:t>
            </a:r>
            <a:r>
              <a:rPr lang="en-US" dirty="0" smtClean="0"/>
              <a:t> tool …</a:t>
            </a:r>
          </a:p>
          <a:p>
            <a:pPr lvl="1"/>
            <a:r>
              <a:rPr lang="en-US" dirty="0" smtClean="0"/>
              <a:t>… you may want to look at some slides of the beginners workshop</a:t>
            </a:r>
          </a:p>
          <a:p>
            <a:r>
              <a:rPr lang="en-US" dirty="0" smtClean="0"/>
              <a:t>Other than that, you do </a:t>
            </a:r>
            <a:r>
              <a:rPr lang="en-US" b="1" dirty="0" smtClean="0"/>
              <a:t>not</a:t>
            </a:r>
            <a:r>
              <a:rPr lang="en-US" dirty="0" smtClean="0"/>
              <a:t> have to build up the complete setup what the people of the beginners workshop did.</a:t>
            </a:r>
          </a:p>
          <a:p>
            <a:pPr lvl="1"/>
            <a:r>
              <a:rPr lang="en-US" dirty="0" smtClean="0"/>
              <a:t>Only those things on the next slide.</a:t>
            </a:r>
          </a:p>
          <a:p>
            <a:r>
              <a:rPr lang="en-US" dirty="0" smtClean="0"/>
              <a:t>You will however see the components of the beginners workshop in the diagrams.</a:t>
            </a:r>
          </a:p>
          <a:p>
            <a:pPr lvl="1"/>
            <a:r>
              <a:rPr lang="en-US" dirty="0" smtClean="0"/>
              <a:t>Just ignore those.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77</a:t>
            </a:fld>
            <a:endParaRPr lang="nl-NL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done if you start here 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the actions on slides ….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78</a:t>
            </a:fld>
            <a:endParaRPr lang="nl-NL" dirty="0"/>
          </a:p>
        </p:txBody>
      </p:sp>
      <p:sp>
        <p:nvSpPr>
          <p:cNvPr id="5" name="Gelijkbenige driehoek 4"/>
          <p:cNvSpPr/>
          <p:nvPr/>
        </p:nvSpPr>
        <p:spPr>
          <a:xfrm>
            <a:off x="4716016" y="1131590"/>
            <a:ext cx="2016224" cy="1728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the </a:t>
            </a:r>
            <a:r>
              <a:rPr lang="en-US" dirty="0" err="1" smtClean="0"/>
              <a:t>config</a:t>
            </a:r>
            <a:r>
              <a:rPr lang="en-US" dirty="0" smtClean="0"/>
              <a:t> file for all steps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not to loose time, it is recommended to define all setups in the </a:t>
            </a:r>
            <a:r>
              <a:rPr lang="en-US" dirty="0" err="1" smtClean="0"/>
              <a:t>config</a:t>
            </a:r>
            <a:r>
              <a:rPr lang="en-US" dirty="0" smtClean="0"/>
              <a:t> file at the beginning.</a:t>
            </a:r>
          </a:p>
          <a:p>
            <a:pPr lvl="1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79</a:t>
            </a:fld>
            <a:endParaRPr lang="nl-NL" dirty="0"/>
          </a:p>
        </p:txBody>
      </p:sp>
      <p:sp>
        <p:nvSpPr>
          <p:cNvPr id="5" name="Gelijkbenige driehoek 4"/>
          <p:cNvSpPr/>
          <p:nvPr/>
        </p:nvSpPr>
        <p:spPr>
          <a:xfrm>
            <a:off x="5364088" y="2211710"/>
            <a:ext cx="2016224" cy="1728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5810video\Documents\Weekendschool\Pi And More\IMC-Weekend-School-in-Figures.jpg"/>
          <p:cNvPicPr>
            <a:picLocks noChangeAspect="1" noChangeArrowheads="1"/>
          </p:cNvPicPr>
          <p:nvPr/>
        </p:nvPicPr>
        <p:blipFill>
          <a:blip r:embed="rId2" cstate="print"/>
          <a:srcRect l="44527" t="40460" b="24437"/>
          <a:stretch>
            <a:fillRect/>
          </a:stretch>
        </p:blipFill>
        <p:spPr bwMode="auto">
          <a:xfrm>
            <a:off x="1187624" y="987574"/>
            <a:ext cx="3922720" cy="372746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Weekendschool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half" idx="2"/>
          </p:nvPr>
        </p:nvSpPr>
        <p:spPr>
          <a:xfrm>
            <a:off x="4860032" y="411510"/>
            <a:ext cx="4104456" cy="460851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Generally parents tell their children: “Learn for later”. But what is later?</a:t>
            </a:r>
          </a:p>
          <a:p>
            <a:r>
              <a:rPr lang="en-US" dirty="0" smtClean="0"/>
              <a:t>“I want to become an engineer. Do you maybe know an engineer? I would very much like to meet one”</a:t>
            </a:r>
          </a:p>
          <a:p>
            <a:r>
              <a:rPr lang="en-US" dirty="0" smtClean="0"/>
              <a:t>Professionals teach children on Sundays about their job. Large variety of topics.</a:t>
            </a:r>
          </a:p>
          <a:p>
            <a:r>
              <a:rPr lang="en-US" dirty="0" smtClean="0"/>
              <a:t>&gt; 1000 students between 11 and 14 years from underprivileged areas.</a:t>
            </a:r>
          </a:p>
          <a:p>
            <a:r>
              <a:rPr lang="en-US" dirty="0" smtClean="0"/>
              <a:t>Curriculum lasts for 2.5 to 3 years</a:t>
            </a:r>
          </a:p>
          <a:p>
            <a:r>
              <a:rPr lang="en-US" dirty="0" smtClean="0"/>
              <a:t>3500+ volunteers.</a:t>
            </a:r>
          </a:p>
          <a:p>
            <a:r>
              <a:rPr lang="en-US" dirty="0" smtClean="0"/>
              <a:t>Funded by 110+ sponsors (companies, individuals, foundations).</a:t>
            </a:r>
          </a:p>
          <a:p>
            <a:r>
              <a:rPr lang="en-US" dirty="0" smtClean="0"/>
              <a:t>Started in 1998.</a:t>
            </a:r>
          </a:p>
          <a:p>
            <a:r>
              <a:rPr lang="en-US" dirty="0" smtClean="0"/>
              <a:t>It works! Data shows: alumni have better professional prospects, are more self-aware, and feel more connected with society.</a:t>
            </a:r>
          </a:p>
        </p:txBody>
      </p:sp>
      <p:sp>
        <p:nvSpPr>
          <p:cNvPr id="10" name="Rechthoekige driehoek 9"/>
          <p:cNvSpPr/>
          <p:nvPr/>
        </p:nvSpPr>
        <p:spPr>
          <a:xfrm rot="5400000">
            <a:off x="1187624" y="987574"/>
            <a:ext cx="1512168" cy="151216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dianumm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</a:t>
            </a:fld>
            <a:endParaRPr lang="nl-NL" dirty="0"/>
          </a:p>
        </p:txBody>
      </p:sp>
      <p:sp>
        <p:nvSpPr>
          <p:cNvPr id="15" name="Rechthoek 14"/>
          <p:cNvSpPr/>
          <p:nvPr/>
        </p:nvSpPr>
        <p:spPr>
          <a:xfrm>
            <a:off x="3995936" y="3651870"/>
            <a:ext cx="558000" cy="19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smtClean="0"/>
              <a:t>EINDHOVEN</a:t>
            </a:r>
            <a:br>
              <a:rPr lang="en-US" sz="600" dirty="0" smtClean="0"/>
            </a:br>
            <a:r>
              <a:rPr lang="en-US" sz="600" dirty="0" smtClean="0"/>
              <a:t>58 students</a:t>
            </a:r>
            <a:endParaRPr lang="nl-NL" sz="600" dirty="0"/>
          </a:p>
        </p:txBody>
      </p:sp>
      <p:cxnSp>
        <p:nvCxnSpPr>
          <p:cNvPr id="17" name="Rechte verbindingslijn 16"/>
          <p:cNvCxnSpPr/>
          <p:nvPr/>
        </p:nvCxnSpPr>
        <p:spPr>
          <a:xfrm flipH="1" flipV="1">
            <a:off x="3419872" y="3579862"/>
            <a:ext cx="57606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ep 12"/>
          <p:cNvGrpSpPr/>
          <p:nvPr/>
        </p:nvGrpSpPr>
        <p:grpSpPr>
          <a:xfrm>
            <a:off x="3275856" y="3507854"/>
            <a:ext cx="144016" cy="144016"/>
            <a:chOff x="3275856" y="3507854"/>
            <a:chExt cx="144016" cy="144016"/>
          </a:xfrm>
        </p:grpSpPr>
        <p:sp>
          <p:nvSpPr>
            <p:cNvPr id="12" name="Ovaal 11"/>
            <p:cNvSpPr/>
            <p:nvPr/>
          </p:nvSpPr>
          <p:spPr>
            <a:xfrm>
              <a:off x="3309764" y="3533254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Ring 10"/>
            <p:cNvSpPr/>
            <p:nvPr/>
          </p:nvSpPr>
          <p:spPr>
            <a:xfrm>
              <a:off x="3275856" y="3507854"/>
              <a:ext cx="144016" cy="144016"/>
            </a:xfrm>
            <a:prstGeom prst="donut">
              <a:avLst/>
            </a:prstGeom>
            <a:solidFill>
              <a:srgbClr val="FF00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sp>
        <p:nvSpPr>
          <p:cNvPr id="19" name="Rechthoek 18"/>
          <p:cNvSpPr/>
          <p:nvPr/>
        </p:nvSpPr>
        <p:spPr>
          <a:xfrm>
            <a:off x="539552" y="4371950"/>
            <a:ext cx="558000" cy="19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err="1" smtClean="0"/>
              <a:t>Trudo</a:t>
            </a:r>
            <a:r>
              <a:rPr lang="en-US" sz="600" dirty="0" smtClean="0"/>
              <a:t> </a:t>
            </a:r>
            <a:r>
              <a:rPr lang="en-US" sz="600" dirty="0" err="1" smtClean="0"/>
              <a:t>Weekendschool</a:t>
            </a:r>
            <a:endParaRPr lang="nl-NL" sz="600" dirty="0"/>
          </a:p>
        </p:txBody>
      </p:sp>
      <p:sp>
        <p:nvSpPr>
          <p:cNvPr id="20" name="Rechthoek 19"/>
          <p:cNvSpPr/>
          <p:nvPr/>
        </p:nvSpPr>
        <p:spPr>
          <a:xfrm>
            <a:off x="539552" y="4155926"/>
            <a:ext cx="558000" cy="1908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smtClean="0"/>
              <a:t>IMC </a:t>
            </a:r>
            <a:r>
              <a:rPr lang="en-US" sz="600" dirty="0" err="1" smtClean="0"/>
              <a:t>Weekendschool</a:t>
            </a:r>
            <a:endParaRPr lang="nl-NL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Choose the </a:t>
            </a:r>
            <a:r>
              <a:rPr lang="en-US" dirty="0" smtClean="0"/>
              <a:t>topics you want to give priority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347615"/>
            <a:ext cx="4038600" cy="3394472"/>
          </a:xfrm>
        </p:spPr>
        <p:txBody>
          <a:bodyPr>
            <a:normAutofit fontScale="47500" lnSpcReduction="20000"/>
          </a:bodyPr>
          <a:lstStyle/>
          <a:p>
            <a:r>
              <a:rPr lang="en-US" sz="4200" dirty="0" smtClean="0"/>
              <a:t>The workshop may be too short to do all activities.</a:t>
            </a:r>
          </a:p>
          <a:p>
            <a:pPr lvl="1"/>
            <a:r>
              <a:rPr lang="en-US" sz="3800" dirty="0" smtClean="0"/>
              <a:t>So pick the order of the topics from the list</a:t>
            </a:r>
          </a:p>
          <a:p>
            <a:r>
              <a:rPr lang="en-US" sz="4200" dirty="0" smtClean="0"/>
              <a:t>The </a:t>
            </a:r>
            <a:r>
              <a:rPr lang="en-US" sz="4200" dirty="0" smtClean="0">
                <a:solidFill>
                  <a:srgbClr val="FF0000"/>
                </a:solidFill>
              </a:rPr>
              <a:t>red topics </a:t>
            </a:r>
            <a:r>
              <a:rPr lang="en-US" sz="4200" dirty="0" smtClean="0"/>
              <a:t>teach you more about </a:t>
            </a:r>
            <a:r>
              <a:rPr lang="en-US" sz="4200" dirty="0" err="1" smtClean="0"/>
              <a:t>scratchClient</a:t>
            </a:r>
            <a:endParaRPr lang="en-US" sz="4200" dirty="0" smtClean="0"/>
          </a:p>
          <a:p>
            <a:r>
              <a:rPr lang="en-US" sz="4200" dirty="0" smtClean="0"/>
              <a:t>The </a:t>
            </a:r>
            <a:r>
              <a:rPr lang="en-US" sz="4200" dirty="0" smtClean="0">
                <a:solidFill>
                  <a:srgbClr val="007A37"/>
                </a:solidFill>
              </a:rPr>
              <a:t>green topics </a:t>
            </a:r>
            <a:r>
              <a:rPr lang="en-US" sz="4200" dirty="0" smtClean="0"/>
              <a:t>teach you more about </a:t>
            </a:r>
            <a:r>
              <a:rPr lang="en-US" sz="4200" dirty="0" smtClean="0"/>
              <a:t>electronics, sensors </a:t>
            </a:r>
            <a:r>
              <a:rPr lang="en-US" sz="4200" dirty="0" smtClean="0"/>
              <a:t>and engineering</a:t>
            </a:r>
            <a:endParaRPr lang="nl-NL" sz="420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>
          <a:xfrm>
            <a:off x="4648200" y="1347614"/>
            <a:ext cx="4038600" cy="3603847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>
                <a:solidFill>
                  <a:srgbClr val="007A37"/>
                </a:solidFill>
              </a:rPr>
              <a:t>Joystick</a:t>
            </a:r>
          </a:p>
          <a:p>
            <a:pPr lvl="1"/>
            <a:r>
              <a:rPr lang="en-US" dirty="0" smtClean="0"/>
              <a:t>Control position or control speed</a:t>
            </a:r>
          </a:p>
          <a:p>
            <a:pPr lvl="1"/>
            <a:r>
              <a:rPr lang="en-US" dirty="0" smtClean="0"/>
              <a:t>Take care of calibration and drift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3-color LED</a:t>
            </a:r>
          </a:p>
          <a:p>
            <a:pPr lvl="1"/>
            <a:r>
              <a:rPr lang="en-US" dirty="0" smtClean="0"/>
              <a:t>To make any color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Counter function</a:t>
            </a:r>
          </a:p>
          <a:p>
            <a:pPr lvl="1"/>
            <a:r>
              <a:rPr lang="en-US" dirty="0" smtClean="0"/>
              <a:t>With button or IR slotted sensor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Rain sensor</a:t>
            </a:r>
            <a:endParaRPr lang="en-US" sz="2700" dirty="0" smtClean="0">
              <a:solidFill>
                <a:srgbClr val="007A37"/>
              </a:solidFill>
            </a:endParaRPr>
          </a:p>
          <a:p>
            <a:r>
              <a:rPr lang="en-US" sz="2700" dirty="0" smtClean="0">
                <a:solidFill>
                  <a:srgbClr val="007A37"/>
                </a:solidFill>
              </a:rPr>
              <a:t>Tilt sensor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Microphone input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Strongly link the </a:t>
            </a:r>
            <a:r>
              <a:rPr lang="en-US" dirty="0" err="1" smtClean="0">
                <a:solidFill>
                  <a:srgbClr val="FF0000"/>
                </a:solidFill>
              </a:rPr>
              <a:t>config</a:t>
            </a:r>
            <a:r>
              <a:rPr lang="en-US" dirty="0" smtClean="0">
                <a:solidFill>
                  <a:srgbClr val="FF0000"/>
                </a:solidFill>
              </a:rPr>
              <a:t> file to the </a:t>
            </a:r>
            <a:r>
              <a:rPr lang="en-US" dirty="0" err="1" smtClean="0">
                <a:solidFill>
                  <a:srgbClr val="FF0000"/>
                </a:solidFill>
              </a:rPr>
              <a:t>Arduino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For safety</a:t>
            </a:r>
          </a:p>
          <a:p>
            <a:pPr lvl="1"/>
            <a:r>
              <a:rPr lang="en-US" dirty="0" smtClean="0"/>
              <a:t>For connection errors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Control multiple </a:t>
            </a:r>
            <a:r>
              <a:rPr lang="en-US" dirty="0" err="1" smtClean="0">
                <a:solidFill>
                  <a:srgbClr val="FF0000"/>
                </a:solidFill>
              </a:rPr>
              <a:t>Arduinos</a:t>
            </a:r>
            <a:r>
              <a:rPr lang="en-US" dirty="0" smtClean="0">
                <a:solidFill>
                  <a:srgbClr val="FF0000"/>
                </a:solidFill>
              </a:rPr>
              <a:t> concurrently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Power On Self Test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Controlling a relay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Controlling 220 Volt appliances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Controlling a camera</a:t>
            </a:r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80</a:t>
            </a:fld>
            <a:endParaRPr lang="nl-NL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Joy stick</a:t>
            </a:r>
            <a:endParaRPr lang="nl-NL" dirty="0"/>
          </a:p>
        </p:txBody>
      </p:sp>
      <p:sp>
        <p:nvSpPr>
          <p:cNvPr id="7" name="Ond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81</a:t>
            </a:fld>
            <a:endParaRPr lang="nl-NL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5810video\Documents\Weekendschool\Pi And More\PiAndMore WS - 5 - joy stick_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061993"/>
            <a:ext cx="5223154" cy="408411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joy stick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82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IJL-OMHOOG 14"/>
          <p:cNvSpPr/>
          <p:nvPr/>
        </p:nvSpPr>
        <p:spPr>
          <a:xfrm rot="10800000">
            <a:off x="3131840" y="1131590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-OMHOOG 13"/>
          <p:cNvSpPr/>
          <p:nvPr/>
        </p:nvSpPr>
        <p:spPr>
          <a:xfrm rot="5400000">
            <a:off x="683568" y="1851670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Joystick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the </a:t>
            </a:r>
            <a:r>
              <a:rPr lang="en-US" dirty="0" err="1" smtClean="0"/>
              <a:t>config</a:t>
            </a:r>
            <a:r>
              <a:rPr lang="en-US" dirty="0" smtClean="0"/>
              <a:t> file:</a:t>
            </a:r>
          </a:p>
          <a:p>
            <a:pPr lvl="1"/>
            <a:r>
              <a:rPr lang="en-US" dirty="0" smtClean="0"/>
              <a:t>Jo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83</a:t>
            </a:fld>
            <a:endParaRPr lang="nl-NL" dirty="0"/>
          </a:p>
        </p:txBody>
      </p:sp>
      <p:sp>
        <p:nvSpPr>
          <p:cNvPr id="5" name="Gelijkbenige driehoek 4"/>
          <p:cNvSpPr/>
          <p:nvPr/>
        </p:nvSpPr>
        <p:spPr>
          <a:xfrm>
            <a:off x="4716016" y="1131590"/>
            <a:ext cx="2016224" cy="1728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Joysticks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can directly use the value of the joystick </a:t>
            </a:r>
          </a:p>
          <a:p>
            <a:pPr lvl="1"/>
            <a:r>
              <a:rPr lang="en-US" dirty="0" smtClean="0"/>
              <a:t>E.g. to control the position of a servo</a:t>
            </a:r>
          </a:p>
          <a:p>
            <a:pPr lvl="1"/>
            <a:r>
              <a:rPr lang="en-US" dirty="0" smtClean="0"/>
              <a:t>E.g. to control the intensity of a LED</a:t>
            </a:r>
          </a:p>
          <a:p>
            <a:pPr lvl="1"/>
            <a:r>
              <a:rPr lang="en-US" dirty="0" smtClean="0"/>
              <a:t>When release the knob, it will then move to the middle value.</a:t>
            </a:r>
          </a:p>
          <a:p>
            <a:r>
              <a:rPr lang="en-US" dirty="0" smtClean="0"/>
              <a:t>You can alternatively use the joystick determine the speed of the change</a:t>
            </a:r>
          </a:p>
          <a:p>
            <a:pPr lvl="1"/>
            <a:r>
              <a:rPr lang="en-US" dirty="0" smtClean="0"/>
              <a:t>E.g. move a servo fast or slow. Let the servo stop at the latest position when you release the knob.</a:t>
            </a:r>
          </a:p>
          <a:p>
            <a:pPr lvl="1"/>
            <a:r>
              <a:rPr lang="en-US" dirty="0" smtClean="0"/>
              <a:t>You can also use the Scratch pen function draw on the screen.</a:t>
            </a:r>
          </a:p>
          <a:p>
            <a:pPr lvl="2"/>
            <a:r>
              <a:rPr lang="en-US" dirty="0" smtClean="0"/>
              <a:t>And e.g. use the potentiometer to change pen width or color.</a:t>
            </a:r>
          </a:p>
          <a:p>
            <a:pPr lvl="1"/>
            <a:r>
              <a:rPr lang="en-US" dirty="0" smtClean="0"/>
              <a:t>Take care of drift (see next slide)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84</a:t>
            </a:fld>
            <a:endParaRPr lang="nl-NL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care of drift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Not all joysticks will give the same value if they are in the middle position</a:t>
            </a:r>
          </a:p>
          <a:p>
            <a:r>
              <a:rPr lang="en-US" dirty="0" smtClean="0"/>
              <a:t>Influenced by temperature, the value produced in the middle position can drift over time.</a:t>
            </a:r>
          </a:p>
          <a:p>
            <a:r>
              <a:rPr lang="en-US" dirty="0" smtClean="0"/>
              <a:t>Therefore build in some threshold around the middle position</a:t>
            </a:r>
          </a:p>
          <a:p>
            <a:pPr lvl="1"/>
            <a:r>
              <a:rPr lang="en-US" dirty="0" smtClean="0"/>
              <a:t>If the middle position is 512, then do only react if the value changes by at least 5, so &gt; 517 or &lt; 507.</a:t>
            </a:r>
          </a:p>
          <a:p>
            <a:pPr lvl="1"/>
            <a:r>
              <a:rPr lang="en-US" dirty="0" smtClean="0"/>
              <a:t>Whether 5 is enough as threshold you will learn over time. Increase if it drifts more than that.</a:t>
            </a:r>
          </a:p>
          <a:p>
            <a:pPr lvl="1"/>
            <a:r>
              <a:rPr lang="en-US" dirty="0" smtClean="0"/>
              <a:t>If you have a general program that works with several joysticks then you may have to use a larger threshold, or you need to calibrate (adapt the program for each particular servo).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85</a:t>
            </a:fld>
            <a:endParaRPr lang="nl-NL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Control a 3-color LED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To make all colors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86</a:t>
            </a:fld>
            <a:endParaRPr lang="nl-NL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 3-color LED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3-color LED has 3 LEDs in one package</a:t>
            </a:r>
          </a:p>
          <a:p>
            <a:pPr lvl="1"/>
            <a:r>
              <a:rPr lang="en-US" dirty="0" smtClean="0"/>
              <a:t>Green</a:t>
            </a:r>
          </a:p>
          <a:p>
            <a:pPr lvl="1"/>
            <a:r>
              <a:rPr lang="en-US" dirty="0" smtClean="0"/>
              <a:t>Red</a:t>
            </a:r>
          </a:p>
          <a:p>
            <a:pPr lvl="1"/>
            <a:r>
              <a:rPr lang="en-US" dirty="0" smtClean="0"/>
              <a:t>Blue</a:t>
            </a:r>
          </a:p>
          <a:p>
            <a:r>
              <a:rPr lang="en-US" dirty="0" smtClean="0"/>
              <a:t>Use PWM to change the intensity of each color</a:t>
            </a:r>
          </a:p>
          <a:p>
            <a:pPr lvl="1"/>
            <a:r>
              <a:rPr lang="en-US" dirty="0" smtClean="0"/>
              <a:t>In that way you can create the entire spectrum of light</a:t>
            </a:r>
          </a:p>
          <a:p>
            <a:pPr lvl="1"/>
            <a:r>
              <a:rPr lang="en-US" dirty="0" smtClean="0"/>
              <a:t>Including white light</a:t>
            </a:r>
          </a:p>
          <a:p>
            <a:r>
              <a:rPr lang="en-US" dirty="0" smtClean="0"/>
              <a:t>Use pins …….</a:t>
            </a:r>
          </a:p>
          <a:p>
            <a:pPr lvl="1"/>
            <a:r>
              <a:rPr lang="en-US" dirty="0" smtClean="0"/>
              <a:t>If you still have pin xx for the separate green LED, then disconnect that one</a:t>
            </a:r>
          </a:p>
          <a:p>
            <a:pPr lvl="1"/>
            <a:r>
              <a:rPr lang="en-US" dirty="0" smtClean="0"/>
              <a:t>Since also a servo is connected, pins 10 and 11 cannot be used for PWM and only 4 PWM pins are left (of which one is used for the buzzer).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87</a:t>
            </a:fld>
            <a:endParaRPr lang="nl-NL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new counting function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88</a:t>
            </a:fld>
            <a:endParaRPr lang="nl-NL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special counting function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count in Scratch, however you can only reliably count a few per second.</a:t>
            </a:r>
          </a:p>
          <a:p>
            <a:r>
              <a:rPr lang="en-US" dirty="0" smtClean="0"/>
              <a:t>With this new counting function, you can do it much faster</a:t>
            </a:r>
          </a:p>
          <a:p>
            <a:r>
              <a:rPr lang="en-US" dirty="0" smtClean="0"/>
              <a:t>If you need to detect small pulses that </a:t>
            </a:r>
            <a:r>
              <a:rPr lang="en-US" dirty="0" err="1" smtClean="0"/>
              <a:t>scratchClient</a:t>
            </a:r>
            <a:r>
              <a:rPr lang="en-US" dirty="0" smtClean="0"/>
              <a:t> may not see, you can use a counter function to detect whether a pulse did arrive.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89</a:t>
            </a:fld>
            <a:endParaRPr lang="nl-N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at the </a:t>
            </a:r>
            <a:r>
              <a:rPr lang="en-US" dirty="0" err="1" smtClean="0"/>
              <a:t>Weekendschool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 personally teach </a:t>
            </a:r>
          </a:p>
          <a:p>
            <a:pPr lvl="1"/>
            <a:r>
              <a:rPr lang="en-US" dirty="0" smtClean="0"/>
              <a:t>Mathematics (since 2004)</a:t>
            </a:r>
          </a:p>
          <a:p>
            <a:pPr lvl="1"/>
            <a:r>
              <a:rPr lang="en-US" dirty="0" smtClean="0"/>
              <a:t>Physics (since 2011)</a:t>
            </a:r>
          </a:p>
          <a:p>
            <a:pPr lvl="1"/>
            <a:r>
              <a:rPr lang="en-US" dirty="0" smtClean="0"/>
              <a:t>Programming (started in 2016)</a:t>
            </a:r>
          </a:p>
          <a:p>
            <a:pPr lvl="1"/>
            <a:r>
              <a:rPr lang="en-US" dirty="0" smtClean="0"/>
              <a:t>Electro (started in 2016)</a:t>
            </a:r>
          </a:p>
          <a:p>
            <a:r>
              <a:rPr lang="en-US" dirty="0" smtClean="0"/>
              <a:t>Programming: 3 (2) lessons on 5 (3) Sundays with Scratch, Raspberry Pi and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en-US" dirty="0" smtClean="0"/>
              <a:t>Last lesson comprises 2 days but is optional and can be done in a later year.</a:t>
            </a:r>
          </a:p>
          <a:p>
            <a:r>
              <a:rPr lang="en-US" dirty="0" smtClean="0"/>
              <a:t>Lesson 2: Physical computing: </a:t>
            </a:r>
            <a:r>
              <a:rPr lang="nl-NL" dirty="0" smtClean="0">
                <a:hlinkClick r:id="rId3"/>
              </a:rPr>
              <a:t>https://www.youtube.com/watch?v=Qo1gnXNzhqE</a:t>
            </a:r>
            <a:endParaRPr lang="nl-NL" dirty="0" smtClean="0"/>
          </a:p>
          <a:p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</a:t>
            </a:fld>
            <a:endParaRPr lang="nl-NL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 function using a button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the </a:t>
            </a:r>
            <a:r>
              <a:rPr lang="en-US" dirty="0" err="1" smtClean="0"/>
              <a:t>config</a:t>
            </a:r>
            <a:r>
              <a:rPr lang="en-US" dirty="0" smtClean="0"/>
              <a:t> file to include a counter on pin</a:t>
            </a:r>
          </a:p>
          <a:p>
            <a:r>
              <a:rPr lang="en-US" dirty="0" smtClean="0"/>
              <a:t>It will count up</a:t>
            </a:r>
            <a:r>
              <a:rPr lang="nl-NL" dirty="0" smtClean="0"/>
              <a:t>.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wrap</a:t>
            </a:r>
            <a:r>
              <a:rPr lang="nl-NL" dirty="0" smtClean="0"/>
              <a:t> </a:t>
            </a:r>
            <a:r>
              <a:rPr lang="nl-NL" dirty="0" err="1" smtClean="0"/>
              <a:t>round</a:t>
            </a:r>
            <a:r>
              <a:rPr lang="nl-NL" dirty="0" smtClean="0"/>
              <a:t> at a </a:t>
            </a:r>
            <a:r>
              <a:rPr lang="nl-NL" dirty="0" err="1" smtClean="0"/>
              <a:t>very</a:t>
            </a:r>
            <a:r>
              <a:rPr lang="nl-NL" dirty="0" smtClean="0"/>
              <a:t> </a:t>
            </a:r>
            <a:r>
              <a:rPr lang="nl-NL" dirty="0" err="1" smtClean="0"/>
              <a:t>large</a:t>
            </a:r>
            <a:r>
              <a:rPr lang="nl-NL" dirty="0" smtClean="0"/>
              <a:t> </a:t>
            </a:r>
            <a:r>
              <a:rPr lang="nl-NL" dirty="0" err="1" smtClean="0"/>
              <a:t>value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reached</a:t>
            </a:r>
            <a:r>
              <a:rPr lang="nl-NL" dirty="0" smtClean="0"/>
              <a:t> </a:t>
            </a:r>
            <a:r>
              <a:rPr lang="nl-NL" dirty="0" err="1" smtClean="0"/>
              <a:t>after</a:t>
            </a:r>
            <a:r>
              <a:rPr lang="nl-NL" dirty="0" smtClean="0"/>
              <a:t> </a:t>
            </a:r>
            <a:r>
              <a:rPr lang="nl-NL" dirty="0" err="1" smtClean="0"/>
              <a:t>days</a:t>
            </a:r>
            <a:r>
              <a:rPr lang="nl-NL" dirty="0" smtClean="0"/>
              <a:t> of </a:t>
            </a:r>
            <a:r>
              <a:rPr lang="nl-NL" dirty="0" err="1" smtClean="0"/>
              <a:t>counting</a:t>
            </a:r>
            <a:r>
              <a:rPr lang="nl-NL" dirty="0" smtClean="0"/>
              <a:t>.</a:t>
            </a:r>
          </a:p>
          <a:p>
            <a:r>
              <a:rPr lang="en-US" dirty="0" smtClean="0"/>
              <a:t>Max. ca. 80 counts per second = 4800 per minute</a:t>
            </a:r>
          </a:p>
          <a:p>
            <a:r>
              <a:rPr lang="en-US" dirty="0" smtClean="0"/>
              <a:t>There is a 4 ms </a:t>
            </a:r>
            <a:r>
              <a:rPr lang="en-US" dirty="0" err="1" smtClean="0"/>
              <a:t>debouncing</a:t>
            </a:r>
            <a:r>
              <a:rPr lang="en-US" dirty="0" smtClean="0"/>
              <a:t> delay</a:t>
            </a:r>
          </a:p>
          <a:p>
            <a:pPr lvl="1"/>
            <a:r>
              <a:rPr lang="en-US" dirty="0" smtClean="0"/>
              <a:t>So multiple pulses within 4 ms will processed as a single count</a:t>
            </a:r>
          </a:p>
          <a:p>
            <a:pPr lvl="1"/>
            <a:r>
              <a:rPr lang="en-US" dirty="0" smtClean="0"/>
              <a:t>So no need for capacitors to do </a:t>
            </a:r>
            <a:r>
              <a:rPr lang="en-US" dirty="0" err="1" smtClean="0"/>
              <a:t>debouncing</a:t>
            </a:r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90</a:t>
            </a:fld>
            <a:endParaRPr lang="nl-NL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M5810video\Documents\Weekendschool\Pi And More\PiAndMore WS complete_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9583"/>
            <a:ext cx="5223951" cy="408391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count button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91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IJL-OMHOOG 14"/>
          <p:cNvSpPr/>
          <p:nvPr/>
        </p:nvSpPr>
        <p:spPr>
          <a:xfrm>
            <a:off x="1835696" y="4371950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 using an IR slotted sensor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does not need a pull up resistor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92</a:t>
            </a:fld>
            <a:endParaRPr lang="nl-NL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M5810video\Documents\Weekendschool\Pi And More\PiAndMore WS complete_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9583"/>
            <a:ext cx="5223951" cy="408391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the IR slotted sensor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93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Tilt sensor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 the </a:t>
            </a:r>
            <a:r>
              <a:rPr lang="en-US" dirty="0" err="1" smtClean="0"/>
              <a:t>config</a:t>
            </a:r>
            <a:r>
              <a:rPr lang="en-US" dirty="0" smtClean="0"/>
              <a:t> file for a tilt sensor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94</a:t>
            </a:fld>
            <a:endParaRPr lang="nl-NL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 sensor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95</a:t>
            </a:fld>
            <a:endParaRPr lang="nl-NL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Microphone input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only react on audio being present or not.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96</a:t>
            </a:fld>
            <a:endParaRPr lang="nl-NL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Strongly link the </a:t>
            </a:r>
            <a:r>
              <a:rPr lang="en-US" dirty="0" err="1" smtClean="0"/>
              <a:t>config</a:t>
            </a:r>
            <a:r>
              <a:rPr lang="en-US" dirty="0" smtClean="0"/>
              <a:t> file to the </a:t>
            </a:r>
            <a:r>
              <a:rPr lang="en-US" dirty="0" err="1" smtClean="0"/>
              <a:t>Arduino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97</a:t>
            </a:fld>
            <a:endParaRPr lang="nl-NL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ident</a:t>
            </a:r>
            <a:r>
              <a:rPr lang="en-US" dirty="0" smtClean="0"/>
              <a:t> functionality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98</a:t>
            </a:fld>
            <a:endParaRPr lang="nl-NL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99</a:t>
            </a:fld>
            <a:endParaRPr lang="nl-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13465</TotalTime>
  <Words>5140</Words>
  <Application>Microsoft Office PowerPoint</Application>
  <PresentationFormat>Diavoorstelling (16:9)</PresentationFormat>
  <Paragraphs>699</Paragraphs>
  <Slides>119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119</vt:i4>
      </vt:variant>
    </vt:vector>
  </HeadingPairs>
  <TitlesOfParts>
    <vt:vector size="120" baseType="lpstr">
      <vt:lpstr>Office-thema</vt:lpstr>
      <vt:lpstr>Physical computing from Scratch using scratchClient – Beginners  Control servos, LEDs and more from Scratch using RPi, Arduino, scratchClient</vt:lpstr>
      <vt:lpstr>Part 1: Introduction</vt:lpstr>
      <vt:lpstr>If the presentation is messed up … </vt:lpstr>
      <vt:lpstr>Ergonomics</vt:lpstr>
      <vt:lpstr>Workshop organisation</vt:lpstr>
      <vt:lpstr>Objectives</vt:lpstr>
      <vt:lpstr>Non-objective</vt:lpstr>
      <vt:lpstr>Weekendschool</vt:lpstr>
      <vt:lpstr>Lessons at the Weekendschool</vt:lpstr>
      <vt:lpstr>Only a few rules today</vt:lpstr>
      <vt:lpstr>The setup</vt:lpstr>
      <vt:lpstr>Where is the presentation?</vt:lpstr>
      <vt:lpstr>Part 2: Getting to know the components</vt:lpstr>
      <vt:lpstr>Breadboard</vt:lpstr>
      <vt:lpstr>Looking at the Arduino Nano extension board</vt:lpstr>
      <vt:lpstr>What the final board looks like at the end of the beginners workshop …</vt:lpstr>
      <vt:lpstr>… and after the advanced workshop</vt:lpstr>
      <vt:lpstr>Part 3: Loading the sketch in the Arduino</vt:lpstr>
      <vt:lpstr>Preparing for programming the Arduino Nano</vt:lpstr>
      <vt:lpstr>Uploading scratchClient to the Arduino</vt:lpstr>
      <vt:lpstr>Part 4: Defining the configuration</vt:lpstr>
      <vt:lpstr>Starting the config tool</vt:lpstr>
      <vt:lpstr>Define the first config file</vt:lpstr>
      <vt:lpstr>Save the config file</vt:lpstr>
      <vt:lpstr>Part 5: Wiring the board and run the first setup</vt:lpstr>
      <vt:lpstr>Put the board in front of you in this way</vt:lpstr>
      <vt:lpstr>Use short wires and se the indicated holes</vt:lpstr>
      <vt:lpstr>Connect the power wires</vt:lpstr>
      <vt:lpstr>Insert the red LED and button</vt:lpstr>
      <vt:lpstr>Why are these resistors needed?</vt:lpstr>
      <vt:lpstr>Check / double check</vt:lpstr>
      <vt:lpstr>Make a script file to start scratchClient</vt:lpstr>
      <vt:lpstr>Bringing things together</vt:lpstr>
      <vt:lpstr>Create the Scratch program</vt:lpstr>
      <vt:lpstr>Does it work?</vt:lpstr>
      <vt:lpstr>Monitor the variables</vt:lpstr>
      <vt:lpstr>Program in Scratch</vt:lpstr>
      <vt:lpstr>One reminder …</vt:lpstr>
      <vt:lpstr>Part 6: Adding the Big Green LED</vt:lpstr>
      <vt:lpstr>Updating the board</vt:lpstr>
      <vt:lpstr>Adding the green LED</vt:lpstr>
      <vt:lpstr>Check and reconnect</vt:lpstr>
      <vt:lpstr>Update the config file and restart scratchClient</vt:lpstr>
      <vt:lpstr>Update Scratch</vt:lpstr>
      <vt:lpstr>Part 7: Adding analog input</vt:lpstr>
      <vt:lpstr>Adding analog input</vt:lpstr>
      <vt:lpstr>Update the config file</vt:lpstr>
      <vt:lpstr>Test whether it works</vt:lpstr>
      <vt:lpstr>Part 8: Pulse Width Modulation</vt:lpstr>
      <vt:lpstr>Where we are …</vt:lpstr>
      <vt:lpstr>Pulse Width Modulation (PWM)</vt:lpstr>
      <vt:lpstr>Controlling a servo with PWM</vt:lpstr>
      <vt:lpstr>Adding the servo to pin 12</vt:lpstr>
      <vt:lpstr>Test</vt:lpstr>
      <vt:lpstr>Connect Potmeter and Servo (via Scratch)</vt:lpstr>
      <vt:lpstr>Dimming a LED with PWM</vt:lpstr>
      <vt:lpstr>Testing the Big Blue LED</vt:lpstr>
      <vt:lpstr>Controlling a buzzer with PWM</vt:lpstr>
      <vt:lpstr>Connect the buzzer to pin 11</vt:lpstr>
      <vt:lpstr>Testing the buzzer</vt:lpstr>
      <vt:lpstr>PWM limitations of Arduino (Nano and Uno)</vt:lpstr>
      <vt:lpstr>Take care of the jitter (1 of 2)</vt:lpstr>
      <vt:lpstr>Take care of the jitter (2 of 2)</vt:lpstr>
      <vt:lpstr>Part 9: Make a Scratch program</vt:lpstr>
      <vt:lpstr>Integrate with sprites</vt:lpstr>
      <vt:lpstr>Add the Big Green LED sprite</vt:lpstr>
      <vt:lpstr>Add the Big Blue LED sprite</vt:lpstr>
      <vt:lpstr>Part 10: Saving your setup</vt:lpstr>
      <vt:lpstr>Do you want to take your work home?</vt:lpstr>
      <vt:lpstr>Clean up / teardown</vt:lpstr>
      <vt:lpstr>If you continue to the Advanced Workshop …</vt:lpstr>
      <vt:lpstr>If your scratchClient day ends here …</vt:lpstr>
      <vt:lpstr>More information</vt:lpstr>
      <vt:lpstr>End of the beginners workshop</vt:lpstr>
      <vt:lpstr>Physical computing from Scratch using scratchClient – Advanced  Control servos, LEDs and more from Scratch using RPi, Arduino, scratchClient</vt:lpstr>
      <vt:lpstr>Before we start</vt:lpstr>
      <vt:lpstr>If you start at the advanced workshop …</vt:lpstr>
      <vt:lpstr>To be done if you start here …</vt:lpstr>
      <vt:lpstr>Make the config file for all steps</vt:lpstr>
      <vt:lpstr>Choose the topics you want to give priority</vt:lpstr>
      <vt:lpstr>Joy stick</vt:lpstr>
      <vt:lpstr>Adding the joy stick</vt:lpstr>
      <vt:lpstr>Add a Joystick</vt:lpstr>
      <vt:lpstr>Uses of Joysticks</vt:lpstr>
      <vt:lpstr>Take care of drift</vt:lpstr>
      <vt:lpstr>Control a 3-color LED</vt:lpstr>
      <vt:lpstr>Control a 3-color LED</vt:lpstr>
      <vt:lpstr>The new counting function</vt:lpstr>
      <vt:lpstr>Why a special counting function</vt:lpstr>
      <vt:lpstr>Counter function using a button</vt:lpstr>
      <vt:lpstr>Adding the count button</vt:lpstr>
      <vt:lpstr>Counter using an IR slotted sensor</vt:lpstr>
      <vt:lpstr>Connect the IR slotted sensor</vt:lpstr>
      <vt:lpstr>Tilt sensor</vt:lpstr>
      <vt:lpstr>Rain sensor</vt:lpstr>
      <vt:lpstr>Microphone input</vt:lpstr>
      <vt:lpstr>Strongly link the config file to the Arduino</vt:lpstr>
      <vt:lpstr>The ident functionality</vt:lpstr>
      <vt:lpstr>Dia 99</vt:lpstr>
      <vt:lpstr>Controlling multiple Arduinos</vt:lpstr>
      <vt:lpstr>Control multiple Arduinos</vt:lpstr>
      <vt:lpstr>Debouncing</vt:lpstr>
      <vt:lpstr>Power on self test (POST)</vt:lpstr>
      <vt:lpstr>Power on self test</vt:lpstr>
      <vt:lpstr>Controlling a relay</vt:lpstr>
      <vt:lpstr>Use a servo to press buttons on appliances</vt:lpstr>
      <vt:lpstr>Safely controlling 220 Volt appliances</vt:lpstr>
      <vt:lpstr>Controlling a camera</vt:lpstr>
      <vt:lpstr>Do you want to save your setup?</vt:lpstr>
      <vt:lpstr>Clean up</vt:lpstr>
      <vt:lpstr>Maximum current per pin</vt:lpstr>
      <vt:lpstr>Can scratchClient do more? Yes!</vt:lpstr>
      <vt:lpstr>Taking material home, clean up</vt:lpstr>
      <vt:lpstr>We love to hear from you</vt:lpstr>
      <vt:lpstr>End of the Advanced Workshop</vt:lpstr>
      <vt:lpstr>Appendix</vt:lpstr>
      <vt:lpstr>Cost of the setup (1 of 2)</vt:lpstr>
      <vt:lpstr>Cost of the setup (2 of 2)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Hans de Jong</dc:creator>
  <cp:lastModifiedBy>Hans de Jong</cp:lastModifiedBy>
  <cp:revision>425</cp:revision>
  <dcterms:created xsi:type="dcterms:W3CDTF">2016-12-25T05:55:15Z</dcterms:created>
  <dcterms:modified xsi:type="dcterms:W3CDTF">2017-06-21T09:47:56Z</dcterms:modified>
</cp:coreProperties>
</file>