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6"/>
  </p:notesMasterIdLst>
  <p:sldIdLst>
    <p:sldId id="481" r:id="rId2"/>
    <p:sldId id="391" r:id="rId3"/>
    <p:sldId id="353" r:id="rId4"/>
    <p:sldId id="407" r:id="rId5"/>
    <p:sldId id="392" r:id="rId6"/>
    <p:sldId id="362" r:id="rId7"/>
    <p:sldId id="393" r:id="rId8"/>
    <p:sldId id="352" r:id="rId9"/>
    <p:sldId id="395" r:id="rId10"/>
    <p:sldId id="271" r:id="rId11"/>
    <p:sldId id="365" r:id="rId12"/>
    <p:sldId id="363" r:id="rId13"/>
    <p:sldId id="394" r:id="rId14"/>
    <p:sldId id="270" r:id="rId15"/>
    <p:sldId id="406" r:id="rId16"/>
    <p:sldId id="364" r:id="rId17"/>
    <p:sldId id="316" r:id="rId18"/>
    <p:sldId id="397" r:id="rId19"/>
    <p:sldId id="368" r:id="rId20"/>
    <p:sldId id="317" r:id="rId21"/>
    <p:sldId id="370" r:id="rId22"/>
    <p:sldId id="401" r:id="rId23"/>
    <p:sldId id="403" r:id="rId24"/>
    <p:sldId id="404" r:id="rId25"/>
    <p:sldId id="398" r:id="rId26"/>
    <p:sldId id="336" r:id="rId27"/>
    <p:sldId id="446" r:id="rId28"/>
    <p:sldId id="447" r:id="rId29"/>
    <p:sldId id="482" r:id="rId30"/>
    <p:sldId id="448" r:id="rId31"/>
    <p:sldId id="373" r:id="rId32"/>
    <p:sldId id="375" r:id="rId33"/>
    <p:sldId id="376" r:id="rId34"/>
    <p:sldId id="282" r:id="rId35"/>
    <p:sldId id="302" r:id="rId36"/>
    <p:sldId id="380" r:id="rId37"/>
    <p:sldId id="372" r:id="rId38"/>
    <p:sldId id="408" r:id="rId39"/>
    <p:sldId id="409" r:id="rId40"/>
    <p:sldId id="385" r:id="rId41"/>
    <p:sldId id="410" r:id="rId42"/>
    <p:sldId id="338" r:id="rId43"/>
    <p:sldId id="381" r:id="rId44"/>
    <p:sldId id="343" r:id="rId45"/>
    <p:sldId id="411" r:id="rId46"/>
    <p:sldId id="318" r:id="rId47"/>
    <p:sldId id="319" r:id="rId48"/>
    <p:sldId id="382" r:id="rId49"/>
    <p:sldId id="297" r:id="rId50"/>
    <p:sldId id="412" r:id="rId51"/>
    <p:sldId id="383" r:id="rId52"/>
    <p:sldId id="384" r:id="rId53"/>
    <p:sldId id="320" r:id="rId54"/>
    <p:sldId id="445" r:id="rId55"/>
    <p:sldId id="342" r:id="rId56"/>
    <p:sldId id="413" r:id="rId57"/>
    <p:sldId id="321" r:id="rId58"/>
    <p:sldId id="414" r:id="rId59"/>
    <p:sldId id="416" r:id="rId60"/>
    <p:sldId id="322" r:id="rId61"/>
    <p:sldId id="417" r:id="rId62"/>
    <p:sldId id="418" r:id="rId63"/>
    <p:sldId id="323" r:id="rId64"/>
    <p:sldId id="420" r:id="rId65"/>
    <p:sldId id="419" r:id="rId66"/>
    <p:sldId id="421" r:id="rId67"/>
    <p:sldId id="422" r:id="rId68"/>
    <p:sldId id="450" r:id="rId69"/>
    <p:sldId id="386" r:id="rId70"/>
    <p:sldId id="309" r:id="rId71"/>
    <p:sldId id="423" r:id="rId72"/>
    <p:sldId id="387" r:id="rId73"/>
    <p:sldId id="424" r:id="rId74"/>
    <p:sldId id="388" r:id="rId75"/>
    <p:sldId id="298" r:id="rId76"/>
    <p:sldId id="425" r:id="rId77"/>
    <p:sldId id="426" r:id="rId78"/>
    <p:sldId id="427" r:id="rId79"/>
    <p:sldId id="428" r:id="rId80"/>
    <p:sldId id="430" r:id="rId81"/>
    <p:sldId id="389" r:id="rId82"/>
    <p:sldId id="301" r:id="rId83"/>
    <p:sldId id="432" r:id="rId84"/>
    <p:sldId id="433" r:id="rId85"/>
    <p:sldId id="330" r:id="rId86"/>
    <p:sldId id="434" r:id="rId87"/>
    <p:sldId id="435" r:id="rId88"/>
    <p:sldId id="390" r:id="rId89"/>
    <p:sldId id="331" r:id="rId90"/>
    <p:sldId id="332" r:id="rId91"/>
    <p:sldId id="443" r:id="rId92"/>
    <p:sldId id="326" r:id="rId93"/>
    <p:sldId id="437" r:id="rId94"/>
    <p:sldId id="438" r:id="rId95"/>
    <p:sldId id="439" r:id="rId96"/>
    <p:sldId id="441" r:id="rId97"/>
    <p:sldId id="442" r:id="rId98"/>
    <p:sldId id="378" r:id="rId99"/>
    <p:sldId id="339" r:id="rId100"/>
    <p:sldId id="328" r:id="rId101"/>
    <p:sldId id="459" r:id="rId102"/>
    <p:sldId id="340" r:id="rId103"/>
    <p:sldId id="341" r:id="rId104"/>
    <p:sldId id="333" r:id="rId10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396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7-2-2018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100</a:t>
            </a:fld>
            <a:endParaRPr lang="nl-NL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102</a:t>
            </a:fld>
            <a:endParaRPr lang="nl-NL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103</a:t>
            </a:fld>
            <a:endParaRPr lang="nl-NL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104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38</a:t>
            </a:fld>
            <a:endParaRPr lang="nl-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43</a:t>
            </a:fld>
            <a:endParaRPr lang="nl-N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44</a:t>
            </a:fld>
            <a:endParaRPr lang="nl-N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45</a:t>
            </a:fld>
            <a:endParaRPr lang="nl-N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46</a:t>
            </a:fld>
            <a:endParaRPr lang="nl-N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47</a:t>
            </a:fld>
            <a:endParaRPr lang="nl-N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48</a:t>
            </a:fld>
            <a:endParaRPr lang="nl-N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49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50</a:t>
            </a:fld>
            <a:endParaRPr lang="nl-N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51</a:t>
            </a:fld>
            <a:endParaRPr lang="nl-N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52</a:t>
            </a:fld>
            <a:endParaRPr lang="nl-N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53</a:t>
            </a:fld>
            <a:endParaRPr lang="nl-N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54</a:t>
            </a:fld>
            <a:endParaRPr lang="nl-NL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55</a:t>
            </a:fld>
            <a:endParaRPr lang="nl-NL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56</a:t>
            </a:fld>
            <a:endParaRPr lang="nl-NL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57</a:t>
            </a:fld>
            <a:endParaRPr lang="nl-NL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58</a:t>
            </a:fld>
            <a:endParaRPr lang="nl-NL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59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60</a:t>
            </a:fld>
            <a:endParaRPr lang="nl-NL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61</a:t>
            </a:fld>
            <a:endParaRPr lang="nl-N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62</a:t>
            </a:fld>
            <a:endParaRPr lang="nl-NL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63</a:t>
            </a:fld>
            <a:endParaRPr lang="nl-NL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64</a:t>
            </a:fld>
            <a:endParaRPr lang="nl-NL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65</a:t>
            </a:fld>
            <a:endParaRPr lang="nl-NL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66</a:t>
            </a:fld>
            <a:endParaRPr lang="nl-NL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67</a:t>
            </a:fld>
            <a:endParaRPr lang="nl-NL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68</a:t>
            </a:fld>
            <a:endParaRPr lang="nl-NL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69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70</a:t>
            </a:fld>
            <a:endParaRPr lang="nl-NL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71</a:t>
            </a:fld>
            <a:endParaRPr lang="nl-NL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72</a:t>
            </a:fld>
            <a:endParaRPr lang="nl-NL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73</a:t>
            </a:fld>
            <a:endParaRPr lang="nl-NL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74</a:t>
            </a:fld>
            <a:endParaRPr lang="nl-NL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75</a:t>
            </a:fld>
            <a:endParaRPr lang="nl-NL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76</a:t>
            </a:fld>
            <a:endParaRPr lang="nl-NL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77</a:t>
            </a:fld>
            <a:endParaRPr lang="nl-NL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78</a:t>
            </a:fld>
            <a:endParaRPr lang="nl-NL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79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80</a:t>
            </a:fld>
            <a:endParaRPr lang="nl-NL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81</a:t>
            </a:fld>
            <a:endParaRPr lang="nl-NL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82</a:t>
            </a:fld>
            <a:endParaRPr lang="nl-NL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83</a:t>
            </a:fld>
            <a:endParaRPr lang="nl-NL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84</a:t>
            </a:fld>
            <a:endParaRPr lang="nl-NL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85</a:t>
            </a:fld>
            <a:endParaRPr lang="nl-NL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86</a:t>
            </a:fld>
            <a:endParaRPr lang="nl-NL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87</a:t>
            </a:fld>
            <a:endParaRPr lang="nl-NL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88</a:t>
            </a:fld>
            <a:endParaRPr lang="nl-NL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89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90</a:t>
            </a:fld>
            <a:endParaRPr lang="nl-NL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91</a:t>
            </a:fld>
            <a:endParaRPr lang="nl-NL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92</a:t>
            </a:fld>
            <a:endParaRPr lang="nl-NL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93</a:t>
            </a:fld>
            <a:endParaRPr lang="nl-NL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94</a:t>
            </a:fld>
            <a:endParaRPr lang="nl-NL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95</a:t>
            </a:fld>
            <a:endParaRPr lang="nl-NL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96</a:t>
            </a:fld>
            <a:endParaRPr lang="nl-NL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97</a:t>
            </a:fld>
            <a:endParaRPr lang="nl-NL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98</a:t>
            </a:fld>
            <a:endParaRPr lang="nl-NL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://www.github.com/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forums/viewforum.php?f=77" TargetMode="External"/><Relationship Id="rId5" Type="http://schemas.openxmlformats.org/officeDocument/2006/relationships/hyperlink" Target="https://scratch.mit.edu/" TargetMode="External"/><Relationship Id="rId4" Type="http://schemas.openxmlformats.org/officeDocument/2006/relationships/hyperlink" Target="http://heppg.de/ikg/wordpress/?page_id=6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xegg.com/regex-quickstart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://www.github.com/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forums/viewforum.php?f=77" TargetMode="External"/><Relationship Id="rId5" Type="http://schemas.openxmlformats.org/officeDocument/2006/relationships/hyperlink" Target="https://scratch.mit.edu/" TargetMode="External"/><Relationship Id="rId4" Type="http://schemas.openxmlformats.org/officeDocument/2006/relationships/hyperlink" Target="http://heppg.de/ikg/wordpress/?page_id=6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Intermediate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 1/2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Stuttgart – 24 February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100</a:t>
            </a:fld>
            <a:endParaRPr lang="nl-NL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resistors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101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102</a:t>
            </a:fld>
            <a:endParaRPr lang="nl-NL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104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Dimming the </a:t>
            </a:r>
            <a:r>
              <a:rPr lang="en-US" dirty="0" err="1" smtClean="0"/>
              <a:t>BigBlueLED</a:t>
            </a:r>
            <a:r>
              <a:rPr lang="en-US" dirty="0" smtClean="0"/>
              <a:t>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 the power on again and reconnect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values between 0 and 255</a:t>
            </a:r>
          </a:p>
          <a:p>
            <a:pPr lvl="1"/>
            <a:r>
              <a:rPr lang="en-US" dirty="0" smtClean="0"/>
              <a:t>You can use the slider on the displayed variable for values between 0 and 100</a:t>
            </a:r>
          </a:p>
          <a:p>
            <a:pPr lvl="1"/>
            <a:r>
              <a:rPr lang="en-US" dirty="0" smtClean="0"/>
              <a:t>For values above 100 we will use a program, see next slide</a:t>
            </a:r>
          </a:p>
          <a:p>
            <a:r>
              <a:rPr lang="en-US" dirty="0" smtClean="0"/>
              <a:t>Does the LED brightness change?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i="1" dirty="0" err="1" smtClean="0"/>
              <a:t>BigBlueLED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light intensity.</a:t>
            </a:r>
          </a:p>
          <a:p>
            <a:r>
              <a:rPr lang="en-US" dirty="0" smtClean="0"/>
              <a:t>Notice that when turning to the right, the intensity goes down.</a:t>
            </a:r>
          </a:p>
          <a:p>
            <a:pPr lvl="1"/>
            <a:r>
              <a:rPr lang="en-US" dirty="0" smtClean="0"/>
              <a:t>You would expect it to go up …</a:t>
            </a:r>
          </a:p>
          <a:p>
            <a:pPr lvl="1"/>
            <a:r>
              <a:rPr lang="en-US" dirty="0" smtClean="0"/>
              <a:t>How can you very simply change this by interchanging two wires?</a:t>
            </a:r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19672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65041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65041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wire here</a:t>
            </a:r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In Scratch, create a variable </a:t>
            </a:r>
            <a:r>
              <a:rPr lang="en-US" i="1" dirty="0" smtClean="0"/>
              <a:t>Servo1 </a:t>
            </a:r>
            <a:r>
              <a:rPr lang="en-US" dirty="0" smtClean="0"/>
              <a:t>and make it visible.</a:t>
            </a:r>
            <a:endParaRPr lang="en-US" i="1" dirty="0" smtClean="0"/>
          </a:p>
          <a:p>
            <a:r>
              <a:rPr lang="en-US" dirty="0" smtClean="0"/>
              <a:t>Try out giving it values between 0 and 100 via the slider on the variable.</a:t>
            </a:r>
          </a:p>
          <a:p>
            <a:pPr lvl="1"/>
            <a:r>
              <a:rPr lang="en-US" dirty="0" smtClean="0"/>
              <a:t>The servo can handle values between 0 and 180</a:t>
            </a:r>
          </a:p>
          <a:p>
            <a:pPr lvl="1"/>
            <a:r>
              <a:rPr lang="en-US" dirty="0" smtClean="0"/>
              <a:t>Does it move?</a:t>
            </a:r>
          </a:p>
          <a:p>
            <a:r>
              <a:rPr lang="en-US" dirty="0" smtClean="0"/>
              <a:t>Update the loop where you set the </a:t>
            </a:r>
            <a:r>
              <a:rPr lang="en-US" i="1" dirty="0" smtClean="0"/>
              <a:t>Big Blue LED </a:t>
            </a:r>
            <a:r>
              <a:rPr lang="en-US" dirty="0" smtClean="0"/>
              <a:t>value </a:t>
            </a:r>
            <a:br>
              <a:rPr lang="en-US" dirty="0" smtClean="0"/>
            </a:br>
            <a:r>
              <a:rPr lang="en-US" dirty="0" smtClean="0"/>
              <a:t>dependent on the </a:t>
            </a:r>
            <a:r>
              <a:rPr lang="en-US" dirty="0" err="1" smtClean="0"/>
              <a:t>potmeter</a:t>
            </a:r>
            <a:r>
              <a:rPr lang="en-US" dirty="0" smtClean="0"/>
              <a:t> reading to now also set </a:t>
            </a:r>
            <a:r>
              <a:rPr lang="en-US" i="1" dirty="0" smtClean="0"/>
              <a:t>Servo 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But watch out: values have to be between 0 and 180.</a:t>
            </a:r>
          </a:p>
          <a:p>
            <a:pPr lvl="1"/>
            <a:r>
              <a:rPr lang="en-US" dirty="0" smtClean="0"/>
              <a:t>To avoid overflow: first divide by 1024, then multiply by 180.</a:t>
            </a:r>
          </a:p>
          <a:p>
            <a:r>
              <a:rPr lang="en-US" dirty="0" smtClean="0"/>
              <a:t>You may observe jitter. </a:t>
            </a:r>
          </a:p>
          <a:p>
            <a:pPr lvl="1"/>
            <a:r>
              <a:rPr lang="en-US" dirty="0" smtClean="0"/>
              <a:t>Because the values of the </a:t>
            </a:r>
            <a:r>
              <a:rPr lang="en-US" dirty="0" err="1" smtClean="0"/>
              <a:t>potmeter</a:t>
            </a:r>
            <a:r>
              <a:rPr lang="en-US" dirty="0" smtClean="0"/>
              <a:t> will drift a bit and there will be power fluctuations, the reading of the </a:t>
            </a:r>
            <a:r>
              <a:rPr lang="en-US" dirty="0" err="1" smtClean="0"/>
              <a:t>potmeter</a:t>
            </a:r>
            <a:r>
              <a:rPr lang="en-US" dirty="0" smtClean="0"/>
              <a:t> will not be constant.</a:t>
            </a:r>
          </a:p>
          <a:p>
            <a:pPr lvl="1"/>
            <a:r>
              <a:rPr lang="en-US" dirty="0" smtClean="0"/>
              <a:t>We will in the advanced workshop show how to deal with jitter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7170" name="Picture 2" descr="\\NASHANSELMA2\weekendschool\screenshots\piandmore20170621Jun0614980732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39502"/>
            <a:ext cx="2841129" cy="1139373"/>
          </a:xfrm>
          <a:prstGeom prst="rect">
            <a:avLst/>
          </a:prstGeom>
          <a:noFill/>
        </p:spPr>
      </p:pic>
      <p:cxnSp>
        <p:nvCxnSpPr>
          <p:cNvPr id="7" name="Gebogen verbindingslijn 6"/>
          <p:cNvCxnSpPr/>
          <p:nvPr/>
        </p:nvCxnSpPr>
        <p:spPr>
          <a:xfrm rot="5400000" flipH="1" flipV="1">
            <a:off x="6552220" y="1959682"/>
            <a:ext cx="1944216" cy="1008112"/>
          </a:xfrm>
          <a:prstGeom prst="bentConnector3">
            <a:avLst>
              <a:gd name="adj1" fmla="val 2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I/O correctly!</a:t>
            </a:r>
            <a:endParaRPr lang="nl-NL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Define a variable </a:t>
            </a:r>
            <a:r>
              <a:rPr lang="en-US" i="1" dirty="0" smtClean="0"/>
              <a:t>Buzzer</a:t>
            </a:r>
            <a:r>
              <a:rPr lang="en-US" dirty="0" smtClean="0"/>
              <a:t> in Scratch</a:t>
            </a:r>
          </a:p>
          <a:p>
            <a:r>
              <a:rPr lang="en-US" dirty="0" smtClean="0"/>
              <a:t>Give it values between 0 and 100 </a:t>
            </a:r>
          </a:p>
          <a:p>
            <a:pPr lvl="1"/>
            <a:r>
              <a:rPr lang="en-US" dirty="0" smtClean="0"/>
              <a:t>Using the slider on the variable</a:t>
            </a:r>
          </a:p>
          <a:p>
            <a:pPr lvl="1"/>
            <a:r>
              <a:rPr lang="en-US" dirty="0" smtClean="0"/>
              <a:t>Does the value have much impact?</a:t>
            </a:r>
          </a:p>
          <a:p>
            <a:r>
              <a:rPr lang="en-US" dirty="0" smtClean="0"/>
              <a:t>Add the setting of the buzzer to the loop where you already set the servo and the Big Blue LED.</a:t>
            </a:r>
          </a:p>
          <a:p>
            <a:pPr lvl="1"/>
            <a:r>
              <a:rPr lang="en-US" dirty="0" smtClean="0"/>
              <a:t>Like with the LED, the values must be between 0 and 255.</a:t>
            </a:r>
          </a:p>
          <a:p>
            <a:r>
              <a:rPr lang="en-US" dirty="0" smtClean="0"/>
              <a:t>Only test a short time (to save the ears of your neighbors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9: Make a Scratch program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Extra material in case you have time left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sprites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following sprite</a:t>
            </a:r>
          </a:p>
          <a:p>
            <a:pPr lvl="1"/>
            <a:r>
              <a:rPr lang="en-US" dirty="0" smtClean="0"/>
              <a:t>Big Red LED</a:t>
            </a:r>
          </a:p>
          <a:p>
            <a:pPr lvl="1"/>
            <a:r>
              <a:rPr lang="en-US" dirty="0" smtClean="0"/>
              <a:t>Sits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 in a folder </a:t>
            </a:r>
            <a:r>
              <a:rPr lang="en-US" i="1" dirty="0" smtClean="0"/>
              <a:t>Sprites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a look at the code of the sprite.</a:t>
            </a:r>
          </a:p>
          <a:p>
            <a:r>
              <a:rPr lang="en-US" dirty="0" smtClean="0"/>
              <a:t>Update the code that you wrote earlier today for the </a:t>
            </a:r>
            <a:r>
              <a:rPr lang="en-US" i="1" dirty="0" err="1" smtClean="0"/>
              <a:t>BigRedLED</a:t>
            </a:r>
            <a:r>
              <a:rPr lang="en-US" dirty="0" smtClean="0"/>
              <a:t> </a:t>
            </a:r>
            <a:r>
              <a:rPr lang="en-US" dirty="0" smtClean="0"/>
              <a:t>so that it sends messages to the sprite to turn the LED on and off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Green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that you did with the Big Red LED sprite, but now for the Big Green LED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Blue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Big Blue LED sprite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the code in that sprite, which is different</a:t>
            </a:r>
          </a:p>
          <a:p>
            <a:pPr lvl="1"/>
            <a:r>
              <a:rPr lang="en-US" dirty="0" smtClean="0"/>
              <a:t>The Big Blue LED sprite will move over the screen as the intensity changes</a:t>
            </a:r>
          </a:p>
          <a:p>
            <a:pPr lvl="1"/>
            <a:r>
              <a:rPr lang="en-US" dirty="0" smtClean="0"/>
              <a:t>You can also move it with your mouse and see the intensity change.</a:t>
            </a:r>
          </a:p>
          <a:p>
            <a:r>
              <a:rPr lang="en-US" dirty="0" smtClean="0"/>
              <a:t>Update your code that you wrote earlier to make use of the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10: 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11: Summary &amp; take </a:t>
            </a:r>
            <a:r>
              <a:rPr lang="en-US" dirty="0" err="1" smtClean="0"/>
              <a:t>aways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 of the beginners workshop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68144" y="987574"/>
            <a:ext cx="2886472" cy="352839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Functions that a pin on </a:t>
            </a:r>
            <a:r>
              <a:rPr lang="en-US" dirty="0" err="1" smtClean="0"/>
              <a:t>Arduino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/>
              <a:t>Digital In</a:t>
            </a:r>
          </a:p>
          <a:p>
            <a:pPr lvl="1"/>
            <a:r>
              <a:rPr lang="en-US" dirty="0" smtClean="0"/>
              <a:t>Digital Out</a:t>
            </a:r>
          </a:p>
          <a:p>
            <a:pPr lvl="1"/>
            <a:r>
              <a:rPr lang="en-US" dirty="0" smtClean="0"/>
              <a:t>Analog In</a:t>
            </a:r>
          </a:p>
          <a:p>
            <a:pPr lvl="1"/>
            <a:r>
              <a:rPr lang="en-US" i="1" dirty="0" smtClean="0"/>
              <a:t>No Analog Out</a:t>
            </a:r>
          </a:p>
          <a:p>
            <a:pPr lvl="1"/>
            <a:r>
              <a:rPr lang="en-US" dirty="0" smtClean="0"/>
              <a:t>Pulse Width Modulation as alternative</a:t>
            </a:r>
          </a:p>
          <a:p>
            <a:pPr lvl="2"/>
            <a:r>
              <a:rPr lang="en-US" dirty="0" smtClean="0"/>
              <a:t>For modulating the brightness of a LED</a:t>
            </a:r>
          </a:p>
          <a:p>
            <a:pPr lvl="2"/>
            <a:r>
              <a:rPr lang="en-US" dirty="0" smtClean="0"/>
              <a:t>For controlling a servo</a:t>
            </a:r>
          </a:p>
          <a:p>
            <a:pPr lvl="2"/>
            <a:r>
              <a:rPr lang="en-US" dirty="0" smtClean="0"/>
              <a:t>For controlling a buzzer</a:t>
            </a:r>
          </a:p>
          <a:p>
            <a:pPr lvl="1"/>
            <a:r>
              <a:rPr lang="en-US" dirty="0" smtClean="0"/>
              <a:t>There a few more, see the advanced workshop</a:t>
            </a:r>
          </a:p>
          <a:p>
            <a:pPr lvl="1"/>
            <a:r>
              <a:rPr lang="en-US" dirty="0" smtClean="0"/>
              <a:t>You can configure pull up resistors on Digital In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539552" y="987574"/>
            <a:ext cx="5328592" cy="37444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scratchClient</a:t>
            </a:r>
            <a:r>
              <a:rPr lang="en-US" dirty="0" smtClean="0"/>
              <a:t> you define:</a:t>
            </a:r>
          </a:p>
          <a:p>
            <a:pPr lvl="1"/>
            <a:r>
              <a:rPr lang="en-US" dirty="0" smtClean="0"/>
              <a:t>Function of each pin</a:t>
            </a:r>
          </a:p>
          <a:p>
            <a:pPr lvl="1"/>
            <a:r>
              <a:rPr lang="en-US" dirty="0" smtClean="0"/>
              <a:t>Symbolic name for each configured pin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is the tool to setup the configuration 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after you changed the configuration</a:t>
            </a:r>
          </a:p>
          <a:p>
            <a:r>
              <a:rPr lang="en-US" dirty="0" smtClean="0"/>
              <a:t>Put a resistor in series with LEDs</a:t>
            </a:r>
          </a:p>
          <a:p>
            <a:r>
              <a:rPr lang="en-US" dirty="0" smtClean="0"/>
              <a:t>Put a resistor in series with switches</a:t>
            </a:r>
          </a:p>
          <a:p>
            <a:r>
              <a:rPr lang="en-US" dirty="0" smtClean="0"/>
              <a:t>Put a resistor in series with the middle contact of a potentiometer.</a:t>
            </a:r>
          </a:p>
          <a:p>
            <a:r>
              <a:rPr lang="en-US" dirty="0" smtClean="0"/>
              <a:t>Configure a pull up resistor if the input signal goes between 0 Volt and being open rather than between 0 Volt and 3 to 5 Volt.</a:t>
            </a:r>
          </a:p>
          <a:p>
            <a:r>
              <a:rPr lang="en-US" dirty="0" smtClean="0"/>
              <a:t>Output signals are controlled from Scratch by giving a variable a value</a:t>
            </a:r>
          </a:p>
          <a:p>
            <a:r>
              <a:rPr lang="en-US" dirty="0" smtClean="0"/>
              <a:t>Input signals are monitored by the sensor programming elements</a:t>
            </a:r>
          </a:p>
          <a:p>
            <a:r>
              <a:rPr lang="en-US" dirty="0" smtClean="0"/>
              <a:t>You can monitor the value of all pins from the browser</a:t>
            </a:r>
          </a:p>
          <a:p>
            <a:r>
              <a:rPr lang="en-US" b="1" dirty="0" err="1" smtClean="0"/>
              <a:t>scratchClient</a:t>
            </a:r>
            <a:r>
              <a:rPr lang="en-US" b="1" dirty="0" smtClean="0"/>
              <a:t> can do much more…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</a:t>
            </a:r>
            <a:r>
              <a:rPr lang="en-US" b="1" dirty="0" smtClean="0"/>
              <a:t>intermediate</a:t>
            </a:r>
            <a:r>
              <a:rPr lang="en-US" dirty="0" smtClean="0"/>
              <a:t>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wiring on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wiring on the board</a:t>
            </a:r>
          </a:p>
          <a:p>
            <a:pPr lvl="1"/>
            <a:r>
              <a:rPr lang="en-US" dirty="0" smtClean="0"/>
              <a:t>First pull the USB cable out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know more …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advanced workshop</a:t>
            </a:r>
          </a:p>
          <a:p>
            <a:r>
              <a:rPr lang="en-US" dirty="0" smtClean="0"/>
              <a:t>Download the material and read the extensive documentation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12: 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5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continue to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/>
          <a:lstStyle/>
          <a:p>
            <a:r>
              <a:rPr lang="en-US" dirty="0" smtClean="0"/>
              <a:t>You can continue to use your setup, with one exception:</a:t>
            </a:r>
          </a:p>
          <a:p>
            <a:r>
              <a:rPr lang="en-US" dirty="0" smtClean="0"/>
              <a:t>You need to move the Big Blue LED to pin 9</a:t>
            </a:r>
          </a:p>
          <a:p>
            <a:pPr lvl="1"/>
            <a:r>
              <a:rPr lang="en-US" dirty="0" smtClean="0"/>
              <a:t>Direction: out, function: output (so no PWM)</a:t>
            </a:r>
          </a:p>
          <a:p>
            <a:r>
              <a:rPr lang="en-US" dirty="0" smtClean="0"/>
              <a:t>In the mean time you should know how to do this, otherwise please ask.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</a:t>
            </a:r>
            <a:r>
              <a:rPr lang="en-US" dirty="0" err="1" smtClean="0"/>
              <a:t>scratchClient</a:t>
            </a:r>
            <a:r>
              <a:rPr lang="en-US" dirty="0" smtClean="0"/>
              <a:t> day ends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Unplug the board from USB and power off the device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Leave the wires on the 3 color LED </a:t>
            </a:r>
            <a:r>
              <a:rPr lang="en-US" dirty="0" smtClean="0"/>
              <a:t>(you did not use that)</a:t>
            </a:r>
          </a:p>
          <a:p>
            <a:r>
              <a:rPr lang="en-US" b="1" dirty="0" smtClean="0"/>
              <a:t>Leave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Leave the </a:t>
            </a:r>
            <a:r>
              <a:rPr lang="en-US" dirty="0" err="1" smtClean="0"/>
              <a:t>Arduino</a:t>
            </a:r>
            <a:r>
              <a:rPr lang="en-US" dirty="0" smtClean="0"/>
              <a:t> running</a:t>
            </a:r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4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5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7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8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start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do not roll over from the beginners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are familiar with </a:t>
            </a:r>
            <a:r>
              <a:rPr lang="en-US" dirty="0" err="1" smtClean="0"/>
              <a:t>scratchClient</a:t>
            </a:r>
            <a:r>
              <a:rPr lang="en-US" dirty="0" smtClean="0"/>
              <a:t>, but not with the new </a:t>
            </a:r>
            <a:r>
              <a:rPr lang="en-US" dirty="0" err="1" smtClean="0"/>
              <a:t>config</a:t>
            </a:r>
            <a:r>
              <a:rPr lang="en-US" dirty="0" smtClean="0"/>
              <a:t> tool …</a:t>
            </a:r>
          </a:p>
          <a:p>
            <a:pPr lvl="1"/>
            <a:r>
              <a:rPr lang="en-US" dirty="0" smtClean="0"/>
              <a:t>… you may want to look at some slides of the beginners workshop</a:t>
            </a:r>
          </a:p>
          <a:p>
            <a:r>
              <a:rPr lang="en-US" dirty="0" smtClean="0"/>
              <a:t>Other than that, you do </a:t>
            </a:r>
            <a:r>
              <a:rPr lang="en-US" b="1" dirty="0" smtClean="0"/>
              <a:t>not</a:t>
            </a:r>
            <a:r>
              <a:rPr lang="en-US" dirty="0" smtClean="0"/>
              <a:t> have to build up the complete setup what the people of the beginners workshop did.</a:t>
            </a:r>
          </a:p>
          <a:p>
            <a:pPr lvl="1"/>
            <a:r>
              <a:rPr lang="en-US" dirty="0" smtClean="0"/>
              <a:t>Only those things on the next slide.</a:t>
            </a:r>
          </a:p>
          <a:p>
            <a:r>
              <a:rPr lang="en-US" dirty="0" smtClean="0"/>
              <a:t>You will however see the components of the beginners workshop in the diagrams.</a:t>
            </a:r>
          </a:p>
          <a:p>
            <a:pPr lvl="1"/>
            <a:r>
              <a:rPr lang="en-US" dirty="0" smtClean="0"/>
              <a:t>Just ignore those.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843808" y="4443958"/>
            <a:ext cx="388843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Only to be done if you did NOT continue from the beginners workshop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5810video\Documents\Weekendschool\Pi And More\PiAndMore WS - 0 - Star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496" y="1108329"/>
            <a:ext cx="3396590" cy="3365805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4086168" y="1059582"/>
            <a:ext cx="72008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power wires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5436096" y="4515966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4572000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0" y="2931790"/>
            <a:ext cx="388843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Only to be done if you did NOT continue from the beginners workshop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electronics of a potentiometer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potmeter</a:t>
            </a:r>
            <a:r>
              <a:rPr lang="en-US" sz="2000" dirty="0" smtClean="0"/>
              <a:t> is a resistor that will be connected between 5 V and 0 V.</a:t>
            </a:r>
          </a:p>
          <a:p>
            <a:r>
              <a:rPr lang="en-US" sz="2000" dirty="0" smtClean="0"/>
              <a:t>Over the length of the resistor the voltage drops linearly.</a:t>
            </a:r>
          </a:p>
          <a:p>
            <a:pPr lvl="1"/>
            <a:r>
              <a:rPr lang="en-US" sz="1400" dirty="0" smtClean="0"/>
              <a:t>E.g. in the middle it would be 2.5 Volt</a:t>
            </a:r>
          </a:p>
          <a:p>
            <a:pPr lvl="1"/>
            <a:r>
              <a:rPr lang="en-US" sz="1400" dirty="0" smtClean="0"/>
              <a:t>So this is an analog signal. The value can be changed between 5 V and 0 V.</a:t>
            </a:r>
          </a:p>
          <a:p>
            <a:r>
              <a:rPr lang="en-US" sz="1800" dirty="0" smtClean="0"/>
              <a:t>There is a 1 </a:t>
            </a:r>
            <a:r>
              <a:rPr lang="en-US" sz="1800" dirty="0" err="1" smtClean="0"/>
              <a:t>kOhm</a:t>
            </a:r>
            <a:r>
              <a:rPr lang="en-US" sz="1800" dirty="0" smtClean="0"/>
              <a:t> resistor in series for the reasons discussed earlier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4211960" y="372387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31840" y="357986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5" name="Vorm 14"/>
          <p:cNvCxnSpPr>
            <a:stCxn id="6" idx="3"/>
            <a:endCxn id="5" idx="2"/>
          </p:cNvCxnSpPr>
          <p:nvPr/>
        </p:nvCxnSpPr>
        <p:spPr>
          <a:xfrm>
            <a:off x="3563888" y="3651870"/>
            <a:ext cx="792088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4427984" y="271576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4427984" y="401191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4499992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>
            <a:stCxn id="6" idx="1"/>
            <a:endCxn id="32" idx="3"/>
          </p:cNvCxnSpPr>
          <p:nvPr/>
        </p:nvCxnSpPr>
        <p:spPr>
          <a:xfrm flipH="1" flipV="1">
            <a:off x="2123728" y="3649088"/>
            <a:ext cx="1008112" cy="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464422"/>
            <a:ext cx="54850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Analog input</a:t>
            </a:r>
            <a:endParaRPr lang="nl-NL" sz="900" dirty="0"/>
          </a:p>
        </p:txBody>
      </p:sp>
      <p:sp>
        <p:nvSpPr>
          <p:cNvPr id="38" name="Tekstvak 37"/>
          <p:cNvSpPr txBox="1"/>
          <p:nvPr/>
        </p:nvSpPr>
        <p:spPr>
          <a:xfrm>
            <a:off x="6444208" y="2715766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positioned  close to the 0 Volt side.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  <p:cxnSp>
        <p:nvCxnSpPr>
          <p:cNvPr id="42" name="Gebogen verbindingslijn 41"/>
          <p:cNvCxnSpPr>
            <a:endCxn id="38" idx="0"/>
          </p:cNvCxnSpPr>
          <p:nvPr/>
        </p:nvCxnSpPr>
        <p:spPr>
          <a:xfrm>
            <a:off x="7092280" y="2427734"/>
            <a:ext cx="540060" cy="28803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339752" y="27157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V="1">
            <a:off x="2339752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44008" y="30758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Potentiometer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2843808" y="3795886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Resistor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23" idx="1"/>
          </p:cNvCxnSpPr>
          <p:nvPr/>
        </p:nvCxnSpPr>
        <p:spPr>
          <a:xfrm flipH="1">
            <a:off x="4499992" y="3260472"/>
            <a:ext cx="14401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dirty="0" err="1" smtClean="0"/>
              <a:t>config</a:t>
            </a:r>
            <a:r>
              <a:rPr lang="en-US" dirty="0" smtClean="0"/>
              <a:t> file for all steps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758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order not to loose time, it is recommended to add all setups in the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 now. </a:t>
            </a:r>
          </a:p>
          <a:p>
            <a:pPr lvl="1"/>
            <a:r>
              <a:rPr lang="en-US" sz="1800" dirty="0" smtClean="0"/>
              <a:t>If you continued from the beginners workshop then leave in what you have, only add.</a:t>
            </a:r>
          </a:p>
          <a:p>
            <a:pPr lvl="1"/>
            <a:r>
              <a:rPr lang="en-US" sz="1800" dirty="0" smtClean="0"/>
              <a:t>D3: out, </a:t>
            </a:r>
            <a:r>
              <a:rPr lang="en-US" sz="1800" dirty="0" err="1" smtClean="0"/>
              <a:t>pwm</a:t>
            </a:r>
            <a:r>
              <a:rPr lang="en-US" sz="1800" dirty="0" smtClean="0"/>
              <a:t>, 3Color Red LED</a:t>
            </a:r>
          </a:p>
          <a:p>
            <a:pPr lvl="1"/>
            <a:r>
              <a:rPr lang="en-US" sz="1800" dirty="0" smtClean="0"/>
              <a:t>D5: out, </a:t>
            </a:r>
            <a:r>
              <a:rPr lang="en-US" sz="1800" dirty="0" err="1" smtClean="0"/>
              <a:t>pwm</a:t>
            </a:r>
            <a:r>
              <a:rPr lang="en-US" sz="1800" dirty="0" smtClean="0"/>
              <a:t>, 3Color Blue LED</a:t>
            </a:r>
          </a:p>
          <a:p>
            <a:pPr lvl="1"/>
            <a:r>
              <a:rPr lang="en-US" sz="1800" dirty="0" smtClean="0"/>
              <a:t>D6: out, </a:t>
            </a:r>
            <a:r>
              <a:rPr lang="en-US" sz="1800" dirty="0" err="1" smtClean="0"/>
              <a:t>pwm</a:t>
            </a:r>
            <a:r>
              <a:rPr lang="en-US" sz="1800" dirty="0" smtClean="0"/>
              <a:t>, 3Color Green LED</a:t>
            </a:r>
          </a:p>
          <a:p>
            <a:pPr lvl="1"/>
            <a:r>
              <a:rPr lang="en-US" sz="1800" dirty="0" smtClean="0"/>
              <a:t>D8: in, </a:t>
            </a:r>
            <a:r>
              <a:rPr lang="en-US" sz="1800" dirty="0" err="1" smtClean="0"/>
              <a:t>counter_pullup</a:t>
            </a:r>
            <a:r>
              <a:rPr lang="en-US" sz="1800" dirty="0" smtClean="0"/>
              <a:t>, Counter button</a:t>
            </a:r>
          </a:p>
          <a:p>
            <a:pPr lvl="1"/>
            <a:r>
              <a:rPr lang="en-US" sz="1800" dirty="0" smtClean="0"/>
              <a:t>D10: in, counter, IR sensor	</a:t>
            </a:r>
          </a:p>
          <a:p>
            <a:pPr lvl="1">
              <a:buNone/>
            </a:pPr>
            <a:r>
              <a:rPr lang="en-US" sz="1800" dirty="0" smtClean="0"/>
              <a:t>						</a:t>
            </a:r>
          </a:p>
          <a:p>
            <a:pPr lvl="1">
              <a:buNone/>
            </a:pPr>
            <a:r>
              <a:rPr lang="en-US" sz="1800" dirty="0" smtClean="0"/>
              <a:t>						</a:t>
            </a:r>
            <a:endParaRPr lang="en-US" sz="1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788024" y="2211710"/>
            <a:ext cx="3744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dirty="0" smtClean="0"/>
              <a:t>- A0: in, analog, Rain Sensor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A1: in, </a:t>
            </a:r>
            <a:r>
              <a:rPr lang="en-US" dirty="0" err="1" smtClean="0"/>
              <a:t>input_pullup</a:t>
            </a:r>
            <a:r>
              <a:rPr lang="en-US" dirty="0" smtClean="0"/>
              <a:t>, Tilt Sensor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A2: out, output, Relay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A3: in, analog, Sound Sensor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A5: in, </a:t>
            </a:r>
            <a:r>
              <a:rPr lang="en-US" dirty="0" err="1" smtClean="0"/>
              <a:t>input_pullup</a:t>
            </a:r>
            <a:r>
              <a:rPr lang="en-US" dirty="0" smtClean="0"/>
              <a:t>, Joystick Button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A6: in, analog, </a:t>
            </a:r>
            <a:r>
              <a:rPr lang="en-US" dirty="0" err="1" smtClean="0"/>
              <a:t>JoyStickY</a:t>
            </a:r>
            <a:endParaRPr lang="en-US" dirty="0" smtClean="0"/>
          </a:p>
          <a:p>
            <a:pPr>
              <a:spcAft>
                <a:spcPts val="400"/>
              </a:spcAft>
            </a:pPr>
            <a:r>
              <a:rPr lang="en-US" dirty="0" smtClean="0"/>
              <a:t>- A7: in, analog, </a:t>
            </a:r>
            <a:r>
              <a:rPr lang="en-US" dirty="0" err="1" smtClean="0"/>
              <a:t>JoyStickX</a:t>
            </a:r>
            <a:endParaRPr lang="nl-N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(Re)start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In Scratch, create a variable for each of the </a:t>
            </a:r>
            <a:r>
              <a:rPr lang="en-US" i="1" dirty="0" smtClean="0"/>
              <a:t>out</a:t>
            </a:r>
            <a:r>
              <a:rPr lang="en-US" dirty="0" smtClean="0"/>
              <a:t> parameters.</a:t>
            </a:r>
          </a:p>
          <a:p>
            <a:pPr lvl="1"/>
            <a:r>
              <a:rPr lang="en-US" dirty="0" smtClean="0"/>
              <a:t>Note: variable names are case sensitive.</a:t>
            </a:r>
          </a:p>
          <a:p>
            <a:r>
              <a:rPr lang="en-US" dirty="0" smtClean="0"/>
              <a:t>In Scratch, make all of the sensors visible, so all </a:t>
            </a:r>
            <a:r>
              <a:rPr lang="en-US" i="1" dirty="0" smtClean="0"/>
              <a:t>in</a:t>
            </a:r>
            <a:r>
              <a:rPr lang="en-US" dirty="0" smtClean="0"/>
              <a:t> parameters.</a:t>
            </a:r>
          </a:p>
          <a:p>
            <a:pPr lvl="1"/>
            <a:r>
              <a:rPr lang="en-US" dirty="0" smtClean="0"/>
              <a:t>Will only work if </a:t>
            </a:r>
            <a:r>
              <a:rPr lang="en-US" dirty="0" err="1" smtClean="0"/>
              <a:t>scratchClient</a:t>
            </a:r>
            <a:r>
              <a:rPr lang="en-US" dirty="0" smtClean="0"/>
              <a:t> successfully communicates to the board.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the topics you want to give priority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347615"/>
            <a:ext cx="4038600" cy="3394472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The advanced workshop may be too short to do all activities.</a:t>
            </a:r>
          </a:p>
          <a:p>
            <a:pPr lvl="1"/>
            <a:r>
              <a:rPr lang="en-US" sz="3800" dirty="0" smtClean="0"/>
              <a:t>So pick the order of the topics from the list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FF0000"/>
                </a:solidFill>
              </a:rPr>
              <a:t>red topics </a:t>
            </a:r>
            <a:r>
              <a:rPr lang="en-US" sz="4200" dirty="0" smtClean="0"/>
              <a:t>teach you more about </a:t>
            </a:r>
            <a:r>
              <a:rPr lang="en-US" sz="4200" dirty="0" err="1" smtClean="0"/>
              <a:t>scratchClient</a:t>
            </a:r>
            <a:r>
              <a:rPr lang="en-US" sz="4200" dirty="0" smtClean="0"/>
              <a:t>.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007A37"/>
                </a:solidFill>
              </a:rPr>
              <a:t>green topics </a:t>
            </a:r>
            <a:r>
              <a:rPr lang="en-US" sz="4200" dirty="0" smtClean="0"/>
              <a:t>teach you more about electronics, sensors and engineering.</a:t>
            </a:r>
          </a:p>
          <a:p>
            <a:r>
              <a:rPr lang="en-US" sz="4200" dirty="0" smtClean="0"/>
              <a:t>If you rather would do pieces of the beginners workshop then that is fine as well.</a:t>
            </a:r>
            <a:endParaRPr lang="nl-NL" sz="42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347614"/>
            <a:ext cx="4038600" cy="360384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Rain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Sound sensor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 (only info)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camera (only info)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Joy stick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43</a:t>
            </a:fld>
            <a:endParaRPr lang="nl-N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PiAndMore WS - 5 - joy stick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061993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joy stick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131840" y="113159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185167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547664" y="98757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331640" y="86466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X</a:t>
            </a:r>
            <a:endParaRPr lang="nl-NL" sz="1050" dirty="0"/>
          </a:p>
        </p:txBody>
      </p:sp>
      <p:cxnSp>
        <p:nvCxnSpPr>
          <p:cNvPr id="20" name="Rechte verbindingslijn met pijl 19"/>
          <p:cNvCxnSpPr/>
          <p:nvPr/>
        </p:nvCxnSpPr>
        <p:spPr>
          <a:xfrm flipH="1">
            <a:off x="2843808" y="1131590"/>
            <a:ext cx="78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2771800" y="1059582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</a:t>
            </a:r>
            <a:endParaRPr lang="nl-NL" sz="105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joy stick has two small potentiometers and a button</a:t>
            </a:r>
          </a:p>
          <a:p>
            <a:pPr lvl="1"/>
            <a:r>
              <a:rPr lang="en-US" dirty="0" smtClean="0"/>
              <a:t>When the joy stick is released (neutral position), the potentiometers are in the middle of the value range (middle between 0 and 1024)</a:t>
            </a:r>
          </a:p>
          <a:p>
            <a:pPr lvl="1"/>
            <a:r>
              <a:rPr lang="en-US" dirty="0" smtClean="0"/>
              <a:t>There is one potentiometer for X and one for Y</a:t>
            </a:r>
          </a:p>
          <a:p>
            <a:pPr lvl="1"/>
            <a:r>
              <a:rPr lang="en-US" dirty="0" smtClean="0"/>
              <a:t>The button is operated when pressing the button.</a:t>
            </a:r>
          </a:p>
          <a:p>
            <a:r>
              <a:rPr lang="en-US" dirty="0" smtClean="0"/>
              <a:t>Reconnect and repower</a:t>
            </a:r>
          </a:p>
          <a:p>
            <a:r>
              <a:rPr lang="en-US" dirty="0" smtClean="0"/>
              <a:t>Wait till the </a:t>
            </a:r>
            <a:r>
              <a:rPr lang="en-US" dirty="0" err="1" smtClean="0"/>
              <a:t>Arduino</a:t>
            </a:r>
            <a:r>
              <a:rPr lang="en-US" dirty="0" smtClean="0"/>
              <a:t> LED blinks slowly.</a:t>
            </a:r>
          </a:p>
          <a:p>
            <a:r>
              <a:rPr lang="en-US" dirty="0" smtClean="0"/>
              <a:t>Now try moving and pressing the joy stick. Look at the 3 joy stick values to change</a:t>
            </a:r>
          </a:p>
          <a:p>
            <a:pPr lvl="1"/>
            <a:r>
              <a:rPr lang="en-US" dirty="0" err="1" smtClean="0"/>
              <a:t>JoystickX</a:t>
            </a:r>
            <a:r>
              <a:rPr lang="en-US" dirty="0" smtClean="0"/>
              <a:t> and </a:t>
            </a:r>
            <a:r>
              <a:rPr lang="en-US" dirty="0" err="1" smtClean="0"/>
              <a:t>JoystickY</a:t>
            </a:r>
            <a:r>
              <a:rPr lang="en-US" dirty="0" smtClean="0"/>
              <a:t> between about 0 and about 1024.</a:t>
            </a:r>
          </a:p>
          <a:p>
            <a:pPr lvl="1"/>
            <a:r>
              <a:rPr lang="en-US" dirty="0" smtClean="0"/>
              <a:t>Joystick Button between 0 and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45</a:t>
            </a:fld>
            <a:endParaRPr lang="nl-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releasing the knob, it will move back to the middle value.</a:t>
            </a:r>
          </a:p>
          <a:p>
            <a:pPr lvl="1"/>
            <a:r>
              <a:rPr lang="en-US" dirty="0" smtClean="0"/>
              <a:t>E.g.: LED = </a:t>
            </a:r>
            <a:r>
              <a:rPr lang="en-US" dirty="0" err="1" smtClean="0"/>
              <a:t>JoystickX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alternatively use the joystick to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2"/>
            <a:r>
              <a:rPr lang="en-US" dirty="0" smtClean="0"/>
              <a:t>E.g.: LED = LED + (</a:t>
            </a:r>
            <a:r>
              <a:rPr lang="en-US" dirty="0" err="1" smtClean="0"/>
              <a:t>JoystickX</a:t>
            </a:r>
            <a:r>
              <a:rPr lang="en-US" dirty="0" smtClean="0"/>
              <a:t> – 512) / 200             (512 = neutral position value, 200 = sensitivity)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r>
              <a:rPr lang="en-US" dirty="0" smtClean="0"/>
              <a:t>Take care of drift and jitter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 and jitter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ca. 15, so e.g. &gt; 525 or &lt; 500.</a:t>
            </a:r>
          </a:p>
          <a:p>
            <a:pPr lvl="1"/>
            <a:r>
              <a:rPr lang="en-US" dirty="0" smtClean="0"/>
              <a:t>Whether 15 is enough as threshold you will learn over time. Increase the value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make all colors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Connect the 3-color LED carefully to the pins as defined in the </a:t>
            </a:r>
            <a:r>
              <a:rPr lang="en-US" dirty="0" err="1" smtClean="0"/>
              <a:t>config</a:t>
            </a:r>
            <a:r>
              <a:rPr lang="en-US" dirty="0" smtClean="0"/>
              <a:t> file. </a:t>
            </a:r>
          </a:p>
          <a:p>
            <a:r>
              <a:rPr lang="en-US" dirty="0" smtClean="0"/>
              <a:t>Also connect the minus (–) pin to GND</a:t>
            </a:r>
          </a:p>
          <a:p>
            <a:r>
              <a:rPr lang="en-US" dirty="0" smtClean="0"/>
              <a:t>Reconnect and repower</a:t>
            </a:r>
          </a:p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 (since no update to the </a:t>
            </a:r>
            <a:r>
              <a:rPr lang="en-US" dirty="0" err="1" smtClean="0"/>
              <a:t>config</a:t>
            </a:r>
            <a:r>
              <a:rPr lang="en-US" dirty="0" smtClean="0"/>
              <a:t> file was made)</a:t>
            </a:r>
          </a:p>
          <a:p>
            <a:r>
              <a:rPr lang="en-US" dirty="0" smtClean="0"/>
              <a:t>Give the corresponding variables in Scratch values between 0 and 100 with the slider on the variable. </a:t>
            </a:r>
          </a:p>
          <a:p>
            <a:pPr lvl="1"/>
            <a:r>
              <a:rPr lang="en-US" dirty="0" smtClean="0"/>
              <a:t>Does it work?</a:t>
            </a:r>
          </a:p>
          <a:p>
            <a:r>
              <a:rPr lang="en-US" dirty="0" smtClean="0"/>
              <a:t>We will see in the next slide how to use values between 0 and 255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6084168" y="987574"/>
            <a:ext cx="2915816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nashanselma2\weekendschool\screenshots\piandmore20170623Jun0614982474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699542"/>
            <a:ext cx="4393876" cy="37444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the 3-color LED to the joy stick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program in Scratch that:</a:t>
            </a:r>
          </a:p>
          <a:p>
            <a:pPr lvl="1"/>
            <a:r>
              <a:rPr lang="en-US" dirty="0" smtClean="0"/>
              <a:t>Uses the value of the X direction of the joy stick to determine red, green or blue</a:t>
            </a:r>
          </a:p>
          <a:p>
            <a:pPr lvl="1"/>
            <a:r>
              <a:rPr lang="en-US" dirty="0" smtClean="0"/>
              <a:t>Uses the value of the Y direction to change the intensity of the respective LED</a:t>
            </a:r>
          </a:p>
          <a:p>
            <a:pPr lvl="1"/>
            <a:r>
              <a:rPr lang="en-US" dirty="0" smtClean="0"/>
              <a:t>When releasing the joy stick, the colors should stay </a:t>
            </a:r>
          </a:p>
          <a:p>
            <a:pPr lvl="1"/>
            <a:r>
              <a:rPr lang="en-US" dirty="0" smtClean="0"/>
              <a:t>You will need these elements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995936" y="4083918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7308304" y="3579862"/>
            <a:ext cx="115212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You need this block 3 times for the 3 colors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new counting function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special counting function?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count in Scratch, however you can only reliably count a few pulses per second.</a:t>
            </a:r>
          </a:p>
          <a:p>
            <a:r>
              <a:rPr lang="en-US" dirty="0" smtClean="0"/>
              <a:t>With this new counting function, you can do it much faster</a:t>
            </a:r>
          </a:p>
          <a:p>
            <a:r>
              <a:rPr lang="en-US" dirty="0" smtClean="0"/>
              <a:t>If you need to detect small pulses that </a:t>
            </a:r>
            <a:r>
              <a:rPr lang="en-US" dirty="0" err="1" smtClean="0"/>
              <a:t>scratchClient</a:t>
            </a:r>
            <a:r>
              <a:rPr lang="en-US" dirty="0" smtClean="0"/>
              <a:t> may not see reliable, you can use a counter function to detect whether a (short) pulse did arrive.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mechanical switch is operated, it can generate a series of pulses rather than one.</a:t>
            </a:r>
          </a:p>
          <a:p>
            <a:r>
              <a:rPr lang="en-US" dirty="0" smtClean="0"/>
              <a:t>This is because one of the metal pieces bounces back a few times before it stays in position.</a:t>
            </a:r>
          </a:p>
          <a:p>
            <a:r>
              <a:rPr lang="en-US" dirty="0" smtClean="0"/>
              <a:t>You would normally need take care of this if you want to get a single pulse</a:t>
            </a:r>
          </a:p>
          <a:p>
            <a:pPr lvl="1"/>
            <a:r>
              <a:rPr lang="en-US" dirty="0" smtClean="0"/>
              <a:t>E.g. add a capacitor.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will on the digital input pins only sample with 10 Hz, so it is unlikely that you will experience bounce problems.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count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1835696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Adding an IR speed sensor that counts on pin 10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208160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208160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267744" y="555526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the counters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IR sensor gives an output of 0 Volt or 5 Volt.</a:t>
            </a:r>
          </a:p>
          <a:p>
            <a:pPr lvl="1"/>
            <a:r>
              <a:rPr lang="en-US" dirty="0" smtClean="0"/>
              <a:t>Therefore it does not need a pull up resistor (see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r>
              <a:rPr lang="en-US" dirty="0" smtClean="0"/>
              <a:t>The button gives an output of 0 Volt or </a:t>
            </a:r>
            <a:r>
              <a:rPr lang="en-US" i="1" dirty="0" smtClean="0"/>
              <a:t>open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Hence it needs a pull up resistor (as specified in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the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you can just press.</a:t>
            </a:r>
          </a:p>
          <a:p>
            <a:r>
              <a:rPr lang="en-US" dirty="0" smtClean="0"/>
              <a:t>The IR sensor you need to have good opaque material to let it work. </a:t>
            </a:r>
          </a:p>
          <a:p>
            <a:pPr lvl="1"/>
            <a:r>
              <a:rPr lang="en-US" dirty="0" smtClean="0"/>
              <a:t>You can check the sensing by the LED at the backside.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59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 (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Potmeter</a:t>
            </a:r>
            <a:r>
              <a:rPr lang="en-US" dirty="0" smtClean="0"/>
              <a:t> on pin A4 (direction: in, function: analog)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Servo1 </a:t>
            </a:r>
            <a:r>
              <a:rPr lang="en-US" dirty="0" smtClean="0"/>
              <a:t>on pin 12 (direction: out, function: servo)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on pin 5 (direction: out,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Buzzer</a:t>
            </a:r>
            <a:r>
              <a:rPr lang="en-US" dirty="0" smtClean="0"/>
              <a:t> on pin 11 (direction: out, function: PWM)</a:t>
            </a:r>
          </a:p>
          <a:p>
            <a:r>
              <a:rPr lang="en-US" dirty="0" smtClean="0"/>
              <a:t>Don’t forget to save. Keep the </a:t>
            </a:r>
            <a:r>
              <a:rPr lang="en-US" dirty="0" err="1" smtClean="0"/>
              <a:t>config</a:t>
            </a:r>
            <a:r>
              <a:rPr lang="en-US" dirty="0" smtClean="0"/>
              <a:t> editor open.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tilt sensor is a sensor containing a rolling ball between contacts.</a:t>
            </a:r>
          </a:p>
          <a:p>
            <a:pPr lvl="1"/>
            <a:r>
              <a:rPr lang="en-US" dirty="0" smtClean="0"/>
              <a:t>You can hear it rattling if you shake it.</a:t>
            </a:r>
          </a:p>
          <a:p>
            <a:r>
              <a:rPr lang="en-US" dirty="0" smtClean="0"/>
              <a:t>It is not in the box. We only have a few, so you will need to share.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60</a:t>
            </a:fld>
            <a:endParaRPr lang="nl-N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tilt sensor to pin A1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372200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372200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62</a:t>
            </a:fld>
            <a:endParaRPr lang="nl-N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rain sensor is an analog sensor that measures conductivity that is influenced by water.</a:t>
            </a:r>
          </a:p>
          <a:p>
            <a:r>
              <a:rPr lang="en-US" dirty="0" smtClean="0"/>
              <a:t>It is not in the box. We only have a few, so you will need to share.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63</a:t>
            </a:fld>
            <a:endParaRPr lang="nl-N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rain sensor to pin A0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516216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516216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Sound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65</a:t>
            </a:fld>
            <a:endParaRPr lang="nl-N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sound sensor will detect sound. </a:t>
            </a:r>
          </a:p>
          <a:p>
            <a:pPr lvl="1"/>
            <a:r>
              <a:rPr lang="en-US" dirty="0" smtClean="0"/>
              <a:t>It is a digital sensor that contains a microphone and will give 0 Volt if sound is detected, 5 Volt if no sound detected.</a:t>
            </a:r>
          </a:p>
          <a:p>
            <a:r>
              <a:rPr lang="en-US" dirty="0" smtClean="0"/>
              <a:t>It is not in the box. We only have a few, so you will need to share.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66</a:t>
            </a:fld>
            <a:endParaRPr lang="nl-NL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sound sensor to pin A3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106938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106938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short pulses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changes of the sound sensor are sometimes difficult to see just from the displayed sensor value</a:t>
            </a:r>
          </a:p>
          <a:p>
            <a:r>
              <a:rPr lang="en-US" dirty="0" smtClean="0"/>
              <a:t>This code can be used to see that the sensor is actually working. You must create a variable </a:t>
            </a:r>
            <a:r>
              <a:rPr lang="en-US" dirty="0" err="1" smtClean="0"/>
              <a:t>SoundCount</a:t>
            </a:r>
            <a:r>
              <a:rPr lang="en-US" dirty="0" smtClean="0"/>
              <a:t> (or choose a different name) to hold the count.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68</a:t>
            </a:fld>
            <a:endParaRPr lang="nl-NL" dirty="0"/>
          </a:p>
        </p:txBody>
      </p:sp>
      <p:pic>
        <p:nvPicPr>
          <p:cNvPr id="2050" name="Picture 2" descr="\\nashanselma2\weekendschool\screenshots\piandmore20170623Jun0614982471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83718"/>
            <a:ext cx="3238500" cy="1714500"/>
          </a:xfrm>
          <a:prstGeom prst="rect">
            <a:avLst/>
          </a:prstGeom>
          <a:noFill/>
        </p:spPr>
      </p:pic>
      <p:cxnSp>
        <p:nvCxnSpPr>
          <p:cNvPr id="6" name="Rechte verbindingslijn met pijl 5"/>
          <p:cNvCxnSpPr/>
          <p:nvPr/>
        </p:nvCxnSpPr>
        <p:spPr>
          <a:xfrm>
            <a:off x="4067944" y="3291830"/>
            <a:ext cx="864096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Strongly link the </a:t>
            </a:r>
            <a:r>
              <a:rPr lang="en-US" dirty="0" err="1" smtClean="0"/>
              <a:t>config</a:t>
            </a:r>
            <a:r>
              <a:rPr lang="en-US" dirty="0" smtClean="0"/>
              <a:t> file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69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Make this piece of program and run it</a:t>
            </a:r>
          </a:p>
          <a:p>
            <a:r>
              <a:rPr lang="en-US" dirty="0" smtClean="0"/>
              <a:t>Turn the knob and see the values of </a:t>
            </a:r>
            <a:r>
              <a:rPr lang="en-US" i="1" dirty="0" err="1" smtClean="0"/>
              <a:t>Potmeter</a:t>
            </a:r>
            <a:r>
              <a:rPr lang="en-US" dirty="0" smtClean="0"/>
              <a:t> change</a:t>
            </a:r>
          </a:p>
          <a:p>
            <a:pPr lvl="1"/>
            <a:r>
              <a:rPr lang="en-US" dirty="0" smtClean="0"/>
              <a:t>Between about 0 and about 1024</a:t>
            </a:r>
          </a:p>
          <a:p>
            <a:r>
              <a:rPr lang="en-US" dirty="0" smtClean="0"/>
              <a:t>We will write some Scratch program to use it in the next step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1026" name="Picture 2" descr="Y:\PiAndMore10.5\Screenshots\2018-02-07__00-03-15179618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707654"/>
            <a:ext cx="1314450" cy="112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created a board, but maybe you have omitted some resistors and therefore damage would occur if it were used with the wrong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That is what the </a:t>
            </a:r>
            <a:r>
              <a:rPr lang="en-US" dirty="0" err="1" smtClean="0"/>
              <a:t>ident</a:t>
            </a:r>
            <a:r>
              <a:rPr lang="en-US" dirty="0" smtClean="0"/>
              <a:t> functionality is for</a:t>
            </a:r>
          </a:p>
          <a:p>
            <a:pPr lvl="1"/>
            <a:r>
              <a:rPr lang="en-US" dirty="0" smtClean="0"/>
              <a:t>Configure an identity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Specify the identity in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70</a:t>
            </a:fld>
            <a:endParaRPr lang="nl-N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the </a:t>
            </a:r>
            <a:r>
              <a:rPr lang="en-US" dirty="0" err="1" smtClean="0"/>
              <a:t>Arduino</a:t>
            </a:r>
            <a:r>
              <a:rPr lang="en-US" dirty="0" smtClean="0"/>
              <a:t> connected</a:t>
            </a:r>
          </a:p>
          <a:p>
            <a:r>
              <a:rPr lang="en-US" dirty="0" smtClean="0"/>
              <a:t>Start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Go to monitor mode</a:t>
            </a:r>
          </a:p>
          <a:p>
            <a:r>
              <a:rPr lang="en-US" dirty="0" smtClean="0"/>
              <a:t>Set the speed to </a:t>
            </a:r>
            <a:r>
              <a:rPr lang="en-US" i="1" dirty="0" smtClean="0"/>
              <a:t>115200</a:t>
            </a:r>
          </a:p>
          <a:p>
            <a:r>
              <a:rPr lang="en-US" dirty="0" smtClean="0"/>
              <a:t>Set the line end to </a:t>
            </a:r>
            <a:r>
              <a:rPr lang="en-US" i="1" dirty="0" smtClean="0"/>
              <a:t>newline</a:t>
            </a:r>
          </a:p>
          <a:p>
            <a:r>
              <a:rPr lang="en-US" dirty="0" smtClean="0"/>
              <a:t>You can now type commands in  the window.</a:t>
            </a:r>
          </a:p>
          <a:p>
            <a:r>
              <a:rPr lang="en-US" dirty="0" smtClean="0"/>
              <a:t>Type: </a:t>
            </a:r>
          </a:p>
          <a:p>
            <a:pPr lvl="1"/>
            <a:r>
              <a:rPr lang="en-US" i="1" dirty="0" smtClean="0"/>
              <a:t>cident:PiAndMore10</a:t>
            </a:r>
          </a:p>
          <a:p>
            <a:pPr lvl="1"/>
            <a:r>
              <a:rPr lang="en-US" i="1" dirty="0" err="1" smtClean="0"/>
              <a:t>cident</a:t>
            </a:r>
            <a:r>
              <a:rPr lang="en-US" i="1" dirty="0" smtClean="0"/>
              <a:t>?</a:t>
            </a:r>
            <a:r>
              <a:rPr lang="en-US" dirty="0" smtClean="0"/>
              <a:t>	(you should get the string back)</a:t>
            </a:r>
          </a:p>
          <a:p>
            <a:r>
              <a:rPr lang="en-US" dirty="0" smtClean="0"/>
              <a:t>Put in the </a:t>
            </a:r>
            <a:r>
              <a:rPr lang="en-US" dirty="0" err="1" smtClean="0"/>
              <a:t>config</a:t>
            </a:r>
            <a:r>
              <a:rPr lang="en-US" dirty="0" smtClean="0"/>
              <a:t> tool the value </a:t>
            </a:r>
            <a:r>
              <a:rPr lang="en-US" i="1" dirty="0" smtClean="0"/>
              <a:t>PiAndMore10</a:t>
            </a:r>
            <a:r>
              <a:rPr lang="en-US" dirty="0" smtClean="0"/>
              <a:t> in the field </a:t>
            </a:r>
            <a:r>
              <a:rPr lang="en-US" i="1" dirty="0" smtClean="0"/>
              <a:t>Parameter </a:t>
            </a:r>
            <a:r>
              <a:rPr lang="en-US" i="1" dirty="0" err="1" smtClean="0"/>
              <a:t>ident.pattern</a:t>
            </a:r>
            <a:endParaRPr lang="en-US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71</a:t>
            </a:fld>
            <a:endParaRPr lang="nl-NL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and see that it works</a:t>
            </a:r>
          </a:p>
          <a:p>
            <a:r>
              <a:rPr lang="en-US" dirty="0" smtClean="0"/>
              <a:t>Now change the value of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Hardly matters what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again and see that it will be rejected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72</a:t>
            </a:fld>
            <a:endParaRPr lang="nl-NL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can in the </a:t>
            </a:r>
            <a:r>
              <a:rPr lang="en-US" dirty="0" err="1" smtClean="0"/>
              <a:t>config</a:t>
            </a:r>
            <a:r>
              <a:rPr lang="en-US" dirty="0" smtClean="0"/>
              <a:t> file be specified as a regular expression. E.g.:</a:t>
            </a:r>
          </a:p>
          <a:p>
            <a:pPr lvl="1"/>
            <a:r>
              <a:rPr lang="en-US" dirty="0" smtClean="0"/>
              <a:t>A dot (.) matches any character</a:t>
            </a:r>
          </a:p>
          <a:p>
            <a:pPr lvl="1"/>
            <a:r>
              <a:rPr lang="en-US" dirty="0" smtClean="0"/>
              <a:t>A star (*) repeats the previous character (0 or more times)</a:t>
            </a:r>
          </a:p>
          <a:p>
            <a:pPr lvl="1"/>
            <a:r>
              <a:rPr lang="en-US" dirty="0" smtClean="0"/>
              <a:t>If you want to know more about regular expressions, see e.g.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http://www.rexegg.com/regex-quickstart.html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you could specify </a:t>
            </a:r>
          </a:p>
          <a:p>
            <a:pPr lvl="1"/>
            <a:r>
              <a:rPr lang="en-US" dirty="0" smtClean="0"/>
              <a:t>PiAndMore.* and it would work when PiAndMore9, PiAndMore10 or PiAndMore100 is programmed in the </a:t>
            </a:r>
            <a:r>
              <a:rPr lang="en-US" dirty="0" err="1" smtClean="0"/>
              <a:t>ident</a:t>
            </a:r>
            <a:r>
              <a:rPr lang="en-US" dirty="0" smtClean="0"/>
              <a:t> of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Ident</a:t>
            </a:r>
            <a:r>
              <a:rPr lang="en-US" dirty="0" smtClean="0"/>
              <a:t> is also needed to identify a specific </a:t>
            </a:r>
            <a:r>
              <a:rPr lang="en-US" dirty="0" err="1" smtClean="0"/>
              <a:t>Arduino</a:t>
            </a:r>
            <a:r>
              <a:rPr lang="en-US" dirty="0" smtClean="0"/>
              <a:t> if multiple will be connected concurrently (see next slides).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73</a:t>
            </a:fld>
            <a:endParaRPr lang="nl-NL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Controlling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74</a:t>
            </a:fld>
            <a:endParaRPr lang="nl-NL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out of pins on one </a:t>
            </a:r>
            <a:r>
              <a:rPr lang="en-US" dirty="0" err="1" smtClean="0"/>
              <a:t>Arduino</a:t>
            </a:r>
            <a:r>
              <a:rPr lang="en-US" dirty="0" smtClean="0"/>
              <a:t>? Connect more of them!</a:t>
            </a:r>
          </a:p>
          <a:p>
            <a:r>
              <a:rPr lang="en-US" dirty="0" smtClean="0"/>
              <a:t>The /dev/</a:t>
            </a:r>
            <a:r>
              <a:rPr lang="en-US" dirty="0" err="1" smtClean="0"/>
              <a:t>ttyUSBnn</a:t>
            </a:r>
            <a:r>
              <a:rPr lang="en-US" dirty="0" smtClean="0"/>
              <a:t> port in the </a:t>
            </a:r>
            <a:r>
              <a:rPr lang="en-US" dirty="0" err="1" smtClean="0"/>
              <a:t>config</a:t>
            </a:r>
            <a:r>
              <a:rPr lang="en-US" dirty="0" smtClean="0"/>
              <a:t> file will define which part of the configuration is used for which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ident</a:t>
            </a:r>
            <a:r>
              <a:rPr lang="en-US" dirty="0" smtClean="0"/>
              <a:t> functionality (see previous topic) can be used to check that the correct </a:t>
            </a:r>
            <a:r>
              <a:rPr lang="en-US" dirty="0" err="1" smtClean="0"/>
              <a:t>Arduino</a:t>
            </a:r>
            <a:r>
              <a:rPr lang="en-US" dirty="0" smtClean="0"/>
              <a:t> was connected to the intended port.</a:t>
            </a:r>
          </a:p>
          <a:p>
            <a:pPr lvl="1"/>
            <a:r>
              <a:rPr lang="en-US" dirty="0" smtClean="0"/>
              <a:t>You can get the </a:t>
            </a:r>
            <a:r>
              <a:rPr lang="en-US" dirty="0" err="1" smtClean="0"/>
              <a:t>Arduinos</a:t>
            </a:r>
            <a:r>
              <a:rPr lang="en-US" dirty="0" smtClean="0"/>
              <a:t> on the correct ports by connecting them always in the same sequence.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75</a:t>
            </a:fld>
            <a:endParaRPr lang="nl-NL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config</a:t>
            </a:r>
            <a:r>
              <a:rPr lang="en-US" dirty="0" smtClean="0"/>
              <a:t> file for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two separate </a:t>
            </a:r>
            <a:r>
              <a:rPr lang="en-US" dirty="0" err="1" smtClean="0"/>
              <a:t>config</a:t>
            </a:r>
            <a:r>
              <a:rPr lang="en-US" dirty="0" smtClean="0"/>
              <a:t> files for each </a:t>
            </a:r>
            <a:r>
              <a:rPr lang="en-US" dirty="0" err="1" smtClean="0"/>
              <a:t>Arduino</a:t>
            </a:r>
            <a:r>
              <a:rPr lang="en-US" dirty="0" smtClean="0"/>
              <a:t> and test them out.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can only work on a single adapter at a time.</a:t>
            </a:r>
          </a:p>
          <a:p>
            <a:r>
              <a:rPr lang="en-US" dirty="0" smtClean="0"/>
              <a:t>Now create a new .xml file, and</a:t>
            </a:r>
          </a:p>
          <a:p>
            <a:pPr lvl="1"/>
            <a:r>
              <a:rPr lang="en-US" dirty="0" smtClean="0"/>
              <a:t>Copy in the first file completely</a:t>
            </a:r>
          </a:p>
          <a:p>
            <a:pPr lvl="1"/>
            <a:r>
              <a:rPr lang="en-US" dirty="0" smtClean="0"/>
              <a:t>Take the adapter section (most of the file) of the second file and paste this after the first adapter</a:t>
            </a:r>
          </a:p>
          <a:p>
            <a:pPr lvl="1"/>
            <a:r>
              <a:rPr lang="en-US" dirty="0" smtClean="0"/>
              <a:t>Adapt the USB port in one of the files (make the board that you connect last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76</a:t>
            </a:fld>
            <a:endParaRPr lang="nl-NL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merge and </a:t>
            </a:r>
            <a:r>
              <a:rPr lang="en-US" dirty="0" err="1" smtClean="0"/>
              <a:t>config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</a:p>
          <a:p>
            <a:r>
              <a:rPr lang="en-US" dirty="0" smtClean="0"/>
              <a:t>Test it out with the </a:t>
            </a:r>
            <a:r>
              <a:rPr lang="en-US" dirty="0" err="1" smtClean="0"/>
              <a:t>config</a:t>
            </a:r>
            <a:r>
              <a:rPr lang="en-US" dirty="0" smtClean="0"/>
              <a:t> file and the Scratch program</a:t>
            </a:r>
          </a:p>
          <a:p>
            <a:r>
              <a:rPr lang="en-US" dirty="0" smtClean="0"/>
              <a:t>Merge the two files in the way described. </a:t>
            </a:r>
          </a:p>
          <a:p>
            <a:pPr lvl="1"/>
            <a:r>
              <a:rPr lang="en-US" dirty="0" smtClean="0"/>
              <a:t>Make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Disconnect both boards.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merged file.</a:t>
            </a:r>
          </a:p>
          <a:p>
            <a:r>
              <a:rPr lang="en-US" dirty="0" smtClean="0"/>
              <a:t>Connect the workshop board first. It will become /dev/ttyUSB</a:t>
            </a:r>
            <a:r>
              <a:rPr lang="en-US" b="1" i="1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 the </a:t>
            </a:r>
            <a:r>
              <a:rPr lang="en-US" dirty="0" err="1" smtClean="0"/>
              <a:t>Weekendschool</a:t>
            </a:r>
            <a:r>
              <a:rPr lang="en-US" dirty="0" smtClean="0"/>
              <a:t> board second. It will become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77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Control from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Scratch program of the workshop, define these variables</a:t>
            </a:r>
          </a:p>
          <a:p>
            <a:pPr lvl="1"/>
            <a:r>
              <a:rPr lang="en-US" dirty="0" err="1" smtClean="0"/>
              <a:t>Tiltservo</a:t>
            </a:r>
            <a:endParaRPr lang="en-US" dirty="0" smtClean="0"/>
          </a:p>
          <a:p>
            <a:pPr lvl="1"/>
            <a:r>
              <a:rPr lang="en-US" dirty="0" err="1" smtClean="0"/>
              <a:t>Panservo</a:t>
            </a:r>
            <a:endParaRPr lang="en-US" dirty="0" smtClean="0"/>
          </a:p>
          <a:p>
            <a:r>
              <a:rPr lang="en-US" dirty="0" smtClean="0"/>
              <a:t>Try giving them values between 0 and 100 with the slider on the variable.</a:t>
            </a:r>
          </a:p>
          <a:p>
            <a:r>
              <a:rPr lang="en-US" dirty="0" smtClean="0"/>
              <a:t>Does the duck tilt and pan?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78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703840" y="2715766"/>
            <a:ext cx="1440160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the /dev/</a:t>
            </a:r>
            <a:r>
              <a:rPr lang="en-US" dirty="0" err="1" smtClean="0"/>
              <a:t>ttyUSBnn</a:t>
            </a:r>
            <a:r>
              <a:rPr lang="en-US" dirty="0" smtClean="0"/>
              <a:t> not matter anymore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way described before, the </a:t>
            </a:r>
            <a:r>
              <a:rPr lang="en-US" dirty="0" err="1" smtClean="0"/>
              <a:t>Arduinos</a:t>
            </a:r>
            <a:r>
              <a:rPr lang="en-US" dirty="0" smtClean="0"/>
              <a:t> must be connected in a specific sequence</a:t>
            </a:r>
          </a:p>
          <a:p>
            <a:r>
              <a:rPr lang="en-US" dirty="0" smtClean="0"/>
              <a:t>You can alternatively use a program that will</a:t>
            </a:r>
          </a:p>
          <a:p>
            <a:pPr lvl="1"/>
            <a:r>
              <a:rPr lang="en-US" dirty="0" smtClean="0"/>
              <a:t>Look at the connected boards (using the </a:t>
            </a:r>
            <a:r>
              <a:rPr lang="en-US" dirty="0" err="1" smtClean="0"/>
              <a:t>ident</a:t>
            </a:r>
            <a:r>
              <a:rPr lang="en-US" dirty="0" smtClean="0"/>
              <a:t> string)</a:t>
            </a:r>
          </a:p>
          <a:p>
            <a:pPr lvl="1"/>
            <a:r>
              <a:rPr lang="en-US" dirty="0" smtClean="0"/>
              <a:t>Give a selection option to start with </a:t>
            </a:r>
            <a:r>
              <a:rPr lang="en-US" dirty="0" err="1" smtClean="0"/>
              <a:t>config</a:t>
            </a:r>
            <a:r>
              <a:rPr lang="en-US" dirty="0" smtClean="0"/>
              <a:t> files for which all the boards are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79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8: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startup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80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763688" y="2139702"/>
            <a:ext cx="1475656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81</a:t>
            </a:fld>
            <a:endParaRPr lang="nl-NL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setting up the lesson, one wants to be able to quickly see whether the board works correctly.</a:t>
            </a:r>
          </a:p>
          <a:p>
            <a:r>
              <a:rPr lang="en-US" dirty="0" smtClean="0"/>
              <a:t>Also, when the boards have to be packed, the duck should bow deep to make sure it fits in the box.</a:t>
            </a:r>
          </a:p>
          <a:p>
            <a:pPr lvl="1"/>
            <a:r>
              <a:rPr lang="en-US" dirty="0" smtClean="0"/>
              <a:t>Moving servos by hand is not preferred.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sketch has a place where you can insert your own code to </a:t>
            </a:r>
            <a:r>
              <a:rPr lang="en-US" dirty="0" err="1" smtClean="0"/>
              <a:t>realise</a:t>
            </a:r>
            <a:r>
              <a:rPr lang="en-US" dirty="0" smtClean="0"/>
              <a:t> this functionality.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82</a:t>
            </a:fld>
            <a:endParaRPr lang="nl-NL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the POST?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need to address the pin numbers directly. You </a:t>
            </a:r>
            <a:r>
              <a:rPr lang="en-US" b="1" dirty="0" smtClean="0"/>
              <a:t>cannot</a:t>
            </a:r>
            <a:r>
              <a:rPr lang="en-US" dirty="0" smtClean="0"/>
              <a:t> make use of the </a:t>
            </a:r>
            <a:r>
              <a:rPr lang="en-US" dirty="0" err="1" smtClean="0"/>
              <a:t>config</a:t>
            </a:r>
            <a:r>
              <a:rPr lang="en-US" dirty="0" smtClean="0"/>
              <a:t> file of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the </a:t>
            </a:r>
            <a:r>
              <a:rPr lang="en-US" dirty="0" err="1" smtClean="0"/>
              <a:t>Arduino</a:t>
            </a:r>
            <a:r>
              <a:rPr lang="en-US" dirty="0" smtClean="0"/>
              <a:t> sketch of the </a:t>
            </a:r>
            <a:r>
              <a:rPr lang="en-US" dirty="0" err="1" smtClean="0"/>
              <a:t>Weekendschool</a:t>
            </a:r>
            <a:r>
              <a:rPr lang="en-US" dirty="0" smtClean="0"/>
              <a:t> board.</a:t>
            </a:r>
          </a:p>
          <a:p>
            <a:pPr lvl="1"/>
            <a:r>
              <a:rPr lang="en-US" dirty="0" smtClean="0"/>
              <a:t>Between the </a:t>
            </a:r>
            <a:r>
              <a:rPr lang="en-US" dirty="0" err="1" smtClean="0"/>
              <a:t>xxxx</a:t>
            </a:r>
            <a:r>
              <a:rPr lang="en-US" dirty="0" smtClean="0"/>
              <a:t> and </a:t>
            </a:r>
            <a:r>
              <a:rPr lang="en-US" dirty="0" err="1" smtClean="0"/>
              <a:t>yyyy</a:t>
            </a:r>
            <a:r>
              <a:rPr lang="en-US" dirty="0" smtClean="0"/>
              <a:t> markers</a:t>
            </a:r>
          </a:p>
          <a:p>
            <a:r>
              <a:rPr lang="en-US" dirty="0" smtClean="0"/>
              <a:t>Now try on the </a:t>
            </a:r>
            <a:r>
              <a:rPr lang="en-US" dirty="0" err="1" smtClean="0"/>
              <a:t>PiAndMore</a:t>
            </a:r>
            <a:r>
              <a:rPr lang="en-US" dirty="0" smtClean="0"/>
              <a:t> board to </a:t>
            </a:r>
            <a:r>
              <a:rPr lang="en-US" dirty="0" err="1" smtClean="0"/>
              <a:t>lite</a:t>
            </a:r>
            <a:r>
              <a:rPr lang="en-US" dirty="0" smtClean="0"/>
              <a:t> 3-color LED</a:t>
            </a:r>
          </a:p>
          <a:p>
            <a:pPr lvl="1"/>
            <a:r>
              <a:rPr lang="en-US" dirty="0" smtClean="0"/>
              <a:t>0.5 seconds Red</a:t>
            </a:r>
          </a:p>
          <a:p>
            <a:pPr lvl="1"/>
            <a:r>
              <a:rPr lang="en-US" dirty="0" smtClean="0"/>
              <a:t>0.5 seconds Green</a:t>
            </a:r>
          </a:p>
          <a:p>
            <a:pPr lvl="1"/>
            <a:r>
              <a:rPr lang="en-US" dirty="0" smtClean="0"/>
              <a:t>0.5 seconds Blue</a:t>
            </a:r>
          </a:p>
          <a:p>
            <a:pPr lvl="1"/>
            <a:r>
              <a:rPr lang="en-US" dirty="0" smtClean="0"/>
              <a:t>0.5 seconds White</a:t>
            </a:r>
          </a:p>
          <a:p>
            <a:r>
              <a:rPr lang="en-US" dirty="0" smtClean="0"/>
              <a:t>Load the sketch in the board and look whether it works.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668344" y="195486"/>
            <a:ext cx="1475656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84</a:t>
            </a:fld>
            <a:endParaRPr lang="nl-NL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relay like controlling a LED? NOT a good idea!</a:t>
            </a:r>
          </a:p>
          <a:p>
            <a:r>
              <a:rPr lang="en-US" dirty="0" smtClean="0"/>
              <a:t>A relay has a coil that stores energy when powered. </a:t>
            </a:r>
          </a:p>
          <a:p>
            <a:pPr lvl="1"/>
            <a:r>
              <a:rPr lang="en-US" dirty="0" smtClean="0"/>
              <a:t>When breaking the current flow, the voltage over the relay coil can get so high that it destroys the </a:t>
            </a:r>
            <a:r>
              <a:rPr lang="en-US" dirty="0" err="1" smtClean="0"/>
              <a:t>Arduino</a:t>
            </a:r>
            <a:r>
              <a:rPr lang="en-US" dirty="0" smtClean="0"/>
              <a:t> – and more.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 least a </a:t>
            </a:r>
            <a:r>
              <a:rPr lang="en-US" dirty="0" err="1" smtClean="0"/>
              <a:t>flyback</a:t>
            </a:r>
            <a:r>
              <a:rPr lang="en-US" dirty="0" smtClean="0"/>
              <a:t> diode should be used. 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85</a:t>
            </a:fld>
            <a:endParaRPr lang="nl-NL" dirty="0"/>
          </a:p>
        </p:txBody>
      </p:sp>
      <p:pic>
        <p:nvPicPr>
          <p:cNvPr id="8194" name="Picture 2" descr="C:\Users\M5810video\Documents\Weekendschool\Pi And More\induct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87774"/>
            <a:ext cx="2808312" cy="990867"/>
          </a:xfrm>
          <a:prstGeom prst="rect">
            <a:avLst/>
          </a:prstGeom>
          <a:noFill/>
        </p:spPr>
      </p:pic>
      <p:pic>
        <p:nvPicPr>
          <p:cNvPr id="8195" name="Picture 3" descr="C:\Users\M5810video\Documents\Weekendschool\Pi And More\fly-back-di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859782"/>
            <a:ext cx="3600400" cy="920491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5796136" y="379588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and the 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the current of the coil will be too high to drive directly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So a transistor will be needed.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 relay module with an </a:t>
            </a:r>
            <a:r>
              <a:rPr lang="en-US" dirty="0" err="1" smtClean="0"/>
              <a:t>opto</a:t>
            </a:r>
            <a:r>
              <a:rPr lang="en-US" dirty="0" smtClean="0"/>
              <a:t> coupler </a:t>
            </a:r>
          </a:p>
          <a:p>
            <a:pPr lvl="1"/>
            <a:r>
              <a:rPr lang="en-US" dirty="0" smtClean="0"/>
              <a:t>Cost is generally not an issue. The relay module we use here is &lt; € 1.</a:t>
            </a:r>
          </a:p>
          <a:p>
            <a:pPr lvl="1"/>
            <a:r>
              <a:rPr lang="en-US" dirty="0" smtClean="0"/>
              <a:t>We only have a few relays today, so you will need to share.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86</a:t>
            </a:fld>
            <a:endParaRPr lang="nl-NL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relay module to pin A2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228184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228184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a servo to press buttons on appliances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88</a:t>
            </a:fld>
            <a:endParaRPr lang="nl-NL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  <a:p>
            <a:r>
              <a:rPr lang="en-US" dirty="0" smtClean="0"/>
              <a:t>See also the next slide.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89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Digital Input (the button) (in the beginners module)</a:t>
            </a:r>
          </a:p>
          <a:p>
            <a:pPr lvl="1"/>
            <a:r>
              <a:rPr lang="en-US" dirty="0" smtClean="0"/>
              <a:t>Digital Output (the LEDs) (in the beginners module)</a:t>
            </a:r>
          </a:p>
          <a:p>
            <a:pPr lvl="1"/>
            <a:r>
              <a:rPr lang="en-US" dirty="0" smtClean="0"/>
              <a:t>Analog Input (the potentiometer)</a:t>
            </a:r>
          </a:p>
          <a:p>
            <a:r>
              <a:rPr lang="en-US" dirty="0" smtClean="0"/>
              <a:t>So what would be most logical next?</a:t>
            </a:r>
          </a:p>
          <a:p>
            <a:pPr lvl="1"/>
            <a:r>
              <a:rPr lang="en-US" dirty="0" smtClean="0"/>
              <a:t>Analog Output?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but it does not exist!</a:t>
            </a:r>
          </a:p>
          <a:p>
            <a:pPr lvl="1"/>
            <a:r>
              <a:rPr lang="en-US" dirty="0" smtClean="0"/>
              <a:t>However there is a good alternative: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</a:p>
          <a:p>
            <a:r>
              <a:rPr lang="en-US" dirty="0" smtClean="0"/>
              <a:t>See the example setup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90</a:t>
            </a:fld>
            <a:endParaRPr lang="nl-NL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else can </a:t>
            </a:r>
            <a:r>
              <a:rPr lang="en-US" dirty="0" err="1" smtClean="0"/>
              <a:t>scratchClient</a:t>
            </a:r>
            <a:r>
              <a:rPr lang="en-US" dirty="0" smtClean="0"/>
              <a:t> do?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91</a:t>
            </a:fld>
            <a:endParaRPr lang="nl-NL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92</a:t>
            </a:fld>
            <a:endParaRPr lang="nl-NL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93</a:t>
            </a:fld>
            <a:endParaRPr lang="nl-NL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94</a:t>
            </a:fld>
            <a:endParaRPr lang="nl-NL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95</a:t>
            </a:fld>
            <a:endParaRPr lang="nl-NL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Unplug and pack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Unplug the board from USB and power it off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3 color LED</a:t>
            </a:r>
            <a:endParaRPr lang="en-US" dirty="0" smtClean="0"/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Put everything in the box. The board goes on top</a:t>
            </a:r>
          </a:p>
          <a:p>
            <a:r>
              <a:rPr lang="en-US" dirty="0" smtClean="0"/>
              <a:t>Shutdown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96</a:t>
            </a:fld>
            <a:endParaRPr lang="nl-NL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4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5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7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8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232248"/>
          </a:xfrm>
        </p:spPr>
        <p:txBody>
          <a:bodyPr/>
          <a:lstStyle/>
          <a:p>
            <a:pPr algn="ctr"/>
            <a:r>
              <a:rPr lang="en-US" dirty="0" smtClean="0"/>
              <a:t>End of the Advanced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98</a:t>
            </a:fld>
            <a:endParaRPr lang="nl-NL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18572</TotalTime>
  <Words>5283</Words>
  <Application>Microsoft Office PowerPoint</Application>
  <PresentationFormat>Diavoorstelling (16:9)</PresentationFormat>
  <Paragraphs>773</Paragraphs>
  <Slides>104</Slides>
  <Notes>103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104</vt:i4>
      </vt:variant>
    </vt:vector>
  </HeadingPairs>
  <TitlesOfParts>
    <vt:vector size="105" baseType="lpstr">
      <vt:lpstr>Office-thema</vt:lpstr>
      <vt:lpstr>Physical computing from Scratch using scratchClient – Intermediate  Control servos, LEDs and more from Scratch using RPi, Arduino, scratchClient</vt:lpstr>
      <vt:lpstr>Part 1: Adding analog input</vt:lpstr>
      <vt:lpstr>Changing the wiring on the board</vt:lpstr>
      <vt:lpstr>The electronics of a potentiometer</vt:lpstr>
      <vt:lpstr>Adding analog input</vt:lpstr>
      <vt:lpstr>Update the config file</vt:lpstr>
      <vt:lpstr>Test whether it works</vt:lpstr>
      <vt:lpstr>Part 8: Pulse Width Modulation</vt:lpstr>
      <vt:lpstr>Where we are …</vt:lpstr>
      <vt:lpstr>Pulse Width Modulation (PWM)</vt:lpstr>
      <vt:lpstr>Dimming the BigBlueLED with PWM</vt:lpstr>
      <vt:lpstr>Test</vt:lpstr>
      <vt:lpstr>Connect Potmeter and Big Blue LED (via Scratch)</vt:lpstr>
      <vt:lpstr>Controlling a servo with PWM</vt:lpstr>
      <vt:lpstr>Adding the servo to pin 12</vt:lpstr>
      <vt:lpstr>Testing the servo</vt:lpstr>
      <vt:lpstr>Controlling a buzzer with PWM</vt:lpstr>
      <vt:lpstr>Connect the buzzer to pin 11</vt:lpstr>
      <vt:lpstr>Testing the buzzer</vt:lpstr>
      <vt:lpstr>PWM limitations of Arduino (Nano and Uno)</vt:lpstr>
      <vt:lpstr>Part 9: Make a Scratch program</vt:lpstr>
      <vt:lpstr>Integrate with sprites</vt:lpstr>
      <vt:lpstr>Add the Big Green LED sprite</vt:lpstr>
      <vt:lpstr>Add the Big Blue LED sprite</vt:lpstr>
      <vt:lpstr>Part 10: Take your work home</vt:lpstr>
      <vt:lpstr>Do you want to take your work home?</vt:lpstr>
      <vt:lpstr>Part 11: Summary &amp; take aways</vt:lpstr>
      <vt:lpstr>Take aways of the beginners workshop</vt:lpstr>
      <vt:lpstr>End of the intermediate workshop</vt:lpstr>
      <vt:lpstr>If you want to know more …</vt:lpstr>
      <vt:lpstr>Part 12: Clean up / teardown</vt:lpstr>
      <vt:lpstr>If you continue to the Advanced Workshop …</vt:lpstr>
      <vt:lpstr>If your scratchClient day ends here …</vt:lpstr>
      <vt:lpstr>More information</vt:lpstr>
      <vt:lpstr>Physical computing from Scratch using scratchClient – Advanced  Control servos, LEDs and more from Scratch using RPi, Arduino, scratchClient</vt:lpstr>
      <vt:lpstr>Before we start</vt:lpstr>
      <vt:lpstr>If you do not roll over from the beginners workshop …</vt:lpstr>
      <vt:lpstr>Make a script file to start scratchClient</vt:lpstr>
      <vt:lpstr>Connect the power wires</vt:lpstr>
      <vt:lpstr>Make the config file for all steps</vt:lpstr>
      <vt:lpstr>Make variables</vt:lpstr>
      <vt:lpstr>Choose the topics you want to give priority</vt:lpstr>
      <vt:lpstr>Joy stick</vt:lpstr>
      <vt:lpstr>Adding the joy stick</vt:lpstr>
      <vt:lpstr>Try it out</vt:lpstr>
      <vt:lpstr>Uses of Joysticks</vt:lpstr>
      <vt:lpstr>Take care of drift and jitter</vt:lpstr>
      <vt:lpstr>Control a 3-color LED</vt:lpstr>
      <vt:lpstr>Control a 3-color LED</vt:lpstr>
      <vt:lpstr>Connecting the 3-color LED to the joy stick (via Scratch)</vt:lpstr>
      <vt:lpstr>The new counting function</vt:lpstr>
      <vt:lpstr>Why a special counting function?</vt:lpstr>
      <vt:lpstr>Counter function using a button</vt:lpstr>
      <vt:lpstr>Debouncing</vt:lpstr>
      <vt:lpstr>Adding the count button</vt:lpstr>
      <vt:lpstr>Adding an IR speed sensor that counts on pin 10</vt:lpstr>
      <vt:lpstr>Differences between the counters</vt:lpstr>
      <vt:lpstr>Try out the setup</vt:lpstr>
      <vt:lpstr>Tilt sensor</vt:lpstr>
      <vt:lpstr>Tilt sensor</vt:lpstr>
      <vt:lpstr>Connect the tilt sensor to pin A1</vt:lpstr>
      <vt:lpstr>Rain Sensor</vt:lpstr>
      <vt:lpstr>Rain sensor</vt:lpstr>
      <vt:lpstr>Connect the rain sensor to pin A0</vt:lpstr>
      <vt:lpstr>Sound sensor</vt:lpstr>
      <vt:lpstr>Sound Sensor</vt:lpstr>
      <vt:lpstr>Connect the sound sensor to pin A3</vt:lpstr>
      <vt:lpstr>See the short pulses</vt:lpstr>
      <vt:lpstr>Strongly link the config file to the Arduino</vt:lpstr>
      <vt:lpstr>The ident functionality</vt:lpstr>
      <vt:lpstr>Programming the ident in the Arduino</vt:lpstr>
      <vt:lpstr>Testing ident functionality</vt:lpstr>
      <vt:lpstr>More about ident</vt:lpstr>
      <vt:lpstr>Controlling multiple Arduinos</vt:lpstr>
      <vt:lpstr>Control multiple Arduinos</vt:lpstr>
      <vt:lpstr>Creating a config file for multiple Arduinos</vt:lpstr>
      <vt:lpstr>Trying it out – merge and config</vt:lpstr>
      <vt:lpstr>Trying it out – Control from Scratch</vt:lpstr>
      <vt:lpstr>Making the /dev/ttyUSBnn not matter anymore</vt:lpstr>
      <vt:lpstr>Explaining the startup tool</vt:lpstr>
      <vt:lpstr>Power on self test (POST)</vt:lpstr>
      <vt:lpstr>Power on self test (POST)</vt:lpstr>
      <vt:lpstr>How to do the POST?</vt:lpstr>
      <vt:lpstr>Controlling a relay</vt:lpstr>
      <vt:lpstr>Controlling a relay</vt:lpstr>
      <vt:lpstr>Other issues – and the solution</vt:lpstr>
      <vt:lpstr>Connect the relay module to pin A2</vt:lpstr>
      <vt:lpstr>Use a servo to press buttons on appliances</vt:lpstr>
      <vt:lpstr>Safely controlling 220 Volt appliances</vt:lpstr>
      <vt:lpstr>Controlling a camera</vt:lpstr>
      <vt:lpstr>What else can scratchClient do?</vt:lpstr>
      <vt:lpstr>Can scratchClient do more? Yes!</vt:lpstr>
      <vt:lpstr>Take your work home</vt:lpstr>
      <vt:lpstr>Do you want to take your work home?</vt:lpstr>
      <vt:lpstr>Clean up / teardown</vt:lpstr>
      <vt:lpstr>Unplug and pack up</vt:lpstr>
      <vt:lpstr>More information</vt:lpstr>
      <vt:lpstr>End of the Advanced Workshop</vt:lpstr>
      <vt:lpstr>Appendix</vt:lpstr>
      <vt:lpstr>Maximum current per pin</vt:lpstr>
      <vt:lpstr>Calculation of the resistors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557</cp:revision>
  <dcterms:created xsi:type="dcterms:W3CDTF">2016-12-25T05:55:15Z</dcterms:created>
  <dcterms:modified xsi:type="dcterms:W3CDTF">2018-02-07T00:59:07Z</dcterms:modified>
</cp:coreProperties>
</file>