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78" r:id="rId3"/>
    <p:sldId id="257" r:id="rId4"/>
    <p:sldId id="265" r:id="rId5"/>
    <p:sldId id="279" r:id="rId6"/>
    <p:sldId id="280" r:id="rId7"/>
    <p:sldId id="277" r:id="rId8"/>
    <p:sldId id="258" r:id="rId9"/>
    <p:sldId id="281" r:id="rId10"/>
    <p:sldId id="263" r:id="rId11"/>
    <p:sldId id="259" r:id="rId12"/>
    <p:sldId id="260" r:id="rId13"/>
    <p:sldId id="292" r:id="rId14"/>
    <p:sldId id="264" r:id="rId15"/>
    <p:sldId id="283" r:id="rId16"/>
    <p:sldId id="261" r:id="rId17"/>
    <p:sldId id="284" r:id="rId18"/>
    <p:sldId id="293" r:id="rId19"/>
    <p:sldId id="286" r:id="rId20"/>
    <p:sldId id="285" r:id="rId21"/>
    <p:sldId id="288" r:id="rId22"/>
    <p:sldId id="287" r:id="rId23"/>
    <p:sldId id="289" r:id="rId24"/>
    <p:sldId id="290" r:id="rId25"/>
    <p:sldId id="291" r:id="rId26"/>
    <p:sldId id="269" r:id="rId27"/>
    <p:sldId id="271" r:id="rId28"/>
    <p:sldId id="270" r:id="rId29"/>
    <p:sldId id="272" r:id="rId30"/>
    <p:sldId id="282" r:id="rId31"/>
    <p:sldId id="294" r:id="rId32"/>
    <p:sldId id="276" r:id="rId3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420" y="-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1-23T22:26:48.751" idx="1">
    <p:pos x="1074" y="646"/>
    <p:text>Put a real picture in. Without any wiring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23-1-2017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ekstvak 8"/>
          <p:cNvSpPr txBox="1"/>
          <p:nvPr userDrawn="1"/>
        </p:nvSpPr>
        <p:spPr>
          <a:xfrm>
            <a:off x="467544" y="47226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Hans de </a:t>
            </a:r>
            <a:r>
              <a:rPr lang="en-US" dirty="0" err="1" smtClean="0"/>
              <a:t>Jong</a:t>
            </a:r>
            <a:endParaRPr lang="nl-NL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forums/viewforum.php?f=77" TargetMode="External"/><Relationship Id="rId4" Type="http://schemas.openxmlformats.org/officeDocument/2006/relationships/hyperlink" Target="https://scratch.mit.edu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o1gnXNzhq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Physical computing: control servos, LEDs and more from Scratch using </a:t>
            </a:r>
            <a:r>
              <a:rPr lang="en-US" b="1" dirty="0" err="1" smtClean="0"/>
              <a:t>RPi</a:t>
            </a:r>
            <a:r>
              <a:rPr lang="en-US" b="1" dirty="0" smtClean="0"/>
              <a:t>, </a:t>
            </a:r>
            <a:r>
              <a:rPr lang="en-US" b="1" dirty="0" err="1" smtClean="0"/>
              <a:t>Arduino</a:t>
            </a:r>
            <a:r>
              <a:rPr lang="en-US" b="1" dirty="0" smtClean="0"/>
              <a:t>, </a:t>
            </a:r>
            <a:r>
              <a:rPr lang="en-US" b="1" dirty="0" err="1" smtClean="0"/>
              <a:t>scratchClient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219822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9½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Krefeld – 14 January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presentation?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find this presentation = the instruction at your desktop in </a:t>
            </a:r>
            <a:r>
              <a:rPr lang="en-US" i="1" dirty="0" err="1" smtClean="0"/>
              <a:t>PiAndMore</a:t>
            </a:r>
            <a:r>
              <a:rPr lang="en-US" i="1" dirty="0" smtClean="0"/>
              <a:t>/Part-1--Breadboard</a:t>
            </a:r>
          </a:p>
          <a:p>
            <a:r>
              <a:rPr lang="en-US" dirty="0" smtClean="0"/>
              <a:t>If you already know the stuff and get bored then feel free to work on your own</a:t>
            </a:r>
          </a:p>
          <a:p>
            <a:pPr lvl="1"/>
            <a:r>
              <a:rPr lang="en-US" dirty="0" smtClean="0"/>
              <a:t>Silently please …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754760" cy="273975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Used to quickly build electronic circuits</a:t>
            </a:r>
          </a:p>
          <a:p>
            <a:r>
              <a:rPr lang="en-US" sz="1800" dirty="0" smtClean="0"/>
              <a:t>Note the 2 rails for + (VCC) and – (GND)</a:t>
            </a:r>
          </a:p>
          <a:p>
            <a:r>
              <a:rPr lang="en-US" sz="1800" dirty="0" smtClean="0"/>
              <a:t>Note the 2 bars with 5 interconnected holes each.</a:t>
            </a:r>
            <a:endParaRPr lang="nl-NL" sz="1800" dirty="0"/>
          </a:p>
        </p:txBody>
      </p:sp>
      <p:pic>
        <p:nvPicPr>
          <p:cNvPr id="1027" name="Picture 3" descr="C:\Users\M5810video\Documents\Weekendschool\Github\Weekendschool-PiAndMore\PiAndMore\Part-1--Breadboard\Bread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122228"/>
            <a:ext cx="4821480" cy="3537754"/>
          </a:xfrm>
          <a:prstGeom prst="rect">
            <a:avLst/>
          </a:prstGeom>
          <a:noFill/>
        </p:spPr>
      </p:pic>
      <p:pic>
        <p:nvPicPr>
          <p:cNvPr id="1028" name="Picture 4" descr="C:\Users\M5810video\Documents\Weekendschool\Github\Weekendschool-PiAndMore\PiAndMore\Part-1--Breadboard\mb-400.jpg"/>
          <p:cNvPicPr>
            <a:picLocks noChangeAspect="1" noChangeArrowheads="1"/>
          </p:cNvPicPr>
          <p:nvPr/>
        </p:nvPicPr>
        <p:blipFill>
          <a:blip r:embed="rId3" cstate="print"/>
          <a:srcRect l="8401" t="23495" r="9385" b="21223"/>
          <a:stretch>
            <a:fillRect/>
          </a:stretch>
        </p:blipFill>
        <p:spPr bwMode="auto">
          <a:xfrm rot="10800000">
            <a:off x="1187624" y="3003798"/>
            <a:ext cx="2570131" cy="1728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extension board</a:t>
            </a:r>
            <a:endParaRPr lang="nl-NL" dirty="0"/>
          </a:p>
        </p:txBody>
      </p:sp>
      <p:pic>
        <p:nvPicPr>
          <p:cNvPr id="4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907704" y="1419622"/>
            <a:ext cx="3495367" cy="307104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868144" y="2452876"/>
            <a:ext cx="2520280" cy="108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5"/>
          <p:cNvSpPr txBox="1"/>
          <p:nvPr/>
        </p:nvSpPr>
        <p:spPr>
          <a:xfrm>
            <a:off x="5796136" y="10595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9V power socket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372200" y="15636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6516216" y="37958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Micro USB port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0" y="1131590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 GPIO signal 3 headers: </a:t>
            </a:r>
          </a:p>
          <a:p>
            <a:r>
              <a:rPr lang="en-US" sz="1600" dirty="0" smtClean="0"/>
              <a:t>S (blue = signal)</a:t>
            </a:r>
          </a:p>
          <a:p>
            <a:r>
              <a:rPr lang="en-US" sz="1600" dirty="0" smtClean="0"/>
              <a:t>V (red = VCC = +) </a:t>
            </a:r>
          </a:p>
          <a:p>
            <a:r>
              <a:rPr lang="en-US" sz="1600" dirty="0" smtClean="0"/>
              <a:t>G (black = GND = -)</a:t>
            </a:r>
          </a:p>
          <a:p>
            <a:r>
              <a:rPr lang="en-US" sz="1600" i="1" dirty="0" smtClean="0"/>
              <a:t>(very handy to e.g. </a:t>
            </a:r>
          </a:p>
          <a:p>
            <a:r>
              <a:rPr lang="en-US" sz="1600" i="1" dirty="0" smtClean="0"/>
              <a:t>connect servos) </a:t>
            </a:r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1619672" y="1779662"/>
            <a:ext cx="72008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1763688" y="2067694"/>
            <a:ext cx="504056" cy="14401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1403648" y="1563638"/>
            <a:ext cx="1152128" cy="36004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6" idx="1"/>
          </p:cNvCxnSpPr>
          <p:nvPr/>
        </p:nvCxnSpPr>
        <p:spPr>
          <a:xfrm flipH="1">
            <a:off x="5364088" y="1244248"/>
            <a:ext cx="432048" cy="53541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7236296" y="2139702"/>
            <a:ext cx="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V="1">
            <a:off x="8244408" y="3179172"/>
            <a:ext cx="0" cy="68872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2411760" y="46599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ports</a:t>
            </a:r>
            <a:endParaRPr lang="nl-NL" dirty="0"/>
          </a:p>
        </p:txBody>
      </p:sp>
      <p:sp>
        <p:nvSpPr>
          <p:cNvPr id="45" name="Rechteraccolade 44"/>
          <p:cNvSpPr/>
          <p:nvPr/>
        </p:nvSpPr>
        <p:spPr>
          <a:xfrm rot="5400000">
            <a:off x="3383868" y="3399842"/>
            <a:ext cx="288032" cy="2376264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eraccolade 45"/>
          <p:cNvSpPr/>
          <p:nvPr/>
        </p:nvSpPr>
        <p:spPr>
          <a:xfrm rot="16200000" flipV="1">
            <a:off x="2735796" y="663538"/>
            <a:ext cx="288032" cy="1224136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kstvak 46"/>
          <p:cNvSpPr txBox="1"/>
          <p:nvPr/>
        </p:nvSpPr>
        <p:spPr>
          <a:xfrm>
            <a:off x="1907704" y="555526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Analog </a:t>
            </a:r>
            <a:r>
              <a:rPr lang="en-US" dirty="0" smtClean="0"/>
              <a:t>ports </a:t>
            </a:r>
            <a:r>
              <a:rPr lang="en-US" sz="1200" dirty="0" smtClean="0"/>
              <a:t>(most can be used as digital ports as well)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6804248" y="42279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49" name="Rechte verbindingslijn met pijl 48"/>
          <p:cNvCxnSpPr/>
          <p:nvPr/>
        </p:nvCxnSpPr>
        <p:spPr>
          <a:xfrm flipV="1">
            <a:off x="6876256" y="3147814"/>
            <a:ext cx="0" cy="115212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5796136" y="699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53" name="Rechte verbindingslijn met pijl 52"/>
          <p:cNvCxnSpPr/>
          <p:nvPr/>
        </p:nvCxnSpPr>
        <p:spPr>
          <a:xfrm flipH="1">
            <a:off x="4499992" y="915566"/>
            <a:ext cx="1296144" cy="64807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for programming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Make sure to connect directly</a:t>
            </a:r>
          </a:p>
          <a:p>
            <a:pPr lvl="2"/>
            <a:r>
              <a:rPr lang="en-US" dirty="0" smtClean="0"/>
              <a:t>not via the USB hub</a:t>
            </a:r>
          </a:p>
          <a:p>
            <a:pPr lvl="2"/>
            <a:r>
              <a:rPr lang="en-US" dirty="0" smtClean="0"/>
              <a:t>for strange reasons it will not work although it used to in previous releases and still should.</a:t>
            </a:r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</a:t>
            </a:r>
            <a:r>
              <a:rPr lang="en-US" dirty="0" err="1" smtClean="0"/>
              <a:t>scratchClient</a:t>
            </a:r>
            <a:r>
              <a:rPr lang="en-US" dirty="0" smtClean="0"/>
              <a:t>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762872" cy="339447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Make sure that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is directly connected to the Raspberry Pi (not via the USB hub)</a:t>
            </a:r>
          </a:p>
          <a:p>
            <a:r>
              <a:rPr lang="en-US" sz="1800" dirty="0" smtClean="0"/>
              <a:t>Open the </a:t>
            </a:r>
            <a:r>
              <a:rPr lang="en-US" sz="1800" dirty="0" err="1" smtClean="0"/>
              <a:t>scratchClient</a:t>
            </a:r>
            <a:r>
              <a:rPr lang="en-US" sz="1800" dirty="0" smtClean="0"/>
              <a:t> sketch for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smtClean="0"/>
              <a:t>Uno in </a:t>
            </a:r>
            <a:r>
              <a:rPr lang="en-US" sz="1800" i="1" dirty="0" smtClean="0"/>
              <a:t>/home/pi/</a:t>
            </a:r>
            <a:r>
              <a:rPr lang="en-US" sz="1800" i="1" dirty="0" err="1" smtClean="0"/>
              <a:t>scratchClient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arduinoUno</a:t>
            </a:r>
            <a:endParaRPr lang="en-US" sz="1800" i="1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Double click to open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IDE</a:t>
            </a:r>
          </a:p>
          <a:p>
            <a:r>
              <a:rPr lang="en-US" sz="1800" dirty="0" smtClean="0"/>
              <a:t>Click </a:t>
            </a:r>
            <a:r>
              <a:rPr lang="en-US" sz="1800" i="1" dirty="0" smtClean="0"/>
              <a:t>Tools</a:t>
            </a:r>
            <a:r>
              <a:rPr lang="en-US" sz="1800" dirty="0" smtClean="0"/>
              <a:t> </a:t>
            </a:r>
            <a:r>
              <a:rPr lang="en-US" sz="1800" dirty="0" smtClean="0"/>
              <a:t>and make sure that these are set:</a:t>
            </a:r>
          </a:p>
          <a:p>
            <a:pPr lvl="1"/>
            <a:r>
              <a:rPr lang="en-US" sz="1400" dirty="0" smtClean="0"/>
              <a:t>Board: </a:t>
            </a:r>
            <a:r>
              <a:rPr lang="en-US" sz="1400" dirty="0" err="1" smtClean="0"/>
              <a:t>Aruino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endParaRPr lang="en-US" sz="1400" dirty="0" smtClean="0"/>
          </a:p>
          <a:p>
            <a:pPr lvl="1"/>
            <a:r>
              <a:rPr lang="en-US" sz="1400" dirty="0" smtClean="0"/>
              <a:t>Processor Atmega328</a:t>
            </a:r>
          </a:p>
          <a:p>
            <a:pPr lvl="1"/>
            <a:r>
              <a:rPr lang="en-US" sz="1400" dirty="0" smtClean="0"/>
              <a:t>Port: the port where the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r>
              <a:rPr lang="en-US" sz="1400" dirty="0" smtClean="0"/>
              <a:t> is connected</a:t>
            </a:r>
          </a:p>
          <a:p>
            <a:r>
              <a:rPr lang="en-US" sz="1800" dirty="0" smtClean="0"/>
              <a:t>Click on the Upload button.</a:t>
            </a:r>
          </a:p>
          <a:p>
            <a:r>
              <a:rPr lang="en-US" sz="1800" dirty="0" smtClean="0"/>
              <a:t>Wait till the completion of the Upload is reported.</a:t>
            </a:r>
          </a:p>
          <a:p>
            <a:pPr lvl="1">
              <a:buNone/>
            </a:pPr>
            <a:endParaRPr lang="en-US" sz="1400" dirty="0" smtClean="0"/>
          </a:p>
          <a:p>
            <a:endParaRPr lang="nl-NL" sz="1800" dirty="0"/>
          </a:p>
        </p:txBody>
      </p:sp>
      <p:pic>
        <p:nvPicPr>
          <p:cNvPr id="1027" name="Picture 3" descr="Y:\2017-01-14-040034_821x1035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915566"/>
            <a:ext cx="2880320" cy="3631098"/>
          </a:xfrm>
          <a:prstGeom prst="rect">
            <a:avLst/>
          </a:prstGeom>
          <a:noFill/>
        </p:spPr>
      </p:pic>
      <p:pic>
        <p:nvPicPr>
          <p:cNvPr id="1028" name="Picture 4" descr="Y:\2017-01-14-035834_603x235_sc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21086"/>
            <a:ext cx="2376264" cy="926072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 flipV="1">
            <a:off x="2915816" y="1131590"/>
            <a:ext cx="3096344" cy="29523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pic>
        <p:nvPicPr>
          <p:cNvPr id="3074" name="Picture 2" descr="Y:\2017-01-14-042221_688x362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03598"/>
            <a:ext cx="4064670" cy="213867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755576" y="343584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it is called config_arduino_</a:t>
            </a:r>
            <a:r>
              <a:rPr lang="en-US" b="1" i="1" dirty="0" smtClean="0"/>
              <a:t>uno</a:t>
            </a:r>
            <a:r>
              <a:rPr lang="en-US" dirty="0" smtClean="0"/>
              <a:t>.xml, however it also is for the </a:t>
            </a:r>
            <a:r>
              <a:rPr lang="en-US" dirty="0" err="1" smtClean="0"/>
              <a:t>Nano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5004048" y="149163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/home/pi/</a:t>
            </a:r>
            <a:r>
              <a:rPr lang="en-US" dirty="0" err="1" smtClean="0"/>
              <a:t>scratchClient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nl-NL" dirty="0"/>
          </a:p>
        </p:txBody>
      </p:sp>
      <p:cxnSp>
        <p:nvCxnSpPr>
          <p:cNvPr id="8" name="Rechte verbindingslijn met pijl 7"/>
          <p:cNvCxnSpPr/>
          <p:nvPr/>
        </p:nvCxnSpPr>
        <p:spPr>
          <a:xfrm flipH="1">
            <a:off x="4427984" y="1654696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pic>
        <p:nvPicPr>
          <p:cNvPr id="2050" name="Picture 2" descr="Y:\2017-01-14-042842_696x651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7574"/>
            <a:ext cx="4080232" cy="3816424"/>
          </a:xfrm>
          <a:prstGeom prst="rect">
            <a:avLst/>
          </a:prstGeom>
          <a:noFill/>
        </p:spPr>
      </p:pic>
      <p:pic>
        <p:nvPicPr>
          <p:cNvPr id="2051" name="Picture 3" descr="Y:\2017-01-14-042827_920x567_sc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7574"/>
            <a:ext cx="5491404" cy="3384376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>
            <a:off x="2411760" y="1347614"/>
            <a:ext cx="3312368" cy="15121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2411760" y="1779662"/>
            <a:ext cx="3312368" cy="15121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2411760" y="2211710"/>
            <a:ext cx="3312368" cy="7920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2411760" y="2715766"/>
            <a:ext cx="3312368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2411760" y="3003798"/>
            <a:ext cx="3312368" cy="9361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flipV="1">
            <a:off x="2339752" y="2643758"/>
            <a:ext cx="3384376" cy="13681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2483768" y="3943171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every definition on the left has a line on the right. Note that the directions are counter intuitive.</a:t>
            </a:r>
            <a:endParaRPr lang="nl-N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wire the board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08104" y="1200151"/>
            <a:ext cx="3178696" cy="33944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See diagram on the next page</a:t>
            </a:r>
          </a:p>
          <a:p>
            <a:r>
              <a:rPr lang="en-US" dirty="0" smtClean="0"/>
              <a:t>Wire +5V to the + rail at the bottom</a:t>
            </a:r>
          </a:p>
          <a:p>
            <a:r>
              <a:rPr lang="en-US" dirty="0" smtClean="0"/>
              <a:t>Wire GND to the – rail at the bottom</a:t>
            </a:r>
          </a:p>
          <a:p>
            <a:r>
              <a:rPr lang="en-US" dirty="0" smtClean="0"/>
              <a:t>Wire a red LED to pin 4.</a:t>
            </a:r>
          </a:p>
          <a:p>
            <a:pPr lvl="1"/>
            <a:r>
              <a:rPr lang="en-US" dirty="0" smtClean="0"/>
              <a:t>Pin 4 </a:t>
            </a:r>
            <a:r>
              <a:rPr lang="en-US" dirty="0" smtClean="0">
                <a:sym typeface="Wingdings" pitchFamily="2" charset="2"/>
              </a:rPr>
              <a:t> 200 Ohm resistor  GND (minus)</a:t>
            </a:r>
            <a:endParaRPr lang="en-US" dirty="0" smtClean="0"/>
          </a:p>
          <a:p>
            <a:r>
              <a:rPr lang="en-US" dirty="0" smtClean="0"/>
              <a:t>Wire another LED (we use blue) to pin 7.</a:t>
            </a:r>
          </a:p>
          <a:p>
            <a:pPr lvl="1"/>
            <a:r>
              <a:rPr lang="en-US" dirty="0" smtClean="0"/>
              <a:t>Pin 7 </a:t>
            </a:r>
            <a:r>
              <a:rPr lang="en-US" dirty="0" smtClean="0">
                <a:sym typeface="Wingdings" pitchFamily="2" charset="2"/>
              </a:rPr>
              <a:t> 200 Ohm resistor 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- (minus) rail</a:t>
            </a:r>
            <a:endParaRPr lang="en-US" dirty="0" smtClean="0"/>
          </a:p>
          <a:p>
            <a:r>
              <a:rPr lang="en-US" dirty="0" smtClean="0"/>
              <a:t>Wire a button to pin 3.</a:t>
            </a:r>
          </a:p>
          <a:p>
            <a:pPr lvl="1"/>
            <a:r>
              <a:rPr lang="en-US" dirty="0" smtClean="0"/>
              <a:t>Pin 3 </a:t>
            </a:r>
            <a:r>
              <a:rPr lang="en-US" dirty="0" smtClean="0">
                <a:sym typeface="Wingdings" pitchFamily="2" charset="2"/>
              </a:rPr>
              <a:t> 1 </a:t>
            </a:r>
            <a:r>
              <a:rPr lang="en-US" dirty="0" err="1" smtClean="0">
                <a:sym typeface="Wingdings" pitchFamily="2" charset="2"/>
              </a:rPr>
              <a:t>kOhm</a:t>
            </a:r>
            <a:r>
              <a:rPr lang="en-US" dirty="0" smtClean="0">
                <a:sym typeface="Wingdings" pitchFamily="2" charset="2"/>
              </a:rPr>
              <a:t> resistor  GND (minus)</a:t>
            </a:r>
            <a:endParaRPr lang="nl-NL" dirty="0"/>
          </a:p>
        </p:txBody>
      </p:sp>
      <p:pic>
        <p:nvPicPr>
          <p:cNvPr id="4" name="Picture 3" descr="Y:\2017-01-14-042827_920x567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2"/>
            <a:ext cx="5491404" cy="3384376"/>
          </a:xfrm>
          <a:prstGeom prst="rect">
            <a:avLst/>
          </a:prstGeom>
          <a:noFill/>
        </p:spPr>
      </p:pic>
      <p:cxnSp>
        <p:nvCxnSpPr>
          <p:cNvPr id="5" name="Rechte verbindingslijn met pijl 4"/>
          <p:cNvCxnSpPr/>
          <p:nvPr/>
        </p:nvCxnSpPr>
        <p:spPr>
          <a:xfrm>
            <a:off x="2195736" y="1347614"/>
            <a:ext cx="3384376" cy="115212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>
            <a:off x="2267744" y="1851670"/>
            <a:ext cx="3312368" cy="12241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V="1">
            <a:off x="2483768" y="4011910"/>
            <a:ext cx="3096344" cy="720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5810video\Documents\Weekendschool\Pi And More\PiAndMore WS stap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 the board in front of you in this way</a:t>
            </a:r>
            <a:endParaRPr lang="nl-NL" dirty="0"/>
          </a:p>
        </p:txBody>
      </p:sp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5810video\Documents\Weekendschool\Pi And More\PiAndMore WS stap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step: red LED and + and -</a:t>
            </a:r>
            <a:endParaRPr lang="nl-NL" dirty="0"/>
          </a:p>
        </p:txBody>
      </p:sp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3275856" y="3795886"/>
            <a:ext cx="2664296" cy="72008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3275856" y="3651870"/>
            <a:ext cx="2592288" cy="75183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Vrije vorm 12"/>
          <p:cNvSpPr/>
          <p:nvPr/>
        </p:nvSpPr>
        <p:spPr>
          <a:xfrm>
            <a:off x="1739900" y="2298700"/>
            <a:ext cx="5199592" cy="1479550"/>
          </a:xfrm>
          <a:custGeom>
            <a:avLst/>
            <a:gdLst>
              <a:gd name="connsiteX0" fmla="*/ 0 w 5199592"/>
              <a:gd name="connsiteY0" fmla="*/ 1479550 h 1479550"/>
              <a:gd name="connsiteX1" fmla="*/ 1682750 w 5199592"/>
              <a:gd name="connsiteY1" fmla="*/ 215900 h 1479550"/>
              <a:gd name="connsiteX2" fmla="*/ 3422650 w 5199592"/>
              <a:gd name="connsiteY2" fmla="*/ 184150 h 1479550"/>
              <a:gd name="connsiteX3" fmla="*/ 4959350 w 5199592"/>
              <a:gd name="connsiteY3" fmla="*/ 615950 h 1479550"/>
              <a:gd name="connsiteX4" fmla="*/ 4864100 w 5199592"/>
              <a:gd name="connsiteY4" fmla="*/ 121285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592" h="1479550">
                <a:moveTo>
                  <a:pt x="0" y="1479550"/>
                </a:moveTo>
                <a:cubicBezTo>
                  <a:pt x="556154" y="955675"/>
                  <a:pt x="1112308" y="431800"/>
                  <a:pt x="1682750" y="215900"/>
                </a:cubicBezTo>
                <a:cubicBezTo>
                  <a:pt x="2253192" y="0"/>
                  <a:pt x="2876550" y="117475"/>
                  <a:pt x="3422650" y="184150"/>
                </a:cubicBezTo>
                <a:cubicBezTo>
                  <a:pt x="3968750" y="250825"/>
                  <a:pt x="4719108" y="444500"/>
                  <a:pt x="4959350" y="615950"/>
                </a:cubicBezTo>
                <a:cubicBezTo>
                  <a:pt x="5199592" y="787400"/>
                  <a:pt x="5031846" y="1000125"/>
                  <a:pt x="4864100" y="121285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Lijntoelichting 1 8"/>
          <p:cNvSpPr/>
          <p:nvPr/>
        </p:nvSpPr>
        <p:spPr>
          <a:xfrm>
            <a:off x="3491880" y="105958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191278"/>
              <a:gd name="adj4" fmla="val -40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 Ohm resistor – one of the thick ones in the box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5810video\Pictures\Picasa\Exports\2016-11-27 - Weekendschool Programmeren Les 3\2-P1020534 -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5486"/>
            <a:ext cx="2067700" cy="33843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Ergonomics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2818656" cy="30277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</a:t>
            </a:r>
            <a:r>
              <a:rPr lang="en-US" dirty="0" err="1" smtClean="0"/>
              <a:t>Weekendschool</a:t>
            </a:r>
            <a:r>
              <a:rPr lang="en-US" dirty="0" smtClean="0"/>
              <a:t> we teach children 5 golden rules how to sit when using computers:</a:t>
            </a:r>
          </a:p>
          <a:p>
            <a:pPr lvl="1"/>
            <a:r>
              <a:rPr lang="en-US" dirty="0" smtClean="0"/>
              <a:t>Rest your arms on the table in a natural fashion.</a:t>
            </a:r>
          </a:p>
          <a:p>
            <a:pPr lvl="1"/>
            <a:r>
              <a:rPr lang="en-US" dirty="0" smtClean="0"/>
              <a:t>If you do not need the keyboard, move it up and give room to the mouse.</a:t>
            </a:r>
          </a:p>
          <a:p>
            <a:pPr lvl="1"/>
            <a:r>
              <a:rPr lang="en-US" dirty="0" smtClean="0"/>
              <a:t>Have the monitor at arms length.</a:t>
            </a:r>
          </a:p>
          <a:p>
            <a:pPr lvl="1"/>
            <a:r>
              <a:rPr lang="en-US" dirty="0" smtClean="0"/>
              <a:t>Change position (lean forward, backward etc.).</a:t>
            </a:r>
          </a:p>
          <a:p>
            <a:pPr lvl="1"/>
            <a:r>
              <a:rPr lang="en-US" dirty="0" smtClean="0"/>
              <a:t>Frequently stop, walk around and </a:t>
            </a:r>
            <a:r>
              <a:rPr lang="en-US" dirty="0" smtClean="0"/>
              <a:t>exercise.</a:t>
            </a:r>
            <a:endParaRPr lang="nl-NL" dirty="0"/>
          </a:p>
        </p:txBody>
      </p:sp>
      <p:pic>
        <p:nvPicPr>
          <p:cNvPr id="3074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95485"/>
            <a:ext cx="3336032" cy="4448043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3491880" y="415592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change the height, use the two upper </a:t>
            </a:r>
            <a:r>
              <a:rPr lang="en-US" dirty="0" err="1" smtClean="0"/>
              <a:t>wingnuts</a:t>
            </a:r>
            <a:r>
              <a:rPr lang="en-US" dirty="0" smtClean="0"/>
              <a:t>.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851920" y="2571750"/>
            <a:ext cx="432048" cy="1584176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 flipV="1">
            <a:off x="4572000" y="2211710"/>
            <a:ext cx="504056" cy="2016224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step: add button and blue LED</a:t>
            </a:r>
            <a:endParaRPr lang="nl-NL" dirty="0"/>
          </a:p>
        </p:txBody>
      </p:sp>
      <p:pic>
        <p:nvPicPr>
          <p:cNvPr id="4098" name="Picture 2" descr="C:\Users\M5810video\Documents\Weekendschool\Pi And More\PiAndMore WS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3275856" y="3795886"/>
            <a:ext cx="2664296" cy="72008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3275856" y="3651870"/>
            <a:ext cx="2592288" cy="75183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Vrije vorm 11"/>
          <p:cNvSpPr/>
          <p:nvPr/>
        </p:nvSpPr>
        <p:spPr>
          <a:xfrm>
            <a:off x="3308350" y="3180292"/>
            <a:ext cx="3150658" cy="585258"/>
          </a:xfrm>
          <a:custGeom>
            <a:avLst/>
            <a:gdLst>
              <a:gd name="connsiteX0" fmla="*/ 0 w 3150658"/>
              <a:gd name="connsiteY0" fmla="*/ 585258 h 585258"/>
              <a:gd name="connsiteX1" fmla="*/ 444500 w 3150658"/>
              <a:gd name="connsiteY1" fmla="*/ 343958 h 585258"/>
              <a:gd name="connsiteX2" fmla="*/ 2006600 w 3150658"/>
              <a:gd name="connsiteY2" fmla="*/ 39158 h 585258"/>
              <a:gd name="connsiteX3" fmla="*/ 2978150 w 3150658"/>
              <a:gd name="connsiteY3" fmla="*/ 109008 h 585258"/>
              <a:gd name="connsiteX4" fmla="*/ 3041650 w 3150658"/>
              <a:gd name="connsiteY4" fmla="*/ 343958 h 58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0658" h="585258">
                <a:moveTo>
                  <a:pt x="0" y="585258"/>
                </a:moveTo>
                <a:cubicBezTo>
                  <a:pt x="55033" y="510116"/>
                  <a:pt x="110067" y="434975"/>
                  <a:pt x="444500" y="343958"/>
                </a:cubicBezTo>
                <a:cubicBezTo>
                  <a:pt x="778933" y="252941"/>
                  <a:pt x="1584325" y="78316"/>
                  <a:pt x="2006600" y="39158"/>
                </a:cubicBezTo>
                <a:cubicBezTo>
                  <a:pt x="2428875" y="0"/>
                  <a:pt x="2805642" y="58208"/>
                  <a:pt x="2978150" y="109008"/>
                </a:cubicBezTo>
                <a:cubicBezTo>
                  <a:pt x="3150658" y="159808"/>
                  <a:pt x="3096154" y="251883"/>
                  <a:pt x="3041650" y="343958"/>
                </a:cubicBezTo>
              </a:path>
            </a:pathLst>
          </a:cu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Vrije vorm 12"/>
          <p:cNvSpPr/>
          <p:nvPr/>
        </p:nvSpPr>
        <p:spPr>
          <a:xfrm>
            <a:off x="1739900" y="2298700"/>
            <a:ext cx="5199592" cy="1479550"/>
          </a:xfrm>
          <a:custGeom>
            <a:avLst/>
            <a:gdLst>
              <a:gd name="connsiteX0" fmla="*/ 0 w 5199592"/>
              <a:gd name="connsiteY0" fmla="*/ 1479550 h 1479550"/>
              <a:gd name="connsiteX1" fmla="*/ 1682750 w 5199592"/>
              <a:gd name="connsiteY1" fmla="*/ 215900 h 1479550"/>
              <a:gd name="connsiteX2" fmla="*/ 3422650 w 5199592"/>
              <a:gd name="connsiteY2" fmla="*/ 184150 h 1479550"/>
              <a:gd name="connsiteX3" fmla="*/ 4959350 w 5199592"/>
              <a:gd name="connsiteY3" fmla="*/ 615950 h 1479550"/>
              <a:gd name="connsiteX4" fmla="*/ 4864100 w 5199592"/>
              <a:gd name="connsiteY4" fmla="*/ 121285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592" h="1479550">
                <a:moveTo>
                  <a:pt x="0" y="1479550"/>
                </a:moveTo>
                <a:cubicBezTo>
                  <a:pt x="556154" y="955675"/>
                  <a:pt x="1112308" y="431800"/>
                  <a:pt x="1682750" y="215900"/>
                </a:cubicBezTo>
                <a:cubicBezTo>
                  <a:pt x="2253192" y="0"/>
                  <a:pt x="2876550" y="117475"/>
                  <a:pt x="3422650" y="184150"/>
                </a:cubicBezTo>
                <a:cubicBezTo>
                  <a:pt x="3968750" y="250825"/>
                  <a:pt x="4719108" y="444500"/>
                  <a:pt x="4959350" y="615950"/>
                </a:cubicBezTo>
                <a:cubicBezTo>
                  <a:pt x="5199592" y="787400"/>
                  <a:pt x="5031846" y="1000125"/>
                  <a:pt x="4864100" y="121285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Vrije vorm 13"/>
          <p:cNvSpPr/>
          <p:nvPr/>
        </p:nvSpPr>
        <p:spPr>
          <a:xfrm>
            <a:off x="2730500" y="1771650"/>
            <a:ext cx="4330700" cy="1974850"/>
          </a:xfrm>
          <a:custGeom>
            <a:avLst/>
            <a:gdLst>
              <a:gd name="connsiteX0" fmla="*/ 0 w 4330700"/>
              <a:gd name="connsiteY0" fmla="*/ 1974850 h 1974850"/>
              <a:gd name="connsiteX1" fmla="*/ 1574800 w 4330700"/>
              <a:gd name="connsiteY1" fmla="*/ 260350 h 1974850"/>
              <a:gd name="connsiteX2" fmla="*/ 3219450 w 4330700"/>
              <a:gd name="connsiteY2" fmla="*/ 412750 h 1974850"/>
              <a:gd name="connsiteX3" fmla="*/ 4140200 w 4330700"/>
              <a:gd name="connsiteY3" fmla="*/ 1104900 h 1974850"/>
              <a:gd name="connsiteX4" fmla="*/ 4330700 w 4330700"/>
              <a:gd name="connsiteY4" fmla="*/ 1771650 h 197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700" h="1974850">
                <a:moveTo>
                  <a:pt x="0" y="1974850"/>
                </a:moveTo>
                <a:cubicBezTo>
                  <a:pt x="519112" y="1247775"/>
                  <a:pt x="1038225" y="520700"/>
                  <a:pt x="1574800" y="260350"/>
                </a:cubicBezTo>
                <a:cubicBezTo>
                  <a:pt x="2111375" y="0"/>
                  <a:pt x="2791883" y="271992"/>
                  <a:pt x="3219450" y="412750"/>
                </a:cubicBezTo>
                <a:cubicBezTo>
                  <a:pt x="3647017" y="553508"/>
                  <a:pt x="3954992" y="878417"/>
                  <a:pt x="4140200" y="1104900"/>
                </a:cubicBezTo>
                <a:cubicBezTo>
                  <a:pt x="4325408" y="1331383"/>
                  <a:pt x="4328054" y="1551516"/>
                  <a:pt x="4330700" y="1771650"/>
                </a:cubicBezTo>
              </a:path>
            </a:pathLst>
          </a:cu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Lijntoelichting 1 14"/>
          <p:cNvSpPr/>
          <p:nvPr/>
        </p:nvSpPr>
        <p:spPr>
          <a:xfrm>
            <a:off x="3491880" y="105958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290045"/>
              <a:gd name="adj4" fmla="val -21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kOhm</a:t>
            </a:r>
            <a:r>
              <a:rPr lang="en-US" dirty="0" smtClean="0"/>
              <a:t> resistor – one of the tiny ones in the box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3563888" y="293179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200 Ohm</a:t>
            </a:r>
            <a:endParaRPr lang="nl-NL"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these resistors needed?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series with a LED: to limit the current through the LED</a:t>
            </a:r>
          </a:p>
          <a:p>
            <a:pPr lvl="1"/>
            <a:r>
              <a:rPr lang="en-US" sz="1800" dirty="0" smtClean="0"/>
              <a:t>You may blow up the LED and/or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otherwise.</a:t>
            </a:r>
          </a:p>
          <a:p>
            <a:r>
              <a:rPr lang="en-US" sz="2000" dirty="0" smtClean="0"/>
              <a:t>In series with buttons, potentiometers etc: to avoid blowing up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in case of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errors</a:t>
            </a:r>
            <a:endParaRPr lang="nl-NL" sz="2000" dirty="0"/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3491880" y="444395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 rot="5400000">
            <a:off x="2339752" y="321982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2555776" y="271576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orm 14"/>
          <p:cNvCxnSpPr>
            <a:stCxn id="6" idx="3"/>
          </p:cNvCxnSpPr>
          <p:nvPr/>
        </p:nvCxnSpPr>
        <p:spPr>
          <a:xfrm rot="16200000" flipH="1">
            <a:off x="3059832" y="3003798"/>
            <a:ext cx="144016" cy="1152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3707904" y="408391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3707904" y="3795886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3707904" y="473199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3707904" y="365187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3779912" y="44346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1835696" y="365187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575222" y="3147814"/>
            <a:ext cx="50405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Digital input</a:t>
            </a:r>
            <a:endParaRPr lang="nl-NL" sz="900" dirty="0"/>
          </a:p>
        </p:txBody>
      </p:sp>
      <p:cxnSp>
        <p:nvCxnSpPr>
          <p:cNvPr id="34" name="Rechte verbindingslijn 33"/>
          <p:cNvCxnSpPr>
            <a:stCxn id="32" idx="2"/>
          </p:cNvCxnSpPr>
          <p:nvPr/>
        </p:nvCxnSpPr>
        <p:spPr>
          <a:xfrm>
            <a:off x="1827250" y="3517146"/>
            <a:ext cx="8446" cy="13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6444208" y="2499742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the button closed.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switch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circuit!</a:t>
            </a:r>
            <a:endParaRPr lang="nl-NL" sz="1200" dirty="0"/>
          </a:p>
        </p:txBody>
      </p:sp>
      <p:sp>
        <p:nvSpPr>
          <p:cNvPr id="23" name="Lijntoelichting 1 22"/>
          <p:cNvSpPr/>
          <p:nvPr/>
        </p:nvSpPr>
        <p:spPr>
          <a:xfrm>
            <a:off x="4572000" y="3003798"/>
            <a:ext cx="1656184" cy="1440160"/>
          </a:xfrm>
          <a:prstGeom prst="borderCallout1">
            <a:avLst>
              <a:gd name="adj1" fmla="val 7727"/>
              <a:gd name="adj2" fmla="val -3732"/>
              <a:gd name="adj3" fmla="val 10940"/>
              <a:gd name="adj4" fmla="val -11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pull-up resistor that sits </a:t>
            </a:r>
            <a:r>
              <a:rPr lang="en-US" i="1" dirty="0" smtClean="0"/>
              <a:t>in</a:t>
            </a:r>
            <a:r>
              <a:rPr lang="en-US" dirty="0" smtClean="0"/>
              <a:t> the chip on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/ double check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now check both that the wiring is correct.</a:t>
            </a:r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 script file to 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Copy the </a:t>
            </a:r>
            <a:r>
              <a:rPr lang="en-US" dirty="0" err="1" smtClean="0"/>
              <a:t>config</a:t>
            </a:r>
            <a:r>
              <a:rPr lang="en-US" dirty="0" smtClean="0"/>
              <a:t> file to the desktop. </a:t>
            </a:r>
          </a:p>
          <a:p>
            <a:pPr lvl="1"/>
            <a:r>
              <a:rPr lang="en-US" dirty="0" smtClean="0"/>
              <a:t>We will later modify it and want to keep the original.</a:t>
            </a:r>
          </a:p>
          <a:p>
            <a:r>
              <a:rPr lang="en-US" dirty="0" smtClean="0"/>
              <a:t>Then make a new file on the desktop</a:t>
            </a:r>
          </a:p>
          <a:p>
            <a:pPr lvl="1"/>
            <a:r>
              <a:rPr lang="en-US" dirty="0" smtClean="0"/>
              <a:t>Call it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StartSC_First_Step.bash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Put this in: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!# /bin/bash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python ~/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scratchClient.py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-c ~/Desktop/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_ttyUSB0.xml</a:t>
            </a:r>
          </a:p>
          <a:p>
            <a:r>
              <a:rPr lang="en-US" dirty="0" smtClean="0"/>
              <a:t>Make the file executable.</a:t>
            </a:r>
          </a:p>
          <a:p>
            <a:r>
              <a:rPr lang="en-US" dirty="0" smtClean="0"/>
              <a:t>Do you understand what the file does? </a:t>
            </a:r>
          </a:p>
          <a:p>
            <a:pPr lvl="1"/>
            <a:r>
              <a:rPr lang="en-US" dirty="0" smtClean="0"/>
              <a:t>If not, please ask</a:t>
            </a:r>
            <a:endParaRPr lang="nl-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things together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Connect the 9 Volt connector to the board</a:t>
            </a:r>
          </a:p>
          <a:p>
            <a:r>
              <a:rPr lang="en-US" sz="2000" dirty="0" smtClean="0"/>
              <a:t>Connect the USB connector to the </a:t>
            </a:r>
            <a:r>
              <a:rPr lang="en-US" sz="2000" dirty="0" err="1" smtClean="0"/>
              <a:t>Arduino</a:t>
            </a:r>
            <a:endParaRPr lang="en-US" sz="2000" dirty="0" smtClean="0"/>
          </a:p>
          <a:p>
            <a:r>
              <a:rPr lang="en-US" sz="2000" dirty="0" smtClean="0"/>
              <a:t>Start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with the script you just </a:t>
            </a:r>
            <a:r>
              <a:rPr lang="en-US" sz="2000" dirty="0" smtClean="0"/>
              <a:t>made (e.g. double click it and when asked choose </a:t>
            </a:r>
            <a:r>
              <a:rPr lang="en-US" sz="2000" i="1" dirty="0" smtClean="0"/>
              <a:t>Execute in Terminal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Start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Scratch test. This is in: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Press the green flag to start the Scratch program.</a:t>
            </a:r>
            <a:endParaRPr lang="nl-NL" sz="2000" dirty="0"/>
          </a:p>
        </p:txBody>
      </p:sp>
      <p:pic>
        <p:nvPicPr>
          <p:cNvPr id="6146" name="Picture 2" descr="Y:\2017-01-14-042132_598x226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03798"/>
            <a:ext cx="3463702" cy="130902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4466084" y="32600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/home/pi/</a:t>
            </a:r>
            <a:r>
              <a:rPr lang="en-US" dirty="0" err="1" smtClean="0"/>
              <a:t>scratchClient</a:t>
            </a:r>
            <a:r>
              <a:rPr lang="en-US" dirty="0" smtClean="0"/>
              <a:t>/scratch/</a:t>
            </a:r>
            <a:r>
              <a:rPr lang="en-US" dirty="0" err="1" smtClean="0"/>
              <a:t>arduinoUno</a:t>
            </a:r>
            <a:endParaRPr lang="nl-NL" dirty="0"/>
          </a:p>
        </p:txBody>
      </p:sp>
      <p:cxnSp>
        <p:nvCxnSpPr>
          <p:cNvPr id="6" name="Rechte verbindingslijn met pijl 5"/>
          <p:cNvCxnSpPr/>
          <p:nvPr/>
        </p:nvCxnSpPr>
        <p:spPr>
          <a:xfrm flipH="1">
            <a:off x="3851920" y="3463404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 </a:t>
            </a:r>
            <a:endParaRPr lang="nl-NL" dirty="0"/>
          </a:p>
        </p:txBody>
      </p:sp>
      <p:pic>
        <p:nvPicPr>
          <p:cNvPr id="9218" name="Picture 2" descr="C:\Users\M5810video\Documents\Weekendschool\Pi And More\PiAndMore WS potmeter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31590"/>
            <a:ext cx="5029200" cy="3810000"/>
          </a:xfrm>
          <a:prstGeom prst="rect">
            <a:avLst/>
          </a:prstGeom>
          <a:noFill/>
        </p:spPr>
      </p:pic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148064" y="483518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1331640" y="962174"/>
            <a:ext cx="5256584" cy="2448272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699792" y="1059582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only the additional wires are shown.</a:t>
            </a:r>
            <a:endParaRPr lang="nl-NL" dirty="0"/>
          </a:p>
        </p:txBody>
      </p:sp>
      <p:sp>
        <p:nvSpPr>
          <p:cNvPr id="8" name="Lijntoelichting 1 7"/>
          <p:cNvSpPr/>
          <p:nvPr/>
        </p:nvSpPr>
        <p:spPr>
          <a:xfrm>
            <a:off x="2627784" y="393990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-48585"/>
              <a:gd name="adj4" fmla="val -42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kOhm</a:t>
            </a:r>
            <a:r>
              <a:rPr lang="en-US" dirty="0" smtClean="0"/>
              <a:t> resistor – one of the tiny ones in the box</a:t>
            </a:r>
            <a:endParaRPr lang="nl-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By modulating (changing) the pulse width, the amount of energy fed to the e.g. LED is changed, and hence the intensity with which you see it lighting.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Note that in practice the LED is blinking some 800 blinks / second.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However, no human eye can see more than 100 blinks / second.</a:t>
            </a:r>
            <a:endParaRPr lang="nl-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servo gets power separately.</a:t>
            </a:r>
            <a:endParaRPr lang="nl-NL" dirty="0" smtClean="0"/>
          </a:p>
          <a:p>
            <a:r>
              <a:rPr lang="en-US" dirty="0" smtClean="0"/>
              <a:t>With a servo, the pulse width modulation is not controlling the amount of energy fed to the servo</a:t>
            </a:r>
          </a:p>
          <a:p>
            <a:r>
              <a:rPr lang="en-US" dirty="0" smtClean="0"/>
              <a:t>With a servo, pulse width modulation is rather a communication protocol.</a:t>
            </a:r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Dimming a LED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green LED in the right place.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err="1" smtClean="0"/>
              <a:t>organisation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3970784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Welcome and introduction presentation (10 min).</a:t>
            </a:r>
          </a:p>
          <a:p>
            <a:r>
              <a:rPr lang="en-US" sz="2000" dirty="0" smtClean="0"/>
              <a:t>After that everyone will work at his or her own pace.</a:t>
            </a:r>
          </a:p>
          <a:p>
            <a:r>
              <a:rPr lang="en-US" sz="2000" dirty="0" smtClean="0"/>
              <a:t>At times we will present for 5 minutes to explain a next concept.</a:t>
            </a:r>
          </a:p>
          <a:p>
            <a:r>
              <a:rPr lang="en-US" sz="2000" dirty="0" smtClean="0"/>
              <a:t>Language: English, but help in German available.</a:t>
            </a:r>
          </a:p>
          <a:p>
            <a:r>
              <a:rPr lang="en-US" sz="2000" dirty="0" smtClean="0"/>
              <a:t>At the end copy </a:t>
            </a:r>
            <a:r>
              <a:rPr lang="en-US" sz="2000" dirty="0" smtClean="0"/>
              <a:t>the desktop to </a:t>
            </a:r>
            <a:r>
              <a:rPr lang="en-US" sz="2000" dirty="0" smtClean="0"/>
              <a:t>your USB stick (if you want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Cleanup</a:t>
            </a:r>
            <a:r>
              <a:rPr lang="en-US" sz="2000" dirty="0" smtClean="0"/>
              <a:t>.</a:t>
            </a:r>
            <a:endParaRPr lang="nl-NL" sz="20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644008" y="1059582"/>
            <a:ext cx="3970784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major steps: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Get a working hardware and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using a Scratch test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Update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(moving to other GPIO pins)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Write your own Scratch program to access the board.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Add more hardware (buzzer, tri-color LED, button, joy stick) and adapt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and adapt the Scratch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If you want: have a look at the game used at the </a:t>
            </a:r>
            <a:r>
              <a:rPr lang="en-US" sz="2000" noProof="0" dirty="0" err="1" smtClean="0"/>
              <a:t>Weekendschool</a:t>
            </a:r>
            <a:r>
              <a:rPr lang="en-US" sz="2000" dirty="0" smtClean="0"/>
              <a:t> and program a bit yourself (but it is still in Dutch </a:t>
            </a:r>
            <a:r>
              <a:rPr lang="en-US" sz="2000" dirty="0" smtClean="0">
                <a:sym typeface="Wingdings" pitchFamily="2" charset="2"/>
              </a:rPr>
              <a:t> )</a:t>
            </a:r>
            <a:endParaRPr lang="en-US" sz="2000" dirty="0" smtClean="0"/>
          </a:p>
          <a:p>
            <a:pPr marL="450850" lvl="2" indent="12700">
              <a:spcBef>
                <a:spcPct val="20000"/>
              </a:spcBef>
            </a:pPr>
            <a:r>
              <a:rPr lang="en-US" sz="1900" noProof="0" dirty="0" smtClean="0"/>
              <a:t>Start latest 30 minutes before the end of the workshop.</a:t>
            </a:r>
          </a:p>
          <a:p>
            <a:pPr marL="914400" lvl="1" indent="-457200">
              <a:spcBef>
                <a:spcPct val="20000"/>
              </a:spcBef>
              <a:buFont typeface="+mj-lt"/>
              <a:buAutoNum type="arabicPeriod"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presentation, source files of the game and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7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of the advance material – not worked out.</a:t>
            </a:r>
            <a:endParaRPr lang="nl-N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Joystick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joy stick consists of</a:t>
            </a:r>
          </a:p>
          <a:p>
            <a:pPr lvl="1"/>
            <a:r>
              <a:rPr lang="en-US" dirty="0" smtClean="0"/>
              <a:t>Potentiometer for X</a:t>
            </a:r>
          </a:p>
          <a:p>
            <a:pPr lvl="1"/>
            <a:r>
              <a:rPr lang="en-US" dirty="0" smtClean="0"/>
              <a:t>Potentiometer for Y</a:t>
            </a:r>
          </a:p>
          <a:p>
            <a:pPr lvl="1"/>
            <a:r>
              <a:rPr lang="en-US" dirty="0" smtClean="0"/>
              <a:t>Button</a:t>
            </a:r>
          </a:p>
          <a:p>
            <a:r>
              <a:rPr lang="en-US" dirty="0" smtClean="0"/>
              <a:t>Wire these 3 signals via a 1 </a:t>
            </a:r>
            <a:r>
              <a:rPr lang="en-US" dirty="0" err="1" smtClean="0"/>
              <a:t>kOhm</a:t>
            </a:r>
            <a:r>
              <a:rPr lang="en-US" dirty="0" smtClean="0"/>
              <a:t> resistor on the breadboard to pins A1 and A2 for X and Y and the button to one of the digital </a:t>
            </a:r>
            <a:r>
              <a:rPr lang="en-US" dirty="0" err="1" smtClean="0"/>
              <a:t>porst</a:t>
            </a:r>
            <a:endParaRPr lang="en-US" dirty="0" smtClean="0"/>
          </a:p>
          <a:p>
            <a:r>
              <a:rPr lang="en-US" dirty="0" smtClean="0"/>
              <a:t>Adapt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Once it runs, you can see values for the </a:t>
            </a:r>
            <a:r>
              <a:rPr lang="en-US" dirty="0" err="1" smtClean="0"/>
              <a:t>potmeter</a:t>
            </a:r>
            <a:r>
              <a:rPr lang="en-US" dirty="0" smtClean="0"/>
              <a:t> as sensors in Scratch.</a:t>
            </a:r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At the end of today you should be able to:</a:t>
            </a:r>
          </a:p>
          <a:p>
            <a:pPr lvl="1"/>
            <a:r>
              <a:rPr lang="en-US" dirty="0" smtClean="0"/>
              <a:t>Reproduce the setup at home (provided you have the hardware </a:t>
            </a:r>
            <a:r>
              <a:rPr lang="en-US" dirty="0" smtClean="0">
                <a:sym typeface="Wingdings" pitchFamily="2" charset="2"/>
              </a:rPr>
              <a:t> 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Understand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Digital output (e.g. lighting a LED)</a:t>
            </a:r>
          </a:p>
          <a:p>
            <a:pPr lvl="2"/>
            <a:r>
              <a:rPr lang="en-US" dirty="0" smtClean="0"/>
              <a:t>Digital input (e.g. sensing a button)</a:t>
            </a:r>
          </a:p>
          <a:p>
            <a:pPr lvl="2"/>
            <a:r>
              <a:rPr lang="en-US" dirty="0" smtClean="0"/>
              <a:t>Analog input (e.g. from a potentiometer)</a:t>
            </a:r>
          </a:p>
          <a:p>
            <a:pPr lvl="2"/>
            <a:r>
              <a:rPr lang="en-US" dirty="0" smtClean="0"/>
              <a:t>Pulse Width Modulation (PWM) </a:t>
            </a:r>
          </a:p>
          <a:p>
            <a:pPr lvl="3"/>
            <a:r>
              <a:rPr lang="en-US" dirty="0" smtClean="0"/>
              <a:t>for dimming LEDs</a:t>
            </a:r>
          </a:p>
          <a:p>
            <a:pPr lvl="3"/>
            <a:r>
              <a:rPr lang="en-US" dirty="0" smtClean="0"/>
              <a:t>For controlling servos</a:t>
            </a:r>
          </a:p>
          <a:p>
            <a:pPr lvl="1"/>
            <a:r>
              <a:rPr lang="en-US" dirty="0" smtClean="0"/>
              <a:t>Understand what all the resistors are for</a:t>
            </a:r>
          </a:p>
          <a:p>
            <a:pPr lvl="1"/>
            <a:r>
              <a:rPr lang="en-US" dirty="0" smtClean="0"/>
              <a:t>Be able to configure and run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Program Scratch to control the physical input and output</a:t>
            </a:r>
          </a:p>
          <a:p>
            <a:r>
              <a:rPr lang="en-US" dirty="0" smtClean="0"/>
              <a:t>If time permits / as you desire: look at a game using servos, buttons, LEDs etc. as used on the </a:t>
            </a:r>
            <a:r>
              <a:rPr lang="en-US" dirty="0" err="1" smtClean="0"/>
              <a:t>Weekendschools</a:t>
            </a:r>
            <a:r>
              <a:rPr lang="en-US" dirty="0" smtClean="0"/>
              <a:t> in The Netherlands.</a:t>
            </a:r>
          </a:p>
          <a:p>
            <a:r>
              <a:rPr lang="en-US" b="1" dirty="0" smtClean="0"/>
              <a:t>Have fun!</a:t>
            </a:r>
          </a:p>
          <a:p>
            <a:pPr lvl="1"/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Non-objective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b="1" i="1" dirty="0" smtClean="0"/>
              <a:t>not</a:t>
            </a:r>
            <a:r>
              <a:rPr lang="en-US" dirty="0" smtClean="0"/>
              <a:t> an objective to create a complete useful game or other program.</a:t>
            </a:r>
          </a:p>
          <a:p>
            <a:pPr lvl="1"/>
            <a:r>
              <a:rPr lang="en-US" dirty="0" smtClean="0"/>
              <a:t>You can do that with your own creativity at home now that you know how to control several pieces of hardware from Scratch using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4860032" y="411510"/>
            <a:ext cx="4104456" cy="460851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r>
              <a:rPr lang="en-US" dirty="0" smtClean="0"/>
              <a:t>Professionals teach children on Sundays about their job. Large variety of topics.</a:t>
            </a:r>
          </a:p>
          <a:p>
            <a:r>
              <a:rPr lang="en-US" dirty="0" smtClean="0"/>
              <a:t>&gt; 1000 students between 11 and 14 years from underprivileged areas.</a:t>
            </a:r>
          </a:p>
          <a:p>
            <a:r>
              <a:rPr lang="en-US" dirty="0" smtClean="0"/>
              <a:t>Curriculum lasts for 2.5 to 3 years</a:t>
            </a:r>
          </a:p>
          <a:p>
            <a:r>
              <a:rPr lang="en-US" dirty="0" smtClean="0"/>
              <a:t>3500+ volunteers.</a:t>
            </a:r>
          </a:p>
          <a:p>
            <a:r>
              <a:rPr lang="en-US" dirty="0" smtClean="0"/>
              <a:t>Funded by 110+ sponsors (companies, individuals, foundations).</a:t>
            </a:r>
          </a:p>
          <a:p>
            <a:r>
              <a:rPr lang="en-US" dirty="0" smtClean="0"/>
              <a:t>Started in 1998.</a:t>
            </a:r>
          </a:p>
          <a:p>
            <a:r>
              <a:rPr lang="en-US" dirty="0" smtClean="0"/>
              <a:t>It works! Data shows: alumni have better professional prospects, are more self-aware, and feel more connected with society.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nl-NL" dirty="0"/>
          </a:p>
        </p:txBody>
      </p:sp>
      <p:sp>
        <p:nvSpPr>
          <p:cNvPr id="10" name="Rechthoekige driehoek 9"/>
          <p:cNvSpPr/>
          <p:nvPr/>
        </p:nvSpPr>
        <p:spPr>
          <a:xfrm rot="5400000">
            <a:off x="1367644" y="591530"/>
            <a:ext cx="1512168" cy="20162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at the </a:t>
            </a:r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personally teach </a:t>
            </a:r>
          </a:p>
          <a:p>
            <a:pPr lvl="1"/>
            <a:r>
              <a:rPr lang="en-US" dirty="0" smtClean="0"/>
              <a:t>Mathematics (since 12 years)</a:t>
            </a:r>
          </a:p>
          <a:p>
            <a:pPr lvl="1"/>
            <a:r>
              <a:rPr lang="en-US" dirty="0" smtClean="0"/>
              <a:t>Physics (since some 6 years)</a:t>
            </a:r>
          </a:p>
          <a:p>
            <a:pPr lvl="1"/>
            <a:r>
              <a:rPr lang="en-US" dirty="0" smtClean="0"/>
              <a:t>Programming (started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2016)</a:t>
            </a:r>
          </a:p>
          <a:p>
            <a:pPr lvl="1"/>
            <a:r>
              <a:rPr lang="en-US" dirty="0" smtClean="0"/>
              <a:t>Electro (started </a:t>
            </a:r>
            <a:r>
              <a:rPr lang="en-US" dirty="0" smtClean="0"/>
              <a:t>in 2016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Programming: 3 lessons on 3 Sundays with Scratch, Raspberry Pi and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Lesson 2: Physical computing: </a:t>
            </a:r>
            <a:r>
              <a:rPr lang="nl-NL" dirty="0" smtClean="0">
                <a:hlinkClick r:id="rId3"/>
              </a:rPr>
              <a:t>https://youtu.be/Qo1gnXNzhqE</a:t>
            </a:r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 few rules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Raspberry Pi needs to be rebooted, it needs a </a:t>
            </a:r>
            <a:r>
              <a:rPr lang="en-US" dirty="0" err="1" smtClean="0"/>
              <a:t>powercycle</a:t>
            </a:r>
            <a:r>
              <a:rPr lang="en-US" dirty="0" smtClean="0"/>
              <a:t>. Please do not pull plugs but use the switch in the outlet.</a:t>
            </a:r>
          </a:p>
          <a:p>
            <a:r>
              <a:rPr lang="en-US" dirty="0" smtClean="0"/>
              <a:t>Always put a resistor in series with the components</a:t>
            </a:r>
          </a:p>
          <a:p>
            <a:pPr lvl="1"/>
            <a:r>
              <a:rPr lang="en-US" dirty="0" smtClean="0"/>
              <a:t>If you think there is no need then please tell us and we will explain</a:t>
            </a:r>
            <a:br>
              <a:rPr lang="en-US" dirty="0" smtClean="0"/>
            </a:br>
            <a:r>
              <a:rPr lang="en-US" dirty="0" smtClean="0"/>
              <a:t>what the reason is (with one exception).</a:t>
            </a:r>
          </a:p>
          <a:p>
            <a:r>
              <a:rPr lang="en-US" dirty="0" smtClean="0"/>
              <a:t>When changing the wiring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 (just close the window)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Detach the USB cable from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Switch off the 9V power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Check, double check and check again whether the wiring is correct. </a:t>
            </a:r>
            <a:br>
              <a:rPr lang="en-US" dirty="0" smtClean="0"/>
            </a:br>
            <a:r>
              <a:rPr lang="en-US" dirty="0" smtClean="0"/>
              <a:t>You may blow up components when wiring </a:t>
            </a:r>
            <a:r>
              <a:rPr lang="en-US" dirty="0" smtClean="0"/>
              <a:t>wrongly!</a:t>
            </a:r>
            <a:endParaRPr lang="en-US" dirty="0" smtClean="0"/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Make sure that you </a:t>
            </a:r>
            <a:r>
              <a:rPr lang="en-US" b="1" i="1" dirty="0" smtClean="0"/>
              <a:t>both</a:t>
            </a:r>
            <a:r>
              <a:rPr lang="en-US" dirty="0" smtClean="0"/>
              <a:t> (4 eyes principle) are convinced the wiring is OK </a:t>
            </a:r>
            <a:br>
              <a:rPr lang="en-US" dirty="0" smtClean="0"/>
            </a:br>
            <a:r>
              <a:rPr lang="en-US" dirty="0" smtClean="0"/>
              <a:t>before turning on power again.</a:t>
            </a:r>
          </a:p>
          <a:p>
            <a:r>
              <a:rPr lang="en-US" dirty="0" smtClean="0"/>
              <a:t>If something breaks down or gets damaged: we have some spare material</a:t>
            </a:r>
          </a:p>
          <a:p>
            <a:pPr lvl="1"/>
            <a:r>
              <a:rPr lang="en-US" dirty="0" smtClean="0"/>
              <a:t>Do </a:t>
            </a:r>
            <a:r>
              <a:rPr lang="en-US" b="1" i="1" dirty="0" smtClean="0"/>
              <a:t>not</a:t>
            </a:r>
            <a:r>
              <a:rPr lang="en-US" dirty="0" smtClean="0"/>
              <a:t> put anything that is broken back into the box please.</a:t>
            </a:r>
          </a:p>
        </p:txBody>
      </p:sp>
      <p:pic>
        <p:nvPicPr>
          <p:cNvPr id="4098" name="Picture 2" descr="C:\Users\M5810video\Documents\Weekendschool\Github\Weekendschool-PiAndMore\PiAndMore\Part-1--Breadboard\25539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95486"/>
            <a:ext cx="914400" cy="914400"/>
          </a:xfrm>
          <a:prstGeom prst="rect">
            <a:avLst/>
          </a:prstGeom>
          <a:noFill/>
        </p:spPr>
      </p:pic>
      <p:pic>
        <p:nvPicPr>
          <p:cNvPr id="4099" name="Picture 3" descr="C:\Users\M5810video\Documents\Weekendschool\Github\Weekendschool-PiAndMore\PiAndMore\Part-1--Breadboard\resis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635646"/>
            <a:ext cx="803598" cy="803598"/>
          </a:xfrm>
          <a:prstGeom prst="rect">
            <a:avLst/>
          </a:prstGeom>
          <a:noFill/>
        </p:spPr>
      </p:pic>
      <p:pic>
        <p:nvPicPr>
          <p:cNvPr id="4100" name="Picture 4" descr="C:\Users\M5810video\Documents\Weekendschool\Github\Weekendschool-PiAndMore\PiAndMore\Part-1--Breadboard\usb-micro-kabel-1_8-meter.jpg"/>
          <p:cNvPicPr>
            <a:picLocks noChangeAspect="1" noChangeArrowheads="1"/>
          </p:cNvPicPr>
          <p:nvPr/>
        </p:nvPicPr>
        <p:blipFill>
          <a:blip r:embed="rId4" cstate="print"/>
          <a:srcRect l="16340" t="61455" r="46701"/>
          <a:stretch>
            <a:fillRect/>
          </a:stretch>
        </p:blipFill>
        <p:spPr bwMode="auto">
          <a:xfrm>
            <a:off x="5220072" y="2859782"/>
            <a:ext cx="430051" cy="288032"/>
          </a:xfrm>
          <a:prstGeom prst="rect">
            <a:avLst/>
          </a:prstGeom>
          <a:noFill/>
        </p:spPr>
      </p:pic>
      <p:pic>
        <p:nvPicPr>
          <p:cNvPr id="4101" name="Picture 5" descr="C:\Users\M5810video\Documents\Weekendschool\Github\Weekendschool-PiAndMore\PiAndMore\Part-1--Breadboard\theorist_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047822"/>
            <a:ext cx="864096" cy="1120988"/>
          </a:xfrm>
          <a:prstGeom prst="rect">
            <a:avLst/>
          </a:prstGeom>
          <a:noFill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075806"/>
            <a:ext cx="505220" cy="26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652120" y="1203598"/>
            <a:ext cx="1152128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884368" y="3867894"/>
            <a:ext cx="11876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884368" y="4083918"/>
            <a:ext cx="1187624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884368" y="4443958"/>
            <a:ext cx="11876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</a:t>
            </a:r>
            <a:r>
              <a:rPr lang="en-US" sz="1050" dirty="0" smtClean="0"/>
              <a:t>teacher or expert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5526</TotalTime>
  <Words>1764</Words>
  <Application>Microsoft Office PowerPoint</Application>
  <PresentationFormat>Diavoorstelling (16:9)</PresentationFormat>
  <Paragraphs>240</Paragraphs>
  <Slides>32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3" baseType="lpstr">
      <vt:lpstr>Office-thema</vt:lpstr>
      <vt:lpstr>Physical computing: control servos, LEDs and more from Scratch using RPi, Arduino, scratchClient</vt:lpstr>
      <vt:lpstr>Ergonomics</vt:lpstr>
      <vt:lpstr>Workshop organisation</vt:lpstr>
      <vt:lpstr>Objectives</vt:lpstr>
      <vt:lpstr>Non-objective</vt:lpstr>
      <vt:lpstr>Weekendschool</vt:lpstr>
      <vt:lpstr>Lessons at the Weekendschool</vt:lpstr>
      <vt:lpstr>Only a few rules</vt:lpstr>
      <vt:lpstr>The setup</vt:lpstr>
      <vt:lpstr>Where is the presentation?</vt:lpstr>
      <vt:lpstr>Breadboard</vt:lpstr>
      <vt:lpstr>Looking at the Arduino Nano extension board</vt:lpstr>
      <vt:lpstr>Preparing for programming the Arduino Nano</vt:lpstr>
      <vt:lpstr>Uploading scratchClient to the Arduino</vt:lpstr>
      <vt:lpstr>Open the scratchClient config file</vt:lpstr>
      <vt:lpstr>Looking at the scratchClient config file</vt:lpstr>
      <vt:lpstr>Let’s wire the board …</vt:lpstr>
      <vt:lpstr>Put the board in front of you in this way</vt:lpstr>
      <vt:lpstr>First step: red LED and + and -</vt:lpstr>
      <vt:lpstr>Second step: add button and blue LED</vt:lpstr>
      <vt:lpstr>Why are these resistors needed?</vt:lpstr>
      <vt:lpstr>Check / double check</vt:lpstr>
      <vt:lpstr>Make a script file to start scratchClient</vt:lpstr>
      <vt:lpstr>Bringing things together</vt:lpstr>
      <vt:lpstr>Does it work?</vt:lpstr>
      <vt:lpstr>Analog input </vt:lpstr>
      <vt:lpstr>Pulse Width Modulation (PWM)</vt:lpstr>
      <vt:lpstr>Controlling a servo with PWM</vt:lpstr>
      <vt:lpstr>Dimming a LED with PWM</vt:lpstr>
      <vt:lpstr>More information</vt:lpstr>
      <vt:lpstr>Start of the advance material – not worked out.</vt:lpstr>
      <vt:lpstr>Add a Joystick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303</cp:revision>
  <dcterms:created xsi:type="dcterms:W3CDTF">2016-12-25T05:55:15Z</dcterms:created>
  <dcterms:modified xsi:type="dcterms:W3CDTF">2017-01-23T21:33:56Z</dcterms:modified>
</cp:coreProperties>
</file>