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5"/>
  </p:notesMasterIdLst>
  <p:sldIdLst>
    <p:sldId id="485" r:id="rId2"/>
    <p:sldId id="391" r:id="rId3"/>
    <p:sldId id="353" r:id="rId4"/>
    <p:sldId id="407" r:id="rId5"/>
    <p:sldId id="392" r:id="rId6"/>
    <p:sldId id="362" r:id="rId7"/>
    <p:sldId id="393" r:id="rId8"/>
    <p:sldId id="352" r:id="rId9"/>
    <p:sldId id="395" r:id="rId10"/>
    <p:sldId id="271" r:id="rId11"/>
    <p:sldId id="365" r:id="rId12"/>
    <p:sldId id="363" r:id="rId13"/>
    <p:sldId id="394" r:id="rId14"/>
    <p:sldId id="270" r:id="rId15"/>
    <p:sldId id="406" r:id="rId16"/>
    <p:sldId id="364" r:id="rId17"/>
    <p:sldId id="316" r:id="rId18"/>
    <p:sldId id="397" r:id="rId19"/>
    <p:sldId id="368" r:id="rId20"/>
    <p:sldId id="317" r:id="rId21"/>
    <p:sldId id="482" r:id="rId22"/>
    <p:sldId id="487" r:id="rId23"/>
    <p:sldId id="486" r:id="rId24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ns de Jong" initials="Hd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CC66"/>
    <a:srgbClr val="FF3300"/>
    <a:srgbClr val="007A3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 autoAdjust="0"/>
    <p:restoredTop sz="94628" autoAdjust="0"/>
  </p:normalViewPr>
  <p:slideViewPr>
    <p:cSldViewPr>
      <p:cViewPr>
        <p:scale>
          <a:sx n="130" d="100"/>
          <a:sy n="130" d="100"/>
        </p:scale>
        <p:origin x="-684" y="-5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A203D-5BB1-439B-9A8B-0C4974EC0C08}" type="datetimeFigureOut">
              <a:rPr lang="nl-NL" smtClean="0"/>
              <a:pPr/>
              <a:t>2-11-2018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ECD2A-2AC8-46C2-8FC7-36BC96A5D08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</a:t>
            </a:fld>
            <a:endParaRPr lang="nl-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10</a:t>
            </a:fld>
            <a:endParaRPr lang="nl-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11</a:t>
            </a:fld>
            <a:endParaRPr lang="nl-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12</a:t>
            </a:fld>
            <a:endParaRPr lang="nl-N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13</a:t>
            </a:fld>
            <a:endParaRPr lang="nl-N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14</a:t>
            </a:fld>
            <a:endParaRPr lang="nl-N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15</a:t>
            </a:fld>
            <a:endParaRPr lang="nl-N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16</a:t>
            </a:fld>
            <a:endParaRPr lang="nl-N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17</a:t>
            </a:fld>
            <a:endParaRPr lang="nl-N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18</a:t>
            </a:fld>
            <a:endParaRPr lang="nl-N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19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</a:t>
            </a:fld>
            <a:endParaRPr lang="nl-N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20</a:t>
            </a:fld>
            <a:endParaRPr lang="nl-N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21</a:t>
            </a:fld>
            <a:endParaRPr lang="nl-N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22</a:t>
            </a:fld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</a:t>
            </a:fld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4</a:t>
            </a:fld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5</a:t>
            </a:fld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6</a:t>
            </a:fld>
            <a:endParaRPr lang="nl-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7</a:t>
            </a:fld>
            <a:endParaRPr lang="nl-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8</a:t>
            </a:fld>
            <a:endParaRPr lang="nl-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9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FF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cheidingsblad">
    <p:bg>
      <p:bgPr>
        <a:solidFill>
          <a:srgbClr val="00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139702"/>
            <a:ext cx="8229600" cy="85725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idingsblad">
    <p:bg>
      <p:bgPr>
        <a:solidFill>
          <a:srgbClr val="00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139702"/>
            <a:ext cx="8229600" cy="85725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4767263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0" y="4712613"/>
            <a:ext cx="2051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Hans de </a:t>
            </a:r>
            <a:r>
              <a:rPr lang="en-US" sz="1100" dirty="0" err="1" smtClean="0"/>
              <a:t>Jong</a:t>
            </a:r>
            <a:r>
              <a:rPr lang="en-US" sz="1100" dirty="0" smtClean="0"/>
              <a:t> / Gerhard </a:t>
            </a:r>
            <a:r>
              <a:rPr lang="en-US" sz="1100" dirty="0" err="1" smtClean="0"/>
              <a:t>Hepp</a:t>
            </a:r>
            <a:endParaRPr lang="nl-NL" sz="1100" dirty="0"/>
          </a:p>
        </p:txBody>
      </p:sp>
      <p:pic>
        <p:nvPicPr>
          <p:cNvPr id="1026" name="Picture 2" descr="Y:\GitHub\scratchClient-Tutorials\scratchClientExtension\Icons\Logo-name256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526446" y="14858"/>
            <a:ext cx="611204" cy="699542"/>
          </a:xfrm>
          <a:prstGeom prst="rect">
            <a:avLst/>
          </a:prstGeom>
          <a:noFill/>
        </p:spPr>
      </p:pic>
      <p:sp>
        <p:nvSpPr>
          <p:cNvPr id="7" name="Tekstvak 6"/>
          <p:cNvSpPr txBox="1"/>
          <p:nvPr userDrawn="1"/>
        </p:nvSpPr>
        <p:spPr>
          <a:xfrm>
            <a:off x="0" y="4712613"/>
            <a:ext cx="2051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Hans de </a:t>
            </a:r>
            <a:r>
              <a:rPr lang="en-US" sz="1100" dirty="0" err="1" smtClean="0"/>
              <a:t>Jong</a:t>
            </a:r>
            <a:r>
              <a:rPr lang="en-US" sz="1100" dirty="0" smtClean="0"/>
              <a:t> / Gerhard </a:t>
            </a:r>
            <a:r>
              <a:rPr lang="en-US" sz="1100" dirty="0" err="1" smtClean="0"/>
              <a:t>Hepp</a:t>
            </a:r>
            <a:endParaRPr lang="nl-NL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84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93675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1925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1397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indent="-142875" algn="l" defTabSz="89693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339502"/>
            <a:ext cx="7772400" cy="2808312"/>
          </a:xfrm>
        </p:spPr>
        <p:txBody>
          <a:bodyPr>
            <a:normAutofit fontScale="90000"/>
          </a:bodyPr>
          <a:lstStyle/>
          <a:p>
            <a:pPr algn="ctr"/>
            <a:r>
              <a:rPr lang="nl-NL" dirty="0" err="1"/>
              <a:t>Physical</a:t>
            </a:r>
            <a:r>
              <a:rPr lang="nl-NL" dirty="0"/>
              <a:t> </a:t>
            </a:r>
            <a:r>
              <a:rPr lang="nl-NL" dirty="0" err="1"/>
              <a:t>computing</a:t>
            </a:r>
            <a:r>
              <a:rPr lang="nl-NL" dirty="0"/>
              <a:t> </a:t>
            </a:r>
            <a:r>
              <a:rPr lang="nl-NL" dirty="0" smtClean="0"/>
              <a:t>vanuit Scratch met gebruik van </a:t>
            </a:r>
            <a:r>
              <a:rPr lang="nl-NL" dirty="0" err="1" smtClean="0"/>
              <a:t>scratchClient</a:t>
            </a:r>
            <a:r>
              <a:rPr lang="nl-NL" dirty="0" smtClean="0"/>
              <a:t> </a:t>
            </a:r>
            <a:r>
              <a:rPr lang="nl-NL" dirty="0"/>
              <a:t>– </a:t>
            </a:r>
            <a:r>
              <a:rPr lang="nl-NL" b="1" dirty="0" smtClean="0"/>
              <a:t>Gevorderden</a:t>
            </a:r>
            <a:r>
              <a:rPr lang="nl-NL" b="1" dirty="0"/>
              <a:t/>
            </a:r>
            <a:br>
              <a:rPr lang="nl-NL" b="1" dirty="0"/>
            </a:br>
            <a:r>
              <a:rPr lang="nl-NL" dirty="0"/>
              <a:t/>
            </a:r>
            <a:br>
              <a:rPr lang="nl-NL" dirty="0"/>
            </a:br>
            <a:r>
              <a:rPr lang="nl-NL" sz="3600" i="1" dirty="0" smtClean="0"/>
              <a:t>Bestuur </a:t>
            </a:r>
            <a:r>
              <a:rPr lang="nl-NL" sz="3600" i="1" dirty="0" err="1" smtClean="0"/>
              <a:t>servo’s</a:t>
            </a:r>
            <a:r>
              <a:rPr lang="nl-NL" sz="3600" i="1" dirty="0"/>
              <a:t>, </a:t>
            </a:r>
            <a:r>
              <a:rPr lang="nl-NL" sz="3600" i="1" dirty="0" err="1"/>
              <a:t>LEDs</a:t>
            </a:r>
            <a:r>
              <a:rPr lang="nl-NL" sz="3600" i="1" dirty="0"/>
              <a:t> </a:t>
            </a:r>
            <a:r>
              <a:rPr lang="nl-NL" sz="3600" i="1" dirty="0" smtClean="0"/>
              <a:t>en meer vanuit Scratch met gebruik van </a:t>
            </a:r>
            <a:r>
              <a:rPr lang="nl-NL" sz="3600" i="1" dirty="0" err="1"/>
              <a:t>RPi</a:t>
            </a:r>
            <a:r>
              <a:rPr lang="nl-NL" sz="3600" i="1" dirty="0"/>
              <a:t>, </a:t>
            </a:r>
            <a:r>
              <a:rPr lang="nl-NL" sz="3600" i="1" dirty="0" err="1"/>
              <a:t>Arduino</a:t>
            </a:r>
            <a:r>
              <a:rPr lang="nl-NL" sz="3600" i="1" dirty="0"/>
              <a:t>, </a:t>
            </a:r>
            <a:r>
              <a:rPr lang="nl-NL" sz="3600" i="1" dirty="0" err="1"/>
              <a:t>scratchClient</a:t>
            </a:r>
            <a:endParaRPr lang="nl-NL" i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31640" y="3435846"/>
            <a:ext cx="6400800" cy="1314450"/>
          </a:xfrm>
        </p:spPr>
        <p:txBody>
          <a:bodyPr>
            <a:normAutofit/>
          </a:bodyPr>
          <a:lstStyle/>
          <a:p>
            <a:r>
              <a:rPr lang="nl-NL" dirty="0" smtClean="0">
                <a:solidFill>
                  <a:schemeClr val="bg1"/>
                </a:solidFill>
              </a:rPr>
              <a:t>Hans de Jong &amp; Gerhard </a:t>
            </a:r>
            <a:r>
              <a:rPr lang="nl-NL" dirty="0" err="1" smtClean="0">
                <a:solidFill>
                  <a:schemeClr val="bg1"/>
                </a:solidFill>
              </a:rPr>
              <a:t>Hepp</a:t>
            </a:r>
            <a:endParaRPr lang="nl-NL" dirty="0" smtClean="0">
              <a:solidFill>
                <a:schemeClr val="bg1"/>
              </a:solidFill>
            </a:endParaRPr>
          </a:p>
          <a:p>
            <a:r>
              <a:rPr lang="nl-NL" dirty="0" smtClean="0">
                <a:solidFill>
                  <a:schemeClr val="bg1"/>
                </a:solidFill>
              </a:rPr>
              <a:t>Workshop voor de Pi And More en Maker Fair conferenties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Pulsbreedte modulatie –</a:t>
            </a:r>
            <a:br>
              <a:rPr lang="nl-NL" dirty="0" smtClean="0"/>
            </a:br>
            <a:r>
              <a:rPr lang="nl-NL" sz="3100" dirty="0" smtClean="0"/>
              <a:t>(</a:t>
            </a:r>
            <a:r>
              <a:rPr lang="nl-NL" sz="3100" dirty="0" err="1" smtClean="0"/>
              <a:t>Pulse</a:t>
            </a:r>
            <a:r>
              <a:rPr lang="nl-NL" sz="3100" dirty="0" smtClean="0"/>
              <a:t> </a:t>
            </a:r>
            <a:r>
              <a:rPr lang="nl-NL" sz="3100" dirty="0" err="1" smtClean="0"/>
              <a:t>Width</a:t>
            </a:r>
            <a:r>
              <a:rPr lang="nl-NL" sz="3100" dirty="0" smtClean="0"/>
              <a:t> </a:t>
            </a:r>
            <a:r>
              <a:rPr lang="nl-NL" sz="3100" dirty="0" err="1" smtClean="0"/>
              <a:t>Modulation</a:t>
            </a:r>
            <a:r>
              <a:rPr lang="nl-NL" sz="3100" dirty="0" smtClean="0"/>
              <a:t>, PWM)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10</a:t>
            </a:fld>
            <a:endParaRPr lang="nl-NL"/>
          </a:p>
        </p:txBody>
      </p:sp>
      <p:pic>
        <p:nvPicPr>
          <p:cNvPr id="8195" name="Picture 3" descr="C:\Users\M5810video\Documents\Weekendschool\Github\Old\pwm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203598"/>
            <a:ext cx="2959233" cy="3240360"/>
          </a:xfrm>
          <a:prstGeom prst="rect">
            <a:avLst/>
          </a:prstGeom>
          <a:noFill/>
        </p:spPr>
      </p:pic>
      <p:sp>
        <p:nvSpPr>
          <p:cNvPr id="4" name="Tekstvak 3"/>
          <p:cNvSpPr txBox="1"/>
          <p:nvPr/>
        </p:nvSpPr>
        <p:spPr>
          <a:xfrm>
            <a:off x="3923928" y="1635646"/>
            <a:ext cx="45365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nl-NL" dirty="0" smtClean="0"/>
              <a:t>Door het moduleren (wijzigen) van de pulsbreedte kun je de hoeveelheid energie wijzigen die aan </a:t>
            </a:r>
            <a:r>
              <a:rPr lang="nl-NL" dirty="0" err="1" smtClean="0"/>
              <a:t>b.v</a:t>
            </a:r>
            <a:r>
              <a:rPr lang="nl-NL" dirty="0" smtClean="0"/>
              <a:t>. een LED wordt toegevoerd en daarmee de intensiteit waarmee die oplicht.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nl-NL" dirty="0" smtClean="0"/>
              <a:t>Bedenk dat in de praktijk de LED ca. 800 maal per seconde knippert. 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nl-NL" dirty="0" smtClean="0"/>
              <a:t>Echter, niemand kan meer zien dan 100 </a:t>
            </a:r>
            <a:r>
              <a:rPr lang="nl-NL" dirty="0" err="1" smtClean="0"/>
              <a:t>knipperingen</a:t>
            </a:r>
            <a:r>
              <a:rPr lang="nl-NL" dirty="0" smtClean="0"/>
              <a:t> per seconde.</a:t>
            </a:r>
            <a:endParaRPr lang="nl-NL" dirty="0"/>
          </a:p>
        </p:txBody>
      </p:sp>
      <p:sp>
        <p:nvSpPr>
          <p:cNvPr id="6" name="Tekstvak 5">
            <a:extLst>
              <a:ext uri="{FF2B5EF4-FFF2-40B4-BE49-F238E27FC236}">
                <a16:creationId xmlns="" xmlns:a16="http://schemas.microsoft.com/office/drawing/2014/main" id="{6073C9BE-C429-4631-814F-5D377B0CD5A9}"/>
              </a:ext>
            </a:extLst>
          </p:cNvPr>
          <p:cNvSpPr txBox="1"/>
          <p:nvPr/>
        </p:nvSpPr>
        <p:spPr>
          <a:xfrm>
            <a:off x="1403648" y="1347614"/>
            <a:ext cx="1512168" cy="2308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nl-NL" sz="900" b="1" dirty="0" smtClean="0"/>
              <a:t>0% inschakelduur</a:t>
            </a:r>
            <a:endParaRPr lang="nl-NL" sz="900" b="1" dirty="0"/>
          </a:p>
        </p:txBody>
      </p:sp>
      <p:sp>
        <p:nvSpPr>
          <p:cNvPr id="7" name="Tekstvak 6">
            <a:extLst>
              <a:ext uri="{FF2B5EF4-FFF2-40B4-BE49-F238E27FC236}">
                <a16:creationId xmlns="" xmlns:a16="http://schemas.microsoft.com/office/drawing/2014/main" id="{6073C9BE-C429-4631-814F-5D377B0CD5A9}"/>
              </a:ext>
            </a:extLst>
          </p:cNvPr>
          <p:cNvSpPr txBox="1"/>
          <p:nvPr/>
        </p:nvSpPr>
        <p:spPr>
          <a:xfrm>
            <a:off x="1259632" y="1923678"/>
            <a:ext cx="1728192" cy="2308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nl-NL" sz="900" b="1" dirty="0" smtClean="0"/>
              <a:t>25% inschakelduur</a:t>
            </a:r>
            <a:endParaRPr lang="nl-NL" sz="900" b="1" dirty="0"/>
          </a:p>
        </p:txBody>
      </p:sp>
      <p:sp>
        <p:nvSpPr>
          <p:cNvPr id="8" name="Tekstvak 7">
            <a:extLst>
              <a:ext uri="{FF2B5EF4-FFF2-40B4-BE49-F238E27FC236}">
                <a16:creationId xmlns="" xmlns:a16="http://schemas.microsoft.com/office/drawing/2014/main" id="{6073C9BE-C429-4631-814F-5D377B0CD5A9}"/>
              </a:ext>
            </a:extLst>
          </p:cNvPr>
          <p:cNvSpPr txBox="1"/>
          <p:nvPr/>
        </p:nvSpPr>
        <p:spPr>
          <a:xfrm>
            <a:off x="1259632" y="2571750"/>
            <a:ext cx="1728192" cy="2308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nl-NL" sz="900" b="1" dirty="0" smtClean="0"/>
              <a:t>50% inschakelduur</a:t>
            </a:r>
            <a:endParaRPr lang="nl-NL" sz="900" b="1" dirty="0"/>
          </a:p>
        </p:txBody>
      </p:sp>
      <p:sp>
        <p:nvSpPr>
          <p:cNvPr id="9" name="Tekstvak 8">
            <a:extLst>
              <a:ext uri="{FF2B5EF4-FFF2-40B4-BE49-F238E27FC236}">
                <a16:creationId xmlns="" xmlns:a16="http://schemas.microsoft.com/office/drawing/2014/main" id="{6073C9BE-C429-4631-814F-5D377B0CD5A9}"/>
              </a:ext>
            </a:extLst>
          </p:cNvPr>
          <p:cNvSpPr txBox="1"/>
          <p:nvPr/>
        </p:nvSpPr>
        <p:spPr>
          <a:xfrm>
            <a:off x="1259632" y="3219822"/>
            <a:ext cx="1728192" cy="2308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nl-NL" sz="900" b="1" dirty="0" smtClean="0"/>
              <a:t>75% inschakelduur</a:t>
            </a:r>
            <a:endParaRPr lang="nl-NL" sz="900" b="1" dirty="0"/>
          </a:p>
        </p:txBody>
      </p:sp>
      <p:sp>
        <p:nvSpPr>
          <p:cNvPr id="10" name="Tekstvak 9">
            <a:extLst>
              <a:ext uri="{FF2B5EF4-FFF2-40B4-BE49-F238E27FC236}">
                <a16:creationId xmlns="" xmlns:a16="http://schemas.microsoft.com/office/drawing/2014/main" id="{6073C9BE-C429-4631-814F-5D377B0CD5A9}"/>
              </a:ext>
            </a:extLst>
          </p:cNvPr>
          <p:cNvSpPr txBox="1"/>
          <p:nvPr/>
        </p:nvSpPr>
        <p:spPr>
          <a:xfrm>
            <a:off x="1187624" y="3795886"/>
            <a:ext cx="1872208" cy="2308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nl-NL" sz="900" b="1" dirty="0" smtClean="0"/>
              <a:t>100% inschakelduur</a:t>
            </a:r>
            <a:endParaRPr lang="nl-NL" sz="9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M5810video\Documents\Weekendschool\Pi And More\PiAndMore WS - 4 - analog input_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9582"/>
            <a:ext cx="5223154" cy="408411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Dim de </a:t>
            </a:r>
            <a:r>
              <a:rPr lang="en-US" dirty="0" err="1" smtClean="0"/>
              <a:t>BigBlueLED</a:t>
            </a:r>
            <a:r>
              <a:rPr lang="en-US" dirty="0" smtClean="0"/>
              <a:t> met PWM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11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IJL-OMHOOG 14"/>
          <p:cNvSpPr/>
          <p:nvPr/>
        </p:nvSpPr>
        <p:spPr>
          <a:xfrm>
            <a:off x="2195736" y="4443958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vak 13"/>
          <p:cNvSpPr txBox="1"/>
          <p:nvPr/>
        </p:nvSpPr>
        <p:spPr>
          <a:xfrm>
            <a:off x="4499992" y="3867894"/>
            <a:ext cx="576064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 err="1" smtClean="0"/>
              <a:t>Naar</a:t>
            </a:r>
            <a:r>
              <a:rPr lang="en-US" sz="900" dirty="0" smtClean="0"/>
              <a:t> pen 5</a:t>
            </a:r>
            <a:endParaRPr lang="nl-NL" sz="900" dirty="0"/>
          </a:p>
        </p:txBody>
      </p:sp>
      <p:sp>
        <p:nvSpPr>
          <p:cNvPr id="16" name="Tekstvak 15"/>
          <p:cNvSpPr txBox="1"/>
          <p:nvPr/>
        </p:nvSpPr>
        <p:spPr>
          <a:xfrm>
            <a:off x="3419872" y="4774168"/>
            <a:ext cx="4752528" cy="369332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>
                <a:solidFill>
                  <a:schemeClr val="bg1"/>
                </a:solidFill>
              </a:rPr>
              <a:t>Niet vergeten: ontkoppel USB en 9V 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7" name="Tekstvak 24">
            <a:extLst>
              <a:ext uri="{FF2B5EF4-FFF2-40B4-BE49-F238E27FC236}">
                <a16:creationId xmlns="" xmlns:a16="http://schemas.microsoft.com/office/drawing/2014/main" id="{6073C9BE-C429-4631-814F-5D377B0CD5A9}"/>
              </a:ext>
            </a:extLst>
          </p:cNvPr>
          <p:cNvSpPr txBox="1"/>
          <p:nvPr/>
        </p:nvSpPr>
        <p:spPr>
          <a:xfrm>
            <a:off x="4139952" y="1908870"/>
            <a:ext cx="528279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nl-NL" sz="900" dirty="0" smtClean="0"/>
              <a:t>Naar pen 7</a:t>
            </a:r>
            <a:endParaRPr lang="nl-NL" sz="900" dirty="0"/>
          </a:p>
        </p:txBody>
      </p:sp>
      <p:sp>
        <p:nvSpPr>
          <p:cNvPr id="19" name="Tekstvak 24">
            <a:extLst>
              <a:ext uri="{FF2B5EF4-FFF2-40B4-BE49-F238E27FC236}">
                <a16:creationId xmlns="" xmlns:a16="http://schemas.microsoft.com/office/drawing/2014/main" id="{5D5016BD-E991-4EFB-BBBA-396AA1A008B1}"/>
              </a:ext>
            </a:extLst>
          </p:cNvPr>
          <p:cNvSpPr txBox="1"/>
          <p:nvPr/>
        </p:nvSpPr>
        <p:spPr>
          <a:xfrm>
            <a:off x="4606813" y="3332462"/>
            <a:ext cx="528279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nl-NL" sz="900" smtClean="0"/>
              <a:t>Naar pen 4</a:t>
            </a:r>
            <a:endParaRPr lang="nl-NL" sz="900"/>
          </a:p>
        </p:txBody>
      </p:sp>
      <p:sp>
        <p:nvSpPr>
          <p:cNvPr id="20" name="Tekstvak 24">
            <a:extLst>
              <a:ext uri="{FF2B5EF4-FFF2-40B4-BE49-F238E27FC236}">
                <a16:creationId xmlns="" xmlns:a16="http://schemas.microsoft.com/office/drawing/2014/main" id="{6073C9BE-C429-4631-814F-5D377B0CD5A9}"/>
              </a:ext>
            </a:extLst>
          </p:cNvPr>
          <p:cNvSpPr txBox="1"/>
          <p:nvPr/>
        </p:nvSpPr>
        <p:spPr>
          <a:xfrm>
            <a:off x="4085808" y="2571750"/>
            <a:ext cx="864096" cy="13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l-NL" sz="900" dirty="0" smtClean="0"/>
              <a:t>Dunne weerstand</a:t>
            </a:r>
            <a:endParaRPr lang="nl-NL" sz="900" dirty="0"/>
          </a:p>
        </p:txBody>
      </p:sp>
      <p:sp>
        <p:nvSpPr>
          <p:cNvPr id="21" name="Tekstvak 24">
            <a:extLst>
              <a:ext uri="{FF2B5EF4-FFF2-40B4-BE49-F238E27FC236}">
                <a16:creationId xmlns="" xmlns:a16="http://schemas.microsoft.com/office/drawing/2014/main" id="{6073C9BE-C429-4631-814F-5D377B0CD5A9}"/>
              </a:ext>
            </a:extLst>
          </p:cNvPr>
          <p:cNvSpPr txBox="1"/>
          <p:nvPr/>
        </p:nvSpPr>
        <p:spPr>
          <a:xfrm>
            <a:off x="1691680" y="4254659"/>
            <a:ext cx="1008112" cy="13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l-NL" sz="900" dirty="0" smtClean="0"/>
              <a:t>Dikke weerstanden</a:t>
            </a:r>
            <a:endParaRPr lang="nl-NL" sz="900" dirty="0"/>
          </a:p>
        </p:txBody>
      </p:sp>
      <p:sp>
        <p:nvSpPr>
          <p:cNvPr id="22" name="Tekstvak 24">
            <a:extLst>
              <a:ext uri="{FF2B5EF4-FFF2-40B4-BE49-F238E27FC236}">
                <a16:creationId xmlns="" xmlns:a16="http://schemas.microsoft.com/office/drawing/2014/main" id="{6073C9BE-C429-4631-814F-5D377B0CD5A9}"/>
              </a:ext>
            </a:extLst>
          </p:cNvPr>
          <p:cNvSpPr txBox="1"/>
          <p:nvPr/>
        </p:nvSpPr>
        <p:spPr>
          <a:xfrm>
            <a:off x="179512" y="3591226"/>
            <a:ext cx="864096" cy="13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l-NL" sz="900" dirty="0" smtClean="0"/>
              <a:t>is in werkelijkheid</a:t>
            </a:r>
            <a:endParaRPr lang="nl-NL" sz="900" dirty="0"/>
          </a:p>
        </p:txBody>
      </p:sp>
      <p:sp>
        <p:nvSpPr>
          <p:cNvPr id="23" name="Tekstvak 24">
            <a:extLst>
              <a:ext uri="{FF2B5EF4-FFF2-40B4-BE49-F238E27FC236}">
                <a16:creationId xmlns="" xmlns:a16="http://schemas.microsoft.com/office/drawing/2014/main" id="{5D5016BD-E991-4EFB-BBBA-396AA1A008B1}"/>
              </a:ext>
            </a:extLst>
          </p:cNvPr>
          <p:cNvSpPr txBox="1"/>
          <p:nvPr/>
        </p:nvSpPr>
        <p:spPr>
          <a:xfrm>
            <a:off x="4572000" y="3651870"/>
            <a:ext cx="528279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nl-NL" sz="900" dirty="0" smtClean="0"/>
              <a:t>Naar pen 2</a:t>
            </a:r>
            <a:endParaRPr lang="nl-NL" sz="900" dirty="0"/>
          </a:p>
        </p:txBody>
      </p:sp>
      <p:sp>
        <p:nvSpPr>
          <p:cNvPr id="24" name="Tekstvak 24">
            <a:extLst>
              <a:ext uri="{FF2B5EF4-FFF2-40B4-BE49-F238E27FC236}">
                <a16:creationId xmlns="" xmlns:a16="http://schemas.microsoft.com/office/drawing/2014/main" id="{6073C9BE-C429-4631-814F-5D377B0CD5A9}"/>
              </a:ext>
            </a:extLst>
          </p:cNvPr>
          <p:cNvSpPr txBox="1"/>
          <p:nvPr/>
        </p:nvSpPr>
        <p:spPr>
          <a:xfrm>
            <a:off x="223962" y="3075806"/>
            <a:ext cx="864096" cy="13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l-NL" sz="900" dirty="0" smtClean="0"/>
              <a:t>Dunne weerstand</a:t>
            </a:r>
            <a:endParaRPr lang="nl-NL" sz="900" dirty="0"/>
          </a:p>
        </p:txBody>
      </p:sp>
      <p:sp>
        <p:nvSpPr>
          <p:cNvPr id="25" name="Tekstvak 24">
            <a:extLst>
              <a:ext uri="{FF2B5EF4-FFF2-40B4-BE49-F238E27FC236}">
                <a16:creationId xmlns="" xmlns:a16="http://schemas.microsoft.com/office/drawing/2014/main" id="{6073C9BE-C429-4631-814F-5D377B0CD5A9}"/>
              </a:ext>
            </a:extLst>
          </p:cNvPr>
          <p:cNvSpPr txBox="1"/>
          <p:nvPr/>
        </p:nvSpPr>
        <p:spPr>
          <a:xfrm>
            <a:off x="971600" y="1059582"/>
            <a:ext cx="576064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nl-NL" sz="900" dirty="0" smtClean="0"/>
              <a:t>Naar pen A4</a:t>
            </a:r>
            <a:endParaRPr lang="nl-NL" sz="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Test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Sluit de USB en de 9V kabel weer aan</a:t>
            </a:r>
          </a:p>
          <a:p>
            <a:r>
              <a:rPr lang="nl-NL" dirty="0" smtClean="0"/>
              <a:t>Je zult zien dat </a:t>
            </a:r>
            <a:r>
              <a:rPr lang="nl-NL" dirty="0" err="1" smtClean="0"/>
              <a:t>scratchClient</a:t>
            </a:r>
            <a:r>
              <a:rPr lang="nl-NL" dirty="0" smtClean="0"/>
              <a:t> de </a:t>
            </a:r>
            <a:r>
              <a:rPr lang="nl-NL" dirty="0" err="1" smtClean="0"/>
              <a:t>Arduino</a:t>
            </a:r>
            <a:r>
              <a:rPr lang="nl-NL" dirty="0" smtClean="0"/>
              <a:t> weer vindt</a:t>
            </a:r>
          </a:p>
          <a:p>
            <a:r>
              <a:rPr lang="nl-NL" dirty="0" smtClean="0"/>
              <a:t>De </a:t>
            </a:r>
            <a:r>
              <a:rPr lang="nl-NL" dirty="0" err="1" smtClean="0"/>
              <a:t>config</a:t>
            </a:r>
            <a:r>
              <a:rPr lang="nl-NL" dirty="0" smtClean="0"/>
              <a:t> file heb je eerder al bijgewerkt, dus het is niet nodig om </a:t>
            </a:r>
            <a:r>
              <a:rPr lang="nl-NL" dirty="0" err="1" smtClean="0"/>
              <a:t>scratchClient</a:t>
            </a:r>
            <a:r>
              <a:rPr lang="nl-NL" dirty="0" smtClean="0"/>
              <a:t> opnieuw te starten</a:t>
            </a:r>
          </a:p>
          <a:p>
            <a:r>
              <a:rPr lang="nl-NL" dirty="0" smtClean="0"/>
              <a:t>Zend </a:t>
            </a:r>
            <a:r>
              <a:rPr lang="nl-NL" i="1" dirty="0" err="1" smtClean="0"/>
              <a:t>BigBlueLED</a:t>
            </a:r>
            <a:r>
              <a:rPr lang="nl-NL" i="1" dirty="0" smtClean="0"/>
              <a:t> </a:t>
            </a:r>
            <a:r>
              <a:rPr lang="nl-NL" dirty="0" smtClean="0"/>
              <a:t>waarden tussen 0 en 255</a:t>
            </a:r>
          </a:p>
          <a:p>
            <a:pPr lvl="1"/>
            <a:r>
              <a:rPr lang="nl-NL" dirty="0" smtClean="0"/>
              <a:t>Verandert de helderheid van de blauwe LED?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12</a:t>
            </a:fld>
            <a:endParaRPr lang="nl-NL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nl-NL" smtClean="0"/>
              <a:t>Verbind de Potmeter en Big Blue LED (via Scratch)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Maak wat code die de waarde van de potentiometer (tussen 0 en 1023) omzet naar een waarde in het bereik van 0 tot 255 (deel het dus door 4) en de waarde van </a:t>
            </a:r>
            <a:r>
              <a:rPr lang="nl-NL" i="1" dirty="0" err="1" smtClean="0"/>
              <a:t>BigBlueLED</a:t>
            </a:r>
            <a:r>
              <a:rPr lang="nl-NL" dirty="0" smtClean="0"/>
              <a:t> zet.</a:t>
            </a:r>
          </a:p>
          <a:p>
            <a:r>
              <a:rPr lang="nl-NL" dirty="0" smtClean="0"/>
              <a:t>Probeer om de met de potmeter de lichtintensiteit te veranderen.</a:t>
            </a:r>
          </a:p>
          <a:p>
            <a:r>
              <a:rPr lang="nl-NL" dirty="0" smtClean="0"/>
              <a:t>Merk op dat als er naar rechts gedraaid wordt, de intensiteit omlaag gaat.</a:t>
            </a:r>
          </a:p>
          <a:p>
            <a:pPr lvl="1"/>
            <a:r>
              <a:rPr lang="nl-NL" dirty="0" smtClean="0"/>
              <a:t>Je zou misschien verwachten dat die omhoog gaat …</a:t>
            </a:r>
          </a:p>
          <a:p>
            <a:pPr lvl="1"/>
            <a:r>
              <a:rPr lang="nl-NL" dirty="0" smtClean="0"/>
              <a:t>Hoe kun je dit simpel veranderen door twee draden om te draaien?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13</a:t>
            </a:fld>
            <a:endParaRPr lang="nl-NL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mtClean="0"/>
              <a:t>Het besturen van een servo met PWM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60032" y="1200150"/>
            <a:ext cx="3826768" cy="3603847"/>
          </a:xfrm>
        </p:spPr>
        <p:txBody>
          <a:bodyPr>
            <a:normAutofit fontScale="77500" lnSpcReduction="20000"/>
          </a:bodyPr>
          <a:lstStyle/>
          <a:p>
            <a:r>
              <a:rPr lang="nl-NL" dirty="0" smtClean="0"/>
              <a:t>De positie van de </a:t>
            </a:r>
            <a:r>
              <a:rPr lang="nl-NL" dirty="0" err="1" smtClean="0"/>
              <a:t>servo</a:t>
            </a:r>
            <a:r>
              <a:rPr lang="nl-NL" dirty="0" smtClean="0"/>
              <a:t> wordt veranderd door er pulsen van verschillende breedte naar toe te sturen.</a:t>
            </a:r>
          </a:p>
          <a:p>
            <a:r>
              <a:rPr lang="nl-NL" dirty="0" smtClean="0"/>
              <a:t>De </a:t>
            </a:r>
            <a:r>
              <a:rPr lang="nl-NL" dirty="0" err="1" smtClean="0"/>
              <a:t>servo</a:t>
            </a:r>
            <a:r>
              <a:rPr lang="nl-NL" dirty="0" smtClean="0"/>
              <a:t> kijkt naar de pulsbreedte en draait zoals gewenst.</a:t>
            </a:r>
          </a:p>
          <a:p>
            <a:r>
              <a:rPr lang="nl-NL" dirty="0" smtClean="0"/>
              <a:t>De </a:t>
            </a:r>
            <a:r>
              <a:rPr lang="nl-NL" dirty="0" err="1" smtClean="0"/>
              <a:t>servo</a:t>
            </a:r>
            <a:r>
              <a:rPr lang="nl-NL" dirty="0" smtClean="0"/>
              <a:t> krijgt apart spanning.</a:t>
            </a:r>
          </a:p>
          <a:p>
            <a:r>
              <a:rPr lang="nl-NL" dirty="0" smtClean="0"/>
              <a:t>Bij een </a:t>
            </a:r>
            <a:r>
              <a:rPr lang="nl-NL" dirty="0" err="1" smtClean="0"/>
              <a:t>servo</a:t>
            </a:r>
            <a:r>
              <a:rPr lang="nl-NL" dirty="0" smtClean="0"/>
              <a:t> bestuurt de pulsbreedte </a:t>
            </a:r>
            <a:r>
              <a:rPr lang="nl-NL" i="1" dirty="0" smtClean="0"/>
              <a:t>niet</a:t>
            </a:r>
            <a:r>
              <a:rPr lang="nl-NL" dirty="0" smtClean="0"/>
              <a:t> de hoeveelheid energie die naar de </a:t>
            </a:r>
            <a:r>
              <a:rPr lang="nl-NL" dirty="0" err="1" smtClean="0"/>
              <a:t>servo</a:t>
            </a:r>
            <a:r>
              <a:rPr lang="nl-NL" dirty="0" smtClean="0"/>
              <a:t> wordt gestuurd.</a:t>
            </a:r>
          </a:p>
          <a:p>
            <a:r>
              <a:rPr lang="nl-NL" dirty="0" smtClean="0"/>
              <a:t>Met een </a:t>
            </a:r>
            <a:r>
              <a:rPr lang="nl-NL" dirty="0" err="1" smtClean="0"/>
              <a:t>servo</a:t>
            </a:r>
            <a:r>
              <a:rPr lang="nl-NL" dirty="0" smtClean="0"/>
              <a:t> is pulsbreedte  modulatie eigenlijk een  communicatieprotocol.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14</a:t>
            </a:fld>
            <a:endParaRPr lang="nl-NL"/>
          </a:p>
        </p:txBody>
      </p:sp>
      <p:pic>
        <p:nvPicPr>
          <p:cNvPr id="7170" name="Picture 2" descr="C:\Users\M5810video\Documents\Weekendschool\Github\Old\pw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203598"/>
            <a:ext cx="4054877" cy="3351138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323528" y="1563638"/>
            <a:ext cx="648072" cy="266429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M5810video\Documents\Weekendschool\Pi And More\PiAndMore WS - 4 - analog input_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9582"/>
            <a:ext cx="5223154" cy="408411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Voeg de </a:t>
            </a:r>
            <a:r>
              <a:rPr lang="nl-NL" dirty="0" err="1" smtClean="0"/>
              <a:t>servo</a:t>
            </a:r>
            <a:r>
              <a:rPr lang="nl-NL" dirty="0" smtClean="0"/>
              <a:t> toe op pen 12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15</a:t>
            </a:fld>
            <a:endParaRPr lang="nl-NL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-OMHOOG 13"/>
          <p:cNvSpPr/>
          <p:nvPr/>
        </p:nvSpPr>
        <p:spPr>
          <a:xfrm rot="10800000">
            <a:off x="7609036" y="2859782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-OMHOOG 15"/>
          <p:cNvSpPr/>
          <p:nvPr/>
        </p:nvSpPr>
        <p:spPr>
          <a:xfrm>
            <a:off x="7609036" y="3723878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kstvak 16"/>
          <p:cNvSpPr txBox="1"/>
          <p:nvPr/>
        </p:nvSpPr>
        <p:spPr>
          <a:xfrm>
            <a:off x="6444208" y="4227934"/>
            <a:ext cx="269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Donkerbruine draad hier</a:t>
            </a:r>
            <a:endParaRPr lang="nl-NL" dirty="0"/>
          </a:p>
        </p:txBody>
      </p:sp>
      <p:sp>
        <p:nvSpPr>
          <p:cNvPr id="19" name="Tekstvak 18"/>
          <p:cNvSpPr txBox="1"/>
          <p:nvPr/>
        </p:nvSpPr>
        <p:spPr>
          <a:xfrm>
            <a:off x="4499992" y="3867894"/>
            <a:ext cx="43204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l-NL" sz="900" b="1" smtClean="0"/>
              <a:t>to pin 5</a:t>
            </a:r>
            <a:endParaRPr lang="nl-NL" sz="900" b="1"/>
          </a:p>
        </p:txBody>
      </p:sp>
      <p:sp>
        <p:nvSpPr>
          <p:cNvPr id="20" name="Tekstvak 19"/>
          <p:cNvSpPr txBox="1"/>
          <p:nvPr/>
        </p:nvSpPr>
        <p:spPr>
          <a:xfrm>
            <a:off x="4499992" y="3867894"/>
            <a:ext cx="576064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l-NL" sz="900" smtClean="0"/>
              <a:t>Naar pen 5</a:t>
            </a:r>
            <a:endParaRPr lang="nl-NL" sz="900"/>
          </a:p>
        </p:txBody>
      </p:sp>
      <p:sp>
        <p:nvSpPr>
          <p:cNvPr id="21" name="Tekstvak 20"/>
          <p:cNvSpPr txBox="1"/>
          <p:nvPr/>
        </p:nvSpPr>
        <p:spPr>
          <a:xfrm>
            <a:off x="3419872" y="4774168"/>
            <a:ext cx="4752528" cy="369332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mtClean="0">
                <a:solidFill>
                  <a:schemeClr val="bg1"/>
                </a:solidFill>
              </a:rPr>
              <a:t>Niet vergeten: ontkoppel USB en 9V </a:t>
            </a:r>
            <a:endParaRPr lang="nl-NL">
              <a:solidFill>
                <a:schemeClr val="bg1"/>
              </a:solidFill>
            </a:endParaRPr>
          </a:p>
        </p:txBody>
      </p:sp>
      <p:sp>
        <p:nvSpPr>
          <p:cNvPr id="22" name="Tekstvak 24">
            <a:extLst>
              <a:ext uri="{FF2B5EF4-FFF2-40B4-BE49-F238E27FC236}">
                <a16:creationId xmlns="" xmlns:a16="http://schemas.microsoft.com/office/drawing/2014/main" id="{6073C9BE-C429-4631-814F-5D377B0CD5A9}"/>
              </a:ext>
            </a:extLst>
          </p:cNvPr>
          <p:cNvSpPr txBox="1"/>
          <p:nvPr/>
        </p:nvSpPr>
        <p:spPr>
          <a:xfrm>
            <a:off x="4139952" y="1908870"/>
            <a:ext cx="528279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nl-NL" sz="900" smtClean="0"/>
              <a:t>Naar pen 7</a:t>
            </a:r>
            <a:endParaRPr lang="nl-NL" sz="900"/>
          </a:p>
        </p:txBody>
      </p:sp>
      <p:sp>
        <p:nvSpPr>
          <p:cNvPr id="23" name="Tekstvak 24">
            <a:extLst>
              <a:ext uri="{FF2B5EF4-FFF2-40B4-BE49-F238E27FC236}">
                <a16:creationId xmlns="" xmlns:a16="http://schemas.microsoft.com/office/drawing/2014/main" id="{5D5016BD-E991-4EFB-BBBA-396AA1A008B1}"/>
              </a:ext>
            </a:extLst>
          </p:cNvPr>
          <p:cNvSpPr txBox="1"/>
          <p:nvPr/>
        </p:nvSpPr>
        <p:spPr>
          <a:xfrm>
            <a:off x="4606813" y="3332462"/>
            <a:ext cx="528279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nl-NL" sz="900" smtClean="0"/>
              <a:t>Naar pen 4</a:t>
            </a:r>
            <a:endParaRPr lang="nl-NL" sz="900"/>
          </a:p>
        </p:txBody>
      </p:sp>
      <p:sp>
        <p:nvSpPr>
          <p:cNvPr id="24" name="Tekstvak 24">
            <a:extLst>
              <a:ext uri="{FF2B5EF4-FFF2-40B4-BE49-F238E27FC236}">
                <a16:creationId xmlns="" xmlns:a16="http://schemas.microsoft.com/office/drawing/2014/main" id="{6073C9BE-C429-4631-814F-5D377B0CD5A9}"/>
              </a:ext>
            </a:extLst>
          </p:cNvPr>
          <p:cNvSpPr txBox="1"/>
          <p:nvPr/>
        </p:nvSpPr>
        <p:spPr>
          <a:xfrm>
            <a:off x="4085808" y="2571750"/>
            <a:ext cx="864096" cy="13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l-NL" sz="900" smtClean="0"/>
              <a:t>Dunne weerstand</a:t>
            </a:r>
            <a:endParaRPr lang="nl-NL" sz="900"/>
          </a:p>
        </p:txBody>
      </p:sp>
      <p:sp>
        <p:nvSpPr>
          <p:cNvPr id="25" name="Tekstvak 24">
            <a:extLst>
              <a:ext uri="{FF2B5EF4-FFF2-40B4-BE49-F238E27FC236}">
                <a16:creationId xmlns="" xmlns:a16="http://schemas.microsoft.com/office/drawing/2014/main" id="{6073C9BE-C429-4631-814F-5D377B0CD5A9}"/>
              </a:ext>
            </a:extLst>
          </p:cNvPr>
          <p:cNvSpPr txBox="1"/>
          <p:nvPr/>
        </p:nvSpPr>
        <p:spPr>
          <a:xfrm>
            <a:off x="1691680" y="4254659"/>
            <a:ext cx="1008112" cy="13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l-NL" sz="900" smtClean="0"/>
              <a:t>Dikke weerstanden</a:t>
            </a:r>
            <a:endParaRPr lang="nl-NL" sz="900"/>
          </a:p>
        </p:txBody>
      </p:sp>
      <p:sp>
        <p:nvSpPr>
          <p:cNvPr id="26" name="Tekstvak 24">
            <a:extLst>
              <a:ext uri="{FF2B5EF4-FFF2-40B4-BE49-F238E27FC236}">
                <a16:creationId xmlns="" xmlns:a16="http://schemas.microsoft.com/office/drawing/2014/main" id="{6073C9BE-C429-4631-814F-5D377B0CD5A9}"/>
              </a:ext>
            </a:extLst>
          </p:cNvPr>
          <p:cNvSpPr txBox="1"/>
          <p:nvPr/>
        </p:nvSpPr>
        <p:spPr>
          <a:xfrm>
            <a:off x="179512" y="3591226"/>
            <a:ext cx="864096" cy="13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l-NL" sz="900" smtClean="0"/>
              <a:t>is in werkelijkheid</a:t>
            </a:r>
            <a:endParaRPr lang="nl-NL" sz="900"/>
          </a:p>
        </p:txBody>
      </p:sp>
      <p:sp>
        <p:nvSpPr>
          <p:cNvPr id="27" name="Tekstvak 24">
            <a:extLst>
              <a:ext uri="{FF2B5EF4-FFF2-40B4-BE49-F238E27FC236}">
                <a16:creationId xmlns="" xmlns:a16="http://schemas.microsoft.com/office/drawing/2014/main" id="{5D5016BD-E991-4EFB-BBBA-396AA1A008B1}"/>
              </a:ext>
            </a:extLst>
          </p:cNvPr>
          <p:cNvSpPr txBox="1"/>
          <p:nvPr/>
        </p:nvSpPr>
        <p:spPr>
          <a:xfrm>
            <a:off x="4572000" y="3651870"/>
            <a:ext cx="528279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nl-NL" sz="900" smtClean="0"/>
              <a:t>Naar pen 2</a:t>
            </a:r>
            <a:endParaRPr lang="nl-NL" sz="900"/>
          </a:p>
        </p:txBody>
      </p:sp>
      <p:sp>
        <p:nvSpPr>
          <p:cNvPr id="28" name="Tekstvak 24">
            <a:extLst>
              <a:ext uri="{FF2B5EF4-FFF2-40B4-BE49-F238E27FC236}">
                <a16:creationId xmlns="" xmlns:a16="http://schemas.microsoft.com/office/drawing/2014/main" id="{6073C9BE-C429-4631-814F-5D377B0CD5A9}"/>
              </a:ext>
            </a:extLst>
          </p:cNvPr>
          <p:cNvSpPr txBox="1"/>
          <p:nvPr/>
        </p:nvSpPr>
        <p:spPr>
          <a:xfrm>
            <a:off x="223962" y="3075806"/>
            <a:ext cx="864096" cy="13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l-NL" sz="900" smtClean="0"/>
              <a:t>Dunne weerstand</a:t>
            </a:r>
            <a:endParaRPr lang="nl-NL" sz="900"/>
          </a:p>
        </p:txBody>
      </p:sp>
      <p:sp>
        <p:nvSpPr>
          <p:cNvPr id="29" name="Tekstvak 28">
            <a:extLst>
              <a:ext uri="{FF2B5EF4-FFF2-40B4-BE49-F238E27FC236}">
                <a16:creationId xmlns="" xmlns:a16="http://schemas.microsoft.com/office/drawing/2014/main" id="{6073C9BE-C429-4631-814F-5D377B0CD5A9}"/>
              </a:ext>
            </a:extLst>
          </p:cNvPr>
          <p:cNvSpPr txBox="1"/>
          <p:nvPr/>
        </p:nvSpPr>
        <p:spPr>
          <a:xfrm>
            <a:off x="971600" y="1059582"/>
            <a:ext cx="576064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nl-NL" sz="900" smtClean="0"/>
              <a:t>Naar pen A4</a:t>
            </a:r>
            <a:endParaRPr lang="nl-NL" sz="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mtClean="0"/>
              <a:t>Het testen van de </a:t>
            </a:r>
            <a:br>
              <a:rPr lang="nl-NL" smtClean="0"/>
            </a:br>
            <a:r>
              <a:rPr lang="nl-NL" smtClean="0"/>
              <a:t>servo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47864"/>
          </a:xfrm>
        </p:spPr>
        <p:txBody>
          <a:bodyPr>
            <a:normAutofit fontScale="92500" lnSpcReduction="20000"/>
          </a:bodyPr>
          <a:lstStyle/>
          <a:p>
            <a:r>
              <a:rPr lang="nl-NL" dirty="0" smtClean="0"/>
              <a:t>Sluit de USB en 9V kabel aan.</a:t>
            </a:r>
          </a:p>
          <a:p>
            <a:r>
              <a:rPr lang="nl-NL" dirty="0" smtClean="0"/>
              <a:t>Werk de lus bij waar je de waarde van </a:t>
            </a:r>
            <a:r>
              <a:rPr lang="nl-NL" i="1" dirty="0" smtClean="0"/>
              <a:t>Big Blue LED </a:t>
            </a:r>
            <a:r>
              <a:rPr lang="nl-NL" dirty="0" smtClean="0"/>
              <a:t>zet</a:t>
            </a:r>
            <a:br>
              <a:rPr lang="nl-NL" dirty="0" smtClean="0"/>
            </a:br>
            <a:r>
              <a:rPr lang="nl-NL" dirty="0" smtClean="0"/>
              <a:t>om nu ook </a:t>
            </a:r>
            <a:r>
              <a:rPr lang="nl-NL" i="1" dirty="0" err="1" smtClean="0"/>
              <a:t>Servo</a:t>
            </a:r>
            <a:r>
              <a:rPr lang="nl-NL" i="1" dirty="0" smtClean="0"/>
              <a:t> 1</a:t>
            </a:r>
            <a:r>
              <a:rPr lang="nl-NL" dirty="0" smtClean="0"/>
              <a:t> een waarde te geven afhankelijk van de stand van de potmeter</a:t>
            </a:r>
          </a:p>
          <a:p>
            <a:pPr lvl="1"/>
            <a:r>
              <a:rPr lang="nl-NL" dirty="0" smtClean="0"/>
              <a:t>Maar kijk uit: de waarden moeten zijn tussen 0 en 180.</a:t>
            </a:r>
          </a:p>
          <a:p>
            <a:pPr lvl="1"/>
            <a:r>
              <a:rPr lang="nl-NL" dirty="0" smtClean="0"/>
              <a:t>Om overflow te voorkomen: deel eerst door 1024, vermenigvuldig dan met 180.</a:t>
            </a:r>
          </a:p>
          <a:p>
            <a:r>
              <a:rPr lang="nl-NL" dirty="0" smtClean="0"/>
              <a:t>Het kan zijn dat je ziet dat de </a:t>
            </a:r>
            <a:r>
              <a:rPr lang="nl-NL" dirty="0" err="1" smtClean="0"/>
              <a:t>servo</a:t>
            </a:r>
            <a:r>
              <a:rPr lang="nl-NL" dirty="0" smtClean="0"/>
              <a:t> wat kleine bewegingen maakt (</a:t>
            </a:r>
            <a:r>
              <a:rPr lang="nl-NL" dirty="0" err="1" smtClean="0"/>
              <a:t>jitter</a:t>
            </a:r>
            <a:r>
              <a:rPr lang="nl-NL" dirty="0" smtClean="0"/>
              <a:t>). </a:t>
            </a:r>
          </a:p>
          <a:p>
            <a:pPr lvl="1"/>
            <a:r>
              <a:rPr lang="nl-NL" dirty="0" smtClean="0"/>
              <a:t>Omdat de waarde van de potmeter een beetje varieert en er wat variaties in de voedingspanning zijn, is de waarde van de potmeter niet constant.</a:t>
            </a:r>
          </a:p>
          <a:p>
            <a:pPr lvl="1"/>
            <a:r>
              <a:rPr lang="nl-NL" dirty="0" smtClean="0"/>
              <a:t>In de geavanceerde workshop besteden we aandacht hoe we met </a:t>
            </a:r>
            <a:r>
              <a:rPr lang="nl-NL" dirty="0" err="1" smtClean="0"/>
              <a:t>jitter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                  kunnen omgaan.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16</a:t>
            </a:fld>
            <a:endParaRPr lang="nl-NL"/>
          </a:p>
        </p:txBody>
      </p:sp>
      <p:cxnSp>
        <p:nvCxnSpPr>
          <p:cNvPr id="7" name="Gebogen verbindingslijn 6"/>
          <p:cNvCxnSpPr>
            <a:endCxn id="5" idx="3"/>
          </p:cNvCxnSpPr>
          <p:nvPr/>
        </p:nvCxnSpPr>
        <p:spPr>
          <a:xfrm rot="5400000" flipH="1" flipV="1">
            <a:off x="6892584" y="1566622"/>
            <a:ext cx="2212937" cy="661417"/>
          </a:xfrm>
          <a:prstGeom prst="bentConnector4">
            <a:avLst>
              <a:gd name="adj1" fmla="val -806"/>
              <a:gd name="adj2" fmla="val 134562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Y:\screenshots\2018-09-02__19-48-15359105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95486"/>
            <a:ext cx="3253705" cy="1190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mtClean="0"/>
              <a:t>Bestuur de zoemer met PWM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 zoemer maakt geluid als die een signaal krijgt in het hoorbare frequentiegebied.</a:t>
            </a:r>
          </a:p>
          <a:p>
            <a:r>
              <a:rPr lang="nl-NL" dirty="0" smtClean="0"/>
              <a:t>Een PWM signaal op </a:t>
            </a:r>
            <a:r>
              <a:rPr lang="nl-NL" dirty="0" err="1" smtClean="0"/>
              <a:t>Arduino</a:t>
            </a:r>
            <a:r>
              <a:rPr lang="nl-NL" dirty="0" smtClean="0"/>
              <a:t> geeft ca. 800 Hz.</a:t>
            </a:r>
          </a:p>
          <a:p>
            <a:pPr lvl="1"/>
            <a:r>
              <a:rPr lang="nl-NL" dirty="0" smtClean="0"/>
              <a:t>Verschillend op verschillende pennen</a:t>
            </a:r>
          </a:p>
          <a:p>
            <a:r>
              <a:rPr lang="nl-NL" dirty="0" smtClean="0"/>
              <a:t>Je zult zien dat er niet veel invloed is met het veranderen van de inschakelduur.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17</a:t>
            </a:fld>
            <a:endParaRPr lang="nl-NL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M5810video\Documents\Weekendschool\Pi And More\PiAndMore WS - 4 - analog input_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9582"/>
            <a:ext cx="5223154" cy="408411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mtClean="0"/>
              <a:t>Sluit de zoemer aan op pen 11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18</a:t>
            </a:fld>
            <a:endParaRPr lang="nl-NL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IJL-OMHOOG 14"/>
          <p:cNvSpPr/>
          <p:nvPr/>
        </p:nvSpPr>
        <p:spPr>
          <a:xfrm>
            <a:off x="2195736" y="4443958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-OMHOOG 13"/>
          <p:cNvSpPr/>
          <p:nvPr/>
        </p:nvSpPr>
        <p:spPr>
          <a:xfrm rot="10800000">
            <a:off x="7362384" y="2859782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-OMHOOG 15"/>
          <p:cNvSpPr/>
          <p:nvPr/>
        </p:nvSpPr>
        <p:spPr>
          <a:xfrm>
            <a:off x="7362384" y="3723878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kstvak 16"/>
          <p:cNvSpPr txBox="1"/>
          <p:nvPr/>
        </p:nvSpPr>
        <p:spPr>
          <a:xfrm>
            <a:off x="2843808" y="987574"/>
            <a:ext cx="2376264" cy="923330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mtClean="0">
                <a:solidFill>
                  <a:schemeClr val="bg1"/>
                </a:solidFill>
              </a:rPr>
              <a:t>Let goed op dat je Vcc, GND en I/O goed aansluit!</a:t>
            </a:r>
          </a:p>
        </p:txBody>
      </p:sp>
      <p:sp>
        <p:nvSpPr>
          <p:cNvPr id="19" name="Tekstvak 18"/>
          <p:cNvSpPr txBox="1"/>
          <p:nvPr/>
        </p:nvSpPr>
        <p:spPr>
          <a:xfrm>
            <a:off x="4499992" y="3867894"/>
            <a:ext cx="43204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l-NL" sz="900" b="1" smtClean="0"/>
              <a:t>to pin 5</a:t>
            </a:r>
            <a:endParaRPr lang="nl-NL" sz="900" b="1"/>
          </a:p>
        </p:txBody>
      </p:sp>
      <p:sp>
        <p:nvSpPr>
          <p:cNvPr id="20" name="Tekstvak 19"/>
          <p:cNvSpPr txBox="1"/>
          <p:nvPr/>
        </p:nvSpPr>
        <p:spPr>
          <a:xfrm>
            <a:off x="4499992" y="3867894"/>
            <a:ext cx="576064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l-NL" sz="900" smtClean="0"/>
              <a:t>Naar pen 5</a:t>
            </a:r>
            <a:endParaRPr lang="nl-NL" sz="900"/>
          </a:p>
        </p:txBody>
      </p:sp>
      <p:sp>
        <p:nvSpPr>
          <p:cNvPr id="21" name="Tekstvak 20"/>
          <p:cNvSpPr txBox="1"/>
          <p:nvPr/>
        </p:nvSpPr>
        <p:spPr>
          <a:xfrm>
            <a:off x="3419872" y="4774168"/>
            <a:ext cx="4752528" cy="369332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mtClean="0">
                <a:solidFill>
                  <a:schemeClr val="bg1"/>
                </a:solidFill>
              </a:rPr>
              <a:t>Niet vergeten: ontkoppel USB en 9V </a:t>
            </a:r>
            <a:endParaRPr lang="nl-NL">
              <a:solidFill>
                <a:schemeClr val="bg1"/>
              </a:solidFill>
            </a:endParaRPr>
          </a:p>
        </p:txBody>
      </p:sp>
      <p:sp>
        <p:nvSpPr>
          <p:cNvPr id="22" name="Tekstvak 24">
            <a:extLst>
              <a:ext uri="{FF2B5EF4-FFF2-40B4-BE49-F238E27FC236}">
                <a16:creationId xmlns="" xmlns:a16="http://schemas.microsoft.com/office/drawing/2014/main" id="{6073C9BE-C429-4631-814F-5D377B0CD5A9}"/>
              </a:ext>
            </a:extLst>
          </p:cNvPr>
          <p:cNvSpPr txBox="1"/>
          <p:nvPr/>
        </p:nvSpPr>
        <p:spPr>
          <a:xfrm>
            <a:off x="4139952" y="1908870"/>
            <a:ext cx="528279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nl-NL" sz="900" smtClean="0"/>
              <a:t>Naar pen 7</a:t>
            </a:r>
            <a:endParaRPr lang="nl-NL" sz="900"/>
          </a:p>
        </p:txBody>
      </p:sp>
      <p:sp>
        <p:nvSpPr>
          <p:cNvPr id="23" name="Tekstvak 24">
            <a:extLst>
              <a:ext uri="{FF2B5EF4-FFF2-40B4-BE49-F238E27FC236}">
                <a16:creationId xmlns="" xmlns:a16="http://schemas.microsoft.com/office/drawing/2014/main" id="{5D5016BD-E991-4EFB-BBBA-396AA1A008B1}"/>
              </a:ext>
            </a:extLst>
          </p:cNvPr>
          <p:cNvSpPr txBox="1"/>
          <p:nvPr/>
        </p:nvSpPr>
        <p:spPr>
          <a:xfrm>
            <a:off x="4606813" y="3332462"/>
            <a:ext cx="528279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nl-NL" sz="900" smtClean="0"/>
              <a:t>Naar pen 4</a:t>
            </a:r>
            <a:endParaRPr lang="nl-NL" sz="900"/>
          </a:p>
        </p:txBody>
      </p:sp>
      <p:sp>
        <p:nvSpPr>
          <p:cNvPr id="24" name="Tekstvak 24">
            <a:extLst>
              <a:ext uri="{FF2B5EF4-FFF2-40B4-BE49-F238E27FC236}">
                <a16:creationId xmlns="" xmlns:a16="http://schemas.microsoft.com/office/drawing/2014/main" id="{6073C9BE-C429-4631-814F-5D377B0CD5A9}"/>
              </a:ext>
            </a:extLst>
          </p:cNvPr>
          <p:cNvSpPr txBox="1"/>
          <p:nvPr/>
        </p:nvSpPr>
        <p:spPr>
          <a:xfrm>
            <a:off x="4085808" y="2571750"/>
            <a:ext cx="864096" cy="13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l-NL" sz="900" smtClean="0"/>
              <a:t>Dunne weerstand</a:t>
            </a:r>
            <a:endParaRPr lang="nl-NL" sz="900"/>
          </a:p>
        </p:txBody>
      </p:sp>
      <p:sp>
        <p:nvSpPr>
          <p:cNvPr id="25" name="Tekstvak 24">
            <a:extLst>
              <a:ext uri="{FF2B5EF4-FFF2-40B4-BE49-F238E27FC236}">
                <a16:creationId xmlns="" xmlns:a16="http://schemas.microsoft.com/office/drawing/2014/main" id="{6073C9BE-C429-4631-814F-5D377B0CD5A9}"/>
              </a:ext>
            </a:extLst>
          </p:cNvPr>
          <p:cNvSpPr txBox="1"/>
          <p:nvPr/>
        </p:nvSpPr>
        <p:spPr>
          <a:xfrm>
            <a:off x="1691680" y="4254659"/>
            <a:ext cx="1008112" cy="13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l-NL" sz="900" smtClean="0"/>
              <a:t>Dikke weerstanden</a:t>
            </a:r>
            <a:endParaRPr lang="nl-NL" sz="900"/>
          </a:p>
        </p:txBody>
      </p:sp>
      <p:sp>
        <p:nvSpPr>
          <p:cNvPr id="26" name="Tekstvak 24">
            <a:extLst>
              <a:ext uri="{FF2B5EF4-FFF2-40B4-BE49-F238E27FC236}">
                <a16:creationId xmlns="" xmlns:a16="http://schemas.microsoft.com/office/drawing/2014/main" id="{6073C9BE-C429-4631-814F-5D377B0CD5A9}"/>
              </a:ext>
            </a:extLst>
          </p:cNvPr>
          <p:cNvSpPr txBox="1"/>
          <p:nvPr/>
        </p:nvSpPr>
        <p:spPr>
          <a:xfrm>
            <a:off x="179512" y="3591226"/>
            <a:ext cx="864096" cy="13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l-NL" sz="900" smtClean="0"/>
              <a:t>is in werkelijkheid</a:t>
            </a:r>
            <a:endParaRPr lang="nl-NL" sz="900"/>
          </a:p>
        </p:txBody>
      </p:sp>
      <p:sp>
        <p:nvSpPr>
          <p:cNvPr id="27" name="Tekstvak 24">
            <a:extLst>
              <a:ext uri="{FF2B5EF4-FFF2-40B4-BE49-F238E27FC236}">
                <a16:creationId xmlns="" xmlns:a16="http://schemas.microsoft.com/office/drawing/2014/main" id="{5D5016BD-E991-4EFB-BBBA-396AA1A008B1}"/>
              </a:ext>
            </a:extLst>
          </p:cNvPr>
          <p:cNvSpPr txBox="1"/>
          <p:nvPr/>
        </p:nvSpPr>
        <p:spPr>
          <a:xfrm>
            <a:off x="4572000" y="3651870"/>
            <a:ext cx="528279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nl-NL" sz="900" smtClean="0"/>
              <a:t>Naar pen 2</a:t>
            </a:r>
            <a:endParaRPr lang="nl-NL" sz="900"/>
          </a:p>
        </p:txBody>
      </p:sp>
      <p:sp>
        <p:nvSpPr>
          <p:cNvPr id="28" name="Tekstvak 24">
            <a:extLst>
              <a:ext uri="{FF2B5EF4-FFF2-40B4-BE49-F238E27FC236}">
                <a16:creationId xmlns="" xmlns:a16="http://schemas.microsoft.com/office/drawing/2014/main" id="{6073C9BE-C429-4631-814F-5D377B0CD5A9}"/>
              </a:ext>
            </a:extLst>
          </p:cNvPr>
          <p:cNvSpPr txBox="1"/>
          <p:nvPr/>
        </p:nvSpPr>
        <p:spPr>
          <a:xfrm>
            <a:off x="223962" y="3075806"/>
            <a:ext cx="864096" cy="13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l-NL" sz="900" smtClean="0"/>
              <a:t>Dunne weerstand</a:t>
            </a:r>
            <a:endParaRPr lang="nl-NL" sz="900"/>
          </a:p>
        </p:txBody>
      </p:sp>
      <p:sp>
        <p:nvSpPr>
          <p:cNvPr id="29" name="Tekstvak 28">
            <a:extLst>
              <a:ext uri="{FF2B5EF4-FFF2-40B4-BE49-F238E27FC236}">
                <a16:creationId xmlns="" xmlns:a16="http://schemas.microsoft.com/office/drawing/2014/main" id="{6073C9BE-C429-4631-814F-5D377B0CD5A9}"/>
              </a:ext>
            </a:extLst>
          </p:cNvPr>
          <p:cNvSpPr txBox="1"/>
          <p:nvPr/>
        </p:nvSpPr>
        <p:spPr>
          <a:xfrm>
            <a:off x="971600" y="1059582"/>
            <a:ext cx="576064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nl-NL" sz="900" smtClean="0"/>
              <a:t>Naar pen A4</a:t>
            </a:r>
            <a:endParaRPr lang="nl-NL" sz="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mtClean="0"/>
              <a:t>Testen van de zoemer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8363272" cy="3394472"/>
          </a:xfrm>
        </p:spPr>
        <p:txBody>
          <a:bodyPr>
            <a:normAutofit/>
          </a:bodyPr>
          <a:lstStyle/>
          <a:p>
            <a:r>
              <a:rPr lang="nl-NL" dirty="0" smtClean="0"/>
              <a:t>Geen noodzaak om </a:t>
            </a:r>
            <a:r>
              <a:rPr lang="nl-NL" dirty="0" err="1" smtClean="0"/>
              <a:t>scratchClient</a:t>
            </a:r>
            <a:r>
              <a:rPr lang="nl-NL" dirty="0" smtClean="0"/>
              <a:t> te herstarten, want de </a:t>
            </a:r>
            <a:r>
              <a:rPr lang="nl-NL" dirty="0" err="1" smtClean="0"/>
              <a:t>config</a:t>
            </a:r>
            <a:r>
              <a:rPr lang="nl-NL" dirty="0" smtClean="0"/>
              <a:t> file is niet gewijzigd.</a:t>
            </a:r>
          </a:p>
          <a:p>
            <a:r>
              <a:rPr lang="nl-NL" dirty="0" smtClean="0"/>
              <a:t>Voeg het aansturen van de zoemer toe aan de lus waar je al de </a:t>
            </a:r>
            <a:r>
              <a:rPr lang="nl-NL" dirty="0" err="1" smtClean="0"/>
              <a:t>servo</a:t>
            </a:r>
            <a:r>
              <a:rPr lang="nl-NL" dirty="0" smtClean="0"/>
              <a:t> en de Big Blue LED aanstuurt.</a:t>
            </a:r>
          </a:p>
          <a:p>
            <a:pPr lvl="1"/>
            <a:r>
              <a:rPr lang="nl-NL" dirty="0" smtClean="0"/>
              <a:t>Net zoals met de LED moeten de waarden liggen tussen 0 and 255.</a:t>
            </a:r>
          </a:p>
          <a:p>
            <a:r>
              <a:rPr lang="nl-NL" dirty="0" smtClean="0"/>
              <a:t>Test alleen een korte tijd (om de oren van je buren te sparen </a:t>
            </a:r>
            <a:r>
              <a:rPr lang="nl-NL" dirty="0" smtClean="0">
                <a:sym typeface="Wingdings" pitchFamily="2" charset="2"/>
              </a:rPr>
              <a:t></a:t>
            </a:r>
            <a:r>
              <a:rPr lang="nl-NL" dirty="0" smtClean="0"/>
              <a:t>).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19</a:t>
            </a:fld>
            <a:endParaRPr lang="nl-N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Deel</a:t>
            </a:r>
            <a:r>
              <a:rPr lang="en-US" dirty="0" smtClean="0"/>
              <a:t> 1: </a:t>
            </a:r>
            <a:r>
              <a:rPr lang="en-US" dirty="0" err="1" smtClean="0"/>
              <a:t>Voeg</a:t>
            </a:r>
            <a:r>
              <a:rPr lang="en-US" dirty="0" smtClean="0"/>
              <a:t> </a:t>
            </a:r>
            <a:r>
              <a:rPr lang="en-US" dirty="0" err="1" smtClean="0"/>
              <a:t>analoge</a:t>
            </a:r>
            <a:r>
              <a:rPr lang="en-US" dirty="0" smtClean="0"/>
              <a:t> input toe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2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mtClean="0"/>
              <a:t>PWM beperkingen van Arduino </a:t>
            </a:r>
            <a:r>
              <a:rPr lang="nl-NL" sz="2700" smtClean="0"/>
              <a:t>(Nano en Uno)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Algemene PWM is beschikbaar op pennen 3, 5, 6, 9, 10, 11</a:t>
            </a:r>
          </a:p>
          <a:p>
            <a:r>
              <a:rPr lang="nl-NL" dirty="0" smtClean="0"/>
              <a:t>De </a:t>
            </a:r>
            <a:r>
              <a:rPr lang="nl-NL" dirty="0" err="1" smtClean="0"/>
              <a:t>servo</a:t>
            </a:r>
            <a:r>
              <a:rPr lang="nl-NL" dirty="0" smtClean="0"/>
              <a:t> kan worden geconfigureerd op die pennen, maar ook op pennen 2, 4, 7, 8, 12</a:t>
            </a:r>
          </a:p>
          <a:p>
            <a:r>
              <a:rPr lang="nl-NL" dirty="0" smtClean="0"/>
              <a:t>Als er een </a:t>
            </a:r>
            <a:r>
              <a:rPr lang="nl-NL" dirty="0" err="1" smtClean="0"/>
              <a:t>servo</a:t>
            </a:r>
            <a:r>
              <a:rPr lang="nl-NL" dirty="0" smtClean="0"/>
              <a:t> is geconfigureerd op enige pen, dan kunnen pennen 9 en 10 niet meer als PWM geconfigureerd worden.</a:t>
            </a:r>
          </a:p>
          <a:p>
            <a:pPr lvl="1"/>
            <a:r>
              <a:rPr lang="nl-NL" dirty="0" smtClean="0"/>
              <a:t>De </a:t>
            </a:r>
            <a:r>
              <a:rPr lang="nl-NL" dirty="0" err="1" smtClean="0"/>
              <a:t>config</a:t>
            </a:r>
            <a:r>
              <a:rPr lang="nl-NL" dirty="0" smtClean="0"/>
              <a:t> tool zal waarschuwen als je het fout doet.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20</a:t>
            </a:fld>
            <a:endParaRPr lang="nl-NL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Deel</a:t>
            </a:r>
            <a:r>
              <a:rPr lang="en-US" dirty="0" smtClean="0"/>
              <a:t> 3: </a:t>
            </a:r>
            <a:r>
              <a:rPr lang="en-US" dirty="0" err="1" smtClean="0"/>
              <a:t>Samenvatting</a:t>
            </a:r>
            <a:r>
              <a:rPr lang="en-US" dirty="0" smtClean="0"/>
              <a:t> en </a:t>
            </a:r>
            <a:r>
              <a:rPr lang="en-US" dirty="0" err="1" smtClean="0"/>
              <a:t>punten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onthouden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21</a:t>
            </a:fld>
            <a:endParaRPr lang="nl-NL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smtClean="0"/>
              <a:t>Onthouden na de </a:t>
            </a:r>
            <a:r>
              <a:rPr lang="nl-NL" sz="3600" dirty="0" err="1" smtClean="0"/>
              <a:t>intermediate</a:t>
            </a:r>
            <a:r>
              <a:rPr lang="nl-NL" sz="3600" dirty="0" smtClean="0"/>
              <a:t> workshop</a:t>
            </a:r>
            <a:endParaRPr lang="nl-NL" sz="3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868144" y="987574"/>
            <a:ext cx="2886472" cy="3960440"/>
          </a:xfrm>
        </p:spPr>
        <p:txBody>
          <a:bodyPr>
            <a:normAutofit fontScale="47500" lnSpcReduction="20000"/>
          </a:bodyPr>
          <a:lstStyle/>
          <a:p>
            <a:r>
              <a:rPr lang="nl-NL" dirty="0" smtClean="0"/>
              <a:t>Een pen op </a:t>
            </a:r>
            <a:r>
              <a:rPr lang="nl-NL" dirty="0" err="1" smtClean="0"/>
              <a:t>Arduino</a:t>
            </a:r>
            <a:r>
              <a:rPr lang="nl-NL" dirty="0" smtClean="0"/>
              <a:t> kan deze functies hebben:</a:t>
            </a:r>
          </a:p>
          <a:p>
            <a:pPr lvl="1"/>
            <a:r>
              <a:rPr lang="nl-NL" dirty="0" smtClean="0"/>
              <a:t>Digitaal In</a:t>
            </a:r>
          </a:p>
          <a:p>
            <a:pPr lvl="1"/>
            <a:r>
              <a:rPr lang="nl-NL" dirty="0" smtClean="0"/>
              <a:t>Digitaal Uit</a:t>
            </a:r>
          </a:p>
          <a:p>
            <a:pPr lvl="1"/>
            <a:r>
              <a:rPr lang="nl-NL" dirty="0" smtClean="0"/>
              <a:t>Analoog In</a:t>
            </a:r>
          </a:p>
          <a:p>
            <a:pPr lvl="1"/>
            <a:r>
              <a:rPr lang="nl-NL" i="1" dirty="0" smtClean="0"/>
              <a:t>Geen Analoog Uit</a:t>
            </a:r>
          </a:p>
          <a:p>
            <a:pPr lvl="1"/>
            <a:r>
              <a:rPr lang="nl-NL" dirty="0" smtClean="0"/>
              <a:t>Pulsbreedte modulatie (</a:t>
            </a:r>
            <a:r>
              <a:rPr lang="nl-NL" dirty="0" err="1" smtClean="0"/>
              <a:t>Pulse</a:t>
            </a:r>
            <a:r>
              <a:rPr lang="nl-NL" dirty="0" smtClean="0"/>
              <a:t> </a:t>
            </a:r>
            <a:r>
              <a:rPr lang="nl-NL" dirty="0" err="1" smtClean="0"/>
              <a:t>Width</a:t>
            </a:r>
            <a:r>
              <a:rPr lang="nl-NL" dirty="0" smtClean="0"/>
              <a:t> </a:t>
            </a:r>
            <a:r>
              <a:rPr lang="nl-NL" dirty="0" err="1" smtClean="0"/>
              <a:t>Modulation</a:t>
            </a:r>
            <a:r>
              <a:rPr lang="nl-NL" dirty="0" smtClean="0"/>
              <a:t>, PWM) als alternatief voor het ontbreken van Analoog Uit</a:t>
            </a:r>
          </a:p>
          <a:p>
            <a:pPr lvl="2"/>
            <a:r>
              <a:rPr lang="nl-NL" dirty="0" smtClean="0"/>
              <a:t>Voor het sturen van de intensiteit van een LED</a:t>
            </a:r>
          </a:p>
          <a:p>
            <a:pPr lvl="2"/>
            <a:r>
              <a:rPr lang="nl-NL" dirty="0" smtClean="0"/>
              <a:t>Voor het besturen van een </a:t>
            </a:r>
            <a:r>
              <a:rPr lang="nl-NL" dirty="0" err="1" smtClean="0"/>
              <a:t>servo</a:t>
            </a:r>
            <a:endParaRPr lang="nl-NL" dirty="0" smtClean="0"/>
          </a:p>
          <a:p>
            <a:pPr lvl="2"/>
            <a:r>
              <a:rPr lang="nl-NL" dirty="0" smtClean="0"/>
              <a:t>Voor het besturen van een zoemer</a:t>
            </a:r>
          </a:p>
          <a:p>
            <a:pPr lvl="1"/>
            <a:r>
              <a:rPr lang="nl-NL" dirty="0" smtClean="0"/>
              <a:t>Er zijn een paar meer, zie het geavanceerde niveau</a:t>
            </a:r>
          </a:p>
          <a:p>
            <a:pPr lvl="1"/>
            <a:r>
              <a:rPr lang="nl-NL" dirty="0" smtClean="0"/>
              <a:t>Je kunt optrekweerstanden (pull up </a:t>
            </a:r>
            <a:r>
              <a:rPr lang="nl-NL" dirty="0" err="1" smtClean="0"/>
              <a:t>resistors</a:t>
            </a:r>
            <a:r>
              <a:rPr lang="nl-NL" dirty="0" smtClean="0"/>
              <a:t>) configureren op de Digitale In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>
          <a:xfrm>
            <a:off x="467544" y="915566"/>
            <a:ext cx="5472608" cy="4032448"/>
          </a:xfrm>
        </p:spPr>
        <p:txBody>
          <a:bodyPr>
            <a:normAutofit fontScale="47500" lnSpcReduction="20000"/>
          </a:bodyPr>
          <a:lstStyle/>
          <a:p>
            <a:r>
              <a:rPr lang="nl-NL" dirty="0" smtClean="0"/>
              <a:t>Met </a:t>
            </a:r>
            <a:r>
              <a:rPr lang="nl-NL" dirty="0" err="1" smtClean="0"/>
              <a:t>scratchClient</a:t>
            </a:r>
            <a:r>
              <a:rPr lang="nl-NL" dirty="0" smtClean="0"/>
              <a:t> kun je definiëren:</a:t>
            </a:r>
          </a:p>
          <a:p>
            <a:pPr lvl="1"/>
            <a:r>
              <a:rPr lang="nl-NL" dirty="0" smtClean="0"/>
              <a:t>De functie van elke pen</a:t>
            </a:r>
          </a:p>
          <a:p>
            <a:pPr lvl="1"/>
            <a:r>
              <a:rPr lang="nl-NL" dirty="0" smtClean="0"/>
              <a:t>Een symbolische naam voor elke pen</a:t>
            </a:r>
          </a:p>
          <a:p>
            <a:r>
              <a:rPr lang="nl-NL" dirty="0" err="1" smtClean="0"/>
              <a:t>scratchClient</a:t>
            </a:r>
            <a:r>
              <a:rPr lang="nl-NL" dirty="0" smtClean="0"/>
              <a:t> </a:t>
            </a:r>
            <a:r>
              <a:rPr lang="nl-NL" dirty="0" err="1" smtClean="0"/>
              <a:t>config</a:t>
            </a:r>
            <a:r>
              <a:rPr lang="nl-NL" dirty="0" smtClean="0"/>
              <a:t> is het programma om de configuratie te doen</a:t>
            </a:r>
          </a:p>
          <a:p>
            <a:r>
              <a:rPr lang="nl-NL" dirty="0" smtClean="0"/>
              <a:t>Herstart </a:t>
            </a:r>
            <a:r>
              <a:rPr lang="nl-NL" dirty="0" err="1" smtClean="0"/>
              <a:t>scratchClient</a:t>
            </a:r>
            <a:r>
              <a:rPr lang="nl-NL" dirty="0" smtClean="0"/>
              <a:t> nadat je de configuratie hebt veranderd</a:t>
            </a:r>
          </a:p>
          <a:p>
            <a:r>
              <a:rPr lang="nl-NL" dirty="0" smtClean="0"/>
              <a:t>Zet een weerstand in serie met de </a:t>
            </a:r>
            <a:r>
              <a:rPr lang="nl-NL" dirty="0" err="1" smtClean="0"/>
              <a:t>LED’s</a:t>
            </a:r>
            <a:endParaRPr lang="nl-NL" dirty="0" smtClean="0"/>
          </a:p>
          <a:p>
            <a:r>
              <a:rPr lang="nl-NL" dirty="0" smtClean="0"/>
              <a:t>Zet een weerstand in serie met de schakelaars</a:t>
            </a:r>
          </a:p>
          <a:p>
            <a:r>
              <a:rPr lang="nl-NL" dirty="0" err="1" smtClean="0"/>
              <a:t>Configureer</a:t>
            </a:r>
            <a:r>
              <a:rPr lang="nl-NL" dirty="0" smtClean="0"/>
              <a:t> een optrekweerstand (pull up </a:t>
            </a:r>
            <a:r>
              <a:rPr lang="nl-NL" dirty="0" err="1" smtClean="0"/>
              <a:t>resistor</a:t>
            </a:r>
            <a:r>
              <a:rPr lang="nl-NL" dirty="0" smtClean="0"/>
              <a:t>) als het signaal varieert tussen 0 volt en open in plaats van tussen 0 volt en 3 tot 5 volt.</a:t>
            </a:r>
          </a:p>
          <a:p>
            <a:r>
              <a:rPr lang="nl-NL" dirty="0" smtClean="0"/>
              <a:t>In Scratch 2, gebruik extensieblokken voor </a:t>
            </a:r>
            <a:r>
              <a:rPr lang="nl-NL" dirty="0" err="1" smtClean="0"/>
              <a:t>scratchClient</a:t>
            </a:r>
            <a:r>
              <a:rPr lang="nl-NL" dirty="0" smtClean="0"/>
              <a:t> om blokken te krijgen waarmee je met </a:t>
            </a:r>
            <a:r>
              <a:rPr lang="nl-NL" dirty="0" err="1" smtClean="0"/>
              <a:t>scratchClient</a:t>
            </a:r>
            <a:r>
              <a:rPr lang="nl-NL" dirty="0" smtClean="0"/>
              <a:t> kunt werken</a:t>
            </a:r>
          </a:p>
          <a:p>
            <a:r>
              <a:rPr lang="nl-NL" dirty="0" smtClean="0"/>
              <a:t>Je kunt de waarden van alle pennen in de gaten houden in de browser</a:t>
            </a:r>
          </a:p>
          <a:p>
            <a:r>
              <a:rPr lang="nl-NL" b="1" dirty="0" err="1" smtClean="0"/>
              <a:t>scratchClient</a:t>
            </a:r>
            <a:r>
              <a:rPr lang="nl-NL" b="1" dirty="0" smtClean="0"/>
              <a:t> kan nog veel meer doen …</a:t>
            </a:r>
          </a:p>
          <a:p>
            <a:r>
              <a:rPr lang="nl-NL" dirty="0" smtClean="0"/>
              <a:t>Er zijn wat merkwaardigheden, daarom </a:t>
            </a:r>
          </a:p>
          <a:p>
            <a:pPr lvl="1"/>
            <a:r>
              <a:rPr lang="nl-NL" dirty="0" smtClean="0"/>
              <a:t>Sla de Scratch 2 bestanden op in de thuismap (zoals Scratch 2 voorstelt)</a:t>
            </a:r>
          </a:p>
          <a:p>
            <a:pPr lvl="1"/>
            <a:r>
              <a:rPr lang="nl-NL" dirty="0" smtClean="0"/>
              <a:t>Laat </a:t>
            </a:r>
            <a:r>
              <a:rPr lang="nl-NL" i="1" dirty="0" err="1" smtClean="0"/>
              <a:t>CleanUpScratchFiles.sh</a:t>
            </a:r>
            <a:r>
              <a:rPr lang="nl-NL" dirty="0" smtClean="0"/>
              <a:t> lopen. Die staat op het bureaublad. Eenmalig </a:t>
            </a:r>
            <a:r>
              <a:rPr lang="nl-NL" dirty="0" smtClean="0"/>
              <a:t>na eerste </a:t>
            </a:r>
            <a:r>
              <a:rPr lang="nl-NL" dirty="0" smtClean="0"/>
              <a:t>opstart van de </a:t>
            </a:r>
            <a:r>
              <a:rPr lang="nl-NL" dirty="0" err="1" smtClean="0"/>
              <a:t>RPi</a:t>
            </a:r>
            <a:r>
              <a:rPr lang="nl-NL" dirty="0" smtClean="0"/>
              <a:t>. Laat het dan installeren in </a:t>
            </a:r>
            <a:r>
              <a:rPr lang="nl-NL" dirty="0" err="1" smtClean="0"/>
              <a:t>crontab</a:t>
            </a:r>
            <a:r>
              <a:rPr lang="nl-NL" dirty="0" smtClean="0"/>
              <a:t>.</a:t>
            </a:r>
            <a:endParaRPr lang="nl-NL" dirty="0" smtClean="0"/>
          </a:p>
          <a:p>
            <a:pPr lvl="1"/>
            <a:r>
              <a:rPr lang="nl-NL" dirty="0" smtClean="0"/>
              <a:t>Werk vanaf het bureaublad</a:t>
            </a:r>
          </a:p>
          <a:p>
            <a:pPr lvl="1"/>
            <a:r>
              <a:rPr lang="nl-NL" dirty="0" smtClean="0"/>
              <a:t>Klik op het groene vierkantje elke keer nadat je een project met </a:t>
            </a:r>
            <a:r>
              <a:rPr lang="nl-NL" dirty="0" err="1" smtClean="0"/>
              <a:t>scratchClient</a:t>
            </a:r>
            <a:r>
              <a:rPr lang="nl-NL" dirty="0" smtClean="0"/>
              <a:t> heropent.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22</a:t>
            </a:fld>
            <a:endParaRPr lang="nl-NL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Eind</a:t>
            </a:r>
            <a:r>
              <a:rPr lang="en-US" dirty="0" smtClean="0"/>
              <a:t> van de workshop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b="1" dirty="0" err="1" smtClean="0"/>
              <a:t>gevorderden</a:t>
            </a:r>
            <a:endParaRPr lang="nl-NL" dirty="0"/>
          </a:p>
        </p:txBody>
      </p:sp>
      <p:sp>
        <p:nvSpPr>
          <p:cNvPr id="7" name="Ond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23</a:t>
            </a:fld>
            <a:endParaRPr lang="nl-N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mtClean="0"/>
              <a:t>Verander de bedrading op het breadboard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Als je de bedrading gaat veranderen</a:t>
            </a:r>
          </a:p>
          <a:p>
            <a:pPr lvl="1"/>
            <a:r>
              <a:rPr lang="nl-NL" smtClean="0"/>
              <a:t>Trek de USB kabel eruit</a:t>
            </a:r>
          </a:p>
          <a:p>
            <a:pPr lvl="1"/>
            <a:r>
              <a:rPr lang="nl-NL" smtClean="0"/>
              <a:t>Trek de 9V adapter kabel eruit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</a:t>
            </a:fld>
            <a:endParaRPr lang="nl-N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mtClean="0"/>
              <a:t>De elektronica van een potentiometer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9"/>
          </a:xfrm>
        </p:spPr>
        <p:txBody>
          <a:bodyPr>
            <a:normAutofit/>
          </a:bodyPr>
          <a:lstStyle/>
          <a:p>
            <a:r>
              <a:rPr lang="nl-NL" sz="2000" dirty="0" smtClean="0"/>
              <a:t>Een potmeter is een weerstand die we aansluiten tussen 5 V en 0 V.</a:t>
            </a:r>
          </a:p>
          <a:p>
            <a:r>
              <a:rPr lang="nl-NL" sz="2000" dirty="0" smtClean="0"/>
              <a:t>Over de lengte van de weerstand valt de spanning gelijkmatig (lineair).</a:t>
            </a:r>
          </a:p>
          <a:p>
            <a:pPr lvl="1"/>
            <a:r>
              <a:rPr lang="nl-NL" sz="1400" dirty="0" smtClean="0"/>
              <a:t>Bijvoorbeeld, in het midden is het 2.5 volt</a:t>
            </a:r>
          </a:p>
          <a:p>
            <a:pPr lvl="1"/>
            <a:r>
              <a:rPr lang="nl-NL" sz="1400" dirty="0" smtClean="0"/>
              <a:t>Dit is daarmee een analoog signaal. De waarde kan worden ingesteld tussen 5 volt en 0 volt. </a:t>
            </a:r>
          </a:p>
          <a:p>
            <a:r>
              <a:rPr lang="nl-NL" sz="1800" dirty="0" smtClean="0"/>
              <a:t>Er zit een 1 </a:t>
            </a:r>
            <a:r>
              <a:rPr lang="nl-NL" sz="1800" dirty="0" err="1" smtClean="0"/>
              <a:t>kohm</a:t>
            </a:r>
            <a:r>
              <a:rPr lang="nl-NL" sz="1800" dirty="0" smtClean="0"/>
              <a:t> weerstand in serie wegens de redenen die we eerder bespraken:</a:t>
            </a:r>
          </a:p>
        </p:txBody>
      </p:sp>
      <p:sp>
        <p:nvSpPr>
          <p:cNvPr id="25" name="Tijdelijke aanduiding voor dianumm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1403648" y="2931790"/>
            <a:ext cx="1346448" cy="1800200"/>
          </a:xfrm>
          <a:prstGeom prst="rect">
            <a:avLst/>
          </a:prstGeom>
          <a:solidFill>
            <a:srgbClr val="00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dirty="0" err="1" smtClean="0"/>
              <a:t>Arduino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 rot="5400000">
            <a:off x="4211960" y="3723878"/>
            <a:ext cx="432048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3131840" y="3579862"/>
            <a:ext cx="432048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Rechte verbindingslijn 7"/>
          <p:cNvCxnSpPr/>
          <p:nvPr/>
        </p:nvCxnSpPr>
        <p:spPr>
          <a:xfrm>
            <a:off x="2267744" y="4948014"/>
            <a:ext cx="30963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>
            <a:off x="2195736" y="2715766"/>
            <a:ext cx="30963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5436096" y="2571750"/>
            <a:ext cx="82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+5 volt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5436096" y="4774168"/>
            <a:ext cx="708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0 volt</a:t>
            </a:r>
            <a:endParaRPr lang="nl-NL" dirty="0"/>
          </a:p>
        </p:txBody>
      </p:sp>
      <p:cxnSp>
        <p:nvCxnSpPr>
          <p:cNvPr id="15" name="Vorm 14"/>
          <p:cNvCxnSpPr>
            <a:stCxn id="6" idx="3"/>
            <a:endCxn id="5" idx="2"/>
          </p:cNvCxnSpPr>
          <p:nvPr/>
        </p:nvCxnSpPr>
        <p:spPr>
          <a:xfrm>
            <a:off x="3563888" y="3651870"/>
            <a:ext cx="792088" cy="1440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>
            <a:stCxn id="5" idx="1"/>
          </p:cNvCxnSpPr>
          <p:nvPr/>
        </p:nvCxnSpPr>
        <p:spPr>
          <a:xfrm flipV="1">
            <a:off x="4427984" y="2715766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>
            <a:stCxn id="5" idx="3"/>
          </p:cNvCxnSpPr>
          <p:nvPr/>
        </p:nvCxnSpPr>
        <p:spPr>
          <a:xfrm>
            <a:off x="4427984" y="4011910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/>
          <p:cNvSpPr txBox="1"/>
          <p:nvPr/>
        </p:nvSpPr>
        <p:spPr>
          <a:xfrm>
            <a:off x="2843808" y="314781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1 </a:t>
            </a:r>
            <a:r>
              <a:rPr lang="nl-NL" dirty="0" err="1" smtClean="0"/>
              <a:t>kohm</a:t>
            </a:r>
            <a:endParaRPr lang="nl-NL" dirty="0"/>
          </a:p>
        </p:txBody>
      </p:sp>
      <p:sp>
        <p:nvSpPr>
          <p:cNvPr id="29" name="Tekstvak 28"/>
          <p:cNvSpPr txBox="1"/>
          <p:nvPr/>
        </p:nvSpPr>
        <p:spPr>
          <a:xfrm>
            <a:off x="4499992" y="357986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10 </a:t>
            </a:r>
            <a:r>
              <a:rPr lang="nl-NL" dirty="0" err="1" smtClean="0"/>
              <a:t>kohm</a:t>
            </a:r>
            <a:endParaRPr lang="nl-NL" dirty="0"/>
          </a:p>
        </p:txBody>
      </p:sp>
      <p:cxnSp>
        <p:nvCxnSpPr>
          <p:cNvPr id="31" name="Rechte verbindingslijn 30"/>
          <p:cNvCxnSpPr>
            <a:stCxn id="6" idx="1"/>
            <a:endCxn id="32" idx="3"/>
          </p:cNvCxnSpPr>
          <p:nvPr/>
        </p:nvCxnSpPr>
        <p:spPr>
          <a:xfrm flipH="1">
            <a:off x="2555776" y="3651870"/>
            <a:ext cx="576064" cy="2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31"/>
          <p:cNvSpPr txBox="1"/>
          <p:nvPr/>
        </p:nvSpPr>
        <p:spPr>
          <a:xfrm>
            <a:off x="1907704" y="3469754"/>
            <a:ext cx="648072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900" dirty="0" smtClean="0"/>
              <a:t>Analoge input</a:t>
            </a:r>
            <a:endParaRPr lang="nl-NL" sz="900" dirty="0"/>
          </a:p>
        </p:txBody>
      </p:sp>
      <p:sp>
        <p:nvSpPr>
          <p:cNvPr id="38" name="Tekstvak 37"/>
          <p:cNvSpPr txBox="1"/>
          <p:nvPr/>
        </p:nvSpPr>
        <p:spPr>
          <a:xfrm>
            <a:off x="6444208" y="2650510"/>
            <a:ext cx="259228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Bedenk wat er zou gebeuren als de 1 </a:t>
            </a:r>
            <a:r>
              <a:rPr lang="nl-NL" sz="1200" dirty="0" err="1" smtClean="0"/>
              <a:t>kohm</a:t>
            </a:r>
            <a:r>
              <a:rPr lang="nl-NL" sz="1200" dirty="0" smtClean="0"/>
              <a:t> weerstand er niet zat en de pen zou worden gebruikt als output en de potmeter zou dicht bij de 0 volt kant staan.</a:t>
            </a:r>
          </a:p>
          <a:p>
            <a:endParaRPr lang="nl-NL" sz="1200" dirty="0" smtClean="0"/>
          </a:p>
          <a:p>
            <a:r>
              <a:rPr lang="nl-NL" sz="1200" dirty="0" smtClean="0"/>
              <a:t>Dan zou de </a:t>
            </a:r>
            <a:r>
              <a:rPr lang="nl-NL" sz="1200" dirty="0" err="1" smtClean="0"/>
              <a:t>Arduino</a:t>
            </a:r>
            <a:r>
              <a:rPr lang="nl-NL" sz="1200" dirty="0" smtClean="0"/>
              <a:t> de pen 5 volt maken en de potmeter die spanning direct doorverbinden met de 0 volt draad </a:t>
            </a:r>
            <a:r>
              <a:rPr lang="nl-NL" sz="1200" dirty="0" smtClean="0">
                <a:sym typeface="Wingdings" pitchFamily="2" charset="2"/>
              </a:rPr>
              <a:t> kortsluiting!</a:t>
            </a:r>
          </a:p>
          <a:p>
            <a:r>
              <a:rPr lang="nl-NL" sz="1200" dirty="0" smtClean="0">
                <a:sym typeface="Wingdings" pitchFamily="2" charset="2"/>
              </a:rPr>
              <a:t>Vergelijkbaar: als de potentiometer dicht bij de 5 volt kant staat en de  </a:t>
            </a:r>
            <a:r>
              <a:rPr lang="nl-NL" sz="1200" dirty="0" err="1" smtClean="0">
                <a:sym typeface="Wingdings" pitchFamily="2" charset="2"/>
              </a:rPr>
              <a:t>Arduino</a:t>
            </a:r>
            <a:r>
              <a:rPr lang="nl-NL" sz="1200" dirty="0" smtClean="0">
                <a:sym typeface="Wingdings" pitchFamily="2" charset="2"/>
              </a:rPr>
              <a:t> zou 0 volt uitgeven.</a:t>
            </a:r>
            <a:endParaRPr lang="nl-NL" sz="1200" dirty="0"/>
          </a:p>
        </p:txBody>
      </p:sp>
      <p:cxnSp>
        <p:nvCxnSpPr>
          <p:cNvPr id="42" name="Gebogen verbindingslijn 41"/>
          <p:cNvCxnSpPr/>
          <p:nvPr/>
        </p:nvCxnSpPr>
        <p:spPr>
          <a:xfrm rot="16200000" flipH="1">
            <a:off x="8388424" y="2499742"/>
            <a:ext cx="288032" cy="144016"/>
          </a:xfrm>
          <a:prstGeom prst="bentConnector3">
            <a:avLst>
              <a:gd name="adj1" fmla="val 149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45"/>
          <p:cNvCxnSpPr/>
          <p:nvPr/>
        </p:nvCxnSpPr>
        <p:spPr>
          <a:xfrm flipV="1">
            <a:off x="2339752" y="271576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47"/>
          <p:cNvCxnSpPr/>
          <p:nvPr/>
        </p:nvCxnSpPr>
        <p:spPr>
          <a:xfrm flipV="1">
            <a:off x="2339752" y="3867894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22"/>
          <p:cNvSpPr txBox="1"/>
          <p:nvPr/>
        </p:nvSpPr>
        <p:spPr>
          <a:xfrm>
            <a:off x="4644008" y="3075806"/>
            <a:ext cx="155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mtClean="0"/>
              <a:t>Potentiometer</a:t>
            </a:r>
            <a:endParaRPr lang="nl-NL"/>
          </a:p>
        </p:txBody>
      </p:sp>
      <p:sp>
        <p:nvSpPr>
          <p:cNvPr id="26" name="Tekstvak 25"/>
          <p:cNvSpPr txBox="1"/>
          <p:nvPr/>
        </p:nvSpPr>
        <p:spPr>
          <a:xfrm>
            <a:off x="2843808" y="3795886"/>
            <a:ext cx="1203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Weerstand</a:t>
            </a:r>
            <a:endParaRPr lang="nl-NL" dirty="0"/>
          </a:p>
        </p:txBody>
      </p:sp>
      <p:cxnSp>
        <p:nvCxnSpPr>
          <p:cNvPr id="30" name="Rechte verbindingslijn met pijl 29"/>
          <p:cNvCxnSpPr>
            <a:stCxn id="23" idx="1"/>
          </p:cNvCxnSpPr>
          <p:nvPr/>
        </p:nvCxnSpPr>
        <p:spPr>
          <a:xfrm flipH="1">
            <a:off x="4499992" y="3260472"/>
            <a:ext cx="144016" cy="247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M5810video\Documents\Weekendschool\Pi And More\PiAndMore WS - 3a - analog input_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9582"/>
            <a:ext cx="5223154" cy="408411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Voeg analoge input toe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</a:t>
            </a:fld>
            <a:endParaRPr lang="nl-NL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IJL-OMHOOG 14"/>
          <p:cNvSpPr/>
          <p:nvPr/>
        </p:nvSpPr>
        <p:spPr>
          <a:xfrm rot="5400000">
            <a:off x="539552" y="2643758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-OMHOOG 13"/>
          <p:cNvSpPr/>
          <p:nvPr/>
        </p:nvSpPr>
        <p:spPr>
          <a:xfrm rot="5400000">
            <a:off x="683568" y="4371950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/>
          <p:cNvSpPr txBox="1"/>
          <p:nvPr/>
        </p:nvSpPr>
        <p:spPr>
          <a:xfrm>
            <a:off x="3419872" y="4774168"/>
            <a:ext cx="4752528" cy="369332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>
                <a:solidFill>
                  <a:schemeClr val="bg1"/>
                </a:solidFill>
              </a:rPr>
              <a:t>Niet vergeten: ontkoppel USB en 9V 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8" name="Tekstvak 24">
            <a:extLst>
              <a:ext uri="{FF2B5EF4-FFF2-40B4-BE49-F238E27FC236}">
                <a16:creationId xmlns="" xmlns:a16="http://schemas.microsoft.com/office/drawing/2014/main" id="{6073C9BE-C429-4631-814F-5D377B0CD5A9}"/>
              </a:ext>
            </a:extLst>
          </p:cNvPr>
          <p:cNvSpPr txBox="1"/>
          <p:nvPr/>
        </p:nvSpPr>
        <p:spPr>
          <a:xfrm>
            <a:off x="4139952" y="1908870"/>
            <a:ext cx="528279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nl-NL" sz="900" dirty="0" smtClean="0"/>
              <a:t>Naar pen 7</a:t>
            </a:r>
            <a:endParaRPr lang="nl-NL" sz="900" dirty="0"/>
          </a:p>
        </p:txBody>
      </p:sp>
      <p:sp>
        <p:nvSpPr>
          <p:cNvPr id="19" name="Tekstvak 24">
            <a:extLst>
              <a:ext uri="{FF2B5EF4-FFF2-40B4-BE49-F238E27FC236}">
                <a16:creationId xmlns="" xmlns:a16="http://schemas.microsoft.com/office/drawing/2014/main" id="{5D5016BD-E991-4EFB-BBBA-396AA1A008B1}"/>
              </a:ext>
            </a:extLst>
          </p:cNvPr>
          <p:cNvSpPr txBox="1"/>
          <p:nvPr/>
        </p:nvSpPr>
        <p:spPr>
          <a:xfrm>
            <a:off x="4606813" y="3332462"/>
            <a:ext cx="528279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nl-NL" sz="900" smtClean="0"/>
              <a:t>Naar pen 4</a:t>
            </a:r>
            <a:endParaRPr lang="nl-NL" sz="900"/>
          </a:p>
        </p:txBody>
      </p:sp>
      <p:sp>
        <p:nvSpPr>
          <p:cNvPr id="20" name="Tekstvak 24">
            <a:extLst>
              <a:ext uri="{FF2B5EF4-FFF2-40B4-BE49-F238E27FC236}">
                <a16:creationId xmlns="" xmlns:a16="http://schemas.microsoft.com/office/drawing/2014/main" id="{6073C9BE-C429-4631-814F-5D377B0CD5A9}"/>
              </a:ext>
            </a:extLst>
          </p:cNvPr>
          <p:cNvSpPr txBox="1"/>
          <p:nvPr/>
        </p:nvSpPr>
        <p:spPr>
          <a:xfrm>
            <a:off x="4085808" y="2571750"/>
            <a:ext cx="864096" cy="13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l-NL" sz="900" dirty="0" smtClean="0"/>
              <a:t>Dunne weerstand</a:t>
            </a:r>
            <a:endParaRPr lang="nl-NL" sz="900" dirty="0"/>
          </a:p>
        </p:txBody>
      </p:sp>
      <p:sp>
        <p:nvSpPr>
          <p:cNvPr id="21" name="Tekstvak 24">
            <a:extLst>
              <a:ext uri="{FF2B5EF4-FFF2-40B4-BE49-F238E27FC236}">
                <a16:creationId xmlns="" xmlns:a16="http://schemas.microsoft.com/office/drawing/2014/main" id="{6073C9BE-C429-4631-814F-5D377B0CD5A9}"/>
              </a:ext>
            </a:extLst>
          </p:cNvPr>
          <p:cNvSpPr txBox="1"/>
          <p:nvPr/>
        </p:nvSpPr>
        <p:spPr>
          <a:xfrm>
            <a:off x="1691680" y="4254659"/>
            <a:ext cx="1008112" cy="13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l-NL" sz="900" dirty="0" smtClean="0"/>
              <a:t>Dikke weerstanden</a:t>
            </a:r>
            <a:endParaRPr lang="nl-NL" sz="900" dirty="0"/>
          </a:p>
        </p:txBody>
      </p:sp>
      <p:sp>
        <p:nvSpPr>
          <p:cNvPr id="22" name="Tekstvak 24">
            <a:extLst>
              <a:ext uri="{FF2B5EF4-FFF2-40B4-BE49-F238E27FC236}">
                <a16:creationId xmlns="" xmlns:a16="http://schemas.microsoft.com/office/drawing/2014/main" id="{6073C9BE-C429-4631-814F-5D377B0CD5A9}"/>
              </a:ext>
            </a:extLst>
          </p:cNvPr>
          <p:cNvSpPr txBox="1"/>
          <p:nvPr/>
        </p:nvSpPr>
        <p:spPr>
          <a:xfrm>
            <a:off x="179512" y="3591226"/>
            <a:ext cx="864096" cy="13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l-NL" sz="900" dirty="0" smtClean="0"/>
              <a:t>is in werkelijkheid</a:t>
            </a:r>
            <a:endParaRPr lang="nl-NL" sz="900" dirty="0"/>
          </a:p>
        </p:txBody>
      </p:sp>
      <p:sp>
        <p:nvSpPr>
          <p:cNvPr id="23" name="Tekstvak 24">
            <a:extLst>
              <a:ext uri="{FF2B5EF4-FFF2-40B4-BE49-F238E27FC236}">
                <a16:creationId xmlns="" xmlns:a16="http://schemas.microsoft.com/office/drawing/2014/main" id="{5D5016BD-E991-4EFB-BBBA-396AA1A008B1}"/>
              </a:ext>
            </a:extLst>
          </p:cNvPr>
          <p:cNvSpPr txBox="1"/>
          <p:nvPr/>
        </p:nvSpPr>
        <p:spPr>
          <a:xfrm>
            <a:off x="4572000" y="3651870"/>
            <a:ext cx="528279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nl-NL" sz="900" smtClean="0"/>
              <a:t>Naar pen 2</a:t>
            </a:r>
            <a:endParaRPr lang="nl-NL" sz="900"/>
          </a:p>
        </p:txBody>
      </p:sp>
      <p:sp>
        <p:nvSpPr>
          <p:cNvPr id="24" name="Tekstvak 24">
            <a:extLst>
              <a:ext uri="{FF2B5EF4-FFF2-40B4-BE49-F238E27FC236}">
                <a16:creationId xmlns="" xmlns:a16="http://schemas.microsoft.com/office/drawing/2014/main" id="{6073C9BE-C429-4631-814F-5D377B0CD5A9}"/>
              </a:ext>
            </a:extLst>
          </p:cNvPr>
          <p:cNvSpPr txBox="1"/>
          <p:nvPr/>
        </p:nvSpPr>
        <p:spPr>
          <a:xfrm>
            <a:off x="223962" y="3075806"/>
            <a:ext cx="864096" cy="13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l-NL" sz="900" dirty="0" smtClean="0"/>
              <a:t>Dunne weerstand</a:t>
            </a:r>
            <a:endParaRPr lang="nl-NL" sz="900" dirty="0"/>
          </a:p>
        </p:txBody>
      </p:sp>
      <p:sp>
        <p:nvSpPr>
          <p:cNvPr id="25" name="Tekstvak 24">
            <a:extLst>
              <a:ext uri="{FF2B5EF4-FFF2-40B4-BE49-F238E27FC236}">
                <a16:creationId xmlns="" xmlns:a16="http://schemas.microsoft.com/office/drawing/2014/main" id="{6073C9BE-C429-4631-814F-5D377B0CD5A9}"/>
              </a:ext>
            </a:extLst>
          </p:cNvPr>
          <p:cNvSpPr txBox="1"/>
          <p:nvPr/>
        </p:nvSpPr>
        <p:spPr>
          <a:xfrm>
            <a:off x="971600" y="1059582"/>
            <a:ext cx="576064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nl-NL" sz="900" dirty="0" smtClean="0"/>
              <a:t>Naar pen A4</a:t>
            </a:r>
            <a:endParaRPr lang="nl-NL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Werk de config file bij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Werk de </a:t>
            </a:r>
            <a:r>
              <a:rPr lang="nl-NL" dirty="0" err="1" smtClean="0"/>
              <a:t>config</a:t>
            </a:r>
            <a:r>
              <a:rPr lang="nl-NL" dirty="0" smtClean="0"/>
              <a:t> file nogmaals bij (klik rechts op </a:t>
            </a:r>
            <a:r>
              <a:rPr lang="nl-NL" i="1" dirty="0" err="1" smtClean="0"/>
              <a:t>scratchClientTutorial.scl</a:t>
            </a:r>
            <a:r>
              <a:rPr lang="nl-NL" dirty="0" smtClean="0"/>
              <a:t> op het bureaublad, </a:t>
            </a:r>
            <a:r>
              <a:rPr lang="nl-NL" dirty="0" err="1" smtClean="0"/>
              <a:t>scratchConfig</a:t>
            </a:r>
            <a:r>
              <a:rPr lang="nl-NL" dirty="0" smtClean="0"/>
              <a:t> </a:t>
            </a:r>
            <a:r>
              <a:rPr lang="nl-NL" dirty="0" err="1" smtClean="0"/>
              <a:t>Edit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Definieer </a:t>
            </a:r>
            <a:r>
              <a:rPr lang="nl-NL" i="1" dirty="0" smtClean="0"/>
              <a:t>Potmeter</a:t>
            </a:r>
            <a:r>
              <a:rPr lang="nl-NL" dirty="0" smtClean="0"/>
              <a:t> op pen A4 (</a:t>
            </a:r>
            <a:r>
              <a:rPr lang="nl-NL" dirty="0" err="1" smtClean="0"/>
              <a:t>direction</a:t>
            </a:r>
            <a:r>
              <a:rPr lang="nl-NL" dirty="0" smtClean="0"/>
              <a:t>: in, </a:t>
            </a:r>
            <a:r>
              <a:rPr lang="nl-NL" dirty="0" err="1" smtClean="0"/>
              <a:t>function</a:t>
            </a:r>
            <a:r>
              <a:rPr lang="nl-NL" dirty="0" smtClean="0"/>
              <a:t>: </a:t>
            </a:r>
            <a:r>
              <a:rPr lang="nl-NL" dirty="0" err="1" smtClean="0"/>
              <a:t>analog</a:t>
            </a:r>
            <a:r>
              <a:rPr lang="nl-NL" dirty="0" smtClean="0"/>
              <a:t>)</a:t>
            </a:r>
          </a:p>
          <a:p>
            <a:r>
              <a:rPr lang="nl-NL" dirty="0" smtClean="0"/>
              <a:t>Nu dat je toch bezig bent, doe dit alvast voor de volgende stappen:</a:t>
            </a:r>
          </a:p>
          <a:p>
            <a:pPr lvl="1"/>
            <a:r>
              <a:rPr lang="nl-NL" dirty="0" smtClean="0"/>
              <a:t>Definieer </a:t>
            </a:r>
            <a:r>
              <a:rPr lang="nl-NL" i="1" dirty="0" smtClean="0"/>
              <a:t>Servo1 </a:t>
            </a:r>
            <a:r>
              <a:rPr lang="nl-NL" dirty="0" smtClean="0"/>
              <a:t>op pen 12 (</a:t>
            </a:r>
            <a:r>
              <a:rPr lang="nl-NL" dirty="0" err="1" smtClean="0"/>
              <a:t>direction</a:t>
            </a:r>
            <a:r>
              <a:rPr lang="nl-NL" dirty="0" smtClean="0"/>
              <a:t>: out, </a:t>
            </a:r>
            <a:r>
              <a:rPr lang="nl-NL" dirty="0" err="1" smtClean="0"/>
              <a:t>function</a:t>
            </a:r>
            <a:r>
              <a:rPr lang="nl-NL" dirty="0" smtClean="0"/>
              <a:t>: </a:t>
            </a:r>
            <a:r>
              <a:rPr lang="nl-NL" dirty="0" err="1" smtClean="0"/>
              <a:t>servo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Definieer </a:t>
            </a:r>
            <a:r>
              <a:rPr lang="nl-NL" i="1" dirty="0" err="1" smtClean="0"/>
              <a:t>BigBlueLED</a:t>
            </a:r>
            <a:r>
              <a:rPr lang="nl-NL" i="1" dirty="0" smtClean="0"/>
              <a:t> </a:t>
            </a:r>
            <a:r>
              <a:rPr lang="nl-NL" dirty="0" smtClean="0"/>
              <a:t>op pen 5 (</a:t>
            </a:r>
            <a:r>
              <a:rPr lang="nl-NL" dirty="0" err="1" smtClean="0"/>
              <a:t>direction</a:t>
            </a:r>
            <a:r>
              <a:rPr lang="nl-NL" dirty="0" smtClean="0"/>
              <a:t>: out, </a:t>
            </a:r>
            <a:r>
              <a:rPr lang="nl-NL" dirty="0" err="1" smtClean="0"/>
              <a:t>function</a:t>
            </a:r>
            <a:r>
              <a:rPr lang="nl-NL" dirty="0" smtClean="0"/>
              <a:t>: PWM)</a:t>
            </a:r>
          </a:p>
          <a:p>
            <a:pPr lvl="1"/>
            <a:r>
              <a:rPr lang="nl-NL" dirty="0" smtClean="0"/>
              <a:t>Definieer </a:t>
            </a:r>
            <a:r>
              <a:rPr lang="nl-NL" i="1" dirty="0" err="1" smtClean="0"/>
              <a:t>Buzzer</a:t>
            </a:r>
            <a:r>
              <a:rPr lang="nl-NL" dirty="0" smtClean="0"/>
              <a:t> op pen 11 (</a:t>
            </a:r>
            <a:r>
              <a:rPr lang="nl-NL" dirty="0" err="1" smtClean="0"/>
              <a:t>direction</a:t>
            </a:r>
            <a:r>
              <a:rPr lang="nl-NL" dirty="0" smtClean="0"/>
              <a:t>: out, </a:t>
            </a:r>
            <a:r>
              <a:rPr lang="nl-NL" dirty="0" err="1" smtClean="0"/>
              <a:t>function</a:t>
            </a:r>
            <a:r>
              <a:rPr lang="nl-NL" dirty="0" smtClean="0"/>
              <a:t>: PWM)</a:t>
            </a:r>
          </a:p>
          <a:p>
            <a:r>
              <a:rPr lang="nl-NL" dirty="0" err="1" smtClean="0"/>
              <a:t>Vergeen</a:t>
            </a:r>
            <a:r>
              <a:rPr lang="nl-NL" dirty="0" smtClean="0"/>
              <a:t> niet om op te slaan. Houd de </a:t>
            </a:r>
            <a:r>
              <a:rPr lang="nl-NL" dirty="0" err="1" smtClean="0"/>
              <a:t>config</a:t>
            </a:r>
            <a:r>
              <a:rPr lang="nl-NL" dirty="0" smtClean="0"/>
              <a:t> </a:t>
            </a:r>
            <a:r>
              <a:rPr lang="nl-NL" dirty="0" err="1" smtClean="0"/>
              <a:t>editor</a:t>
            </a:r>
            <a:r>
              <a:rPr lang="nl-NL" dirty="0" smtClean="0"/>
              <a:t> open.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</a:t>
            </a:fld>
            <a:endParaRPr lang="nl-N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Test of het werkt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Sluit USB en 9 volt weer aan</a:t>
            </a:r>
          </a:p>
          <a:p>
            <a:r>
              <a:rPr lang="nl-NL" dirty="0" smtClean="0"/>
              <a:t>Stop and herstart </a:t>
            </a:r>
            <a:r>
              <a:rPr lang="nl-NL" dirty="0" err="1" smtClean="0"/>
              <a:t>scratchClient</a:t>
            </a:r>
            <a:r>
              <a:rPr lang="nl-NL" dirty="0" smtClean="0"/>
              <a:t> door dubbelklikken</a:t>
            </a:r>
            <a:br>
              <a:rPr lang="nl-NL" dirty="0" smtClean="0"/>
            </a:br>
            <a:r>
              <a:rPr lang="nl-NL" dirty="0" smtClean="0"/>
              <a:t>op </a:t>
            </a:r>
            <a:r>
              <a:rPr lang="nl-NL" i="1" dirty="0" err="1" smtClean="0"/>
              <a:t>scratchClientTutorial.scl</a:t>
            </a:r>
            <a:r>
              <a:rPr lang="nl-NL" dirty="0" smtClean="0"/>
              <a:t> op het bureaublad</a:t>
            </a:r>
          </a:p>
          <a:p>
            <a:r>
              <a:rPr lang="nl-NL" dirty="0" smtClean="0"/>
              <a:t>Maak dit stukje programma en laat het lopen</a:t>
            </a:r>
          </a:p>
          <a:p>
            <a:r>
              <a:rPr lang="nl-NL" dirty="0" smtClean="0"/>
              <a:t>Draai aan de knop en zie de waarden van </a:t>
            </a:r>
            <a:r>
              <a:rPr lang="nl-NL" i="1" dirty="0" smtClean="0"/>
              <a:t>Potmeter</a:t>
            </a:r>
            <a:r>
              <a:rPr lang="nl-NL" dirty="0" smtClean="0"/>
              <a:t> veranderen</a:t>
            </a:r>
          </a:p>
          <a:p>
            <a:pPr lvl="1"/>
            <a:r>
              <a:rPr lang="nl-NL" dirty="0" smtClean="0"/>
              <a:t>Tussen ongeveer 0 and ongeveer 1023</a:t>
            </a:r>
          </a:p>
          <a:p>
            <a:r>
              <a:rPr lang="nl-NL" dirty="0" smtClean="0"/>
              <a:t>We schrijven in de volgende stap een stukje programma om het te gebruiken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</a:t>
            </a:fld>
            <a:endParaRPr lang="nl-NL"/>
          </a:p>
        </p:txBody>
      </p:sp>
      <p:pic>
        <p:nvPicPr>
          <p:cNvPr id="1026" name="Picture 2" descr="Y:\screenshots\2018-09-02__19-41-153591008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1779662"/>
            <a:ext cx="1990725" cy="1066800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6972074" y="1707654"/>
            <a:ext cx="72008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NL" smtClean="0"/>
              <a:t>Deel 2: Pulsbreedte Modulatie (Pulse Width Modulation, PWM)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8</a:t>
            </a:fld>
            <a:endParaRPr lang="nl-N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Waar we zijn …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We hebben gezien:</a:t>
            </a:r>
          </a:p>
          <a:p>
            <a:pPr lvl="1"/>
            <a:r>
              <a:rPr lang="nl-NL" dirty="0" smtClean="0"/>
              <a:t>Digitale Input (de knop) (in de </a:t>
            </a:r>
            <a:r>
              <a:rPr lang="nl-NL" dirty="0" err="1" smtClean="0"/>
              <a:t>beginnersles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Digitale Output (de </a:t>
            </a:r>
            <a:r>
              <a:rPr lang="nl-NL" dirty="0" err="1" smtClean="0"/>
              <a:t>LED’s</a:t>
            </a:r>
            <a:r>
              <a:rPr lang="nl-NL" dirty="0" smtClean="0"/>
              <a:t>) (in de </a:t>
            </a:r>
            <a:r>
              <a:rPr lang="nl-NL" dirty="0" err="1" smtClean="0"/>
              <a:t>beginnersles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Analoge Input (de potentiometer)</a:t>
            </a:r>
          </a:p>
          <a:p>
            <a:r>
              <a:rPr lang="nl-NL" dirty="0" smtClean="0"/>
              <a:t>Dus wat is het meest logische vervolg?</a:t>
            </a:r>
          </a:p>
          <a:p>
            <a:pPr lvl="1"/>
            <a:r>
              <a:rPr lang="nl-NL" dirty="0" smtClean="0"/>
              <a:t>Analoge Output? </a:t>
            </a:r>
            <a:r>
              <a:rPr lang="nl-NL" dirty="0" smtClean="0">
                <a:sym typeface="Wingdings" pitchFamily="2" charset="2"/>
              </a:rPr>
              <a:t></a:t>
            </a:r>
            <a:r>
              <a:rPr lang="nl-NL" dirty="0" smtClean="0"/>
              <a:t> maar dat bestaat niet!</a:t>
            </a:r>
          </a:p>
          <a:p>
            <a:pPr lvl="1"/>
            <a:r>
              <a:rPr lang="nl-NL" dirty="0" smtClean="0"/>
              <a:t>Echter, er is een goed alternatief: pulsbreedte modulatie (</a:t>
            </a:r>
            <a:r>
              <a:rPr lang="nl-NL" dirty="0" err="1" smtClean="0"/>
              <a:t>Pulse</a:t>
            </a:r>
            <a:r>
              <a:rPr lang="nl-NL" dirty="0" smtClean="0"/>
              <a:t> </a:t>
            </a:r>
            <a:r>
              <a:rPr lang="nl-NL" dirty="0" err="1" smtClean="0"/>
              <a:t>Width</a:t>
            </a:r>
            <a:r>
              <a:rPr lang="nl-NL" dirty="0" smtClean="0"/>
              <a:t> </a:t>
            </a:r>
            <a:r>
              <a:rPr lang="nl-NL" dirty="0" err="1" smtClean="0"/>
              <a:t>Modulation</a:t>
            </a:r>
            <a:r>
              <a:rPr lang="nl-NL" dirty="0" smtClean="0"/>
              <a:t>, PWM)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</a:t>
            </a:fld>
            <a:endParaRPr lang="nl-N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K - 1 - scratchCl Beginners Tutorial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 - 1 - scratchCl Beginners Tutorial</Template>
  <TotalTime>24475</TotalTime>
  <Words>1448</Words>
  <Application>Microsoft Office PowerPoint</Application>
  <PresentationFormat>Diavoorstelling (16:9)</PresentationFormat>
  <Paragraphs>221</Paragraphs>
  <Slides>23</Slides>
  <Notes>22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4" baseType="lpstr">
      <vt:lpstr>UK - 1 - scratchCl Beginners Tutorial</vt:lpstr>
      <vt:lpstr>Physical computing vanuit Scratch met gebruik van scratchClient – Gevorderden  Bestuur servo’s, LEDs en meer vanuit Scratch met gebruik van RPi, Arduino, scratchClient</vt:lpstr>
      <vt:lpstr>Deel 1: Voeg analoge input toe</vt:lpstr>
      <vt:lpstr>Verander de bedrading op het breadboard</vt:lpstr>
      <vt:lpstr>De elektronica van een potentiometer</vt:lpstr>
      <vt:lpstr>Voeg analoge input toe</vt:lpstr>
      <vt:lpstr>Werk de config file bij</vt:lpstr>
      <vt:lpstr>Test of het werkt</vt:lpstr>
      <vt:lpstr>Deel 2: Pulsbreedte Modulatie (Pulse Width Modulation, PWM)</vt:lpstr>
      <vt:lpstr>Waar we zijn …</vt:lpstr>
      <vt:lpstr>Pulsbreedte modulatie – (Pulse Width Modulation, PWM)</vt:lpstr>
      <vt:lpstr>Dim de BigBlueLED met PWM</vt:lpstr>
      <vt:lpstr>Test</vt:lpstr>
      <vt:lpstr>Verbind de Potmeter en Big Blue LED (via Scratch)</vt:lpstr>
      <vt:lpstr>Het besturen van een servo met PWM</vt:lpstr>
      <vt:lpstr>Voeg de servo toe op pen 12</vt:lpstr>
      <vt:lpstr>Het testen van de  servo</vt:lpstr>
      <vt:lpstr>Bestuur de zoemer met PWM</vt:lpstr>
      <vt:lpstr>Sluit de zoemer aan op pen 11</vt:lpstr>
      <vt:lpstr>Testen van de zoemer</vt:lpstr>
      <vt:lpstr>PWM beperkingen van Arduino (Nano en Uno)</vt:lpstr>
      <vt:lpstr>Deel 3: Samenvatting en punten om te onthouden</vt:lpstr>
      <vt:lpstr>Onthouden na de intermediate workshop</vt:lpstr>
      <vt:lpstr>Eind van de workshop voor gevorderden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Hans de Jong</dc:creator>
  <cp:lastModifiedBy>Hans de Jong</cp:lastModifiedBy>
  <cp:revision>588</cp:revision>
  <dcterms:created xsi:type="dcterms:W3CDTF">2016-12-25T05:55:15Z</dcterms:created>
  <dcterms:modified xsi:type="dcterms:W3CDTF">2018-11-02T20:25:58Z</dcterms:modified>
</cp:coreProperties>
</file>