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5"/>
  </p:notesMasterIdLst>
  <p:sldIdLst>
    <p:sldId id="481" r:id="rId2"/>
    <p:sldId id="391" r:id="rId3"/>
    <p:sldId id="353" r:id="rId4"/>
    <p:sldId id="407" r:id="rId5"/>
    <p:sldId id="392" r:id="rId6"/>
    <p:sldId id="362" r:id="rId7"/>
    <p:sldId id="393" r:id="rId8"/>
    <p:sldId id="352" r:id="rId9"/>
    <p:sldId id="395" r:id="rId10"/>
    <p:sldId id="271" r:id="rId11"/>
    <p:sldId id="365" r:id="rId12"/>
    <p:sldId id="363" r:id="rId13"/>
    <p:sldId id="394" r:id="rId14"/>
    <p:sldId id="270" r:id="rId15"/>
    <p:sldId id="406" r:id="rId16"/>
    <p:sldId id="364" r:id="rId17"/>
    <p:sldId id="316" r:id="rId18"/>
    <p:sldId id="397" r:id="rId19"/>
    <p:sldId id="368" r:id="rId20"/>
    <p:sldId id="317" r:id="rId21"/>
    <p:sldId id="482" r:id="rId22"/>
    <p:sldId id="483" r:id="rId23"/>
    <p:sldId id="484" r:id="rId24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ns de Jong" initials="Hd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3300"/>
    <a:srgbClr val="007A3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 autoAdjust="0"/>
    <p:restoredTop sz="94628" autoAdjust="0"/>
  </p:normalViewPr>
  <p:slideViewPr>
    <p:cSldViewPr>
      <p:cViewPr>
        <p:scale>
          <a:sx n="150" d="100"/>
          <a:sy n="150" d="100"/>
        </p:scale>
        <p:origin x="-192" y="-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203D-5BB1-439B-9A8B-0C4974EC0C08}" type="datetimeFigureOut">
              <a:rPr lang="nl-NL" smtClean="0"/>
              <a:pPr/>
              <a:t>26-8-2018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ECD2A-2AC8-46C2-8FC7-36BC96A5D08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10</a:t>
            </a:fld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13</a:t>
            </a:fld>
            <a:endParaRPr lang="nl-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17</a:t>
            </a:fld>
            <a:endParaRPr lang="nl-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18</a:t>
            </a:fld>
            <a:endParaRPr lang="nl-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19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20</a:t>
            </a:fld>
            <a:endParaRPr lang="nl-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21</a:t>
            </a:fld>
            <a:endParaRPr lang="nl-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22</a:t>
            </a:fld>
            <a:endParaRPr lang="nl-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23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0" y="4712613"/>
            <a:ext cx="205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Hans de </a:t>
            </a:r>
            <a:r>
              <a:rPr lang="en-US" sz="1100" dirty="0" err="1" smtClean="0"/>
              <a:t>Jong</a:t>
            </a:r>
            <a:r>
              <a:rPr lang="en-US" sz="1100" dirty="0" smtClean="0"/>
              <a:t> / Gerhard </a:t>
            </a:r>
            <a:r>
              <a:rPr lang="en-US" sz="1100" dirty="0" err="1" smtClean="0"/>
              <a:t>Hepp</a:t>
            </a:r>
            <a:endParaRPr lang="nl-NL" sz="1100" dirty="0"/>
          </a:p>
        </p:txBody>
      </p:sp>
      <p:pic>
        <p:nvPicPr>
          <p:cNvPr id="1026" name="Picture 2" descr="Y:\GitHub\scratchClient-Tutorials\scratchClientExtension\Icons\Logo-name256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526446" y="14858"/>
            <a:ext cx="611204" cy="699542"/>
          </a:xfrm>
          <a:prstGeom prst="rect">
            <a:avLst/>
          </a:prstGeom>
          <a:noFill/>
        </p:spPr>
      </p:pic>
      <p:sp>
        <p:nvSpPr>
          <p:cNvPr id="7" name="Tekstvak 6"/>
          <p:cNvSpPr txBox="1"/>
          <p:nvPr userDrawn="1"/>
        </p:nvSpPr>
        <p:spPr>
          <a:xfrm>
            <a:off x="0" y="4712613"/>
            <a:ext cx="205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Hans de </a:t>
            </a:r>
            <a:r>
              <a:rPr lang="en-US" sz="1100" dirty="0" err="1" smtClean="0"/>
              <a:t>Jong</a:t>
            </a:r>
            <a:r>
              <a:rPr lang="en-US" sz="1100" dirty="0" smtClean="0"/>
              <a:t> / Gerhard </a:t>
            </a:r>
            <a:r>
              <a:rPr lang="en-US" sz="1100" dirty="0" err="1" smtClean="0"/>
              <a:t>Hepp</a:t>
            </a:r>
            <a:endParaRPr lang="nl-NL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84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1470"/>
            <a:ext cx="7772400" cy="3096344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 smtClean="0"/>
              <a:t>Physical</a:t>
            </a:r>
            <a:r>
              <a:rPr lang="nl-NL" dirty="0" smtClean="0"/>
              <a:t> </a:t>
            </a:r>
            <a:r>
              <a:rPr lang="nl-NL" dirty="0" err="1" smtClean="0"/>
              <a:t>computing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Scratch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scratchClient</a:t>
            </a:r>
            <a:r>
              <a:rPr lang="nl-NL" dirty="0" smtClean="0"/>
              <a:t> – </a:t>
            </a:r>
            <a:r>
              <a:rPr lang="nl-NL" b="1" dirty="0" err="1" smtClean="0"/>
              <a:t>Intermediate</a:t>
            </a:r>
            <a:r>
              <a:rPr lang="nl-NL" b="1" dirty="0" smtClean="0"/>
              <a:t/>
            </a:r>
            <a:br>
              <a:rPr lang="nl-NL" b="1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en-US" sz="3600" i="1" dirty="0" smtClean="0"/>
              <a:t>Co</a:t>
            </a:r>
            <a:r>
              <a:rPr lang="nl-NL" sz="3600" i="1" dirty="0" err="1" smtClean="0"/>
              <a:t>ntrol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servos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LEDs</a:t>
            </a:r>
            <a:r>
              <a:rPr lang="nl-NL" sz="3600" i="1" dirty="0" smtClean="0"/>
              <a:t> and more </a:t>
            </a:r>
            <a:r>
              <a:rPr lang="nl-NL" sz="3600" i="1" dirty="0" err="1" smtClean="0"/>
              <a:t>from</a:t>
            </a:r>
            <a:r>
              <a:rPr lang="nl-NL" sz="3600" i="1" dirty="0" smtClean="0"/>
              <a:t> Scratch </a:t>
            </a:r>
            <a:r>
              <a:rPr lang="nl-NL" sz="3600" i="1" dirty="0" err="1" smtClean="0"/>
              <a:t>using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RPi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Arduino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scratchClient</a:t>
            </a:r>
            <a:endParaRPr lang="nl-NL" i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435846"/>
            <a:ext cx="6400800" cy="13144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r>
              <a:rPr lang="en-US" dirty="0" smtClean="0">
                <a:solidFill>
                  <a:schemeClr val="bg1"/>
                </a:solidFill>
              </a:rPr>
              <a:t> &amp; Gerhard </a:t>
            </a:r>
            <a:r>
              <a:rPr lang="en-US" dirty="0" err="1" smtClean="0">
                <a:solidFill>
                  <a:schemeClr val="bg1"/>
                </a:solidFill>
              </a:rPr>
              <a:t>Hepp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Workshop for the Pi And More conference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Width Modulation (PWM)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</a:t>
            </a:fld>
            <a:endParaRPr lang="nl-NL" dirty="0"/>
          </a:p>
        </p:txBody>
      </p:sp>
      <p:pic>
        <p:nvPicPr>
          <p:cNvPr id="8195" name="Picture 3" descr="C:\Users\M5810video\Documents\Weekendschool\Github\Old\pwm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203598"/>
            <a:ext cx="2959233" cy="3240360"/>
          </a:xfrm>
          <a:prstGeom prst="rect">
            <a:avLst/>
          </a:prstGeom>
          <a:noFill/>
        </p:spPr>
      </p:pic>
      <p:sp>
        <p:nvSpPr>
          <p:cNvPr id="4" name="Tekstvak 3"/>
          <p:cNvSpPr txBox="1"/>
          <p:nvPr/>
        </p:nvSpPr>
        <p:spPr>
          <a:xfrm>
            <a:off x="3923928" y="1635646"/>
            <a:ext cx="453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By modulating (changing) the pulse width, the amount of energy fed to e.g. the LED is changed, and hence the intensity with which you see it lighting.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Note that in practice the LED is blinking some 800 blinks / second.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However, no human eye can see more than 100 blinks / second.</a:t>
            </a:r>
            <a:endParaRPr lang="nl-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5810video\Documents\Weekendschool\Pi And More\PiAndMore WS - 4 - analog input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2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Dimming the </a:t>
            </a:r>
            <a:r>
              <a:rPr lang="en-US" dirty="0" err="1" smtClean="0"/>
              <a:t>BigBlueLED</a:t>
            </a:r>
            <a:r>
              <a:rPr lang="en-US" dirty="0" smtClean="0"/>
              <a:t> with PWM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9V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5" name="PIJL-OMHOOG 14"/>
          <p:cNvSpPr/>
          <p:nvPr/>
        </p:nvSpPr>
        <p:spPr>
          <a:xfrm>
            <a:off x="2195736" y="44439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/>
          <p:cNvSpPr txBox="1"/>
          <p:nvPr/>
        </p:nvSpPr>
        <p:spPr>
          <a:xfrm>
            <a:off x="4499992" y="3867894"/>
            <a:ext cx="43204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to pin 5</a:t>
            </a:r>
            <a:endParaRPr lang="nl-NL" sz="9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Reconnect USB and 9V adapter</a:t>
            </a:r>
            <a:endParaRPr lang="en-US" dirty="0" smtClean="0"/>
          </a:p>
          <a:p>
            <a:r>
              <a:rPr lang="en-US" dirty="0" smtClean="0"/>
              <a:t>You will see that </a:t>
            </a:r>
            <a:r>
              <a:rPr lang="en-US" dirty="0" err="1" smtClean="0"/>
              <a:t>scratchClient</a:t>
            </a:r>
            <a:r>
              <a:rPr lang="en-US" dirty="0" smtClean="0"/>
              <a:t> finds the board again</a:t>
            </a:r>
          </a:p>
          <a:p>
            <a:r>
              <a:rPr lang="en-US" dirty="0" smtClean="0"/>
              <a:t>You already updated the </a:t>
            </a:r>
            <a:r>
              <a:rPr lang="en-US" dirty="0" err="1" smtClean="0"/>
              <a:t>config</a:t>
            </a:r>
            <a:r>
              <a:rPr lang="en-US" dirty="0" smtClean="0"/>
              <a:t> file in the previous step, so no need to restart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r>
              <a:rPr lang="en-US" dirty="0" smtClean="0"/>
              <a:t>Send </a:t>
            </a:r>
            <a:r>
              <a:rPr lang="en-US" i="1" dirty="0" err="1" smtClean="0"/>
              <a:t>BigBlueLED</a:t>
            </a:r>
            <a:r>
              <a:rPr lang="en-US" i="1" dirty="0" smtClean="0"/>
              <a:t> </a:t>
            </a:r>
            <a:r>
              <a:rPr lang="en-US" dirty="0" smtClean="0"/>
              <a:t>values between 0 and 255</a:t>
            </a:r>
          </a:p>
          <a:p>
            <a:r>
              <a:rPr lang="en-US" dirty="0" smtClean="0"/>
              <a:t>Does the LED brightness change?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12</a:t>
            </a:fld>
            <a:endParaRPr lang="nl-N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 </a:t>
            </a:r>
            <a:r>
              <a:rPr lang="en-US" dirty="0" err="1" smtClean="0"/>
              <a:t>Potmeter</a:t>
            </a:r>
            <a:r>
              <a:rPr lang="en-US" dirty="0" smtClean="0"/>
              <a:t> and Big Blue LED (via Scratch)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some code that takes the potentiometer reading (between 0 and 1023) and transforms it into the range 0 to 255 (so divide by 4) and set the value of </a:t>
            </a:r>
            <a:r>
              <a:rPr lang="en-US" i="1" dirty="0" err="1" smtClean="0"/>
              <a:t>BigBlueLED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Try out whether turning the </a:t>
            </a:r>
            <a:r>
              <a:rPr lang="en-US" dirty="0" err="1" smtClean="0"/>
              <a:t>potmeter</a:t>
            </a:r>
            <a:r>
              <a:rPr lang="en-US" dirty="0" smtClean="0"/>
              <a:t> changes the light intensity.</a:t>
            </a:r>
          </a:p>
          <a:p>
            <a:r>
              <a:rPr lang="en-US" dirty="0" smtClean="0"/>
              <a:t>Notice that when turning to the right, the intensity goes down.</a:t>
            </a:r>
          </a:p>
          <a:p>
            <a:pPr lvl="1"/>
            <a:r>
              <a:rPr lang="en-US" dirty="0" smtClean="0"/>
              <a:t>You would expect it to go up …</a:t>
            </a:r>
          </a:p>
          <a:p>
            <a:pPr lvl="1"/>
            <a:r>
              <a:rPr lang="en-US" dirty="0" smtClean="0"/>
              <a:t>How can you very simply change this by interchanging two wires?</a:t>
            </a:r>
          </a:p>
          <a:p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13</a:t>
            </a:fld>
            <a:endParaRPr lang="nl-N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Controlling a servo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60032" y="1200151"/>
            <a:ext cx="3826768" cy="33944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position of the servo is changed by sending pulses of different width.</a:t>
            </a:r>
          </a:p>
          <a:p>
            <a:r>
              <a:rPr lang="en-US" dirty="0" smtClean="0"/>
              <a:t>The servo looks at the </a:t>
            </a:r>
            <a:r>
              <a:rPr lang="en-US" dirty="0" err="1" smtClean="0"/>
              <a:t>pulsewidth</a:t>
            </a:r>
            <a:r>
              <a:rPr lang="en-US" dirty="0" smtClean="0"/>
              <a:t> and turns as desired.</a:t>
            </a:r>
          </a:p>
          <a:p>
            <a:r>
              <a:rPr lang="en-US" dirty="0" smtClean="0"/>
              <a:t>The servo gets power separately.</a:t>
            </a:r>
            <a:endParaRPr lang="nl-NL" dirty="0" smtClean="0"/>
          </a:p>
          <a:p>
            <a:r>
              <a:rPr lang="en-US" dirty="0" smtClean="0"/>
              <a:t>With a servo, the pulse width modulation is not controlling the amount of energy fed to the servo</a:t>
            </a:r>
          </a:p>
          <a:p>
            <a:r>
              <a:rPr lang="en-US" dirty="0" smtClean="0"/>
              <a:t>With a servo, pulse width modulation is rather a communication protocol.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14</a:t>
            </a:fld>
            <a:endParaRPr lang="nl-NL" dirty="0"/>
          </a:p>
        </p:txBody>
      </p:sp>
      <p:pic>
        <p:nvPicPr>
          <p:cNvPr id="7170" name="Picture 2" descr="C:\Users\M5810video\Documents\Weekendschool\Github\Old\pw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203598"/>
            <a:ext cx="4054877" cy="33511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5810video\Documents\Weekendschool\Pi And More\PiAndMore WS - 4 - analog input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2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servo to pin 12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15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1619672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</a:t>
            </a:r>
            <a:r>
              <a:rPr lang="en-US" dirty="0" smtClean="0">
                <a:solidFill>
                  <a:schemeClr val="bg1"/>
                </a:solidFill>
              </a:rPr>
              <a:t>9V and </a:t>
            </a:r>
            <a:r>
              <a:rPr lang="en-US" dirty="0" smtClean="0">
                <a:solidFill>
                  <a:schemeClr val="bg1"/>
                </a:solidFill>
              </a:rPr>
              <a:t>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PIJL-OMHOOG 13"/>
          <p:cNvSpPr/>
          <p:nvPr/>
        </p:nvSpPr>
        <p:spPr>
          <a:xfrm rot="10800000">
            <a:off x="7609036" y="2859782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>
            <a:off x="7609036" y="3723878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16"/>
          <p:cNvSpPr txBox="1"/>
          <p:nvPr/>
        </p:nvSpPr>
        <p:spPr>
          <a:xfrm>
            <a:off x="6444208" y="4227934"/>
            <a:ext cx="26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Dark brown wire here</a:t>
            </a:r>
            <a:endParaRPr lang="nl-NL" dirty="0"/>
          </a:p>
        </p:txBody>
      </p:sp>
      <p:sp>
        <p:nvSpPr>
          <p:cNvPr id="19" name="Tekstvak 18"/>
          <p:cNvSpPr txBox="1"/>
          <p:nvPr/>
        </p:nvSpPr>
        <p:spPr>
          <a:xfrm>
            <a:off x="4499992" y="3867894"/>
            <a:ext cx="43204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to pin 5</a:t>
            </a:r>
            <a:endParaRPr lang="nl-NL" sz="9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servo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Reconnect and repower the board</a:t>
            </a:r>
          </a:p>
          <a:p>
            <a:r>
              <a:rPr lang="en-US" dirty="0" smtClean="0"/>
              <a:t>Update the loop where you set the </a:t>
            </a:r>
            <a:r>
              <a:rPr lang="en-US" i="1" dirty="0" smtClean="0"/>
              <a:t>Big Blue LED </a:t>
            </a:r>
            <a:r>
              <a:rPr lang="en-US" dirty="0" smtClean="0"/>
              <a:t>value </a:t>
            </a:r>
            <a:br>
              <a:rPr lang="en-US" dirty="0" smtClean="0"/>
            </a:br>
            <a:r>
              <a:rPr lang="en-US" dirty="0" smtClean="0"/>
              <a:t>dependent on the </a:t>
            </a:r>
            <a:r>
              <a:rPr lang="en-US" dirty="0" err="1" smtClean="0"/>
              <a:t>potmeter</a:t>
            </a:r>
            <a:r>
              <a:rPr lang="en-US" dirty="0" smtClean="0"/>
              <a:t> reading to now also set </a:t>
            </a:r>
            <a:r>
              <a:rPr lang="en-US" i="1" dirty="0" smtClean="0"/>
              <a:t>Servo 1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But watch out: values have to be between 0 and 180.</a:t>
            </a:r>
          </a:p>
          <a:p>
            <a:pPr lvl="1"/>
            <a:r>
              <a:rPr lang="en-US" dirty="0" smtClean="0"/>
              <a:t>To avoid overflow: first divide by 1024, then multiply by 180.</a:t>
            </a:r>
          </a:p>
          <a:p>
            <a:r>
              <a:rPr lang="en-US" dirty="0" smtClean="0"/>
              <a:t>You may observe jitter. </a:t>
            </a:r>
          </a:p>
          <a:p>
            <a:pPr lvl="1"/>
            <a:r>
              <a:rPr lang="en-US" dirty="0" smtClean="0"/>
              <a:t>Because the values of the </a:t>
            </a:r>
            <a:r>
              <a:rPr lang="en-US" dirty="0" err="1" smtClean="0"/>
              <a:t>potmeter</a:t>
            </a:r>
            <a:r>
              <a:rPr lang="en-US" dirty="0" smtClean="0"/>
              <a:t> will drift a bit and there will be power fluctuations, the reading of the </a:t>
            </a:r>
            <a:r>
              <a:rPr lang="en-US" dirty="0" err="1" smtClean="0"/>
              <a:t>potmeter</a:t>
            </a:r>
            <a:r>
              <a:rPr lang="en-US" dirty="0" smtClean="0"/>
              <a:t> will not be constant.</a:t>
            </a:r>
          </a:p>
          <a:p>
            <a:pPr lvl="1"/>
            <a:r>
              <a:rPr lang="en-US" dirty="0" smtClean="0"/>
              <a:t>We will in the advanced workshop show how to deal with jitter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16</a:t>
            </a:fld>
            <a:endParaRPr lang="nl-NL" dirty="0"/>
          </a:p>
        </p:txBody>
      </p:sp>
      <p:cxnSp>
        <p:nvCxnSpPr>
          <p:cNvPr id="7" name="Gebogen verbindingslijn 6"/>
          <p:cNvCxnSpPr/>
          <p:nvPr/>
        </p:nvCxnSpPr>
        <p:spPr>
          <a:xfrm rot="5400000" flipH="1" flipV="1">
            <a:off x="7056276" y="1671650"/>
            <a:ext cx="1440160" cy="936104"/>
          </a:xfrm>
          <a:prstGeom prst="bentConnector3">
            <a:avLst>
              <a:gd name="adj1" fmla="val 17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Y:\screenshots\2018-05-21__22-19-152693395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95486"/>
            <a:ext cx="3174951" cy="1180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buzzer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buzzer will sound if it gets a signal in an audible frequency range.</a:t>
            </a:r>
          </a:p>
          <a:p>
            <a:r>
              <a:rPr lang="en-US" dirty="0" smtClean="0"/>
              <a:t>A PWM signal on </a:t>
            </a:r>
            <a:r>
              <a:rPr lang="en-US" dirty="0" err="1" smtClean="0"/>
              <a:t>Arduino</a:t>
            </a:r>
            <a:r>
              <a:rPr lang="en-US" dirty="0" smtClean="0"/>
              <a:t> gives ca. 800 Hz.</a:t>
            </a:r>
          </a:p>
          <a:p>
            <a:pPr lvl="1"/>
            <a:r>
              <a:rPr lang="en-US" dirty="0" smtClean="0"/>
              <a:t>Different for different pins</a:t>
            </a:r>
          </a:p>
          <a:p>
            <a:r>
              <a:rPr lang="en-US" dirty="0" smtClean="0"/>
              <a:t>You will see that there is not much influence by changing the duty cycle.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17</a:t>
            </a:fld>
            <a:endParaRPr lang="nl-N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5810video\Documents\Weekendschool\Pi And More\PiAndMore WS - 4 - analog input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2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the buzzer to pin 11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18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9V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5" name="PIJL-OMHOOG 14"/>
          <p:cNvSpPr/>
          <p:nvPr/>
        </p:nvSpPr>
        <p:spPr>
          <a:xfrm>
            <a:off x="2195736" y="44439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 rot="10800000">
            <a:off x="7362384" y="2859782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>
            <a:off x="7362384" y="3723878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16"/>
          <p:cNvSpPr txBox="1"/>
          <p:nvPr/>
        </p:nvSpPr>
        <p:spPr>
          <a:xfrm>
            <a:off x="2843808" y="987574"/>
            <a:ext cx="2376264" cy="923330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Carefully watch the wires. Connect </a:t>
            </a:r>
            <a:r>
              <a:rPr lang="en-US" dirty="0" err="1" smtClean="0">
                <a:solidFill>
                  <a:schemeClr val="bg1"/>
                </a:solidFill>
              </a:rPr>
              <a:t>Vcc</a:t>
            </a:r>
            <a:r>
              <a:rPr lang="en-US" dirty="0" smtClean="0">
                <a:solidFill>
                  <a:schemeClr val="bg1"/>
                </a:solidFill>
              </a:rPr>
              <a:t>, GND and I/O correctly!</a:t>
            </a:r>
            <a:endParaRPr lang="nl-NL" dirty="0" smtClean="0">
              <a:solidFill>
                <a:schemeClr val="bg1"/>
              </a:solidFill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4499992" y="3867894"/>
            <a:ext cx="43204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to pin 5</a:t>
            </a:r>
            <a:endParaRPr lang="nl-NL" sz="9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buzzer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need to restart </a:t>
            </a:r>
            <a:r>
              <a:rPr lang="en-US" dirty="0" err="1" smtClean="0"/>
              <a:t>scratchClient</a:t>
            </a:r>
            <a:r>
              <a:rPr lang="en-US" dirty="0" smtClean="0"/>
              <a:t>, because the </a:t>
            </a:r>
            <a:r>
              <a:rPr lang="en-US" dirty="0" err="1" smtClean="0"/>
              <a:t>config</a:t>
            </a:r>
            <a:r>
              <a:rPr lang="en-US" dirty="0" smtClean="0"/>
              <a:t> file was not changed.</a:t>
            </a:r>
          </a:p>
          <a:p>
            <a:r>
              <a:rPr lang="en-US" dirty="0" smtClean="0"/>
              <a:t>Add the setting of the buzzer to the loop where you already set the servo and the Big Blue LED.</a:t>
            </a:r>
          </a:p>
          <a:p>
            <a:pPr lvl="1"/>
            <a:r>
              <a:rPr lang="en-US" dirty="0" smtClean="0"/>
              <a:t>Like with the LED, the values must be between 0 and 255.</a:t>
            </a:r>
          </a:p>
          <a:p>
            <a:r>
              <a:rPr lang="en-US" dirty="0" smtClean="0"/>
              <a:t>Only test a short time (to save the ears of your neighbors </a:t>
            </a:r>
            <a:r>
              <a:rPr lang="en-US" dirty="0" smtClean="0">
                <a:sym typeface="Wingdings" pitchFamily="2" charset="2"/>
              </a:rPr>
              <a:t></a:t>
            </a:r>
            <a:r>
              <a:rPr lang="en-US" dirty="0" smtClean="0"/>
              <a:t>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19</a:t>
            </a:fld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1: Adding analog input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</a:t>
            </a:fld>
            <a:endParaRPr lang="nl-N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PWM limitations of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sz="2700" dirty="0" smtClean="0"/>
              <a:t>(</a:t>
            </a:r>
            <a:r>
              <a:rPr lang="en-US" sz="2700" dirty="0" err="1" smtClean="0"/>
              <a:t>Nano</a:t>
            </a:r>
            <a:r>
              <a:rPr lang="en-US" sz="2700" dirty="0" smtClean="0"/>
              <a:t> and Uno)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PWM is available on pins 3, 5, 6, 9, 10, 11</a:t>
            </a:r>
          </a:p>
          <a:p>
            <a:r>
              <a:rPr lang="en-US" dirty="0" smtClean="0"/>
              <a:t>Servo can be configured on those pins, but also on 2, 4, 7, 8, 12</a:t>
            </a:r>
          </a:p>
          <a:p>
            <a:r>
              <a:rPr lang="en-US" dirty="0" smtClean="0"/>
              <a:t>If a servo is configured on any pin, pins 9 and 10 cannot be configured as PWM anymore.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config</a:t>
            </a:r>
            <a:r>
              <a:rPr lang="en-US" dirty="0" smtClean="0"/>
              <a:t> tool will warn you if you do it wrongly.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20</a:t>
            </a:fld>
            <a:endParaRPr lang="nl-N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</a:t>
            </a:r>
            <a:r>
              <a:rPr lang="en-US" dirty="0" smtClean="0"/>
              <a:t>3</a:t>
            </a:r>
            <a:r>
              <a:rPr lang="en-US" dirty="0" smtClean="0"/>
              <a:t>: </a:t>
            </a:r>
            <a:r>
              <a:rPr lang="en-US" dirty="0" smtClean="0"/>
              <a:t>Summary &amp; take </a:t>
            </a:r>
            <a:r>
              <a:rPr lang="en-US" dirty="0" err="1" smtClean="0"/>
              <a:t>aways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21</a:t>
            </a:fld>
            <a:endParaRPr lang="nl-N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5147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Takeaways of the beginners and intermediate workshops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868144" y="1131590"/>
            <a:ext cx="2886472" cy="3528392"/>
          </a:xfrm>
        </p:spPr>
        <p:txBody>
          <a:bodyPr>
            <a:normAutofit/>
          </a:bodyPr>
          <a:lstStyle/>
          <a:p>
            <a:r>
              <a:rPr lang="en-US" sz="1400" dirty="0" smtClean="0"/>
              <a:t>Functions that a pin on </a:t>
            </a:r>
            <a:r>
              <a:rPr lang="en-US" sz="1400" dirty="0" err="1" smtClean="0"/>
              <a:t>Arduino</a:t>
            </a:r>
            <a:r>
              <a:rPr lang="en-US" sz="1400" dirty="0" smtClean="0"/>
              <a:t> can have:</a:t>
            </a:r>
          </a:p>
          <a:p>
            <a:pPr lvl="1"/>
            <a:r>
              <a:rPr lang="en-US" sz="1200" dirty="0" smtClean="0"/>
              <a:t>Digital In</a:t>
            </a:r>
          </a:p>
          <a:p>
            <a:pPr lvl="1"/>
            <a:r>
              <a:rPr lang="en-US" sz="1200" dirty="0" smtClean="0"/>
              <a:t>Digital Out</a:t>
            </a:r>
          </a:p>
          <a:p>
            <a:pPr lvl="1"/>
            <a:r>
              <a:rPr lang="en-US" sz="1200" dirty="0" smtClean="0"/>
              <a:t>Analog In</a:t>
            </a:r>
          </a:p>
          <a:p>
            <a:pPr lvl="1"/>
            <a:r>
              <a:rPr lang="en-US" sz="1200" i="1" dirty="0" smtClean="0"/>
              <a:t>No Analog Out</a:t>
            </a:r>
          </a:p>
          <a:p>
            <a:pPr lvl="1"/>
            <a:r>
              <a:rPr lang="en-US" sz="1200" dirty="0" smtClean="0"/>
              <a:t>Pulse Width Modulation as alternative for Analog Out</a:t>
            </a:r>
          </a:p>
          <a:p>
            <a:pPr lvl="2"/>
            <a:r>
              <a:rPr lang="en-US" sz="1100" dirty="0" smtClean="0"/>
              <a:t>For modulating the brightness of a LED</a:t>
            </a:r>
          </a:p>
          <a:p>
            <a:pPr lvl="2"/>
            <a:r>
              <a:rPr lang="en-US" sz="1100" dirty="0" smtClean="0"/>
              <a:t>For controlling a servo</a:t>
            </a:r>
          </a:p>
          <a:p>
            <a:pPr lvl="2"/>
            <a:r>
              <a:rPr lang="en-US" sz="1100" dirty="0" smtClean="0"/>
              <a:t>For controlling a buzzer</a:t>
            </a:r>
          </a:p>
          <a:p>
            <a:pPr lvl="1"/>
            <a:r>
              <a:rPr lang="en-US" sz="1200" dirty="0" smtClean="0"/>
              <a:t>There a few more, see the advanced workshop</a:t>
            </a:r>
          </a:p>
          <a:p>
            <a:pPr lvl="1"/>
            <a:r>
              <a:rPr lang="en-US" sz="1200" dirty="0" smtClean="0"/>
              <a:t>You can configure pull up resistors on Digital In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22</a:t>
            </a:fld>
            <a:endParaRPr lang="nl-NL" dirty="0"/>
          </a:p>
        </p:txBody>
      </p:sp>
      <p:sp>
        <p:nvSpPr>
          <p:cNvPr id="7" name="Tijdelijke aanduiding voor inhoud 4"/>
          <p:cNvSpPr txBox="1">
            <a:spLocks/>
          </p:cNvSpPr>
          <p:nvPr/>
        </p:nvSpPr>
        <p:spPr>
          <a:xfrm>
            <a:off x="539552" y="987574"/>
            <a:ext cx="5616624" cy="3744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scratchClient you define:</a:t>
            </a:r>
          </a:p>
          <a:p>
            <a:pPr marL="447675" marR="0" lvl="1" indent="-1936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of each pin</a:t>
            </a:r>
          </a:p>
          <a:p>
            <a:pPr marL="447675" marR="0" lvl="1" indent="-1936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Symbolic name for each configured pin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scratchClient config is the tool to setup the configuration 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Restart scratchClient after you changed the configuration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Put a resistor in series with LEDs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Put a resistor in series with switches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Configure a pull up resistor if the input signal goes between 0 Volt and being open rather than between 0 Volt and 3 to 5 Volt.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Scratch 2, you use the extension block for scratchClient to get blocks that you can use to interact with scratchClient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monitor the value of all pins from the browser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scratchClient can do much more…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are some anomalies, therefore </a:t>
            </a:r>
          </a:p>
          <a:p>
            <a:pPr marL="447675" marR="0" lvl="1" indent="-1936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Save the Scratch 2 files in the home folder (as Scratch 2 proposes)</a:t>
            </a:r>
          </a:p>
          <a:p>
            <a:pPr marL="447675" marR="0" lvl="1" indent="-1936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 CleanUpScratchFiles.sh on the desktop (once after start up of the RPi)</a:t>
            </a:r>
          </a:p>
          <a:p>
            <a:pPr marL="447675" marR="0" lvl="1" indent="-1936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 files on the desktop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67544" y="1635646"/>
            <a:ext cx="8229600" cy="2081386"/>
          </a:xfrm>
        </p:spPr>
        <p:txBody>
          <a:bodyPr/>
          <a:lstStyle/>
          <a:p>
            <a:pPr algn="ctr"/>
            <a:r>
              <a:rPr lang="en-US" dirty="0" smtClean="0"/>
              <a:t>End of the </a:t>
            </a:r>
            <a:r>
              <a:rPr lang="en-US" b="1" dirty="0" smtClean="0"/>
              <a:t>intermediate</a:t>
            </a:r>
            <a:r>
              <a:rPr lang="en-US" dirty="0" smtClean="0"/>
              <a:t> workshop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23</a:t>
            </a:fld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wiring on the 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changing the wiring on the board</a:t>
            </a:r>
          </a:p>
          <a:p>
            <a:pPr lvl="1"/>
            <a:r>
              <a:rPr lang="en-US" dirty="0" smtClean="0"/>
              <a:t>First pull </a:t>
            </a:r>
            <a:r>
              <a:rPr lang="en-US" dirty="0" smtClean="0"/>
              <a:t>out the power </a:t>
            </a:r>
          </a:p>
          <a:p>
            <a:pPr lvl="2"/>
            <a:r>
              <a:rPr lang="en-US" dirty="0" smtClean="0"/>
              <a:t>the </a:t>
            </a:r>
            <a:r>
              <a:rPr lang="en-US" dirty="0" smtClean="0"/>
              <a:t>USB </a:t>
            </a:r>
            <a:r>
              <a:rPr lang="en-US" dirty="0" smtClean="0"/>
              <a:t>cable</a:t>
            </a:r>
            <a:endParaRPr lang="en-US" dirty="0" smtClean="0"/>
          </a:p>
          <a:p>
            <a:pPr lvl="2"/>
            <a:r>
              <a:rPr lang="en-US" dirty="0" smtClean="0"/>
              <a:t>the 9V </a:t>
            </a:r>
            <a:r>
              <a:rPr lang="en-US" dirty="0" smtClean="0"/>
              <a:t>supply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</a:t>
            </a:fld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electronics of a potentiometer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err="1" smtClean="0"/>
              <a:t>potmeter</a:t>
            </a:r>
            <a:r>
              <a:rPr lang="en-US" sz="2000" dirty="0" smtClean="0"/>
              <a:t> is a resistor that will be connected between 5 V and 0 V.</a:t>
            </a:r>
          </a:p>
          <a:p>
            <a:r>
              <a:rPr lang="en-US" sz="2000" dirty="0" smtClean="0"/>
              <a:t>Over the length of the resistor the voltage drops linearly.</a:t>
            </a:r>
          </a:p>
          <a:p>
            <a:pPr lvl="1"/>
            <a:r>
              <a:rPr lang="en-US" sz="1400" dirty="0" smtClean="0"/>
              <a:t>E.g. in the middle it would be 2.5 Volt</a:t>
            </a:r>
          </a:p>
          <a:p>
            <a:pPr lvl="1"/>
            <a:r>
              <a:rPr lang="en-US" sz="1400" dirty="0" smtClean="0"/>
              <a:t>So this is an analog signal. The value can be changed between 5 V and 0 V.</a:t>
            </a:r>
          </a:p>
          <a:p>
            <a:r>
              <a:rPr lang="en-US" sz="1800" dirty="0" smtClean="0"/>
              <a:t>There is a 1 </a:t>
            </a:r>
            <a:r>
              <a:rPr lang="en-US" sz="1800" dirty="0" err="1" smtClean="0"/>
              <a:t>kOhm</a:t>
            </a:r>
            <a:r>
              <a:rPr lang="en-US" sz="1800" dirty="0" smtClean="0"/>
              <a:t> resistor in series for the reasons discussed earlier</a:t>
            </a:r>
          </a:p>
        </p:txBody>
      </p:sp>
      <p:sp>
        <p:nvSpPr>
          <p:cNvPr id="25" name="Tijdelijke aanduiding voor dianumm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1403648" y="2931790"/>
            <a:ext cx="1346448" cy="1800200"/>
          </a:xfrm>
          <a:prstGeom prst="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 rot="5400000">
            <a:off x="4211960" y="3723878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3131840" y="3579862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2267744" y="4948014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2195736" y="2715766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5436096" y="2571750"/>
            <a:ext cx="8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+5 Volt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5436096" y="4774168"/>
            <a:ext cx="7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Volt</a:t>
            </a:r>
            <a:endParaRPr lang="nl-NL" dirty="0"/>
          </a:p>
        </p:txBody>
      </p:sp>
      <p:cxnSp>
        <p:nvCxnSpPr>
          <p:cNvPr id="15" name="Vorm 14"/>
          <p:cNvCxnSpPr>
            <a:stCxn id="6" idx="3"/>
            <a:endCxn id="5" idx="2"/>
          </p:cNvCxnSpPr>
          <p:nvPr/>
        </p:nvCxnSpPr>
        <p:spPr>
          <a:xfrm>
            <a:off x="3563888" y="3651870"/>
            <a:ext cx="792088" cy="1440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>
            <a:stCxn id="5" idx="1"/>
          </p:cNvCxnSpPr>
          <p:nvPr/>
        </p:nvCxnSpPr>
        <p:spPr>
          <a:xfrm flipV="1">
            <a:off x="4427984" y="2715766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stCxn id="5" idx="3"/>
          </p:cNvCxnSpPr>
          <p:nvPr/>
        </p:nvCxnSpPr>
        <p:spPr>
          <a:xfrm>
            <a:off x="4427984" y="401191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2843808" y="31478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kOhm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4499992" y="357986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</a:t>
            </a:r>
            <a:r>
              <a:rPr lang="en-US" dirty="0" err="1" smtClean="0"/>
              <a:t>kOhm</a:t>
            </a:r>
            <a:endParaRPr lang="nl-NL" dirty="0"/>
          </a:p>
        </p:txBody>
      </p:sp>
      <p:cxnSp>
        <p:nvCxnSpPr>
          <p:cNvPr id="31" name="Rechte verbindingslijn 30"/>
          <p:cNvCxnSpPr>
            <a:stCxn id="6" idx="1"/>
            <a:endCxn id="32" idx="3"/>
          </p:cNvCxnSpPr>
          <p:nvPr/>
        </p:nvCxnSpPr>
        <p:spPr>
          <a:xfrm flipH="1">
            <a:off x="2528218" y="3651870"/>
            <a:ext cx="603622" cy="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6444208" y="2715766"/>
            <a:ext cx="259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Consider what would happen if the 1 </a:t>
            </a:r>
            <a:r>
              <a:rPr lang="en-US" sz="1200" dirty="0" err="1" smtClean="0"/>
              <a:t>kOhm</a:t>
            </a:r>
            <a:r>
              <a:rPr lang="en-US" sz="1200" dirty="0" smtClean="0"/>
              <a:t> resistor were not there and the port would be used as output and </a:t>
            </a:r>
            <a:r>
              <a:rPr lang="en-US" sz="1200" dirty="0" err="1" smtClean="0"/>
              <a:t>potmeter</a:t>
            </a:r>
            <a:r>
              <a:rPr lang="en-US" sz="1200" dirty="0" smtClean="0"/>
              <a:t> positioned  close to the 0 Volt side.</a:t>
            </a:r>
          </a:p>
          <a:p>
            <a:endParaRPr lang="en-US" sz="1200" dirty="0" smtClean="0"/>
          </a:p>
          <a:p>
            <a:r>
              <a:rPr lang="en-US" sz="1200" dirty="0" smtClean="0"/>
              <a:t>Then the </a:t>
            </a:r>
            <a:r>
              <a:rPr lang="en-US" sz="1200" dirty="0" err="1" smtClean="0"/>
              <a:t>Arduino</a:t>
            </a:r>
            <a:r>
              <a:rPr lang="en-US" sz="1200" dirty="0" smtClean="0"/>
              <a:t> would output 5 Volt, and the </a:t>
            </a:r>
            <a:r>
              <a:rPr lang="en-US" sz="1200" dirty="0" err="1" smtClean="0"/>
              <a:t>potmeter</a:t>
            </a:r>
            <a:r>
              <a:rPr lang="en-US" sz="1200" dirty="0" smtClean="0"/>
              <a:t> is directly leading it to the 0 Volt line </a:t>
            </a:r>
            <a:r>
              <a:rPr lang="en-US" sz="1200" dirty="0" smtClean="0">
                <a:sym typeface="Wingdings" pitchFamily="2" charset="2"/>
              </a:rPr>
              <a:t> short circuit!</a:t>
            </a:r>
          </a:p>
          <a:p>
            <a:r>
              <a:rPr lang="en-US" sz="1200" dirty="0" smtClean="0">
                <a:sym typeface="Wingdings" pitchFamily="2" charset="2"/>
              </a:rPr>
              <a:t>Likewise if the potentiometer is close to the 5 Volt side and  the </a:t>
            </a:r>
            <a:r>
              <a:rPr lang="en-US" sz="1200" dirty="0" err="1" smtClean="0">
                <a:sym typeface="Wingdings" pitchFamily="2" charset="2"/>
              </a:rPr>
              <a:t>Arduino</a:t>
            </a:r>
            <a:r>
              <a:rPr lang="en-US" sz="1200" dirty="0" smtClean="0">
                <a:sym typeface="Wingdings" pitchFamily="2" charset="2"/>
              </a:rPr>
              <a:t> would output  0 Volt.</a:t>
            </a:r>
            <a:endParaRPr lang="nl-NL" sz="1200" dirty="0"/>
          </a:p>
        </p:txBody>
      </p:sp>
      <p:cxnSp>
        <p:nvCxnSpPr>
          <p:cNvPr id="42" name="Gebogen verbindingslijn 41"/>
          <p:cNvCxnSpPr>
            <a:endCxn id="38" idx="0"/>
          </p:cNvCxnSpPr>
          <p:nvPr/>
        </p:nvCxnSpPr>
        <p:spPr>
          <a:xfrm>
            <a:off x="7092280" y="2427734"/>
            <a:ext cx="648072" cy="288032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/>
          <p:cNvCxnSpPr/>
          <p:nvPr/>
        </p:nvCxnSpPr>
        <p:spPr>
          <a:xfrm flipV="1">
            <a:off x="2339752" y="271576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/>
          <p:cNvCxnSpPr/>
          <p:nvPr/>
        </p:nvCxnSpPr>
        <p:spPr>
          <a:xfrm flipH="1" flipV="1">
            <a:off x="2339752" y="3795886"/>
            <a:ext cx="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4644008" y="3075806"/>
            <a:ext cx="15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Potentiometer</a:t>
            </a:r>
            <a:endParaRPr lang="nl-NL" dirty="0"/>
          </a:p>
        </p:txBody>
      </p:sp>
      <p:sp>
        <p:nvSpPr>
          <p:cNvPr id="26" name="Tekstvak 25"/>
          <p:cNvSpPr txBox="1"/>
          <p:nvPr/>
        </p:nvSpPr>
        <p:spPr>
          <a:xfrm>
            <a:off x="2843808" y="3795886"/>
            <a:ext cx="92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Resistor</a:t>
            </a:r>
            <a:endParaRPr lang="nl-NL" dirty="0"/>
          </a:p>
        </p:txBody>
      </p:sp>
      <p:cxnSp>
        <p:nvCxnSpPr>
          <p:cNvPr id="30" name="Rechte verbindingslijn met pijl 29"/>
          <p:cNvCxnSpPr>
            <a:stCxn id="23" idx="1"/>
          </p:cNvCxnSpPr>
          <p:nvPr/>
        </p:nvCxnSpPr>
        <p:spPr>
          <a:xfrm flipH="1">
            <a:off x="4499992" y="3260472"/>
            <a:ext cx="144016" cy="247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/>
          <p:cNvSpPr txBox="1"/>
          <p:nvPr/>
        </p:nvSpPr>
        <p:spPr>
          <a:xfrm>
            <a:off x="1979712" y="3467596"/>
            <a:ext cx="548506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Analog input</a:t>
            </a:r>
            <a:endParaRPr lang="nl-NL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5810video\Documents\Weekendschool\Pi And More\PiAndMore WS - 3a - analog input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2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analog input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 rot="5400000">
            <a:off x="539552" y="26437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 rot="5400000">
            <a:off x="683568" y="437195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9V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 again (right click </a:t>
            </a:r>
            <a:r>
              <a:rPr lang="en-US" i="1" dirty="0" smtClean="0"/>
              <a:t>PiAndMoreConfig.scl</a:t>
            </a:r>
            <a:r>
              <a:rPr lang="en-US" dirty="0" smtClean="0"/>
              <a:t> on the desktop, </a:t>
            </a:r>
            <a:r>
              <a:rPr lang="en-US" dirty="0" err="1" smtClean="0"/>
              <a:t>scratchConfig</a:t>
            </a:r>
            <a:r>
              <a:rPr lang="en-US" dirty="0" smtClean="0"/>
              <a:t> Edit)</a:t>
            </a:r>
          </a:p>
          <a:p>
            <a:pPr lvl="1"/>
            <a:r>
              <a:rPr lang="en-US" dirty="0" smtClean="0"/>
              <a:t>Define </a:t>
            </a:r>
            <a:r>
              <a:rPr lang="en-US" i="1" dirty="0" err="1" smtClean="0"/>
              <a:t>Potmeter</a:t>
            </a:r>
            <a:r>
              <a:rPr lang="en-US" dirty="0" smtClean="0"/>
              <a:t> on pin A4 (direction: in, function: analog)</a:t>
            </a:r>
          </a:p>
          <a:p>
            <a:r>
              <a:rPr lang="en-US" dirty="0" smtClean="0"/>
              <a:t>Now that you are updating anyway, already define for the next steps:</a:t>
            </a:r>
          </a:p>
          <a:p>
            <a:pPr lvl="1"/>
            <a:r>
              <a:rPr lang="en-US" dirty="0" smtClean="0"/>
              <a:t>Define </a:t>
            </a:r>
            <a:r>
              <a:rPr lang="en-US" i="1" dirty="0" smtClean="0"/>
              <a:t>Servo1 </a:t>
            </a:r>
            <a:r>
              <a:rPr lang="en-US" dirty="0" smtClean="0"/>
              <a:t>on pin 12 (direction: out, function: servo)</a:t>
            </a:r>
          </a:p>
          <a:p>
            <a:pPr lvl="1"/>
            <a:r>
              <a:rPr lang="en-US" dirty="0" smtClean="0"/>
              <a:t>Define </a:t>
            </a:r>
            <a:r>
              <a:rPr lang="en-US" i="1" dirty="0" err="1" smtClean="0"/>
              <a:t>BigBlueLED</a:t>
            </a:r>
            <a:r>
              <a:rPr lang="en-US" i="1" dirty="0" smtClean="0"/>
              <a:t> </a:t>
            </a:r>
            <a:r>
              <a:rPr lang="en-US" dirty="0" smtClean="0"/>
              <a:t>on pin 5 (direction: out, function: PWM)</a:t>
            </a:r>
          </a:p>
          <a:p>
            <a:pPr lvl="1"/>
            <a:r>
              <a:rPr lang="en-US" dirty="0" smtClean="0"/>
              <a:t>Define </a:t>
            </a:r>
            <a:r>
              <a:rPr lang="en-US" i="1" dirty="0" smtClean="0"/>
              <a:t>Buzzer</a:t>
            </a:r>
            <a:r>
              <a:rPr lang="en-US" dirty="0" smtClean="0"/>
              <a:t> on pin 11 (direction: out, function: PWM)</a:t>
            </a:r>
          </a:p>
          <a:p>
            <a:r>
              <a:rPr lang="en-US" dirty="0" smtClean="0"/>
              <a:t>Don’t forget to save. Keep the </a:t>
            </a:r>
            <a:r>
              <a:rPr lang="en-US" dirty="0" err="1" smtClean="0"/>
              <a:t>config</a:t>
            </a:r>
            <a:r>
              <a:rPr lang="en-US" dirty="0" smtClean="0"/>
              <a:t> editor open.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</a:t>
            </a:fld>
            <a:endParaRPr lang="nl-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whether it works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Reconnect and repower the board</a:t>
            </a:r>
          </a:p>
          <a:p>
            <a:r>
              <a:rPr lang="en-US" dirty="0" smtClean="0"/>
              <a:t>Stop and restart </a:t>
            </a:r>
            <a:r>
              <a:rPr lang="en-US" dirty="0" err="1" smtClean="0"/>
              <a:t>scratchClient</a:t>
            </a:r>
            <a:r>
              <a:rPr lang="en-US" dirty="0" smtClean="0"/>
              <a:t> by double clicking </a:t>
            </a:r>
            <a:r>
              <a:rPr lang="en-US" i="1" dirty="0" smtClean="0"/>
              <a:t>PiAndMoreConfig.scl</a:t>
            </a:r>
            <a:r>
              <a:rPr lang="en-US" dirty="0" smtClean="0"/>
              <a:t> on the desktop</a:t>
            </a:r>
          </a:p>
          <a:p>
            <a:r>
              <a:rPr lang="en-US" dirty="0" smtClean="0"/>
              <a:t>Make this piece of program and run it</a:t>
            </a:r>
          </a:p>
          <a:p>
            <a:r>
              <a:rPr lang="en-US" dirty="0" smtClean="0"/>
              <a:t>Turn the knob and see the values of </a:t>
            </a:r>
            <a:r>
              <a:rPr lang="en-US" i="1" dirty="0" err="1" smtClean="0"/>
              <a:t>Potmeter</a:t>
            </a:r>
            <a:r>
              <a:rPr lang="en-US" dirty="0" smtClean="0"/>
              <a:t> change</a:t>
            </a:r>
          </a:p>
          <a:p>
            <a:pPr lvl="1"/>
            <a:r>
              <a:rPr lang="en-US" dirty="0" smtClean="0"/>
              <a:t>Between about 0 and about 1023</a:t>
            </a:r>
          </a:p>
          <a:p>
            <a:r>
              <a:rPr lang="en-US" dirty="0" smtClean="0"/>
              <a:t>We will write some Scratch program to use it in the next step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</a:t>
            </a:fld>
            <a:endParaRPr lang="nl-NL" dirty="0"/>
          </a:p>
        </p:txBody>
      </p:sp>
      <p:pic>
        <p:nvPicPr>
          <p:cNvPr id="5" name="Picture 2" descr="Y:\screenshots\2018-05-21__22-19-152693398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1635646"/>
            <a:ext cx="1962150" cy="1209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2: Pulse Width Modulation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8</a:t>
            </a:fld>
            <a:endParaRPr lang="nl-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seen:</a:t>
            </a:r>
          </a:p>
          <a:p>
            <a:pPr lvl="1"/>
            <a:r>
              <a:rPr lang="en-US" dirty="0" smtClean="0"/>
              <a:t>Digital Input (the button) (in the beginners module)</a:t>
            </a:r>
          </a:p>
          <a:p>
            <a:pPr lvl="1"/>
            <a:r>
              <a:rPr lang="en-US" dirty="0" smtClean="0"/>
              <a:t>Digital Output (the LEDs) (in the beginners module)</a:t>
            </a:r>
          </a:p>
          <a:p>
            <a:pPr lvl="1"/>
            <a:r>
              <a:rPr lang="en-US" dirty="0" smtClean="0"/>
              <a:t>Analog Input (the potentiometer)</a:t>
            </a:r>
          </a:p>
          <a:p>
            <a:r>
              <a:rPr lang="en-US" dirty="0" smtClean="0"/>
              <a:t>So what would be most logical next?</a:t>
            </a:r>
          </a:p>
          <a:p>
            <a:pPr lvl="1"/>
            <a:r>
              <a:rPr lang="en-US" dirty="0" smtClean="0"/>
              <a:t>Analog Output?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but it does not exist!</a:t>
            </a:r>
          </a:p>
          <a:p>
            <a:pPr lvl="1"/>
            <a:r>
              <a:rPr lang="en-US" dirty="0" smtClean="0"/>
              <a:t>However there is a good alternative: Pulse Width Modulation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</a:t>
            </a:fld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K - 1 - scratchCl Beginners Tutorial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 - 1 - scratchCl Beginners Tutorial</Template>
  <TotalTime>24096</TotalTime>
  <Words>1295</Words>
  <Application>Microsoft Office PowerPoint</Application>
  <PresentationFormat>Diavoorstelling (16:9)</PresentationFormat>
  <Paragraphs>186</Paragraphs>
  <Slides>23</Slides>
  <Notes>23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4" baseType="lpstr">
      <vt:lpstr>UK - 1 - scratchCl Beginners Tutorial</vt:lpstr>
      <vt:lpstr>Physical computing from Scratch using scratchClient – Intermediate  Control servos, LEDs and more from Scratch using RPi, Arduino, scratchClient</vt:lpstr>
      <vt:lpstr>Part 1: Adding analog input</vt:lpstr>
      <vt:lpstr>Changing the wiring on the board</vt:lpstr>
      <vt:lpstr>The electronics of a potentiometer</vt:lpstr>
      <vt:lpstr>Adding analog input</vt:lpstr>
      <vt:lpstr>Update the config file</vt:lpstr>
      <vt:lpstr>Test whether it works</vt:lpstr>
      <vt:lpstr>Part 2: Pulse Width Modulation</vt:lpstr>
      <vt:lpstr>Where we are …</vt:lpstr>
      <vt:lpstr>Pulse Width Modulation (PWM)</vt:lpstr>
      <vt:lpstr>Dimming the BigBlueLED with PWM</vt:lpstr>
      <vt:lpstr>Test</vt:lpstr>
      <vt:lpstr>Connect Potmeter and Big Blue LED (via Scratch)</vt:lpstr>
      <vt:lpstr>Controlling a servo with PWM</vt:lpstr>
      <vt:lpstr>Adding the servo to pin 12</vt:lpstr>
      <vt:lpstr>Testing the servo</vt:lpstr>
      <vt:lpstr>Controlling a buzzer with PWM</vt:lpstr>
      <vt:lpstr>Connect the buzzer to pin 11</vt:lpstr>
      <vt:lpstr>Testing the buzzer</vt:lpstr>
      <vt:lpstr>PWM limitations of Arduino (Nano and Uno)</vt:lpstr>
      <vt:lpstr>Part 3: Summary &amp; take aways</vt:lpstr>
      <vt:lpstr>Takeaways of the beginners and intermediate workshops</vt:lpstr>
      <vt:lpstr>End of the intermediate workshop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Hans de Jong</dc:creator>
  <cp:lastModifiedBy>Hans de Jong</cp:lastModifiedBy>
  <cp:revision>568</cp:revision>
  <dcterms:created xsi:type="dcterms:W3CDTF">2016-12-25T05:55:15Z</dcterms:created>
  <dcterms:modified xsi:type="dcterms:W3CDTF">2018-08-26T16:19:50Z</dcterms:modified>
</cp:coreProperties>
</file>