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3"/>
  </p:notesMasterIdLst>
  <p:sldIdLst>
    <p:sldId id="362" r:id="rId3"/>
    <p:sldId id="363" r:id="rId4"/>
    <p:sldId id="409" r:id="rId5"/>
    <p:sldId id="413" r:id="rId6"/>
    <p:sldId id="410" r:id="rId7"/>
    <p:sldId id="414" r:id="rId8"/>
    <p:sldId id="415" r:id="rId9"/>
    <p:sldId id="411" r:id="rId10"/>
    <p:sldId id="416" r:id="rId11"/>
    <p:sldId id="417" r:id="rId12"/>
    <p:sldId id="418" r:id="rId13"/>
    <p:sldId id="420" r:id="rId14"/>
    <p:sldId id="421" r:id="rId15"/>
    <p:sldId id="419" r:id="rId16"/>
    <p:sldId id="412" r:id="rId17"/>
    <p:sldId id="422" r:id="rId18"/>
    <p:sldId id="423" r:id="rId19"/>
    <p:sldId id="424" r:id="rId20"/>
    <p:sldId id="425" r:id="rId21"/>
    <p:sldId id="40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7" autoAdjust="0"/>
    <p:restoredTop sz="95262" autoAdjust="0"/>
  </p:normalViewPr>
  <p:slideViewPr>
    <p:cSldViewPr snapToGrid="0" showGuides="1">
      <p:cViewPr varScale="1">
        <p:scale>
          <a:sx n="86" d="100"/>
          <a:sy n="86" d="100"/>
        </p:scale>
        <p:origin x="782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2021-12-16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35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19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54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4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40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4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2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998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74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3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4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5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06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9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42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2021-12-16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7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2021-12-16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360378" y="322987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套接字编程实验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831245" y="3052734"/>
            <a:ext cx="36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BitTorrent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Simulation by Socket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894114" y="3537651"/>
            <a:ext cx="359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 smtClean="0">
                <a:solidFill>
                  <a:srgbClr val="44546A"/>
                </a:solidFill>
                <a:cs typeface="+mn-ea"/>
                <a:sym typeface="+mn-lt"/>
              </a:rPr>
              <a:t>利用套接字模拟比特洪流技术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599777" y="4022358"/>
            <a:ext cx="322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Computer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Network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燕尾形 1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9831958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7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198681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 animBg="1"/>
      <p:bldP spid="15" grpId="0"/>
      <p:bldP spid="20" grpId="0"/>
      <p:bldP spid="22" grpId="0" animBg="1"/>
      <p:bldP spid="14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85" y="1176249"/>
            <a:ext cx="8251351" cy="5246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49744" y="5776706"/>
            <a:ext cx="576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主进程的作用就是接收新 </a:t>
            </a:r>
            <a:r>
              <a:rPr lang="en-US" altLang="zh-CN" sz="2000" dirty="0" smtClean="0"/>
              <a:t>Peer </a:t>
            </a:r>
            <a:r>
              <a:rPr lang="zh-CN" altLang="en-US" sz="2000" dirty="0" smtClean="0"/>
              <a:t>的连接，然后创建派生线程与其进行</a:t>
            </a:r>
            <a:r>
              <a:rPr lang="zh-CN" altLang="en-US" sz="2000" b="1" dirty="0" smtClean="0"/>
              <a:t>交互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6763980" y="1100306"/>
            <a:ext cx="3732245" cy="165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62038" y="2541882"/>
            <a:ext cx="1548168" cy="8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72846" y="222474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与单个 </a:t>
            </a:r>
            <a:r>
              <a:rPr lang="en-US" altLang="zh-CN" sz="2000" dirty="0" smtClean="0"/>
              <a:t>Peer </a:t>
            </a:r>
            <a:r>
              <a:rPr lang="zh-CN" altLang="en-US" sz="2000" dirty="0"/>
              <a:t>交互</a:t>
            </a:r>
            <a:r>
              <a:rPr lang="zh-CN" altLang="en-US" sz="2000" dirty="0" smtClean="0"/>
              <a:t>传输文件的过程在</a:t>
            </a:r>
            <a:r>
              <a:rPr lang="zh-CN" altLang="en-US" sz="2000" b="1" dirty="0" smtClean="0"/>
              <a:t>派生线程</a:t>
            </a:r>
            <a:r>
              <a:rPr lang="zh-CN" altLang="en-US" sz="2000" dirty="0" smtClean="0"/>
              <a:t>中完成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978" y="3009900"/>
            <a:ext cx="551864" cy="4790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11705" y="3488949"/>
            <a:ext cx="11868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Picture 4" descr="https://gimg2.baidu.com/image_search/src=http%3A%2F%2Ftrademark-pics-search.oss-cn-shanghai.aliyuncs.com%2Fsmall%2Ft4519008604275712.jpg&amp;refer=http%3A%2F%2Ftrademark-pics-search.oss-cn-shanghai.aliyuncs.com&amp;app=2002&amp;size=f9999,10000&amp;q=a80&amp;n=0&amp;g=0n&amp;fmt=jpeg?sec=1642159902&amp;t=1f460db961913386249ad5b2071b6f1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25225" r="7632" b="24081"/>
          <a:stretch/>
        </p:blipFill>
        <p:spPr bwMode="auto">
          <a:xfrm>
            <a:off x="2659045" y="1111696"/>
            <a:ext cx="1100155" cy="6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img2.baidu.com/image_search/src=http%3A%2F%2Fimg95.699pic.com%2Fxsj%2F0y%2F9w%2Fcg.jpg%21%2Ffw%2F700%2Fwatermark%2Furl%2FL3hzai93YXRlcl9kZXRhaWwyLnBuZw%2Falign%2Fsoutheast&amp;refer=http%3A%2F%2Fimg95.699pic.com&amp;app=2002&amp;size=f9999,10000&amp;q=a80&amp;n=0&amp;g=0n&amp;fmt=jpeg?sec=1642159765&amp;t=aced93842f67d975b7857fe0d4965108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8588" r="18057" b="25512"/>
          <a:stretch/>
        </p:blipFill>
        <p:spPr bwMode="auto">
          <a:xfrm>
            <a:off x="7674577" y="1068504"/>
            <a:ext cx="974700" cy="6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209122" y="1810442"/>
            <a:ext cx="1" cy="49377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61927" y="1810442"/>
            <a:ext cx="0" cy="252829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54356" y="1899501"/>
            <a:ext cx="468376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63114">
            <a:off x="4127467" y="1711167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你拥有的所有文件名都发给我</a:t>
            </a:r>
            <a:endParaRPr lang="zh-CN" altLang="en-US" sz="1600" b="1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354356" y="2345977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4837">
            <a:off x="8558320" y="1777827"/>
            <a:ext cx="2091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2</a:t>
            </a:r>
            <a:r>
              <a:rPr lang="en-US" altLang="zh-CN" sz="1600" b="1" dirty="0" smtClean="0"/>
              <a:t>. </a:t>
            </a:r>
            <a:r>
              <a:rPr lang="zh-CN" altLang="en-US" sz="1600" b="1" dirty="0" smtClean="0"/>
              <a:t>遍历 </a:t>
            </a:r>
            <a:r>
              <a:rPr lang="en-US" altLang="zh-CN" sz="1600" b="1" dirty="0" smtClean="0"/>
              <a:t>upload </a:t>
            </a:r>
            <a:r>
              <a:rPr lang="zh-CN" altLang="en-US" sz="1600" b="1" dirty="0" smtClean="0"/>
              <a:t>文件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夹下的所有文件名</a:t>
            </a:r>
            <a:endParaRPr lang="zh-CN" altLang="en-US" sz="1600" b="1" dirty="0"/>
          </a:p>
        </p:txBody>
      </p:sp>
      <p:cxnSp>
        <p:nvCxnSpPr>
          <p:cNvPr id="26" name="曲线连接符 25"/>
          <p:cNvCxnSpPr/>
          <p:nvPr/>
        </p:nvCxnSpPr>
        <p:spPr>
          <a:xfrm rot="10800000" flipV="1">
            <a:off x="8276826" y="2140184"/>
            <a:ext cx="249179" cy="2130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21316036">
            <a:off x="4413795" y="223989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3. </a:t>
            </a:r>
            <a:r>
              <a:rPr lang="zh-CN" altLang="en-US" sz="1600" b="1" dirty="0" smtClean="0"/>
              <a:t>发送所有文件名</a:t>
            </a:r>
            <a:endParaRPr lang="zh-CN" altLang="en-US" sz="1600" b="1" dirty="0"/>
          </a:p>
        </p:txBody>
      </p:sp>
      <p:cxnSp>
        <p:nvCxnSpPr>
          <p:cNvPr id="39" name="曲线连接符 38"/>
          <p:cNvCxnSpPr/>
          <p:nvPr/>
        </p:nvCxnSpPr>
        <p:spPr>
          <a:xfrm>
            <a:off x="2866468" y="2794000"/>
            <a:ext cx="249179" cy="24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269825">
            <a:off x="732824" y="2743717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4.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选出</a:t>
            </a:r>
            <a:r>
              <a:rPr lang="zh-CN" altLang="en-US" sz="1600" b="1" dirty="0" smtClean="0"/>
              <a:t>自己需要的文件</a:t>
            </a:r>
            <a:endParaRPr lang="en-US" altLang="zh-CN" sz="1600" b="1" dirty="0" smtClean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354356" y="3047333"/>
            <a:ext cx="468376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186352">
            <a:off x="4059064" y="2865778"/>
            <a:ext cx="3576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5. </a:t>
            </a:r>
            <a:r>
              <a:rPr lang="zh-CN" altLang="en-US" sz="1600" b="1" dirty="0" smtClean="0"/>
              <a:t>我要文件</a:t>
            </a:r>
            <a:r>
              <a:rPr lang="en-US" altLang="zh-CN" sz="1600" b="1" dirty="0" smtClean="0"/>
              <a:t>XX</a:t>
            </a:r>
            <a:r>
              <a:rPr lang="zh-CN" altLang="en-US" sz="1600" b="1" dirty="0" smtClean="0"/>
              <a:t>、文件</a:t>
            </a:r>
            <a:r>
              <a:rPr lang="en-US" altLang="zh-CN" sz="1600" b="1" dirty="0" smtClean="0"/>
              <a:t>XX …… </a:t>
            </a:r>
            <a:r>
              <a:rPr lang="zh-CN" altLang="en-US" sz="1600" b="1" dirty="0" smtClean="0"/>
              <a:t>传给我</a:t>
            </a:r>
            <a:endParaRPr lang="zh-CN" altLang="en-US" sz="1600" b="1" dirty="0"/>
          </a:p>
        </p:txBody>
      </p:sp>
      <p:cxnSp>
        <p:nvCxnSpPr>
          <p:cNvPr id="48" name="曲线连接符 47"/>
          <p:cNvCxnSpPr/>
          <p:nvPr/>
        </p:nvCxnSpPr>
        <p:spPr>
          <a:xfrm rot="10800000" flipV="1">
            <a:off x="8256506" y="3369544"/>
            <a:ext cx="249179" cy="2130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 rot="21271321">
            <a:off x="8458368" y="3261414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6. </a:t>
            </a:r>
            <a:r>
              <a:rPr lang="zh-CN" altLang="en-US" sz="1600" b="1" dirty="0" smtClean="0"/>
              <a:t>读取目标文件数据</a:t>
            </a:r>
            <a:endParaRPr lang="zh-CN" altLang="en-US" sz="1600" b="1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361551" y="3596530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361551" y="3695623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3361551" y="3810052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3354356" y="3923840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361551" y="4043322"/>
            <a:ext cx="4683760" cy="3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rot="21364564">
            <a:off x="4311203" y="3474290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7. </a:t>
            </a:r>
            <a:r>
              <a:rPr lang="zh-CN" altLang="en-US" sz="1600" b="1" dirty="0" smtClean="0"/>
              <a:t>依次发送分块数据</a:t>
            </a:r>
            <a:endParaRPr lang="zh-CN" altLang="en-US" sz="1600" b="1" dirty="0"/>
          </a:p>
        </p:txBody>
      </p:sp>
      <p:cxnSp>
        <p:nvCxnSpPr>
          <p:cNvPr id="60" name="曲线连接符 59"/>
          <p:cNvCxnSpPr/>
          <p:nvPr/>
        </p:nvCxnSpPr>
        <p:spPr>
          <a:xfrm>
            <a:off x="2866468" y="4521200"/>
            <a:ext cx="249179" cy="24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 rot="214012">
            <a:off x="529279" y="4476622"/>
            <a:ext cx="2483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8. </a:t>
            </a:r>
            <a:r>
              <a:rPr lang="zh-CN" altLang="en-US" sz="1600" b="1" dirty="0"/>
              <a:t>如果</a:t>
            </a:r>
            <a:r>
              <a:rPr lang="zh-CN" altLang="en-US" sz="1600" b="1" dirty="0" smtClean="0"/>
              <a:t>已经拥有全部分块</a:t>
            </a:r>
            <a:endParaRPr lang="zh-CN" altLang="en-US" sz="1600" b="1" dirty="0"/>
          </a:p>
        </p:txBody>
      </p:sp>
      <p:sp>
        <p:nvSpPr>
          <p:cNvPr id="65" name="文本框 64"/>
          <p:cNvSpPr txBox="1"/>
          <p:nvPr/>
        </p:nvSpPr>
        <p:spPr>
          <a:xfrm rot="227961">
            <a:off x="766003" y="5042421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8.1. </a:t>
            </a:r>
            <a:r>
              <a:rPr lang="zh-CN" altLang="en-US" sz="1600" b="1" dirty="0" smtClean="0"/>
              <a:t>组合全部分块数据</a:t>
            </a:r>
            <a:endParaRPr lang="zh-CN" altLang="en-US" sz="1600" b="1" dirty="0"/>
          </a:p>
        </p:txBody>
      </p:sp>
      <p:sp>
        <p:nvSpPr>
          <p:cNvPr id="68" name="文本框 67"/>
          <p:cNvSpPr txBox="1"/>
          <p:nvPr/>
        </p:nvSpPr>
        <p:spPr>
          <a:xfrm rot="205793">
            <a:off x="1571706" y="5548964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8.2. </a:t>
            </a:r>
            <a:r>
              <a:rPr lang="zh-CN" altLang="en-US" sz="1600" b="1" dirty="0" smtClean="0"/>
              <a:t>打印图片</a:t>
            </a:r>
            <a:endParaRPr lang="zh-CN" altLang="en-US" sz="1600" b="1" dirty="0"/>
          </a:p>
        </p:txBody>
      </p:sp>
      <p:sp>
        <p:nvSpPr>
          <p:cNvPr id="69" name="文本框 68"/>
          <p:cNvSpPr txBox="1"/>
          <p:nvPr/>
        </p:nvSpPr>
        <p:spPr>
          <a:xfrm rot="255048">
            <a:off x="1569977" y="6072955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8.3. </a:t>
            </a:r>
            <a:r>
              <a:rPr lang="zh-CN" altLang="en-US" sz="1600" b="1" dirty="0" smtClean="0"/>
              <a:t>保存图片</a:t>
            </a:r>
            <a:endParaRPr lang="zh-CN" altLang="en-US" sz="1600" b="1" dirty="0"/>
          </a:p>
        </p:txBody>
      </p:sp>
      <p:cxnSp>
        <p:nvCxnSpPr>
          <p:cNvPr id="70" name="曲线连接符 69"/>
          <p:cNvCxnSpPr/>
          <p:nvPr/>
        </p:nvCxnSpPr>
        <p:spPr>
          <a:xfrm>
            <a:off x="2866468" y="5090160"/>
            <a:ext cx="249179" cy="24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/>
          <p:nvPr/>
        </p:nvCxnSpPr>
        <p:spPr>
          <a:xfrm>
            <a:off x="2856308" y="5577840"/>
            <a:ext cx="249179" cy="24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/>
          <p:nvPr/>
        </p:nvCxnSpPr>
        <p:spPr>
          <a:xfrm>
            <a:off x="2866468" y="6085840"/>
            <a:ext cx="249179" cy="24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177801" y="5334000"/>
            <a:ext cx="3983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派生线程与单个 </a:t>
            </a:r>
            <a:r>
              <a:rPr lang="en-US" altLang="zh-CN" sz="2000" b="1" dirty="0" smtClean="0"/>
              <a:t>Peer </a:t>
            </a:r>
            <a:r>
              <a:rPr lang="zh-CN" altLang="en-US" sz="2000" b="1" dirty="0" smtClean="0"/>
              <a:t>的交互过程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58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12" y="2937374"/>
            <a:ext cx="11155008" cy="125045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-60960" y="3264494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Alan: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Bob: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 Carl: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6080" y="2011680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选出</a:t>
            </a:r>
            <a:r>
              <a:rPr lang="zh-CN" altLang="en-US" sz="2000" b="1" dirty="0" smtClean="0"/>
              <a:t>的策略：先到先得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先抢位子，再传数据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0" y="3588098"/>
            <a:ext cx="12192000" cy="108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12" y="2937374"/>
            <a:ext cx="11155008" cy="125045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-60960" y="3264494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Alan: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Bob: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 Carl: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873383"/>
            <a:ext cx="12192000" cy="108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6080" y="2011680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选出</a:t>
            </a:r>
            <a:r>
              <a:rPr lang="zh-CN" altLang="en-US" sz="2000" b="1" dirty="0" smtClean="0"/>
              <a:t>的策略：先到先得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先抢位子，再传数据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9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12" y="2937374"/>
            <a:ext cx="11155008" cy="125045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-60960" y="3264494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Alan: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Bob: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 Carl: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6080" y="2011680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选出</a:t>
            </a:r>
            <a:r>
              <a:rPr lang="zh-CN" altLang="en-US" sz="2000" b="1" dirty="0" smtClean="0"/>
              <a:t>的策略：先到先得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先抢位子，再传数据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78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9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实验效果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received images from multiple peers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1904" y="1240971"/>
            <a:ext cx="4495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1. 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服务器程序（ 接收分块数据 ）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31" y="2389984"/>
            <a:ext cx="4153260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9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实验效果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received images from multiple peers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1904" y="1240971"/>
            <a:ext cx="4335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2. 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Alan </a:t>
            </a:r>
            <a:r>
              <a:rPr lang="zh-CN" altLang="en-US" sz="2000" b="1" dirty="0" smtClean="0"/>
              <a:t>程序（ 第一个 </a:t>
            </a:r>
            <a:r>
              <a:rPr lang="en-US" altLang="zh-CN" sz="2000" b="1" dirty="0" smtClean="0"/>
              <a:t>Peer 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49588" y="21047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服务器程序：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137918" y="182628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Alan </a:t>
            </a:r>
            <a:r>
              <a:rPr lang="zh-CN" altLang="en-US" sz="2000" b="1" dirty="0" smtClean="0"/>
              <a:t>程序：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2" y="2300543"/>
            <a:ext cx="4252328" cy="41380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04" y="2596274"/>
            <a:ext cx="426757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9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实验效果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received images from multiple peers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1904" y="1036553"/>
            <a:ext cx="4268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3. 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Bob </a:t>
            </a:r>
            <a:r>
              <a:rPr lang="zh-CN" altLang="en-US" sz="2000" b="1" dirty="0" smtClean="0"/>
              <a:t>程序（ 第二个 </a:t>
            </a:r>
            <a:r>
              <a:rPr lang="en-US" altLang="zh-CN" sz="2000" b="1" dirty="0" smtClean="0"/>
              <a:t>Peer 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36225" y="14570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服务器程序：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76536" y="1004602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Bob </a:t>
            </a:r>
            <a:r>
              <a:rPr lang="zh-CN" altLang="en-US" sz="2000" b="1" dirty="0" smtClean="0"/>
              <a:t>程序：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38" y="1409228"/>
            <a:ext cx="4282811" cy="54487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88" y="1877597"/>
            <a:ext cx="4267570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9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实验效果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received images from multiple peers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1904" y="1240971"/>
            <a:ext cx="425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4. 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Carl </a:t>
            </a:r>
            <a:r>
              <a:rPr lang="zh-CN" altLang="en-US" sz="2000" b="1" dirty="0" smtClean="0"/>
              <a:t>程序（ 第三个 </a:t>
            </a:r>
            <a:r>
              <a:rPr lang="en-US" altLang="zh-CN" sz="2000" b="1" dirty="0" smtClean="0"/>
              <a:t>Peer 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24258" y="18135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服务器程序：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17835" y="1934363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Carl </a:t>
            </a:r>
            <a:r>
              <a:rPr lang="zh-CN" altLang="en-US" sz="2000" b="1" dirty="0" smtClean="0"/>
              <a:t>程序：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88" y="2531499"/>
            <a:ext cx="4313294" cy="3368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32" y="2334473"/>
            <a:ext cx="4267570" cy="421422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3130514">
            <a:off x="3444934" y="5271797"/>
            <a:ext cx="316968" cy="1035698"/>
          </a:xfrm>
          <a:prstGeom prst="downArrow">
            <a:avLst>
              <a:gd name="adj1" fmla="val 50000"/>
              <a:gd name="adj2" fmla="val 1118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759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实验效果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received images from multiple peers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1904" y="1240971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5. </a:t>
            </a:r>
            <a:r>
              <a:rPr lang="zh-CN" altLang="en-US" sz="2000" b="1" dirty="0" smtClean="0"/>
              <a:t>服务器程序组合并打印收到的图像数据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32243" y="16828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服务器程序：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13" y="2089235"/>
            <a:ext cx="8785994" cy="42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DA3CB5F-1503-E746-9628-A1BBBFB0E622}"/>
              </a:ext>
            </a:extLst>
          </p:cNvPr>
          <p:cNvSpPr/>
          <p:nvPr/>
        </p:nvSpPr>
        <p:spPr>
          <a:xfrm>
            <a:off x="1377185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C109A9E-E625-D345-B7EF-011E1E7F394F}"/>
              </a:ext>
            </a:extLst>
          </p:cNvPr>
          <p:cNvSpPr/>
          <p:nvPr/>
        </p:nvSpPr>
        <p:spPr>
          <a:xfrm>
            <a:off x="1377185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86E12EB-7092-5646-AEE3-3DE5F1A719B8}"/>
              </a:ext>
            </a:extLst>
          </p:cNvPr>
          <p:cNvSpPr/>
          <p:nvPr/>
        </p:nvSpPr>
        <p:spPr>
          <a:xfrm>
            <a:off x="914622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B65396D-DE81-BB4E-A0AF-C8CA0D531262}"/>
              </a:ext>
            </a:extLst>
          </p:cNvPr>
          <p:cNvSpPr/>
          <p:nvPr/>
        </p:nvSpPr>
        <p:spPr>
          <a:xfrm>
            <a:off x="4288951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CEEF81-AB73-7A49-955D-70ED3E67D5F0}"/>
              </a:ext>
            </a:extLst>
          </p:cNvPr>
          <p:cNvSpPr txBox="1"/>
          <p:nvPr/>
        </p:nvSpPr>
        <p:spPr>
          <a:xfrm>
            <a:off x="1852337" y="272188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39493F-218F-2343-B26A-CB85AC46D7A3}"/>
              </a:ext>
            </a:extLst>
          </p:cNvPr>
          <p:cNvSpPr txBox="1"/>
          <p:nvPr/>
        </p:nvSpPr>
        <p:spPr>
          <a:xfrm>
            <a:off x="3545478" y="3293523"/>
            <a:ext cx="179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TENTS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F5541D-A47E-904C-8025-C2087E61F00F}"/>
              </a:ext>
            </a:extLst>
          </p:cNvPr>
          <p:cNvSpPr txBox="1"/>
          <p:nvPr/>
        </p:nvSpPr>
        <p:spPr>
          <a:xfrm>
            <a:off x="6519553" y="1472540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E9E365-0A36-084E-ABD0-16598F3CCB7B}"/>
              </a:ext>
            </a:extLst>
          </p:cNvPr>
          <p:cNvSpPr txBox="1"/>
          <p:nvPr/>
        </p:nvSpPr>
        <p:spPr>
          <a:xfrm>
            <a:off x="6519552" y="255678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88CCF4-9057-3A4B-893F-9B9BCEC63135}"/>
              </a:ext>
            </a:extLst>
          </p:cNvPr>
          <p:cNvSpPr txBox="1"/>
          <p:nvPr/>
        </p:nvSpPr>
        <p:spPr>
          <a:xfrm>
            <a:off x="6519551" y="364103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447074-1A9B-9E47-9DA9-0DB26DE77D65}"/>
              </a:ext>
            </a:extLst>
          </p:cNvPr>
          <p:cNvSpPr txBox="1"/>
          <p:nvPr/>
        </p:nvSpPr>
        <p:spPr>
          <a:xfrm>
            <a:off x="6519551" y="47371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9F6C0D-6AEF-8745-A34F-7A7C3073A4E5}"/>
              </a:ext>
            </a:extLst>
          </p:cNvPr>
          <p:cNvSpPr txBox="1"/>
          <p:nvPr/>
        </p:nvSpPr>
        <p:spPr>
          <a:xfrm>
            <a:off x="7318821" y="1522000"/>
            <a:ext cx="162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noProof="0" dirty="0" err="1" smtClean="0">
                <a:solidFill>
                  <a:srgbClr val="44546A"/>
                </a:solidFill>
                <a:cs typeface="+mn-ea"/>
                <a:sym typeface="+mn-lt"/>
              </a:rPr>
              <a:t>BitTorrent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745111-3382-E04E-88E1-7B264BE8057D}"/>
              </a:ext>
            </a:extLst>
          </p:cNvPr>
          <p:cNvSpPr txBox="1"/>
          <p:nvPr/>
        </p:nvSpPr>
        <p:spPr>
          <a:xfrm>
            <a:off x="7318821" y="26316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图片分块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87F79B-6B61-9D4A-B9B1-C4F2FB22CC20}"/>
              </a:ext>
            </a:extLst>
          </p:cNvPr>
          <p:cNvSpPr txBox="1"/>
          <p:nvPr/>
        </p:nvSpPr>
        <p:spPr>
          <a:xfrm>
            <a:off x="7318821" y="371888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noProof="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DE685D-3324-B443-8A7C-E615EE8CBE12}"/>
              </a:ext>
            </a:extLst>
          </p:cNvPr>
          <p:cNvSpPr txBox="1"/>
          <p:nvPr/>
        </p:nvSpPr>
        <p:spPr>
          <a:xfrm>
            <a:off x="7318821" y="48201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实验</a:t>
            </a:r>
            <a:r>
              <a:rPr kumimoji="1" lang="zh-CN" altLang="en-US" sz="2400" noProof="0" dirty="0" smtClean="0">
                <a:solidFill>
                  <a:srgbClr val="44546A"/>
                </a:solidFill>
                <a:cs typeface="+mn-ea"/>
                <a:sym typeface="+mn-lt"/>
              </a:rPr>
              <a:t>效果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A545D7-CEB4-BB4B-8D99-8C7A0EA05E04}"/>
              </a:ext>
            </a:extLst>
          </p:cNvPr>
          <p:cNvSpPr txBox="1"/>
          <p:nvPr/>
        </p:nvSpPr>
        <p:spPr>
          <a:xfrm>
            <a:off x="7318821" y="1912769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BitTorrent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is a Peer-to-Peer protocol</a:t>
            </a:r>
            <a:endParaRPr kumimoji="0" lang="en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95A1E8-303C-3B4B-8BDB-B4F444D008A9}"/>
              </a:ext>
            </a:extLst>
          </p:cNvPr>
          <p:cNvSpPr txBox="1"/>
          <p:nvPr/>
        </p:nvSpPr>
        <p:spPr>
          <a:xfrm>
            <a:off x="7318821" y="3018778"/>
            <a:ext cx="18806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Preparation </a:t>
            </a:r>
            <a:r>
              <a:rPr lang="en-US" altLang="zh-CN" dirty="0" smtClean="0">
                <a:sym typeface="+mn-lt"/>
              </a:rPr>
              <a:t>before experiment</a:t>
            </a:r>
            <a:endParaRPr lang="en" altLang="zh-CN" dirty="0"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B89D8B-C2C7-E648-A79A-DD845E23BD91}"/>
              </a:ext>
            </a:extLst>
          </p:cNvPr>
          <p:cNvSpPr txBox="1"/>
          <p:nvPr/>
        </p:nvSpPr>
        <p:spPr>
          <a:xfrm>
            <a:off x="7318821" y="4142995"/>
            <a:ext cx="3379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C language and socket to 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complete 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the experiment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8975F4-B153-A344-992E-34EEF5C092EA}"/>
              </a:ext>
            </a:extLst>
          </p:cNvPr>
          <p:cNvSpPr txBox="1"/>
          <p:nvPr/>
        </p:nvSpPr>
        <p:spPr>
          <a:xfrm>
            <a:off x="7318821" y="5226082"/>
            <a:ext cx="2885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Successfully received images from multiple peers</a:t>
            </a:r>
            <a:endParaRPr lang="en" altLang="zh-CN" sz="9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8167021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714891" y="305966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Group Members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2264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noProof="0" dirty="0" smtClean="0">
                <a:solidFill>
                  <a:srgbClr val="44546A"/>
                </a:solidFill>
                <a:cs typeface="+mn-ea"/>
                <a:sym typeface="+mn-lt"/>
              </a:rPr>
              <a:t>19205114 </a:t>
            </a:r>
            <a:r>
              <a:rPr kumimoji="1" lang="zh-CN" altLang="en-US" sz="2000" noProof="0" dirty="0" smtClean="0">
                <a:solidFill>
                  <a:srgbClr val="44546A"/>
                </a:solidFill>
                <a:cs typeface="+mn-ea"/>
                <a:sym typeface="+mn-lt"/>
              </a:rPr>
              <a:t>黄梓涵</a:t>
            </a:r>
            <a:endParaRPr kumimoji="1" lang="en-US" altLang="zh-CN" sz="2000" noProof="0" dirty="0" smtClean="0">
              <a:solidFill>
                <a:srgbClr val="44546A"/>
              </a:solidFill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19205106</a:t>
            </a:r>
            <a:r>
              <a:rPr kumimoji="1" lang="en-US" altLang="zh-CN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zh-CN" altLang="en-US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孙铭远</a:t>
            </a:r>
            <a:endParaRPr kumimoji="1" lang="en-US" altLang="zh-CN" sz="2000" b="0" i="0" u="none" strike="noStrike" kern="1200" cap="none" spc="0" normalizeH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aseline="0" noProof="0" dirty="0" smtClean="0">
                <a:solidFill>
                  <a:srgbClr val="44546A"/>
                </a:solidFill>
                <a:cs typeface="+mn-ea"/>
                <a:sym typeface="+mn-lt"/>
              </a:rPr>
              <a:t>19205121</a:t>
            </a:r>
            <a:r>
              <a:rPr kumimoji="1" lang="en-US" altLang="zh-CN" sz="2000" noProof="0" dirty="0" smtClean="0">
                <a:solidFill>
                  <a:srgbClr val="44546A"/>
                </a:solidFill>
                <a:cs typeface="+mn-ea"/>
                <a:sym typeface="+mn-lt"/>
              </a:rPr>
              <a:t> </a:t>
            </a:r>
            <a:r>
              <a:rPr kumimoji="1" lang="zh-CN" altLang="en-US" sz="2000" noProof="0" dirty="0" smtClean="0">
                <a:solidFill>
                  <a:srgbClr val="44546A"/>
                </a:solidFill>
                <a:cs typeface="+mn-ea"/>
                <a:sym typeface="+mn-lt"/>
              </a:rPr>
              <a:t>王志浩</a:t>
            </a:r>
            <a:r>
              <a:rPr kumimoji="1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19205124</a:t>
            </a:r>
            <a:r>
              <a:rPr kumimoji="1" lang="en-US" altLang="zh-CN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zh-CN" altLang="en-US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熊</a:t>
            </a:r>
            <a:r>
              <a:rPr kumimoji="1" lang="zh-CN" altLang="en-US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kumimoji="1" lang="zh-CN" altLang="en-US" sz="2000" b="0" i="0" u="none" strike="noStrike" kern="1200" cap="none" spc="0" normalizeH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闯</a:t>
            </a:r>
            <a:endParaRPr kumimoji="1" lang="en-US" altLang="zh-CN" sz="2000" b="0" i="0" u="none" strike="noStrike" kern="1200" cap="none" spc="0" normalizeH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599777" y="4022358"/>
            <a:ext cx="322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Computer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Network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燕尾形 1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9831958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7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198681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0" grpId="0" animBg="1"/>
      <p:bldP spid="11" grpId="0" animBg="1"/>
      <p:bldP spid="15" grpId="0"/>
      <p:bldP spid="20" grpId="0"/>
      <p:bldP spid="22" grpId="0" animBg="1"/>
      <p:bldP spid="14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5462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BitTorrent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BitTorrent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is a Peer-to-Peer protocol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65" y="1378235"/>
            <a:ext cx="6900659" cy="35512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2165" y="5239182"/>
            <a:ext cx="7024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C/S</a:t>
            </a:r>
            <a:r>
              <a:rPr lang="zh-CN" altLang="en-US" sz="2000" dirty="0"/>
              <a:t>结构中客户端的增加意味着所有用户拥有</a:t>
            </a:r>
            <a:r>
              <a:rPr lang="zh-CN" altLang="en-US" sz="2000" b="1" dirty="0"/>
              <a:t>更慢</a:t>
            </a:r>
            <a:r>
              <a:rPr lang="zh-CN" altLang="en-US" sz="2000" dirty="0"/>
              <a:t>的数据传输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62165" y="5780223"/>
            <a:ext cx="83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P2P</a:t>
            </a:r>
            <a:r>
              <a:rPr lang="zh-CN" altLang="en-US" sz="2000" dirty="0" smtClean="0"/>
              <a:t>网络中节点同时作为客户端和服务端，节点的增加意味着</a:t>
            </a:r>
            <a:r>
              <a:rPr lang="zh-CN" altLang="en-US" sz="2000" b="1" dirty="0" smtClean="0"/>
              <a:t>更快</a:t>
            </a:r>
            <a:r>
              <a:rPr lang="zh-CN" altLang="en-US" sz="2000" dirty="0" smtClean="0"/>
              <a:t>的传输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6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5462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BitTorrent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err="1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BitTorrent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 is a Peer-to-Peer protocol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bkimg.cdn.bcebos.com/pic/bf096b63f6246b6077114e56eff81a4c510fa2f1?x-bce-process=image/watermark,image_d2F0ZXIvYmFpa2U4MA==,g_7,xp_5,yp_5/format,f_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32" y="1592715"/>
            <a:ext cx="3865918" cy="37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29512" y="5527063"/>
            <a:ext cx="810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BitTorrent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协议是架构于 </a:t>
            </a:r>
            <a:r>
              <a:rPr lang="en-US" altLang="zh-CN" sz="2000" b="1" smtClean="0"/>
              <a:t>TCP/IP </a:t>
            </a:r>
            <a:r>
              <a:rPr lang="zh-CN" altLang="en-US" sz="2000" b="1" smtClean="0"/>
              <a:t>协议</a:t>
            </a:r>
            <a:r>
              <a:rPr lang="zh-CN" altLang="en-US" sz="2000" b="1" dirty="0" smtClean="0"/>
              <a:t>之上的一个 </a:t>
            </a:r>
            <a:r>
              <a:rPr lang="en-US" altLang="zh-CN" sz="2000" b="1" dirty="0" smtClean="0"/>
              <a:t>P2P </a:t>
            </a:r>
            <a:r>
              <a:rPr lang="zh-CN" altLang="en-US" sz="2000" b="1" dirty="0" smtClean="0"/>
              <a:t>文件传输协议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78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470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图片分块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Preparation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before experiment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89476" y="5234240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506445" y="4478314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03" y="4313776"/>
            <a:ext cx="9684293" cy="639493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5400000">
            <a:off x="5927754" y="-669531"/>
            <a:ext cx="348963" cy="9532788"/>
          </a:xfrm>
          <a:prstGeom prst="leftBrace">
            <a:avLst>
              <a:gd name="adj1" fmla="val 1599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19506557">
            <a:off x="-63789" y="5420773"/>
            <a:ext cx="211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Integer: 0~255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919" y="1569132"/>
            <a:ext cx="4563211" cy="2107316"/>
          </a:xfrm>
          <a:prstGeom prst="rect">
            <a:avLst/>
          </a:prstGeom>
        </p:spPr>
      </p:pic>
      <p:sp>
        <p:nvSpPr>
          <p:cNvPr id="16" name="左大括号 15"/>
          <p:cNvSpPr/>
          <p:nvPr/>
        </p:nvSpPr>
        <p:spPr>
          <a:xfrm rot="16200000">
            <a:off x="4475094" y="4191095"/>
            <a:ext cx="349471" cy="2225125"/>
          </a:xfrm>
          <a:prstGeom prst="leftBrace">
            <a:avLst>
              <a:gd name="adj1" fmla="val 6975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676752">
            <a:off x="8706595" y="2865273"/>
            <a:ext cx="3344885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利用一</a:t>
            </a:r>
            <a:r>
              <a:rPr lang="zh-CN" altLang="en-US" sz="2400" b="1" dirty="0"/>
              <a:t>维数</a:t>
            </a:r>
            <a:r>
              <a:rPr lang="zh-CN" altLang="en-US" sz="2400" b="1" dirty="0" smtClean="0"/>
              <a:t>组存储彩色图像三通道数据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405770" y="56540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一个像素三通道的值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19506557">
            <a:off x="678915" y="5422698"/>
            <a:ext cx="211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Integer: 0~255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9506557">
            <a:off x="1431272" y="5422699"/>
            <a:ext cx="211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Integer: 0~255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98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470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图片分块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Preparation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before experiment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298" y="1852343"/>
            <a:ext cx="10375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一个灰度值 </a:t>
            </a:r>
            <a:r>
              <a:rPr lang="en-US" altLang="zh-CN" sz="2000" dirty="0" smtClean="0"/>
              <a:t>0~255 </a:t>
            </a:r>
            <a:r>
              <a:rPr lang="zh-CN" altLang="en-US" sz="2000" dirty="0" smtClean="0"/>
              <a:t>可用 </a:t>
            </a:r>
            <a:r>
              <a:rPr lang="en-US" altLang="zh-CN" sz="2000" dirty="0" smtClean="0"/>
              <a:t>1 byte </a:t>
            </a:r>
            <a:r>
              <a:rPr lang="zh-CN" altLang="en-US" sz="2000" dirty="0" smtClean="0"/>
              <a:t>空间存储（ </a:t>
            </a:r>
            <a:r>
              <a:rPr lang="en-US" altLang="zh-CN" sz="2000" dirty="0" smtClean="0"/>
              <a:t>2^8 = 256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一张 </a:t>
            </a:r>
            <a:r>
              <a:rPr lang="en-US" altLang="zh-CN" sz="2000" dirty="0" smtClean="0"/>
              <a:t>1440×665 </a:t>
            </a:r>
            <a:r>
              <a:rPr lang="zh-CN" altLang="en-US" sz="2000" dirty="0" smtClean="0"/>
              <a:t>的彩色图像需要 </a:t>
            </a:r>
            <a:r>
              <a:rPr lang="en-US" altLang="zh-CN" sz="2000" dirty="0" smtClean="0"/>
              <a:t>1440×665×3 byte </a:t>
            </a:r>
            <a:r>
              <a:rPr lang="zh-CN" altLang="en-US" sz="2000" dirty="0"/>
              <a:t>内存</a:t>
            </a:r>
            <a:r>
              <a:rPr lang="zh-CN" altLang="en-US" sz="2000" dirty="0" smtClean="0"/>
              <a:t>，即 </a:t>
            </a:r>
            <a:r>
              <a:rPr lang="en-US" altLang="zh-CN" sz="2000" b="1" dirty="0" smtClean="0"/>
              <a:t>2805.47 KB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2.74 MB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76" y="3086152"/>
            <a:ext cx="4563211" cy="21073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2865" y="5555847"/>
            <a:ext cx="945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b="0" dirty="0"/>
              <a:t>我们令分块大小为 </a:t>
            </a:r>
            <a:r>
              <a:rPr lang="en-US" altLang="zh-CN" b="0" dirty="0"/>
              <a:t>100 KB</a:t>
            </a:r>
            <a:r>
              <a:rPr lang="zh-CN" altLang="en-US" b="0" dirty="0"/>
              <a:t>，则需要分成 </a:t>
            </a:r>
            <a:r>
              <a:rPr lang="en-US" altLang="zh-CN" dirty="0"/>
              <a:t>29 </a:t>
            </a:r>
            <a:r>
              <a:rPr lang="zh-CN" altLang="en-US" dirty="0"/>
              <a:t>个分块</a:t>
            </a:r>
            <a:r>
              <a:rPr lang="zh-CN" altLang="en-US" b="0" dirty="0"/>
              <a:t>，且最后一个分块不足 </a:t>
            </a:r>
            <a:r>
              <a:rPr lang="en-US" altLang="zh-CN" b="0" dirty="0"/>
              <a:t>100 KB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524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470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图片分块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Preparation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before experiment</a:t>
            </a:r>
            <a:endParaRPr lang="en" altLang="zh-CN" sz="2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6" y="1161810"/>
            <a:ext cx="3741744" cy="5616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67" y="1364286"/>
            <a:ext cx="3657917" cy="37188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0400" y="5505061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图像分块结果（ 图像处理部分使用 </a:t>
            </a:r>
            <a:r>
              <a:rPr lang="en-US" altLang="zh-CN" sz="2000" b="1" dirty="0" smtClean="0"/>
              <a:t>EGE </a:t>
            </a:r>
            <a:r>
              <a:rPr lang="zh-CN" altLang="en-US" sz="2000" b="1" dirty="0" smtClean="0"/>
              <a:t>图形库完成 ）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710400" y="6002969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分块编号：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3 …… 27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28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4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Picture 2" descr="https://gimg2.baidu.com/image_search/src=http%3A%2F%2Fimg95.699pic.com%2Fxsj%2F0y%2F9w%2Fcg.jpg%21%2Ffw%2F700%2Fwatermark%2Furl%2FL3hzai93YXRlcl9kZXRhaWwyLnBuZw%2Falign%2Fsoutheast&amp;refer=http%3A%2F%2Fimg95.699pic.com&amp;app=2002&amp;size=f9999,10000&amp;q=a80&amp;n=0&amp;g=0n&amp;fmt=jpeg?sec=1642159765&amp;t=aced93842f67d975b7857fe0d49651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8588" r="18057" b="25512"/>
          <a:stretch/>
        </p:blipFill>
        <p:spPr bwMode="auto">
          <a:xfrm>
            <a:off x="2587137" y="4215665"/>
            <a:ext cx="1603308" cy="11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gimg2.baidu.com/image_search/src=http%3A%2F%2Ftrademark-pics-search.oss-cn-shanghai.aliyuncs.com%2Fsmall%2Ft4519008604275712.jpg&amp;refer=http%3A%2F%2Ftrademark-pics-search.oss-cn-shanghai.aliyuncs.com&amp;app=2002&amp;size=f9999,10000&amp;q=a80&amp;n=0&amp;g=0n&amp;fmt=jpeg?sec=1642159902&amp;t=1f460db961913386249ad5b2071b6f1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25225" r="7632" b="24081"/>
          <a:stretch/>
        </p:blipFill>
        <p:spPr bwMode="auto">
          <a:xfrm>
            <a:off x="4914565" y="1511406"/>
            <a:ext cx="1742829" cy="10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img2.baidu.com/image_search/src=http%3A%2F%2Fimg95.699pic.com%2Fxsj%2F0y%2F9w%2Fcg.jpg%21%2Ffw%2F700%2Fwatermark%2Furl%2FL3hzai93YXRlcl9kZXRhaWwyLnBuZw%2Falign%2Fsoutheast&amp;refer=http%3A%2F%2Fimg95.699pic.com&amp;app=2002&amp;size=f9999,10000&amp;q=a80&amp;n=0&amp;g=0n&amp;fmt=jpeg?sec=1642159765&amp;t=aced93842f67d975b7857fe0d49651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8588" r="18057" b="25512"/>
          <a:stretch/>
        </p:blipFill>
        <p:spPr bwMode="auto">
          <a:xfrm>
            <a:off x="6321484" y="4938463"/>
            <a:ext cx="1603308" cy="11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gimg2.baidu.com/image_search/src=http%3A%2F%2Fimg95.699pic.com%2Fxsj%2F0y%2F9w%2Fcg.jpg%21%2Ffw%2F700%2Fwatermark%2Furl%2FL3hzai93YXRlcl9kZXRhaWwyLnBuZw%2Falign%2Fsoutheast&amp;refer=http%3A%2F%2Fimg95.699pic.com&amp;app=2002&amp;size=f9999,10000&amp;q=a80&amp;n=0&amp;g=0n&amp;fmt=jpeg?sec=1642159765&amp;t=aced93842f67d975b7857fe0d49651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8588" r="18057" b="25512"/>
          <a:stretch/>
        </p:blipFill>
        <p:spPr bwMode="auto">
          <a:xfrm>
            <a:off x="9363339" y="3322438"/>
            <a:ext cx="1603308" cy="11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05512" y="54058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Alan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773523" y="6096014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Bob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9820187" y="4514651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Carl</a:t>
            </a:r>
            <a:endParaRPr lang="zh-CN" altLang="en-US" sz="2000" b="1" dirty="0"/>
          </a:p>
        </p:txBody>
      </p:sp>
      <p:sp>
        <p:nvSpPr>
          <p:cNvPr id="5" name="左右箭头 4"/>
          <p:cNvSpPr/>
          <p:nvPr/>
        </p:nvSpPr>
        <p:spPr>
          <a:xfrm rot="19414203">
            <a:off x="3176509" y="3268545"/>
            <a:ext cx="2348886" cy="224118"/>
          </a:xfrm>
          <a:prstGeom prst="leftRightArrow">
            <a:avLst>
              <a:gd name="adj1" fmla="val 39080"/>
              <a:gd name="adj2" fmla="val 107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 rot="1505046">
            <a:off x="6750349" y="3038411"/>
            <a:ext cx="2348886" cy="224118"/>
          </a:xfrm>
          <a:prstGeom prst="leftRightArrow">
            <a:avLst>
              <a:gd name="adj1" fmla="val 39080"/>
              <a:gd name="adj2" fmla="val 107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 rot="4100012">
            <a:off x="5416171" y="3632564"/>
            <a:ext cx="2018926" cy="209974"/>
          </a:xfrm>
          <a:prstGeom prst="leftRightArrow">
            <a:avLst>
              <a:gd name="adj1" fmla="val 39080"/>
              <a:gd name="adj2" fmla="val 107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279604" y="4943632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443285" y="4825070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621349" y="4706508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8046164" y="5835524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8209845" y="5716962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8387909" y="5598400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0810339" y="4556967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0974020" y="4438405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gimg2.baidu.com/image_search/src=http%3A%2F%2Fbpic.588ku.com%2Felement_origin_min_pic%2F00%2F97%2F50%2F7656f3210886017.jpg&amp;refer=http%3A%2F%2Fbpic.588ku.com&amp;app=2002&amp;size=f9999,10000&amp;q=a80&amp;n=0&amp;g=0n&amp;fmt=jpeg?sec=1642160255&amp;t=b5792ee836bb565da86b03307ae0f1f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0406" r="3898" b="9594"/>
          <a:stretch/>
        </p:blipFill>
        <p:spPr bwMode="auto">
          <a:xfrm>
            <a:off x="11152084" y="4319843"/>
            <a:ext cx="892148" cy="7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7387" y="2191600"/>
            <a:ext cx="3908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基于面向连接的 </a:t>
            </a:r>
            <a:r>
              <a:rPr lang="en-US" altLang="zh-CN" sz="2000" b="1" dirty="0" smtClean="0"/>
              <a:t>TCP </a:t>
            </a:r>
            <a:r>
              <a:rPr lang="zh-CN" altLang="en-US" sz="2000" b="1" dirty="0" smtClean="0"/>
              <a:t>套接字编程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来模拟 </a:t>
            </a:r>
            <a:r>
              <a:rPr lang="en-US" altLang="zh-CN" sz="2000" b="1" dirty="0" err="1" smtClean="0"/>
              <a:t>BitTorrent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传输文件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16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85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rgbClr val="44546A"/>
                </a:solidFill>
                <a:cs typeface="+mn-ea"/>
                <a:sym typeface="+mn-lt"/>
              </a:rPr>
              <a:t>传输实验流程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Using 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C language and socket to complete the experiment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53326-FE2D-B74D-9262-C1A6A0B1EB36}"/>
              </a:ext>
            </a:extLst>
          </p:cNvPr>
          <p:cNvSpPr txBox="1"/>
          <p:nvPr/>
        </p:nvSpPr>
        <p:spPr>
          <a:xfrm>
            <a:off x="9177902" y="421566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35" name="Group 114">
            <a:extLst>
              <a:ext uri="{FF2B5EF4-FFF2-40B4-BE49-F238E27FC236}">
                <a16:creationId xmlns:a16="http://schemas.microsoft.com/office/drawing/2014/main" id="{23E23500-EF21-174B-940C-565153B13D28}"/>
              </a:ext>
            </a:extLst>
          </p:cNvPr>
          <p:cNvGrpSpPr/>
          <p:nvPr/>
        </p:nvGrpSpPr>
        <p:grpSpPr>
          <a:xfrm>
            <a:off x="9494871" y="3459739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7D870148-F412-0C4B-89F8-9989042C5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BA0E393E-BBEB-894A-8534-D9B06F28F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09B0778D-21E2-C74D-882D-64DB41D8C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5" y="3139371"/>
            <a:ext cx="10791451" cy="1209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290" y="3425736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Alan: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Bob:</a:t>
            </a:r>
          </a:p>
          <a:p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Carl: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5520" y="2628823"/>
            <a:ext cx="3983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三个 </a:t>
            </a:r>
            <a:r>
              <a:rPr lang="en-US" altLang="zh-CN" sz="2000" b="1" dirty="0" smtClean="0"/>
              <a:t>Peer </a:t>
            </a:r>
            <a:r>
              <a:rPr lang="zh-CN" altLang="en-US" sz="2000" b="1" dirty="0" smtClean="0"/>
              <a:t>各自拥有的分包情况：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24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739</Words>
  <Application>Microsoft Office PowerPoint</Application>
  <PresentationFormat>宽屏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</vt:lpstr>
      <vt:lpstr>方正细谭黑简体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15645</cp:lastModifiedBy>
  <cp:revision>424</cp:revision>
  <dcterms:created xsi:type="dcterms:W3CDTF">2021-07-16T05:29:27Z</dcterms:created>
  <dcterms:modified xsi:type="dcterms:W3CDTF">2021-12-16T06:05:39Z</dcterms:modified>
</cp:coreProperties>
</file>