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03cdb7ea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03cdb7ea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03cdb7ea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03cdb7ea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03cdb7ea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03cdb7ea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03cdb7ea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03cdb7ea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03cdb7ea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03cdb7ea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03cdb7ea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03cdb7ea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03cdb7ea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03cdb7ea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03cdb7ea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03cdb7ea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03cdb7ea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03cdb7ea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03cdb7ea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03cdb7ea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03cdb7ea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03cdb7ea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03cdb7ea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03cdb7ea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03cdb7ea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03cdb7ea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92600"/>
            <a:ext cx="5017500" cy="8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9600"/>
              <a:t>HELS</a:t>
            </a:r>
            <a:endParaRPr sz="9600"/>
          </a:p>
        </p:txBody>
      </p:sp>
      <p:sp>
        <p:nvSpPr>
          <p:cNvPr id="135" name="Google Shape;135;p13"/>
          <p:cNvSpPr txBox="1"/>
          <p:nvPr>
            <p:ph idx="1" type="subTitle"/>
          </p:nvPr>
        </p:nvSpPr>
        <p:spPr>
          <a:xfrm>
            <a:off x="4380650" y="2235050"/>
            <a:ext cx="3470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Event Manager Systems</a:t>
            </a:r>
            <a:endParaRPr sz="1700"/>
          </a:p>
        </p:txBody>
      </p:sp>
      <p:sp>
        <p:nvSpPr>
          <p:cNvPr id="136" name="Google Shape;136;p13"/>
          <p:cNvSpPr txBox="1"/>
          <p:nvPr/>
        </p:nvSpPr>
        <p:spPr>
          <a:xfrm>
            <a:off x="5865725" y="3668025"/>
            <a:ext cx="290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Lato"/>
                <a:ea typeface="Lato"/>
                <a:cs typeface="Lato"/>
                <a:sym typeface="Lato"/>
              </a:rPr>
              <a:t>Lisa Gonsalves</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Sanika Patankar</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Eshank Bele</a:t>
            </a:r>
            <a:endParaRPr sz="1500">
              <a:solidFill>
                <a:schemeClr val="lt1"/>
              </a:solidFill>
              <a:latin typeface="Lato"/>
              <a:ea typeface="Lato"/>
              <a:cs typeface="Lato"/>
              <a:sym typeface="Lato"/>
            </a:endParaRPr>
          </a:p>
          <a:p>
            <a:pPr indent="0" lvl="0" marL="0" rtl="0" algn="l">
              <a:spcBef>
                <a:spcPts val="0"/>
              </a:spcBef>
              <a:spcAft>
                <a:spcPts val="0"/>
              </a:spcAft>
              <a:buNone/>
            </a:pPr>
            <a:r>
              <a:rPr lang="en-GB" sz="1500">
                <a:solidFill>
                  <a:schemeClr val="lt1"/>
                </a:solidFill>
                <a:latin typeface="Lato"/>
                <a:ea typeface="Lato"/>
                <a:cs typeface="Lato"/>
                <a:sym typeface="Lato"/>
              </a:rPr>
              <a:t>Hansel D’silva</a:t>
            </a:r>
            <a:endParaRPr sz="15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1242275" y="157775"/>
            <a:ext cx="23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For Organizers</a:t>
            </a:r>
            <a:endParaRPr>
              <a:solidFill>
                <a:schemeClr val="lt1"/>
              </a:solidFill>
              <a:latin typeface="Lato"/>
              <a:ea typeface="Lato"/>
              <a:cs typeface="Lato"/>
              <a:sym typeface="Lato"/>
            </a:endParaRPr>
          </a:p>
        </p:txBody>
      </p:sp>
      <p:pic>
        <p:nvPicPr>
          <p:cNvPr id="192" name="Google Shape;192;p22"/>
          <p:cNvPicPr preferRelativeResize="0"/>
          <p:nvPr/>
        </p:nvPicPr>
        <p:blipFill>
          <a:blip r:embed="rId3">
            <a:alphaModFix/>
          </a:blip>
          <a:stretch>
            <a:fillRect/>
          </a:stretch>
        </p:blipFill>
        <p:spPr>
          <a:xfrm>
            <a:off x="1178675" y="482800"/>
            <a:ext cx="7713299" cy="403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1128500" y="182150"/>
            <a:ext cx="16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For Customer</a:t>
            </a:r>
            <a:endParaRPr>
              <a:solidFill>
                <a:schemeClr val="lt1"/>
              </a:solidFill>
              <a:latin typeface="Lato"/>
              <a:ea typeface="Lato"/>
              <a:cs typeface="Lato"/>
              <a:sym typeface="Lato"/>
            </a:endParaRPr>
          </a:p>
        </p:txBody>
      </p:sp>
      <p:pic>
        <p:nvPicPr>
          <p:cNvPr id="198" name="Google Shape;198;p23"/>
          <p:cNvPicPr preferRelativeResize="0"/>
          <p:nvPr/>
        </p:nvPicPr>
        <p:blipFill>
          <a:blip r:embed="rId3">
            <a:alphaModFix/>
          </a:blip>
          <a:stretch>
            <a:fillRect/>
          </a:stretch>
        </p:blipFill>
        <p:spPr>
          <a:xfrm>
            <a:off x="80300" y="515300"/>
            <a:ext cx="5216649" cy="3014600"/>
          </a:xfrm>
          <a:prstGeom prst="rect">
            <a:avLst/>
          </a:prstGeom>
          <a:noFill/>
          <a:ln>
            <a:noFill/>
          </a:ln>
        </p:spPr>
      </p:pic>
      <p:pic>
        <p:nvPicPr>
          <p:cNvPr id="199" name="Google Shape;199;p23"/>
          <p:cNvPicPr preferRelativeResize="0"/>
          <p:nvPr/>
        </p:nvPicPr>
        <p:blipFill>
          <a:blip r:embed="rId4">
            <a:alphaModFix/>
          </a:blip>
          <a:stretch>
            <a:fillRect/>
          </a:stretch>
        </p:blipFill>
        <p:spPr>
          <a:xfrm>
            <a:off x="3690300" y="2026650"/>
            <a:ext cx="5415075" cy="280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1412900" y="230900"/>
            <a:ext cx="390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Lato"/>
                <a:ea typeface="Lato"/>
                <a:cs typeface="Lato"/>
                <a:sym typeface="Lato"/>
              </a:rPr>
              <a:t>I</a:t>
            </a:r>
            <a:r>
              <a:rPr lang="en-GB" sz="1500">
                <a:solidFill>
                  <a:schemeClr val="lt1"/>
                </a:solidFill>
                <a:latin typeface="Lato"/>
                <a:ea typeface="Lato"/>
                <a:cs typeface="Lato"/>
                <a:sym typeface="Lato"/>
              </a:rPr>
              <a:t>nformation about the customer</a:t>
            </a:r>
            <a:endParaRPr sz="1500">
              <a:solidFill>
                <a:schemeClr val="lt1"/>
              </a:solidFill>
              <a:latin typeface="Lato"/>
              <a:ea typeface="Lato"/>
              <a:cs typeface="Lato"/>
              <a:sym typeface="Lato"/>
            </a:endParaRPr>
          </a:p>
        </p:txBody>
      </p:sp>
      <p:pic>
        <p:nvPicPr>
          <p:cNvPr id="205" name="Google Shape;205;p24"/>
          <p:cNvPicPr preferRelativeResize="0"/>
          <p:nvPr/>
        </p:nvPicPr>
        <p:blipFill>
          <a:blip r:embed="rId3">
            <a:alphaModFix/>
          </a:blip>
          <a:stretch>
            <a:fillRect/>
          </a:stretch>
        </p:blipFill>
        <p:spPr>
          <a:xfrm>
            <a:off x="1124325" y="710300"/>
            <a:ext cx="7897425" cy="412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151250" y="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50">
                <a:latin typeface="Lato"/>
                <a:ea typeface="Lato"/>
                <a:cs typeface="Lato"/>
                <a:sym typeface="Lato"/>
              </a:rPr>
              <a:t>Conclusion</a:t>
            </a:r>
            <a:endParaRPr sz="3750">
              <a:latin typeface="Lato"/>
              <a:ea typeface="Lato"/>
              <a:cs typeface="Lato"/>
              <a:sym typeface="Lato"/>
            </a:endParaRPr>
          </a:p>
        </p:txBody>
      </p:sp>
      <p:sp>
        <p:nvSpPr>
          <p:cNvPr id="211" name="Google Shape;211;p25"/>
          <p:cNvSpPr txBox="1"/>
          <p:nvPr>
            <p:ph idx="1" type="body"/>
          </p:nvPr>
        </p:nvSpPr>
        <p:spPr>
          <a:xfrm>
            <a:off x="1055375" y="673725"/>
            <a:ext cx="7621800" cy="4392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GB" sz="1500"/>
              <a:t>This online event management system could be implemented at several places requiring to manage different events. </a:t>
            </a:r>
            <a:endParaRPr sz="1500"/>
          </a:p>
          <a:p>
            <a:pPr indent="-323850" lvl="0" marL="457200" rtl="0" algn="just">
              <a:spcBef>
                <a:spcPts val="0"/>
              </a:spcBef>
              <a:spcAft>
                <a:spcPts val="0"/>
              </a:spcAft>
              <a:buSzPts val="1500"/>
              <a:buChar char="●"/>
            </a:pPr>
            <a:r>
              <a:rPr lang="en-GB" sz="1500"/>
              <a:t>This system is able to manage online events irrespective of their scale.</a:t>
            </a:r>
            <a:endParaRPr sz="1500"/>
          </a:p>
          <a:p>
            <a:pPr indent="-323850" lvl="0" marL="457200" rtl="0" algn="just">
              <a:spcBef>
                <a:spcPts val="0"/>
              </a:spcBef>
              <a:spcAft>
                <a:spcPts val="0"/>
              </a:spcAft>
              <a:buSzPts val="1500"/>
              <a:buChar char="●"/>
            </a:pPr>
            <a:r>
              <a:rPr lang="en-GB" sz="1500"/>
              <a:t>There are several events management systems in the market and are doing good job but this project provides several other features that some event management system lacks.</a:t>
            </a:r>
            <a:endParaRPr sz="1500"/>
          </a:p>
          <a:p>
            <a:pPr indent="-323850" lvl="0" marL="457200" rtl="0" algn="just">
              <a:spcBef>
                <a:spcPts val="0"/>
              </a:spcBef>
              <a:spcAft>
                <a:spcPts val="0"/>
              </a:spcAft>
              <a:buSzPts val="1500"/>
              <a:buChar char="●"/>
            </a:pPr>
            <a:r>
              <a:rPr lang="en-GB" sz="1500"/>
              <a:t>This event management system is quick and handy. </a:t>
            </a:r>
            <a:endParaRPr sz="1500"/>
          </a:p>
          <a:p>
            <a:pPr indent="-323850" lvl="0" marL="457200" rtl="0" algn="just">
              <a:spcBef>
                <a:spcPts val="0"/>
              </a:spcBef>
              <a:spcAft>
                <a:spcPts val="0"/>
              </a:spcAft>
              <a:buSzPts val="1500"/>
              <a:buChar char="●"/>
            </a:pPr>
            <a:r>
              <a:rPr lang="en-GB" sz="1500"/>
              <a:t>During the research it was observed that events are major part of a human being and several events take place on daily basis. </a:t>
            </a:r>
            <a:endParaRPr sz="1500"/>
          </a:p>
          <a:p>
            <a:pPr indent="-323850" lvl="0" marL="457200" rtl="0" algn="just">
              <a:spcBef>
                <a:spcPts val="0"/>
              </a:spcBef>
              <a:spcAft>
                <a:spcPts val="0"/>
              </a:spcAft>
              <a:buSzPts val="1500"/>
              <a:buChar char="●"/>
            </a:pPr>
            <a:r>
              <a:rPr lang="en-GB" sz="1500"/>
              <a:t>Lots of paperwork is involved and hence lots of time and money is also wasted managing those events. </a:t>
            </a:r>
            <a:endParaRPr sz="1500"/>
          </a:p>
          <a:p>
            <a:pPr indent="-323850" lvl="0" marL="457200" rtl="0" algn="just">
              <a:spcBef>
                <a:spcPts val="0"/>
              </a:spcBef>
              <a:spcAft>
                <a:spcPts val="0"/>
              </a:spcAft>
              <a:buSzPts val="1500"/>
              <a:buChar char="●"/>
            </a:pPr>
            <a:r>
              <a:rPr lang="en-GB" sz="1500"/>
              <a:t>There is a need for managing events digitally to reduce time and effort hence this leads us to this project and make this project more relevant in current time. </a:t>
            </a:r>
            <a:endParaRPr sz="1500"/>
          </a:p>
          <a:p>
            <a:pPr indent="-323850" lvl="0" marL="457200" rtl="0" algn="just">
              <a:spcBef>
                <a:spcPts val="0"/>
              </a:spcBef>
              <a:spcAft>
                <a:spcPts val="0"/>
              </a:spcAft>
              <a:buSzPts val="1500"/>
              <a:buChar char="●"/>
            </a:pPr>
            <a:r>
              <a:rPr lang="en-GB" sz="1500"/>
              <a:t>Small scale events happening in a locality are usually given less preference than events occurring on a large scale hence small-scale events maybe highly benefited by this project.</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ctrTitle"/>
          </p:nvPr>
        </p:nvSpPr>
        <p:spPr>
          <a:xfrm>
            <a:off x="3537150" y="1578400"/>
            <a:ext cx="5017500" cy="74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THANK YOU</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109350"/>
            <a:ext cx="7038900" cy="5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750"/>
              <a:t>Contents</a:t>
            </a:r>
            <a:endParaRPr sz="3750"/>
          </a:p>
        </p:txBody>
      </p:sp>
      <p:sp>
        <p:nvSpPr>
          <p:cNvPr id="142" name="Google Shape;142;p14"/>
          <p:cNvSpPr txBox="1"/>
          <p:nvPr>
            <p:ph idx="1" type="body"/>
          </p:nvPr>
        </p:nvSpPr>
        <p:spPr>
          <a:xfrm>
            <a:off x="1297500" y="795625"/>
            <a:ext cx="7038900" cy="423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sz="1800"/>
              <a:t>Introduction</a:t>
            </a:r>
            <a:endParaRPr sz="1800"/>
          </a:p>
          <a:p>
            <a:pPr indent="-342900" lvl="0" marL="457200" rtl="0" algn="l">
              <a:spcBef>
                <a:spcPts val="0"/>
              </a:spcBef>
              <a:spcAft>
                <a:spcPts val="0"/>
              </a:spcAft>
              <a:buSzPts val="1800"/>
              <a:buAutoNum type="arabicPeriod"/>
            </a:pPr>
            <a:r>
              <a:rPr lang="en-GB" sz="1800"/>
              <a:t>Abstract</a:t>
            </a:r>
            <a:endParaRPr sz="1800"/>
          </a:p>
          <a:p>
            <a:pPr indent="-342900" lvl="0" marL="457200" rtl="0" algn="l">
              <a:spcBef>
                <a:spcPts val="0"/>
              </a:spcBef>
              <a:spcAft>
                <a:spcPts val="0"/>
              </a:spcAft>
              <a:buSzPts val="1800"/>
              <a:buAutoNum type="arabicPeriod"/>
            </a:pPr>
            <a:r>
              <a:rPr lang="en-GB" sz="1800"/>
              <a:t>Summary</a:t>
            </a:r>
            <a:endParaRPr sz="1800"/>
          </a:p>
          <a:p>
            <a:pPr indent="-342900" lvl="0" marL="457200" rtl="0" algn="l">
              <a:spcBef>
                <a:spcPts val="0"/>
              </a:spcBef>
              <a:spcAft>
                <a:spcPts val="0"/>
              </a:spcAft>
              <a:buSzPts val="1800"/>
              <a:buAutoNum type="arabicPeriod"/>
            </a:pPr>
            <a:r>
              <a:rPr lang="en-GB" sz="1800"/>
              <a:t>Features &amp; Functions</a:t>
            </a:r>
            <a:endParaRPr sz="1800"/>
          </a:p>
          <a:p>
            <a:pPr indent="-342900" lvl="0" marL="457200" rtl="0" algn="l">
              <a:spcBef>
                <a:spcPts val="0"/>
              </a:spcBef>
              <a:spcAft>
                <a:spcPts val="0"/>
              </a:spcAft>
              <a:buSzPts val="1800"/>
              <a:buAutoNum type="arabicPeriod"/>
            </a:pPr>
            <a:r>
              <a:rPr lang="en-GB" sz="1800"/>
              <a:t>Technologies used in this project</a:t>
            </a:r>
            <a:endParaRPr sz="1800"/>
          </a:p>
          <a:p>
            <a:pPr indent="-342900" lvl="0" marL="457200" rtl="0" algn="l">
              <a:spcBef>
                <a:spcPts val="0"/>
              </a:spcBef>
              <a:spcAft>
                <a:spcPts val="0"/>
              </a:spcAft>
              <a:buSzPts val="1800"/>
              <a:buAutoNum type="arabicPeriod"/>
            </a:pPr>
            <a:r>
              <a:rPr lang="en-GB" sz="1800"/>
              <a:t>Home page</a:t>
            </a:r>
            <a:endParaRPr sz="1800"/>
          </a:p>
          <a:p>
            <a:pPr indent="-342900" lvl="0" marL="457200" rtl="0" algn="l">
              <a:spcBef>
                <a:spcPts val="0"/>
              </a:spcBef>
              <a:spcAft>
                <a:spcPts val="0"/>
              </a:spcAft>
              <a:buSzPts val="1800"/>
              <a:buAutoNum type="arabicPeriod"/>
            </a:pPr>
            <a:r>
              <a:rPr lang="en-GB" sz="1800"/>
              <a:t>Login\Sign in Section</a:t>
            </a:r>
            <a:endParaRPr sz="1800"/>
          </a:p>
          <a:p>
            <a:pPr indent="-342900" lvl="0" marL="457200" rtl="0" algn="l">
              <a:spcBef>
                <a:spcPts val="0"/>
              </a:spcBef>
              <a:spcAft>
                <a:spcPts val="0"/>
              </a:spcAft>
              <a:buSzPts val="1800"/>
              <a:buAutoNum type="arabicPeriod"/>
            </a:pPr>
            <a:r>
              <a:rPr lang="en-GB" sz="1800"/>
              <a:t>Conclusion</a:t>
            </a:r>
            <a:endParaRPr sz="1800"/>
          </a:p>
          <a:p>
            <a:pPr indent="0" lvl="0" marL="45720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35000" y="206850"/>
            <a:ext cx="7038900" cy="6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750"/>
              <a:t>Introduction</a:t>
            </a:r>
            <a:endParaRPr sz="3750"/>
          </a:p>
        </p:txBody>
      </p:sp>
      <p:sp>
        <p:nvSpPr>
          <p:cNvPr id="148" name="Google Shape;148;p15"/>
          <p:cNvSpPr txBox="1"/>
          <p:nvPr>
            <p:ph idx="1" type="body"/>
          </p:nvPr>
        </p:nvSpPr>
        <p:spPr>
          <a:xfrm>
            <a:off x="1297500" y="1147050"/>
            <a:ext cx="7038900" cy="2911200"/>
          </a:xfrm>
          <a:prstGeom prst="rect">
            <a:avLst/>
          </a:prstGeom>
        </p:spPr>
        <p:txBody>
          <a:bodyPr anchorCtr="0" anchor="t" bIns="91425" lIns="91425" spcFirstLastPara="1" rIns="91425" wrap="square" tIns="91425">
            <a:noAutofit/>
          </a:bodyPr>
          <a:lstStyle/>
          <a:p>
            <a:pPr indent="-339725" lvl="0" marL="457200" rtl="0" algn="just">
              <a:spcBef>
                <a:spcPts val="0"/>
              </a:spcBef>
              <a:spcAft>
                <a:spcPts val="0"/>
              </a:spcAft>
              <a:buClr>
                <a:srgbClr val="FFFFFF"/>
              </a:buClr>
              <a:buSzPts val="1750"/>
              <a:buChar char="●"/>
            </a:pPr>
            <a:r>
              <a:rPr lang="en-GB" sz="1750">
                <a:solidFill>
                  <a:srgbClr val="FFFFFF"/>
                </a:solidFill>
              </a:rPr>
              <a:t>In real scenarios, various events are taking place simultaneously inside an organization and everything got messed up if venue is not available at desired time, also all hard work will become unproductive and leaves bad reputation of organization. </a:t>
            </a:r>
            <a:endParaRPr sz="1750">
              <a:solidFill>
                <a:srgbClr val="FFFFFF"/>
              </a:solidFill>
            </a:endParaRPr>
          </a:p>
          <a:p>
            <a:pPr indent="-339725" lvl="0" marL="457200" rtl="0" algn="just">
              <a:spcBef>
                <a:spcPts val="0"/>
              </a:spcBef>
              <a:spcAft>
                <a:spcPts val="0"/>
              </a:spcAft>
              <a:buClr>
                <a:srgbClr val="FFFFFF"/>
              </a:buClr>
              <a:buSzPts val="1750"/>
              <a:buChar char="●"/>
            </a:pPr>
            <a:r>
              <a:rPr lang="en-GB" sz="1750">
                <a:solidFill>
                  <a:srgbClr val="FFFFFF"/>
                </a:solidFill>
              </a:rPr>
              <a:t>So, we work with an event management system that is management website where all venues which are available at current time will be apportioned to user.</a:t>
            </a:r>
            <a:endParaRPr sz="1750">
              <a:solidFill>
                <a:srgbClr val="FFFFFF"/>
              </a:solidFill>
            </a:endParaRPr>
          </a:p>
          <a:p>
            <a:pPr indent="0" lvl="0" marL="0" rtl="0" algn="just">
              <a:spcBef>
                <a:spcPts val="0"/>
              </a:spcBef>
              <a:spcAft>
                <a:spcPts val="0"/>
              </a:spcAft>
              <a:buNone/>
            </a:pPr>
            <a:r>
              <a:t/>
            </a:r>
            <a:endParaRPr sz="1750">
              <a:solidFill>
                <a:srgbClr val="FFFFFF"/>
              </a:solidFill>
            </a:endParaRPr>
          </a:p>
          <a:p>
            <a:pPr indent="0" lvl="0" marL="0" rtl="0" algn="just">
              <a:spcBef>
                <a:spcPts val="0"/>
              </a:spcBef>
              <a:spcAft>
                <a:spcPts val="0"/>
              </a:spcAft>
              <a:buNone/>
            </a:pPr>
            <a:r>
              <a:t/>
            </a:r>
            <a:endParaRPr sz="1750">
              <a:solidFill>
                <a:srgbClr val="FFFFFF"/>
              </a:solidFill>
            </a:endParaRPr>
          </a:p>
          <a:p>
            <a:pPr indent="0" lvl="0" marL="0" rtl="0" algn="just">
              <a:spcBef>
                <a:spcPts val="0"/>
              </a:spcBef>
              <a:spcAft>
                <a:spcPts val="0"/>
              </a:spcAft>
              <a:buNone/>
            </a:pPr>
            <a:r>
              <a:t/>
            </a:r>
            <a:endParaRPr sz="1750">
              <a:solidFill>
                <a:srgbClr val="FFFFFF"/>
              </a:solidFill>
            </a:endParaRPr>
          </a:p>
          <a:p>
            <a:pPr indent="0" lvl="0" marL="0" rtl="0" algn="just">
              <a:spcBef>
                <a:spcPts val="0"/>
              </a:spcBef>
              <a:spcAft>
                <a:spcPts val="0"/>
              </a:spcAft>
              <a:buNone/>
            </a:pPr>
            <a:r>
              <a:t/>
            </a:r>
            <a:endParaRPr sz="1750">
              <a:solidFill>
                <a:srgbClr val="FFFFFF"/>
              </a:solidFill>
            </a:endParaRPr>
          </a:p>
          <a:p>
            <a:pPr indent="0" lvl="0" marL="0" rtl="0" algn="l">
              <a:spcBef>
                <a:spcPts val="0"/>
              </a:spcBef>
              <a:spcAft>
                <a:spcPts val="1200"/>
              </a:spcAft>
              <a:buNone/>
            </a:pPr>
            <a:r>
              <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052550" y="131050"/>
            <a:ext cx="7038900" cy="47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59">
                <a:latin typeface="Lato"/>
                <a:ea typeface="Lato"/>
                <a:cs typeface="Lato"/>
                <a:sym typeface="Lato"/>
              </a:rPr>
              <a:t>Abstract</a:t>
            </a:r>
            <a:endParaRPr sz="3759">
              <a:latin typeface="Lato"/>
              <a:ea typeface="Lato"/>
              <a:cs typeface="Lato"/>
              <a:sym typeface="Lato"/>
            </a:endParaRPr>
          </a:p>
        </p:txBody>
      </p:sp>
      <p:sp>
        <p:nvSpPr>
          <p:cNvPr id="154" name="Google Shape;154;p16"/>
          <p:cNvSpPr txBox="1"/>
          <p:nvPr>
            <p:ph idx="1" type="body"/>
          </p:nvPr>
        </p:nvSpPr>
        <p:spPr>
          <a:xfrm>
            <a:off x="1212775" y="1096350"/>
            <a:ext cx="7038900" cy="2911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GB" sz="1750">
                <a:latin typeface="Arial"/>
                <a:ea typeface="Arial"/>
                <a:cs typeface="Arial"/>
                <a:sym typeface="Arial"/>
              </a:rPr>
              <a:t>Our project is an </a:t>
            </a:r>
            <a:r>
              <a:rPr lang="en-GB" sz="1750">
                <a:latin typeface="Arial"/>
                <a:ea typeface="Arial"/>
                <a:cs typeface="Arial"/>
                <a:sym typeface="Arial"/>
              </a:rPr>
              <a:t>online</a:t>
            </a:r>
            <a:r>
              <a:rPr lang="en-GB" sz="1750">
                <a:latin typeface="Arial"/>
                <a:ea typeface="Arial"/>
                <a:cs typeface="Arial"/>
                <a:sym typeface="Arial"/>
              </a:rPr>
              <a:t> event </a:t>
            </a:r>
            <a:r>
              <a:rPr lang="en-GB" sz="1750">
                <a:latin typeface="Arial"/>
                <a:ea typeface="Arial"/>
                <a:cs typeface="Arial"/>
                <a:sym typeface="Arial"/>
              </a:rPr>
              <a:t>management</a:t>
            </a:r>
            <a:r>
              <a:rPr lang="en-GB" sz="1750">
                <a:latin typeface="Arial"/>
                <a:ea typeface="Arial"/>
                <a:cs typeface="Arial"/>
                <a:sym typeface="Arial"/>
              </a:rPr>
              <a:t> system or rather a portal in the form of a website, a mortal that will help in the </a:t>
            </a:r>
            <a:r>
              <a:rPr lang="en-GB" sz="1750">
                <a:latin typeface="Arial"/>
                <a:ea typeface="Arial"/>
                <a:cs typeface="Arial"/>
                <a:sym typeface="Arial"/>
              </a:rPr>
              <a:t>functionality</a:t>
            </a:r>
            <a:r>
              <a:rPr lang="en-GB" sz="1750">
                <a:latin typeface="Arial"/>
                <a:ea typeface="Arial"/>
                <a:cs typeface="Arial"/>
                <a:sym typeface="Arial"/>
              </a:rPr>
              <a:t> of an event organizer as well as participants and stakeholders of the event. </a:t>
            </a:r>
            <a:endParaRPr sz="1750">
              <a:latin typeface="Arial"/>
              <a:ea typeface="Arial"/>
              <a:cs typeface="Arial"/>
              <a:sym typeface="Arial"/>
            </a:endParaRPr>
          </a:p>
          <a:p>
            <a:pPr indent="-311150" lvl="0" marL="457200" rtl="0" algn="just">
              <a:spcBef>
                <a:spcPts val="0"/>
              </a:spcBef>
              <a:spcAft>
                <a:spcPts val="0"/>
              </a:spcAft>
              <a:buSzPts val="1300"/>
              <a:buChar char="●"/>
            </a:pPr>
            <a:r>
              <a:rPr lang="en-GB" sz="1800"/>
              <a:t>HELS is an event </a:t>
            </a:r>
            <a:r>
              <a:rPr lang="en-GB" sz="1800"/>
              <a:t>management web</a:t>
            </a:r>
            <a:r>
              <a:rPr lang="en-GB" sz="1800"/>
              <a:t> </a:t>
            </a:r>
            <a:r>
              <a:rPr lang="en-GB" sz="1800"/>
              <a:t>application</a:t>
            </a:r>
            <a:r>
              <a:rPr lang="en-GB" sz="1800"/>
              <a:t> where creation and development of small and/or large-scale personal or corporate events such as festivals, conferences, </a:t>
            </a:r>
            <a:r>
              <a:rPr lang="en-GB" sz="1800"/>
              <a:t>volunteering</a:t>
            </a:r>
            <a:r>
              <a:rPr lang="en-GB" sz="1800"/>
              <a:t> events for NGOs, concerts, or conventions are advertised.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195825" y="880950"/>
            <a:ext cx="7335000" cy="3969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GB" sz="5765"/>
              <a:t>This web application will have 3 modules:</a:t>
            </a:r>
            <a:endParaRPr sz="5765"/>
          </a:p>
          <a:p>
            <a:pPr indent="-320125" lvl="0" marL="457200" rtl="0" algn="just">
              <a:spcBef>
                <a:spcPts val="1200"/>
              </a:spcBef>
              <a:spcAft>
                <a:spcPts val="0"/>
              </a:spcAft>
              <a:buSzPct val="100000"/>
              <a:buChar char="●"/>
            </a:pPr>
            <a:r>
              <a:rPr lang="en-GB" sz="5765"/>
              <a:t>Admin</a:t>
            </a:r>
            <a:endParaRPr sz="5765"/>
          </a:p>
          <a:p>
            <a:pPr indent="-320125" lvl="0" marL="457200" rtl="0" algn="just">
              <a:spcBef>
                <a:spcPts val="0"/>
              </a:spcBef>
              <a:spcAft>
                <a:spcPts val="0"/>
              </a:spcAft>
              <a:buSzPct val="100000"/>
              <a:buChar char="●"/>
            </a:pPr>
            <a:r>
              <a:rPr lang="en-GB" sz="5765"/>
              <a:t>Organizers</a:t>
            </a:r>
            <a:endParaRPr sz="5765"/>
          </a:p>
          <a:p>
            <a:pPr indent="-320125" lvl="0" marL="457200" rtl="0" algn="just">
              <a:spcBef>
                <a:spcPts val="0"/>
              </a:spcBef>
              <a:spcAft>
                <a:spcPts val="0"/>
              </a:spcAft>
              <a:buSzPct val="100000"/>
              <a:buChar char="●"/>
            </a:pPr>
            <a:r>
              <a:rPr lang="en-GB" sz="5765"/>
              <a:t>Customers</a:t>
            </a:r>
            <a:endParaRPr sz="5765"/>
          </a:p>
          <a:p>
            <a:pPr indent="0" lvl="0" marL="0" rtl="0" algn="just">
              <a:spcBef>
                <a:spcPts val="1200"/>
              </a:spcBef>
              <a:spcAft>
                <a:spcPts val="0"/>
              </a:spcAft>
              <a:buNone/>
            </a:pPr>
            <a:r>
              <a:rPr lang="en-GB" sz="5765"/>
              <a:t>The  Admin module will be in charge of verifying organizers with ID proof and having access to anything on the website related to events, organizers, and customers , as well as making any modifications to the events if necessary.</a:t>
            </a:r>
            <a:endParaRPr sz="5765"/>
          </a:p>
          <a:p>
            <a:pPr indent="0" lvl="0" marL="0" rtl="0" algn="just">
              <a:spcBef>
                <a:spcPts val="1200"/>
              </a:spcBef>
              <a:spcAft>
                <a:spcPts val="0"/>
              </a:spcAft>
              <a:buNone/>
            </a:pPr>
            <a:r>
              <a:rPr lang="en-GB" sz="5765"/>
              <a:t>The Organizer module contains a registration and login system for the organizers.The organizers can add events, edit information regarding the event, add venue of the event ,update organizer info, specify type of event, give details about booking, etc. They can set a price for the event as well.</a:t>
            </a:r>
            <a:endParaRPr sz="5765"/>
          </a:p>
          <a:p>
            <a:pPr indent="0" lvl="0" marL="0" rtl="0" algn="just">
              <a:spcBef>
                <a:spcPts val="1200"/>
              </a:spcBef>
              <a:spcAft>
                <a:spcPts val="0"/>
              </a:spcAft>
              <a:buNone/>
            </a:pPr>
            <a:r>
              <a:rPr lang="en-GB" sz="5765"/>
              <a:t>The customer module will also have a registration and login system for the customers. They should be able to see the events put up by the organizers. They can select an event and pay for it(if it is a paid event). They should also be able to see the availability for each course.</a:t>
            </a:r>
            <a:endParaRPr sz="5765"/>
          </a:p>
          <a:p>
            <a:pPr indent="0" lvl="0" marL="0" rtl="0" algn="just">
              <a:spcBef>
                <a:spcPts val="1200"/>
              </a:spcBef>
              <a:spcAft>
                <a:spcPts val="0"/>
              </a:spcAft>
              <a:buNone/>
            </a:pPr>
            <a:r>
              <a:t/>
            </a:r>
            <a:endParaRPr sz="5765"/>
          </a:p>
          <a:p>
            <a:pPr indent="0" lvl="0" marL="0" rtl="0" algn="just">
              <a:spcBef>
                <a:spcPts val="1200"/>
              </a:spcBef>
              <a:spcAft>
                <a:spcPts val="0"/>
              </a:spcAft>
              <a:buNone/>
            </a:pPr>
            <a:r>
              <a:rPr lang="en-GB" sz="4965"/>
              <a:t>					</a:t>
            </a:r>
            <a:endParaRPr sz="4965"/>
          </a:p>
          <a:p>
            <a:pPr indent="0" lvl="0" marL="0" rtl="0" algn="just">
              <a:spcBef>
                <a:spcPts val="0"/>
              </a:spcBef>
              <a:spcAft>
                <a:spcPts val="0"/>
              </a:spcAft>
              <a:buNone/>
            </a:pPr>
            <a:r>
              <a:rPr lang="en-GB" sz="4965"/>
              <a:t>				</a:t>
            </a:r>
            <a:endParaRPr sz="4965"/>
          </a:p>
          <a:p>
            <a:pPr indent="0" lvl="0" marL="0" rtl="0" algn="l">
              <a:spcBef>
                <a:spcPts val="0"/>
              </a:spcBef>
              <a:spcAft>
                <a:spcPts val="0"/>
              </a:spcAft>
              <a:buNone/>
            </a:pPr>
            <a:r>
              <a:rPr lang="en-GB" sz="4965"/>
              <a:t>			</a:t>
            </a:r>
            <a:endParaRPr sz="4965"/>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
        <p:nvSpPr>
          <p:cNvPr id="160" name="Google Shape;160;p17"/>
          <p:cNvSpPr txBox="1"/>
          <p:nvPr/>
        </p:nvSpPr>
        <p:spPr>
          <a:xfrm>
            <a:off x="1258525" y="68400"/>
            <a:ext cx="7101900" cy="7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750">
                <a:solidFill>
                  <a:schemeClr val="lt1"/>
                </a:solidFill>
                <a:latin typeface="Lato"/>
                <a:ea typeface="Lato"/>
                <a:cs typeface="Lato"/>
                <a:sym typeface="Lato"/>
              </a:rPr>
              <a:t>Summary</a:t>
            </a:r>
            <a:endParaRPr sz="375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305600" y="783450"/>
            <a:ext cx="7038900" cy="4306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GB" sz="1400"/>
              <a:t>HELS allows you :</a:t>
            </a:r>
            <a:endParaRPr sz="1400"/>
          </a:p>
          <a:p>
            <a:pPr indent="-317500" lvl="0" marL="457200" rtl="0" algn="just">
              <a:lnSpc>
                <a:spcPct val="105000"/>
              </a:lnSpc>
              <a:spcBef>
                <a:spcPts val="1200"/>
              </a:spcBef>
              <a:spcAft>
                <a:spcPts val="0"/>
              </a:spcAft>
              <a:buSzPts val="1400"/>
              <a:buChar char="●"/>
            </a:pPr>
            <a:r>
              <a:rPr lang="en-GB" sz="1400"/>
              <a:t>Minimize administration efforts</a:t>
            </a:r>
            <a:endParaRPr sz="1400"/>
          </a:p>
          <a:p>
            <a:pPr indent="-317500" lvl="0" marL="457200" rtl="0" algn="just">
              <a:lnSpc>
                <a:spcPct val="105000"/>
              </a:lnSpc>
              <a:spcBef>
                <a:spcPts val="0"/>
              </a:spcBef>
              <a:spcAft>
                <a:spcPts val="0"/>
              </a:spcAft>
              <a:buSzPts val="1400"/>
              <a:buChar char="●"/>
            </a:pPr>
            <a:r>
              <a:rPr lang="en-GB" sz="1400"/>
              <a:t>Eliminate missed communications</a:t>
            </a:r>
            <a:endParaRPr sz="1400"/>
          </a:p>
          <a:p>
            <a:pPr indent="-317500" lvl="0" marL="457200" rtl="0" algn="just">
              <a:lnSpc>
                <a:spcPct val="105000"/>
              </a:lnSpc>
              <a:spcBef>
                <a:spcPts val="0"/>
              </a:spcBef>
              <a:spcAft>
                <a:spcPts val="0"/>
              </a:spcAft>
              <a:buSzPts val="1400"/>
              <a:buChar char="●"/>
            </a:pPr>
            <a:r>
              <a:rPr lang="en-GB" sz="1400"/>
              <a:t>Digitize how your events are run</a:t>
            </a:r>
            <a:endParaRPr sz="1400"/>
          </a:p>
          <a:p>
            <a:pPr indent="-317500" lvl="0" marL="457200" rtl="0" algn="just">
              <a:lnSpc>
                <a:spcPct val="105000"/>
              </a:lnSpc>
              <a:spcBef>
                <a:spcPts val="0"/>
              </a:spcBef>
              <a:spcAft>
                <a:spcPts val="0"/>
              </a:spcAft>
              <a:buSzPts val="1400"/>
              <a:buChar char="●"/>
            </a:pPr>
            <a:r>
              <a:rPr lang="en-GB" sz="1400"/>
              <a:t>Comply with COVID-19 safety guidelines</a:t>
            </a:r>
            <a:endParaRPr sz="1400"/>
          </a:p>
          <a:p>
            <a:pPr indent="-317500" lvl="0" marL="457200" rtl="0" algn="just">
              <a:lnSpc>
                <a:spcPct val="105000"/>
              </a:lnSpc>
              <a:spcBef>
                <a:spcPts val="0"/>
              </a:spcBef>
              <a:spcAft>
                <a:spcPts val="0"/>
              </a:spcAft>
              <a:buSzPts val="1400"/>
              <a:buChar char="●"/>
            </a:pPr>
            <a:r>
              <a:rPr lang="en-GB" sz="1400"/>
              <a:t>Save time planning future events</a:t>
            </a:r>
            <a:endParaRPr sz="1400"/>
          </a:p>
          <a:p>
            <a:pPr indent="-317500" lvl="0" marL="457200" rtl="0" algn="just">
              <a:lnSpc>
                <a:spcPct val="105000"/>
              </a:lnSpc>
              <a:spcBef>
                <a:spcPts val="0"/>
              </a:spcBef>
              <a:spcAft>
                <a:spcPts val="0"/>
              </a:spcAft>
              <a:buSzPts val="1400"/>
              <a:buChar char="●"/>
            </a:pPr>
            <a:r>
              <a:rPr lang="en-GB" sz="1400"/>
              <a:t>Access detailed reports &amp; analytics</a:t>
            </a:r>
            <a:endParaRPr sz="1400"/>
          </a:p>
          <a:p>
            <a:pPr indent="0" lvl="0" marL="0" rtl="0" algn="just">
              <a:lnSpc>
                <a:spcPct val="105000"/>
              </a:lnSpc>
              <a:spcBef>
                <a:spcPts val="1200"/>
              </a:spcBef>
              <a:spcAft>
                <a:spcPts val="0"/>
              </a:spcAft>
              <a:buNone/>
            </a:pPr>
            <a:r>
              <a:t/>
            </a:r>
            <a:endParaRPr sz="1400"/>
          </a:p>
          <a:p>
            <a:pPr indent="0" lvl="0" marL="0" rtl="0" algn="just">
              <a:lnSpc>
                <a:spcPct val="105000"/>
              </a:lnSpc>
              <a:spcBef>
                <a:spcPts val="1200"/>
              </a:spcBef>
              <a:spcAft>
                <a:spcPts val="0"/>
              </a:spcAft>
              <a:buNone/>
            </a:pPr>
            <a:r>
              <a:rPr lang="en-GB" sz="1400"/>
              <a:t>Features of HELS :</a:t>
            </a:r>
            <a:endParaRPr sz="1400"/>
          </a:p>
          <a:p>
            <a:pPr indent="-317500" lvl="0" marL="457200" rtl="0" algn="just">
              <a:lnSpc>
                <a:spcPct val="105000"/>
              </a:lnSpc>
              <a:spcBef>
                <a:spcPts val="1200"/>
              </a:spcBef>
              <a:spcAft>
                <a:spcPts val="0"/>
              </a:spcAft>
              <a:buSzPts val="1400"/>
              <a:buChar char="●"/>
            </a:pPr>
            <a:r>
              <a:rPr lang="en-GB" sz="1400"/>
              <a:t>Customized processes &amp; scheduling</a:t>
            </a:r>
            <a:endParaRPr sz="1400"/>
          </a:p>
          <a:p>
            <a:pPr indent="-317500" lvl="0" marL="457200" rtl="0" algn="just">
              <a:lnSpc>
                <a:spcPct val="105000"/>
              </a:lnSpc>
              <a:spcBef>
                <a:spcPts val="0"/>
              </a:spcBef>
              <a:spcAft>
                <a:spcPts val="0"/>
              </a:spcAft>
              <a:buSzPts val="1400"/>
              <a:buChar char="●"/>
            </a:pPr>
            <a:r>
              <a:rPr lang="en-GB" sz="1400"/>
              <a:t>Effortless event updates &amp; tracking</a:t>
            </a:r>
            <a:endParaRPr sz="1400"/>
          </a:p>
          <a:p>
            <a:pPr indent="-317500" lvl="0" marL="457200" rtl="0" algn="just">
              <a:lnSpc>
                <a:spcPct val="105000"/>
              </a:lnSpc>
              <a:spcBef>
                <a:spcPts val="0"/>
              </a:spcBef>
              <a:spcAft>
                <a:spcPts val="0"/>
              </a:spcAft>
              <a:buSzPts val="1400"/>
              <a:buChar char="●"/>
            </a:pPr>
            <a:r>
              <a:rPr lang="en-GB" sz="1400"/>
              <a:t>Resources &amp; documentation</a:t>
            </a:r>
            <a:endParaRPr sz="1400"/>
          </a:p>
          <a:p>
            <a:pPr indent="-317500" lvl="0" marL="457200" rtl="0" algn="just">
              <a:lnSpc>
                <a:spcPct val="105000"/>
              </a:lnSpc>
              <a:spcBef>
                <a:spcPts val="0"/>
              </a:spcBef>
              <a:spcAft>
                <a:spcPts val="0"/>
              </a:spcAft>
              <a:buSzPts val="1400"/>
              <a:buChar char="●"/>
            </a:pPr>
            <a:r>
              <a:rPr lang="en-GB" sz="1400"/>
              <a:t>Mobile on-the-go access</a:t>
            </a:r>
            <a:endParaRPr sz="1400"/>
          </a:p>
          <a:p>
            <a:pPr indent="-317500" lvl="0" marL="457200" rtl="0" algn="just">
              <a:lnSpc>
                <a:spcPct val="105000"/>
              </a:lnSpc>
              <a:spcBef>
                <a:spcPts val="0"/>
              </a:spcBef>
              <a:spcAft>
                <a:spcPts val="0"/>
              </a:spcAft>
              <a:buSzPts val="1400"/>
              <a:buChar char="●"/>
            </a:pPr>
            <a:r>
              <a:rPr lang="en-GB" sz="1400"/>
              <a:t>Data security &amp; management</a:t>
            </a:r>
            <a:endParaRPr sz="1400"/>
          </a:p>
          <a:p>
            <a:pPr indent="-317500" lvl="0" marL="457200" rtl="0" algn="just">
              <a:lnSpc>
                <a:spcPct val="105000"/>
              </a:lnSpc>
              <a:spcBef>
                <a:spcPts val="0"/>
              </a:spcBef>
              <a:spcAft>
                <a:spcPts val="0"/>
              </a:spcAft>
              <a:buSzPts val="1400"/>
              <a:buChar char="●"/>
            </a:pPr>
            <a:r>
              <a:rPr lang="en-GB" sz="1400"/>
              <a:t>Custom reporting &amp; dashboards</a:t>
            </a:r>
            <a:endParaRPr sz="1400"/>
          </a:p>
          <a:p>
            <a:pPr indent="0" lvl="0" marL="457200" rtl="0" algn="just">
              <a:lnSpc>
                <a:spcPct val="105000"/>
              </a:lnSpc>
              <a:spcBef>
                <a:spcPts val="1200"/>
              </a:spcBef>
              <a:spcAft>
                <a:spcPts val="1200"/>
              </a:spcAft>
              <a:buNone/>
            </a:pPr>
            <a:r>
              <a:t/>
            </a:r>
            <a:endParaRPr/>
          </a:p>
        </p:txBody>
      </p:sp>
      <p:sp>
        <p:nvSpPr>
          <p:cNvPr id="166" name="Google Shape;166;p18"/>
          <p:cNvSpPr txBox="1"/>
          <p:nvPr/>
        </p:nvSpPr>
        <p:spPr>
          <a:xfrm>
            <a:off x="1299150" y="109025"/>
            <a:ext cx="7061100" cy="7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750">
                <a:solidFill>
                  <a:schemeClr val="lt1"/>
                </a:solidFill>
                <a:latin typeface="Lato"/>
                <a:ea typeface="Lato"/>
                <a:cs typeface="Lato"/>
                <a:sym typeface="Lato"/>
              </a:rPr>
              <a:t>Features &amp; Functions</a:t>
            </a:r>
            <a:endParaRPr sz="375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94375" y="130000"/>
            <a:ext cx="7038900" cy="7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59">
                <a:latin typeface="Lato"/>
                <a:ea typeface="Lato"/>
                <a:cs typeface="Lato"/>
                <a:sym typeface="Lato"/>
              </a:rPr>
              <a:t>Technologies used in this project</a:t>
            </a:r>
            <a:endParaRPr sz="3259">
              <a:latin typeface="Lato"/>
              <a:ea typeface="Lato"/>
              <a:cs typeface="Lato"/>
              <a:sym typeface="Lato"/>
            </a:endParaRPr>
          </a:p>
        </p:txBody>
      </p:sp>
      <p:sp>
        <p:nvSpPr>
          <p:cNvPr id="172" name="Google Shape;172;p19"/>
          <p:cNvSpPr txBox="1"/>
          <p:nvPr>
            <p:ph idx="1" type="body"/>
          </p:nvPr>
        </p:nvSpPr>
        <p:spPr>
          <a:xfrm>
            <a:off x="1175625" y="872800"/>
            <a:ext cx="7038900" cy="177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HTML and CSS : </a:t>
            </a:r>
            <a:r>
              <a:rPr lang="en-GB" sz="1600"/>
              <a:t>HTML and CSS are used to create the website which is used to structure the website.</a:t>
            </a:r>
            <a:endParaRPr sz="1600"/>
          </a:p>
          <a:p>
            <a:pPr indent="-330200" lvl="0" marL="457200" rtl="0" algn="just">
              <a:spcBef>
                <a:spcPts val="0"/>
              </a:spcBef>
              <a:spcAft>
                <a:spcPts val="0"/>
              </a:spcAft>
              <a:buSzPts val="1600"/>
              <a:buChar char="●"/>
            </a:pPr>
            <a:r>
              <a:rPr lang="en-GB" sz="1600"/>
              <a:t>PHP : It is used to link the </a:t>
            </a:r>
            <a:r>
              <a:rPr lang="en-GB" sz="1600"/>
              <a:t>database</a:t>
            </a:r>
            <a:r>
              <a:rPr lang="en-GB" sz="1600"/>
              <a:t> to the website.</a:t>
            </a:r>
            <a:endParaRPr sz="1600"/>
          </a:p>
          <a:p>
            <a:pPr indent="0" lvl="0" marL="45720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850">
                <a:latin typeface="Lato"/>
                <a:ea typeface="Lato"/>
                <a:cs typeface="Lato"/>
                <a:sym typeface="Lato"/>
              </a:rPr>
              <a:t>Home page</a:t>
            </a:r>
            <a:endParaRPr sz="3850">
              <a:latin typeface="Lato"/>
              <a:ea typeface="Lato"/>
              <a:cs typeface="Lato"/>
              <a:sym typeface="Lato"/>
            </a:endParaRPr>
          </a:p>
        </p:txBody>
      </p:sp>
      <p:pic>
        <p:nvPicPr>
          <p:cNvPr id="178" name="Google Shape;178;p20"/>
          <p:cNvPicPr preferRelativeResize="0"/>
          <p:nvPr/>
        </p:nvPicPr>
        <p:blipFill>
          <a:blip r:embed="rId3">
            <a:alphaModFix/>
          </a:blip>
          <a:stretch>
            <a:fillRect/>
          </a:stretch>
        </p:blipFill>
        <p:spPr>
          <a:xfrm>
            <a:off x="0" y="726575"/>
            <a:ext cx="5024024" cy="2632700"/>
          </a:xfrm>
          <a:prstGeom prst="rect">
            <a:avLst/>
          </a:prstGeom>
          <a:noFill/>
          <a:ln>
            <a:noFill/>
          </a:ln>
        </p:spPr>
      </p:pic>
      <p:pic>
        <p:nvPicPr>
          <p:cNvPr id="179" name="Google Shape;179;p20"/>
          <p:cNvPicPr preferRelativeResize="0"/>
          <p:nvPr/>
        </p:nvPicPr>
        <p:blipFill>
          <a:blip r:embed="rId4">
            <a:alphaModFix/>
          </a:blip>
          <a:stretch>
            <a:fillRect/>
          </a:stretch>
        </p:blipFill>
        <p:spPr>
          <a:xfrm>
            <a:off x="4288950" y="2497951"/>
            <a:ext cx="4855050" cy="2535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48750" y="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850">
                <a:latin typeface="Lato"/>
                <a:ea typeface="Lato"/>
                <a:cs typeface="Lato"/>
                <a:sym typeface="Lato"/>
              </a:rPr>
              <a:t>Login/Sign in Section</a:t>
            </a:r>
            <a:endParaRPr sz="3850">
              <a:latin typeface="Lato"/>
              <a:ea typeface="Lato"/>
              <a:cs typeface="Lato"/>
              <a:sym typeface="Lato"/>
            </a:endParaRPr>
          </a:p>
        </p:txBody>
      </p:sp>
      <p:sp>
        <p:nvSpPr>
          <p:cNvPr id="185" name="Google Shape;185;p21"/>
          <p:cNvSpPr txBox="1"/>
          <p:nvPr/>
        </p:nvSpPr>
        <p:spPr>
          <a:xfrm>
            <a:off x="1291025" y="929700"/>
            <a:ext cx="15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For Admin</a:t>
            </a:r>
            <a:endParaRPr>
              <a:solidFill>
                <a:schemeClr val="lt1"/>
              </a:solidFill>
              <a:latin typeface="Lato"/>
              <a:ea typeface="Lato"/>
              <a:cs typeface="Lato"/>
              <a:sym typeface="Lato"/>
            </a:endParaRPr>
          </a:p>
        </p:txBody>
      </p:sp>
      <p:pic>
        <p:nvPicPr>
          <p:cNvPr id="186" name="Google Shape;186;p21"/>
          <p:cNvPicPr preferRelativeResize="0"/>
          <p:nvPr/>
        </p:nvPicPr>
        <p:blipFill>
          <a:blip r:embed="rId3">
            <a:alphaModFix/>
          </a:blip>
          <a:stretch>
            <a:fillRect/>
          </a:stretch>
        </p:blipFill>
        <p:spPr>
          <a:xfrm>
            <a:off x="1291025" y="1287225"/>
            <a:ext cx="6898626" cy="361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