
<file path=[Content_Types].xml><?xml version="1.0" encoding="utf-8"?>
<Types xmlns="http://schemas.openxmlformats.org/package/2006/content-types">
  <Default Extension="xml" ContentType="application/xml"/>
  <Default Extension="jpeg" ContentType="image/jpeg"/>
  <Default Extension="gif" ContentType="image/gif"/>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2" Type="http://schemas.openxmlformats.org/package/2006/relationships/metadata/core-properties" Target="docProps/core.xml"/><Relationship Id="rId3" Type="http://schemas.openxmlformats.org/officeDocument/2006/relationships/extended-properties" Target="docProps/app.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1"/>
  </p:notesMasterIdLst>
  <p:handoutMasterIdLst>
    <p:handoutMasterId r:id="rId32"/>
  </p:handoutMasterIdLst>
  <p:sldIdLst>
    <p:sldId id="256" r:id="rId2"/>
    <p:sldId id="299" r:id="rId3"/>
    <p:sldId id="342" r:id="rId4"/>
    <p:sldId id="322" r:id="rId5"/>
    <p:sldId id="264" r:id="rId6"/>
    <p:sldId id="327" r:id="rId7"/>
    <p:sldId id="257" r:id="rId8"/>
    <p:sldId id="354" r:id="rId9"/>
    <p:sldId id="270" r:id="rId10"/>
    <p:sldId id="293" r:id="rId11"/>
    <p:sldId id="267" r:id="rId12"/>
    <p:sldId id="272" r:id="rId13"/>
    <p:sldId id="325" r:id="rId14"/>
    <p:sldId id="323" r:id="rId15"/>
    <p:sldId id="280" r:id="rId16"/>
    <p:sldId id="336" r:id="rId17"/>
    <p:sldId id="281" r:id="rId18"/>
    <p:sldId id="283" r:id="rId19"/>
    <p:sldId id="334" r:id="rId20"/>
    <p:sldId id="285" r:id="rId21"/>
    <p:sldId id="287" r:id="rId22"/>
    <p:sldId id="324" r:id="rId23"/>
    <p:sldId id="339" r:id="rId24"/>
    <p:sldId id="304" r:id="rId25"/>
    <p:sldId id="332" r:id="rId26"/>
    <p:sldId id="338" r:id="rId27"/>
    <p:sldId id="361" r:id="rId28"/>
    <p:sldId id="362" r:id="rId29"/>
    <p:sldId id="363"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chael Swift" initials="MS" lastIdx="20" clrIdx="0"/>
  <p:cmAuthor id="1" name="Asim Kadav" initials="AK"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4" clrMode="bw" frameSlides="1"/>
  <p:clrMru>
    <a:srgbClr val="E3DE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78" autoAdjust="0"/>
    <p:restoredTop sz="78517" autoAdjust="0"/>
  </p:normalViewPr>
  <p:slideViewPr>
    <p:cSldViewPr>
      <p:cViewPr varScale="1">
        <p:scale>
          <a:sx n="91" d="100"/>
          <a:sy n="91" d="100"/>
        </p:scale>
        <p:origin x="-1464" y="-112"/>
      </p:cViewPr>
      <p:guideLst>
        <p:guide orient="horz" pos="2160"/>
        <p:guide pos="2880"/>
      </p:guideLst>
    </p:cSldViewPr>
  </p:slideViewPr>
  <p:outlineViewPr>
    <p:cViewPr>
      <p:scale>
        <a:sx n="33" d="100"/>
        <a:sy n="33" d="100"/>
      </p:scale>
      <p:origin x="8" y="0"/>
    </p:cViewPr>
  </p:outlineViewPr>
  <p:notesTextViewPr>
    <p:cViewPr>
      <p:scale>
        <a:sx n="100" d="100"/>
        <a:sy n="100" d="100"/>
      </p:scale>
      <p:origin x="0" y="0"/>
    </p:cViewPr>
  </p:notesTextViewPr>
  <p:sorterViewPr>
    <p:cViewPr>
      <p:scale>
        <a:sx n="100" d="100"/>
        <a:sy n="100" d="100"/>
      </p:scale>
      <p:origin x="0" y="6750"/>
    </p:cViewPr>
  </p:sorterViewPr>
  <p:notesViewPr>
    <p:cSldViewPr>
      <p:cViewPr varScale="1">
        <p:scale>
          <a:sx n="83" d="100"/>
          <a:sy n="83" d="100"/>
        </p:scale>
        <p:origin x="-2368" y="-1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5" Type="http://schemas.openxmlformats.org/officeDocument/2006/relationships/presProps" Target="presProps.xml"/><Relationship Id="rId31" Type="http://schemas.openxmlformats.org/officeDocument/2006/relationships/notesMaster" Target="notesMasters/notesMaster1.xml"/><Relationship Id="rId34" Type="http://schemas.openxmlformats.org/officeDocument/2006/relationships/commentAuthors" Target="commentAuthors.xml"/><Relationship Id="rId7" Type="http://schemas.openxmlformats.org/officeDocument/2006/relationships/slide" Target="slides/slide6.xml"/><Relationship Id="rId36" Type="http://schemas.openxmlformats.org/officeDocument/2006/relationships/viewProps" Target="viewProps.xml"/><Relationship Id="rId1" Type="http://schemas.openxmlformats.org/officeDocument/2006/relationships/slideMaster" Target="slideMasters/slideMaster1.xml"/><Relationship Id="rId24" Type="http://schemas.openxmlformats.org/officeDocument/2006/relationships/slide" Target="slides/slide23.xml"/><Relationship Id="rId25" Type="http://schemas.openxmlformats.org/officeDocument/2006/relationships/slide" Target="slides/slide24.xml"/><Relationship Id="rId8" Type="http://schemas.openxmlformats.org/officeDocument/2006/relationships/slide" Target="slides/slide7.xml"/><Relationship Id="rId13" Type="http://schemas.openxmlformats.org/officeDocument/2006/relationships/slide" Target="slides/slide12.xml"/><Relationship Id="rId10" Type="http://schemas.openxmlformats.org/officeDocument/2006/relationships/slide" Target="slides/slide9.xml"/><Relationship Id="rId32" Type="http://schemas.openxmlformats.org/officeDocument/2006/relationships/handoutMaster" Target="handoutMasters/handoutMaster1.xml"/><Relationship Id="rId37"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9" Type="http://schemas.openxmlformats.org/officeDocument/2006/relationships/slide" Target="slides/slide8.xml"/><Relationship Id="rId18" Type="http://schemas.openxmlformats.org/officeDocument/2006/relationships/slide" Target="slides/slide17.xml"/><Relationship Id="rId3" Type="http://schemas.openxmlformats.org/officeDocument/2006/relationships/slide" Target="slides/slide2.xml"/><Relationship Id="rId27" Type="http://schemas.openxmlformats.org/officeDocument/2006/relationships/slide" Target="slides/slide26.xml"/><Relationship Id="rId14" Type="http://schemas.openxmlformats.org/officeDocument/2006/relationships/slide" Target="slides/slide13.xml"/><Relationship Id="rId23" Type="http://schemas.openxmlformats.org/officeDocument/2006/relationships/slide" Target="slides/slide22.xml"/><Relationship Id="rId4" Type="http://schemas.openxmlformats.org/officeDocument/2006/relationships/slide" Target="slides/slide3.xml"/><Relationship Id="rId28" Type="http://schemas.openxmlformats.org/officeDocument/2006/relationships/slide" Target="slides/slide27.xml"/><Relationship Id="rId26" Type="http://schemas.openxmlformats.org/officeDocument/2006/relationships/slide" Target="slides/slide25.xml"/><Relationship Id="rId30" Type="http://schemas.openxmlformats.org/officeDocument/2006/relationships/slide" Target="slides/slide29.xml"/><Relationship Id="rId11" Type="http://schemas.openxmlformats.org/officeDocument/2006/relationships/slide" Target="slides/slide10.xml"/><Relationship Id="rId29" Type="http://schemas.openxmlformats.org/officeDocument/2006/relationships/slide" Target="slides/slide28.xml"/><Relationship Id="rId6" Type="http://schemas.openxmlformats.org/officeDocument/2006/relationships/slide" Target="slides/slide5.xml"/><Relationship Id="rId16" Type="http://schemas.openxmlformats.org/officeDocument/2006/relationships/slide" Target="slides/slide15.xml"/><Relationship Id="rId33" Type="http://schemas.openxmlformats.org/officeDocument/2006/relationships/printerSettings" Target="printerSettings/printerSettings1.bin"/><Relationship Id="rId5" Type="http://schemas.openxmlformats.org/officeDocument/2006/relationships/slide" Target="slides/slide4.xml"/><Relationship Id="rId15" Type="http://schemas.openxmlformats.org/officeDocument/2006/relationships/slide" Target="slides/slide14.xml"/><Relationship Id="rId19" Type="http://schemas.openxmlformats.org/officeDocument/2006/relationships/slide" Target="slides/slide18.xml"/><Relationship Id="rId38" Type="http://schemas.openxmlformats.org/officeDocument/2006/relationships/tableStyles" Target="tableStyles.xml"/><Relationship Id="rId20" Type="http://schemas.openxmlformats.org/officeDocument/2006/relationships/slide" Target="slides/slide19.xml"/><Relationship Id="rId22" Type="http://schemas.openxmlformats.org/officeDocument/2006/relationships/slide" Target="slides/slide21.xml"/><Relationship Id="rId21" Type="http://schemas.openxmlformats.org/officeDocument/2006/relationships/slide" Target="slides/slide20.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4AF41E0-2C08-784A-95D1-D5323D684CB9}" type="datetimeFigureOut">
              <a:rPr lang="en-US" smtClean="0"/>
              <a:pPr/>
              <a:t>9/8/11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37277AB-28B1-C14F-8860-B26DBEB96A29}" type="slidenum">
              <a:rPr lang="en-US" smtClean="0"/>
              <a:pPr/>
              <a:t>‹#›</a:t>
            </a:fld>
            <a:endParaRPr lang="en-US"/>
          </a:p>
        </p:txBody>
      </p:sp>
    </p:spTree>
    <p:extLst>
      <p:ext uri="{BB962C8B-B14F-4D97-AF65-F5344CB8AC3E}">
        <p14:creationId xmlns:p14="http://schemas.microsoft.com/office/powerpoint/2010/main" val="162302836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4B53FA-9ED8-4A7E-A0A5-5355A5E1C63E}" type="datetimeFigureOut">
              <a:rPr lang="en-US" smtClean="0"/>
              <a:pPr/>
              <a:t>9/8/11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FECEB5-9802-44F9-8E67-766A2ECCF940}" type="slidenum">
              <a:rPr lang="en-US" smtClean="0"/>
              <a:pPr/>
              <a:t>‹#›</a:t>
            </a:fld>
            <a:endParaRPr lang="en-US"/>
          </a:p>
        </p:txBody>
      </p:sp>
    </p:spTree>
    <p:extLst>
      <p:ext uri="{BB962C8B-B14F-4D97-AF65-F5344CB8AC3E}">
        <p14:creationId xmlns:p14="http://schemas.microsoft.com/office/powerpoint/2010/main" val="280637767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Thank you today I will be talking about How</a:t>
            </a:r>
            <a:r>
              <a:rPr lang="en-US" baseline="0" dirty="0" smtClean="0"/>
              <a:t>to tolerate hardware device failures in software by making </a:t>
            </a:r>
            <a:r>
              <a:rPr lang="en-US" sz="1200" dirty="0" smtClean="0"/>
              <a:t>Making Linux drivers resilient to hardware crashes  </a:t>
            </a:r>
          </a:p>
          <a:p>
            <a:endParaRPr lang="en-US" baseline="0" dirty="0" smtClean="0"/>
          </a:p>
          <a:p>
            <a:endParaRPr lang="en-US" baseline="0" dirty="0" smtClean="0"/>
          </a:p>
          <a:p>
            <a:r>
              <a:rPr lang="en-US" baseline="0" dirty="0" smtClean="0"/>
              <a:t>20 </a:t>
            </a:r>
            <a:r>
              <a:rPr lang="en-US" baseline="0" dirty="0" err="1" smtClean="0"/>
              <a:t>mins</a:t>
            </a:r>
            <a:r>
              <a:rPr lang="en-US" baseline="0" dirty="0" smtClean="0"/>
              <a:t> including </a:t>
            </a:r>
            <a:r>
              <a:rPr lang="en-US" baseline="0" dirty="0" err="1" smtClean="0"/>
              <a:t>questsions</a:t>
            </a:r>
            <a:endParaRPr lang="en-US" dirty="0"/>
          </a:p>
        </p:txBody>
      </p:sp>
      <p:sp>
        <p:nvSpPr>
          <p:cNvPr id="4" name="Slide Number Placeholder 3"/>
          <p:cNvSpPr>
            <a:spLocks noGrp="1"/>
          </p:cNvSpPr>
          <p:nvPr>
            <p:ph type="sldNum" sz="quarter" idx="10"/>
          </p:nvPr>
        </p:nvSpPr>
        <p:spPr/>
        <p:txBody>
          <a:bodyPr/>
          <a:lstStyle/>
          <a:p>
            <a:fld id="{F6FECEB5-9802-44F9-8E67-766A2ECCF940}"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 will now</a:t>
            </a:r>
            <a:r>
              <a:rPr lang="en-US" baseline="0" dirty="0" smtClean="0"/>
              <a:t> talk about how we perform driver hardening	</a:t>
            </a:r>
          </a:p>
          <a:p>
            <a:endParaRPr lang="en-US" dirty="0"/>
          </a:p>
        </p:txBody>
      </p:sp>
      <p:sp>
        <p:nvSpPr>
          <p:cNvPr id="4" name="Slide Number Placeholder 3"/>
          <p:cNvSpPr>
            <a:spLocks noGrp="1"/>
          </p:cNvSpPr>
          <p:nvPr>
            <p:ph type="sldNum" sz="quarter" idx="10"/>
          </p:nvPr>
        </p:nvSpPr>
        <p:spPr/>
        <p:txBody>
          <a:bodyPr/>
          <a:lstStyle/>
          <a:p>
            <a:fld id="{F6FECEB5-9802-44F9-8E67-766A2ECCF940}"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goal</a:t>
            </a:r>
            <a:r>
              <a:rPr lang="en-US" baseline="0" dirty="0" smtClean="0"/>
              <a:t> of carburizer here is to take a Linux driver and perform static analyses to detect and fix hardware dependence. Hardening a driver means to ensure that the driver sanitizes all input from device before using it in critical data or control paths.</a:t>
            </a:r>
          </a:p>
          <a:p>
            <a:endParaRPr lang="en-US" baseline="0" dirty="0" smtClean="0"/>
          </a:p>
          <a:p>
            <a:r>
              <a:rPr lang="en-US" baseline="0" dirty="0" smtClean="0"/>
              <a:t>If the driver does not perform this check, carburizer automatically inserts code that performs these checks and triggers a generic recovery service if the check fails.</a:t>
            </a:r>
          </a:p>
          <a:p>
            <a:endParaRPr lang="en-US" baseline="0" dirty="0" smtClean="0"/>
          </a:p>
          <a:p>
            <a:r>
              <a:rPr lang="en-US" baseline="0" dirty="0" smtClean="0"/>
              <a:t>In terms of the types of checks performed, Carburizer is able to find places in the driver where the system waits infinitely for device to enter a particular state or uses device data to perform unsafe array or pointer arithmetic. It also fixes code that invokes system panic when the driver is in an unexpected state - which is a common bad programming practice.</a:t>
            </a:r>
          </a:p>
          <a:p>
            <a:endParaRPr lang="en-US" baseline="0" dirty="0" smtClean="0"/>
          </a:p>
          <a:p>
            <a:r>
              <a:rPr lang="en-US" baseline="0" dirty="0" smtClean="0"/>
              <a:t>----- Meeting Notes (9/6/11 11:48) -----</a:t>
            </a:r>
          </a:p>
          <a:p>
            <a:r>
              <a:rPr lang="en-US" baseline="0" dirty="0" smtClean="0"/>
              <a:t>Try to tie back to vendor recommendations - timing and valdiation</a:t>
            </a:r>
          </a:p>
        </p:txBody>
      </p:sp>
      <p:sp>
        <p:nvSpPr>
          <p:cNvPr id="4" name="Slide Number Placeholder 3"/>
          <p:cNvSpPr>
            <a:spLocks noGrp="1"/>
          </p:cNvSpPr>
          <p:nvPr>
            <p:ph type="sldNum" sz="quarter" idx="10"/>
          </p:nvPr>
        </p:nvSpPr>
        <p:spPr/>
        <p:txBody>
          <a:bodyPr/>
          <a:lstStyle/>
          <a:p>
            <a:fld id="{F6FECEB5-9802-44F9-8E67-766A2ECCF940}"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find</a:t>
            </a:r>
            <a:r>
              <a:rPr lang="en-US" baseline="0" dirty="0" smtClean="0"/>
              <a:t> the sensitive code described in previous slide, carburizer does static analysis  and performs these actions in two passes. The first pass is to identify tainted variables in the driver code. Tainted variables are those variables which contain data directly or indirectly originating from the devices and need to be checked. </a:t>
            </a:r>
            <a:endParaRPr lang="en-US" dirty="0" smtClean="0"/>
          </a:p>
          <a:p>
            <a:endParaRPr lang="en-US" dirty="0"/>
          </a:p>
        </p:txBody>
      </p:sp>
      <p:sp>
        <p:nvSpPr>
          <p:cNvPr id="4" name="Slide Number Placeholder 3"/>
          <p:cNvSpPr>
            <a:spLocks noGrp="1"/>
          </p:cNvSpPr>
          <p:nvPr>
            <p:ph type="sldNum" sz="quarter" idx="10"/>
          </p:nvPr>
        </p:nvSpPr>
        <p:spPr/>
        <p:txBody>
          <a:bodyPr/>
          <a:lstStyle/>
          <a:p>
            <a:fld id="{F6FECEB5-9802-44F9-8E67-766A2ECCF940}"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 will show this with an example how we identify tainted variables.</a:t>
            </a:r>
            <a:r>
              <a:rPr lang="en-US" baseline="0" dirty="0" smtClean="0"/>
              <a:t>Carburizer consults a table of functions known to perform I/O such as </a:t>
            </a:r>
            <a:r>
              <a:rPr lang="en-US" baseline="0" dirty="0" err="1" smtClean="0"/>
              <a:t>readl</a:t>
            </a:r>
            <a:r>
              <a:rPr lang="en-US" baseline="0" dirty="0" smtClean="0"/>
              <a:t> for memory mapped I/O or </a:t>
            </a:r>
            <a:r>
              <a:rPr lang="en-US" baseline="0" dirty="0" err="1" smtClean="0"/>
              <a:t>inb</a:t>
            </a:r>
            <a:r>
              <a:rPr lang="en-US" baseline="0" dirty="0" smtClean="0"/>
              <a:t> for port I/O. Initially, carburizer marks all heap and stack variables that receive results from these functions as tainted. </a:t>
            </a:r>
          </a:p>
          <a:p>
            <a:endParaRPr lang="en-US" baseline="0" dirty="0" smtClean="0"/>
          </a:p>
          <a:p>
            <a:r>
              <a:rPr lang="en-US" baseline="0" dirty="0" smtClean="0"/>
              <a:t>Carburizer then propagates taint to variables that are computed from or are aliased to the tainted variables. We also </a:t>
            </a:r>
            <a:r>
              <a:rPr lang="en-US" baseline="0" dirty="0" err="1" smtClean="0"/>
              <a:t>propogate</a:t>
            </a:r>
            <a:r>
              <a:rPr lang="en-US" baseline="0" dirty="0" smtClean="0"/>
              <a:t> taint through return values.</a:t>
            </a:r>
          </a:p>
          <a:p>
            <a:endParaRPr lang="en-US" baseline="0" dirty="0" smtClean="0"/>
          </a:p>
          <a:p>
            <a:r>
              <a:rPr lang="en-US" baseline="0" dirty="0" smtClean="0"/>
              <a:t>The output of the first pass is a table containing all variables and functions that are tainted.</a:t>
            </a:r>
          </a:p>
          <a:p>
            <a:endParaRPr lang="en-US" baseline="0" dirty="0" smtClean="0"/>
          </a:p>
          <a:p>
            <a:r>
              <a:rPr lang="en-US" baseline="0" dirty="0" smtClean="0"/>
              <a:t>----- Meeting Notes (9/6/11 11:48) -----</a:t>
            </a:r>
          </a:p>
          <a:p>
            <a:r>
              <a:rPr lang="en-US" baseline="0" dirty="0" smtClean="0"/>
              <a:t>Say what is second pass clearly  (not propogation in second pass)</a:t>
            </a:r>
          </a:p>
        </p:txBody>
      </p:sp>
      <p:sp>
        <p:nvSpPr>
          <p:cNvPr id="4" name="Slide Number Placeholder 3"/>
          <p:cNvSpPr>
            <a:spLocks noGrp="1"/>
          </p:cNvSpPr>
          <p:nvPr>
            <p:ph type="sldNum" sz="quarter" idx="10"/>
          </p:nvPr>
        </p:nvSpPr>
        <p:spPr/>
        <p:txBody>
          <a:bodyPr/>
          <a:lstStyle/>
          <a:p>
            <a:fld id="{F6FECEB5-9802-44F9-8E67-766A2ECCF940}"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the second pass, we use this</a:t>
            </a:r>
            <a:r>
              <a:rPr lang="en-US" baseline="0" dirty="0" smtClean="0"/>
              <a:t> table to find the risky uses of these variables.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an example,</a:t>
            </a:r>
            <a:r>
              <a:rPr lang="en-US" baseline="0" dirty="0" smtClean="0"/>
              <a:t> one of the analyses in second pass consists of detecting control paths that wait forever for a particular input from the device. For each loop, carburizer computes the set of conditions that cause the loop to terminate through while clauses or conditional break, return or </a:t>
            </a:r>
            <a:r>
              <a:rPr lang="en-US" baseline="0" dirty="0" err="1" smtClean="0"/>
              <a:t>gotostatements</a:t>
            </a:r>
            <a:r>
              <a:rPr lang="en-US" baseline="0" dirty="0" smtClean="0"/>
              <a:t>. If all conditions are hardware dependent then the loop may iterate infinitely when the device misbehaves.</a:t>
            </a:r>
            <a:endParaRPr lang="en-US" dirty="0" smtClean="0"/>
          </a:p>
          <a:p>
            <a:endParaRPr lang="en-US" dirty="0"/>
          </a:p>
        </p:txBody>
      </p:sp>
      <p:sp>
        <p:nvSpPr>
          <p:cNvPr id="4" name="Slide Number Placeholder 3"/>
          <p:cNvSpPr>
            <a:spLocks noGrp="1"/>
          </p:cNvSpPr>
          <p:nvPr>
            <p:ph type="sldNum" sz="quarter" idx="10"/>
          </p:nvPr>
        </p:nvSpPr>
        <p:spPr/>
        <p:txBody>
          <a:bodyPr/>
          <a:lstStyle/>
          <a:p>
            <a:fld id="{F6FECEB5-9802-44F9-8E67-766A2ECCF940}"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we show a</a:t>
            </a:r>
            <a:r>
              <a:rPr lang="en-US" baseline="0" dirty="0" smtClean="0"/>
              <a:t> simple case detected by the tool, where the AMD network driver  can hang the system if the device does not set the register</a:t>
            </a:r>
          </a:p>
          <a:p>
            <a:r>
              <a:rPr lang="en-US" baseline="0" dirty="0" smtClean="0"/>
              <a:t>to a particular state.</a:t>
            </a:r>
            <a:endParaRPr lang="en-US" dirty="0" smtClean="0"/>
          </a:p>
          <a:p>
            <a:endParaRPr lang="en-US" dirty="0" smtClean="0"/>
          </a:p>
          <a:p>
            <a:r>
              <a:rPr lang="en-US" dirty="0" smtClean="0"/>
              <a:t>While this is</a:t>
            </a:r>
            <a:r>
              <a:rPr lang="en-US" baseline="0" dirty="0" smtClean="0"/>
              <a:t> a simple example, our analysis can detect complex examples that are not obvious by eyeballing and may not be caught during manual code inspection. Examples of such code include loops with case statements or loops with nested function call</a:t>
            </a:r>
          </a:p>
        </p:txBody>
      </p:sp>
      <p:sp>
        <p:nvSpPr>
          <p:cNvPr id="4" name="Slide Number Placeholder 3"/>
          <p:cNvSpPr>
            <a:spLocks noGrp="1"/>
          </p:cNvSpPr>
          <p:nvPr>
            <p:ph type="sldNum" sz="quarter" idx="10"/>
          </p:nvPr>
        </p:nvSpPr>
        <p:spPr/>
        <p:txBody>
          <a:bodyPr/>
          <a:lstStyle/>
          <a:p>
            <a:fld id="{F6FECEB5-9802-44F9-8E67-766A2ECCF940}"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we</a:t>
            </a:r>
            <a:r>
              <a:rPr lang="en-US" baseline="0" dirty="0" smtClean="0"/>
              <a:t> see a complex example where device read is called indirectly from these loops. It’s a really long loop with a switch statement thrown in at the end and its not very obvious looking at the code that it’s a hardware dependence bug. Carburizer can propagate taint via return values and can detect such bugs.</a:t>
            </a:r>
          </a:p>
          <a:p>
            <a:r>
              <a:rPr lang="en-US" baseline="0" dirty="0" smtClean="0"/>
              <a:t>----- Meeting Notes (9/6/11 11:48) -----</a:t>
            </a:r>
          </a:p>
          <a:p>
            <a:r>
              <a:rPr lang="en-US" baseline="0" dirty="0" smtClean="0"/>
              <a:t>Saying what the complexity is </a:t>
            </a:r>
          </a:p>
          <a:p>
            <a:r>
              <a:rPr lang="en-US" baseline="0" dirty="0" smtClean="0"/>
              <a:t>talk about switch as well</a:t>
            </a:r>
          </a:p>
          <a:p>
            <a:r>
              <a:rPr lang="en-US" baseline="0" dirty="0" smtClean="0"/>
              <a:t>explaining why its sensitive</a:t>
            </a:r>
          </a:p>
        </p:txBody>
      </p:sp>
      <p:sp>
        <p:nvSpPr>
          <p:cNvPr id="4" name="Slide Number Placeholder 3"/>
          <p:cNvSpPr>
            <a:spLocks noGrp="1"/>
          </p:cNvSpPr>
          <p:nvPr>
            <p:ph type="sldNum" sz="quarter" idx="10"/>
          </p:nvPr>
        </p:nvSpPr>
        <p:spPr/>
        <p:txBody>
          <a:bodyPr/>
          <a:lstStyle/>
          <a:p>
            <a:fld id="{F6FECEB5-9802-44F9-8E67-766A2ECCF940}"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a:t>
            </a:r>
            <a:r>
              <a:rPr lang="en-US" baseline="0" dirty="0" smtClean="0"/>
              <a:t> the second pass, we also implement analyses to detect if any tainted variable or combination of tainted variable is used to perform unsafe array or pointer references.</a:t>
            </a:r>
            <a:endParaRPr lang="en-US" dirty="0" smtClean="0"/>
          </a:p>
          <a:p>
            <a:r>
              <a:rPr lang="en-US" dirty="0" smtClean="0"/>
              <a:t>When range of a device variable falls</a:t>
            </a:r>
            <a:r>
              <a:rPr lang="en-US" baseline="0" dirty="0" smtClean="0"/>
              <a:t> outside array bounds, or when dereferencing a random memory location, an incorrect reference can lead to reading an unmapped address or corrupt adjacent data structures.</a:t>
            </a:r>
          </a:p>
          <a:p>
            <a:endParaRPr lang="en-US" dirty="0"/>
          </a:p>
        </p:txBody>
      </p:sp>
      <p:sp>
        <p:nvSpPr>
          <p:cNvPr id="4" name="Slide Number Placeholder 3"/>
          <p:cNvSpPr>
            <a:spLocks noGrp="1"/>
          </p:cNvSpPr>
          <p:nvPr>
            <p:ph type="sldNum" sz="quarter" idx="10"/>
          </p:nvPr>
        </p:nvSpPr>
        <p:spPr/>
        <p:txBody>
          <a:bodyPr/>
          <a:lstStyle/>
          <a:p>
            <a:fld id="{F6FECEB5-9802-44F9-8E67-766A2ECCF940}"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We can see here the driver reads in a variable from the device and uses it as an array index without any bounds check on the variable. This can crash the system if the memory refers to an unmapped address in the kernel. We now see the results</a:t>
            </a:r>
            <a:endParaRPr lang="en-US" dirty="0"/>
          </a:p>
        </p:txBody>
      </p:sp>
      <p:sp>
        <p:nvSpPr>
          <p:cNvPr id="4" name="Slide Number Placeholder 3"/>
          <p:cNvSpPr>
            <a:spLocks noGrp="1"/>
          </p:cNvSpPr>
          <p:nvPr>
            <p:ph type="sldNum" sz="quarter" idx="10"/>
          </p:nvPr>
        </p:nvSpPr>
        <p:spPr/>
        <p:txBody>
          <a:bodyPr/>
          <a:lstStyle/>
          <a:p>
            <a:fld id="{F6FECEB5-9802-44F9-8E67-766A2ECCF940}"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ran</a:t>
            </a:r>
            <a:r>
              <a:rPr lang="en-US" baseline="0" dirty="0" smtClean="0"/>
              <a:t> carburizer over the Linux 2.6.18 kernel driver tree. It analyzed and </a:t>
            </a:r>
            <a:r>
              <a:rPr lang="en-US" baseline="0" dirty="0" err="1" smtClean="0"/>
              <a:t>buil\t</a:t>
            </a:r>
            <a:r>
              <a:rPr lang="en-US" baseline="0" dirty="0" smtClean="0"/>
              <a:t> over 6300 driver source files consisting of over 2.8 million lines of code in 37 minutes. We try to detect hardware dependence bugs in as few code passes as possible.</a:t>
            </a:r>
          </a:p>
          <a:p>
            <a:endParaRPr lang="en-US" baseline="0" dirty="0" smtClean="0"/>
          </a:p>
          <a:p>
            <a:r>
              <a:rPr lang="en-US" baseline="0" dirty="0" smtClean="0"/>
              <a:t>We also detect existing validation code like timeout code in infinite loops, array bounds check and not-NULL checks. This is to improve the accuracy of our results. </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F6FECEB5-9802-44F9-8E67-766A2ECCF940}"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Operating systems communicate</a:t>
            </a:r>
            <a:r>
              <a:rPr lang="en-US" baseline="0" dirty="0" smtClean="0"/>
              <a:t> with hardware devices using drivers and many of these drivers assume device to behave properly.</a:t>
            </a:r>
            <a:endParaRPr lang="en-US" dirty="0" smtClean="0"/>
          </a:p>
          <a:p>
            <a:endParaRPr lang="en-US" dirty="0" smtClean="0"/>
          </a:p>
          <a:p>
            <a:r>
              <a:rPr lang="en-US" dirty="0" smtClean="0"/>
              <a:t>For example If we look at</a:t>
            </a:r>
            <a:r>
              <a:rPr lang="en-US" baseline="0" dirty="0" smtClean="0"/>
              <a:t> a piece of code from a fairly common network driver, we can see that here that the driver code is reading a device register and waiting in an infinite while loop for it to be set to a particular value. If the device does not return the correct value, the system can hang indefinitely. HANG</a:t>
            </a:r>
          </a:p>
          <a:p>
            <a:endParaRPr lang="en-US" baseline="0" dirty="0" smtClean="0"/>
          </a:p>
          <a:p>
            <a:r>
              <a:rPr lang="en-US" baseline="0" dirty="0" smtClean="0"/>
              <a:t>We define such code instances as hardware dependence bugs where driver may crash the system when the device does not behave correctly</a:t>
            </a:r>
          </a:p>
          <a:p>
            <a:endParaRPr lang="en-US" dirty="0"/>
          </a:p>
        </p:txBody>
      </p:sp>
      <p:sp>
        <p:nvSpPr>
          <p:cNvPr id="4" name="Slide Number Placeholder 3"/>
          <p:cNvSpPr>
            <a:spLocks noGrp="1"/>
          </p:cNvSpPr>
          <p:nvPr>
            <p:ph type="sldNum" sz="quarter" idx="10"/>
          </p:nvPr>
        </p:nvSpPr>
        <p:spPr/>
        <p:txBody>
          <a:bodyPr/>
          <a:lstStyle/>
          <a:p>
            <a:fld id="{F6FECEB5-9802-44F9-8E67-766A2ECCF940}"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table shows the results</a:t>
            </a:r>
            <a:r>
              <a:rPr lang="en-US" baseline="0" dirty="0" smtClean="0"/>
              <a:t> of our analysis on Linux kernel across different driver classes. Overall, we are able to find approximately 992 bugs at the false positive rate of 7.4%. While we implement analyses to detect false positives, some false positives remain because some drivers performed validation differently. For e.g. some drivers perform timeout validation in a different  function called from within the loop. There may also be more bugs in the drivers because carburizer tracks taint by function return variables but not via procedure arguments.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baseline="0" dirty="0" smtClean="0"/>
              <a:t>The results suggest that modern drivers can do a better job of avoiding hardware bugs and are susceptible to crashes in the face of transient hardware failures. Carburizer can detect these hardware dependence bugs for the developer.</a:t>
            </a:r>
          </a:p>
          <a:p>
            <a:endParaRPr lang="en-US" dirty="0" smtClean="0"/>
          </a:p>
          <a:p>
            <a:r>
              <a:rPr lang="en-US" dirty="0" smtClean="0"/>
              <a:t>Finding bugs is valuable but reliability does not increase until the bug is fixed.</a:t>
            </a:r>
          </a:p>
          <a:p>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On 2.6.37.6, found 1064 polling, 200 array dereference and 200 panic calls </a:t>
            </a:r>
          </a:p>
          <a:p>
            <a:endParaRPr lang="en-US" baseline="0" dirty="0" smtClean="0"/>
          </a:p>
          <a:p>
            <a:r>
              <a:rPr lang="en-US" baseline="0" dirty="0" smtClean="0"/>
              <a:t>----- Meeting Notes (9/6/11 11:48) -----</a:t>
            </a:r>
          </a:p>
          <a:p>
            <a:r>
              <a:rPr lang="en-US" baseline="0" dirty="0" smtClean="0"/>
              <a:t>Make bolder bar for 2.6.37.6</a:t>
            </a:r>
          </a:p>
          <a:p>
            <a:endParaRPr lang="en-US" baseline="0" dirty="0" smtClean="0"/>
          </a:p>
          <a:p>
            <a:endParaRPr lang="en-US" baseline="0" dirty="0" smtClean="0"/>
          </a:p>
          <a:p>
            <a:r>
              <a:rPr lang="en-US" baseline="0" dirty="0" smtClean="0"/>
              <a:t>driver could do a better job instead of poor job</a:t>
            </a:r>
          </a:p>
        </p:txBody>
      </p:sp>
      <p:sp>
        <p:nvSpPr>
          <p:cNvPr id="4" name="Slide Number Placeholder 3"/>
          <p:cNvSpPr>
            <a:spLocks noGrp="1"/>
          </p:cNvSpPr>
          <p:nvPr>
            <p:ph type="sldNum" sz="quarter" idx="10"/>
          </p:nvPr>
        </p:nvSpPr>
        <p:spPr/>
        <p:txBody>
          <a:bodyPr/>
          <a:lstStyle/>
          <a:p>
            <a:fld id="{F6FECEB5-9802-44F9-8E67-766A2ECCF940}"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This is important because the hardware </a:t>
            </a:r>
            <a:r>
              <a:rPr lang="en-US" baseline="0" dirty="0" err="1" smtClean="0"/>
              <a:t>dependance</a:t>
            </a:r>
            <a:r>
              <a:rPr lang="en-US" baseline="0" dirty="0" smtClean="0"/>
              <a:t> bugs occur infrequently and cannot be detected via regular stress testing. Hence, carburizer also fixes the detected bugs automatically.</a:t>
            </a:r>
          </a:p>
          <a:p>
            <a:endParaRPr lang="en-US" baseline="0" dirty="0" smtClean="0"/>
          </a:p>
          <a:p>
            <a:r>
              <a:rPr lang="en-US" baseline="0" dirty="0" smtClean="0"/>
              <a:t>To fix these bugs, for example, the infinite loops, we insert time out code long enough for any device to respond. For unsafe array references, when array bounds can be determined statically, carburizer computes them and inserts a suitable bounds check. For dynamic arrays bounds and pointers valid values are not known but carburizer inserts a not-NULL check. When any of these checks fail, carburizer invokes a generic recovery service</a:t>
            </a:r>
          </a:p>
          <a:p>
            <a:endParaRPr lang="en-US" baseline="0" dirty="0" smtClean="0"/>
          </a:p>
          <a:p>
            <a:endParaRPr lang="en-US" baseline="0" dirty="0" smtClean="0"/>
          </a:p>
          <a:p>
            <a:r>
              <a:rPr lang="en-US" baseline="0" dirty="0" smtClean="0"/>
              <a:t>----- Meeting Notes (9/6/11 11:48) -----</a:t>
            </a:r>
          </a:p>
          <a:p>
            <a:r>
              <a:rPr lang="en-US" baseline="0" dirty="0" smtClean="0"/>
              <a:t>what is key point??</a:t>
            </a:r>
          </a:p>
          <a:p>
            <a:endParaRPr lang="en-US" baseline="0" dirty="0" smtClean="0"/>
          </a:p>
          <a:p>
            <a:r>
              <a:rPr lang="en-US" baseline="0" dirty="0" smtClean="0"/>
              <a:t>Talk about shadow drivers</a:t>
            </a:r>
          </a:p>
          <a:p>
            <a:endParaRPr lang="en-US" baseline="0" dirty="0" smtClean="0"/>
          </a:p>
          <a:p>
            <a:r>
              <a:rPr lang="en-US" baseline="0" dirty="0" smtClean="0"/>
              <a:t>Make second line the second bullet</a:t>
            </a:r>
          </a:p>
          <a:p>
            <a:endParaRPr lang="en-US" baseline="0" dirty="0" smtClean="0"/>
          </a:p>
          <a:p>
            <a:r>
              <a:rPr lang="en-US" baseline="0" dirty="0" smtClean="0"/>
              <a:t>Given this ability to recover at any point...Replace calls to panic to calls to shadow drivers</a:t>
            </a:r>
          </a:p>
        </p:txBody>
      </p:sp>
      <p:sp>
        <p:nvSpPr>
          <p:cNvPr id="4" name="Slide Number Placeholder 3"/>
          <p:cNvSpPr>
            <a:spLocks noGrp="1"/>
          </p:cNvSpPr>
          <p:nvPr>
            <p:ph type="sldNum" sz="quarter" idx="10"/>
          </p:nvPr>
        </p:nvSpPr>
        <p:spPr/>
        <p:txBody>
          <a:bodyPr/>
          <a:lstStyle/>
          <a:p>
            <a:fld id="{F6FECEB5-9802-44F9-8E67-766A2ECCF940}"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16:25</a:t>
            </a:r>
            <a:endParaRPr lang="en-US" dirty="0"/>
          </a:p>
        </p:txBody>
      </p:sp>
      <p:sp>
        <p:nvSpPr>
          <p:cNvPr id="4" name="Slide Number Placeholder 3"/>
          <p:cNvSpPr>
            <a:spLocks noGrp="1"/>
          </p:cNvSpPr>
          <p:nvPr>
            <p:ph type="sldNum" sz="quarter" idx="10"/>
          </p:nvPr>
        </p:nvSpPr>
        <p:spPr/>
        <p:txBody>
          <a:bodyPr/>
          <a:lstStyle/>
          <a:p>
            <a:fld id="{F6FECEB5-9802-44F9-8E67-766A2ECCF940}"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a:t>
            </a:r>
            <a:r>
              <a:rPr lang="en-US" baseline="0" dirty="0" smtClean="0"/>
              <a:t> many occasions drivers fail silently and do not report device errors. But </a:t>
            </a:r>
            <a:r>
              <a:rPr lang="en-US" dirty="0" smtClean="0"/>
              <a:t>OS and hardware vendors recommend monitoring hardware failures to allow proactive device repair</a:t>
            </a:r>
            <a:r>
              <a:rPr lang="en-US" baseline="0" dirty="0" smtClean="0"/>
              <a:t> or replacement. For example, the Solaris Fault Management architecture feeds error reported by device drivers into a diagnosis engine and recommends a high level action such as replacing or disabling a device.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goal of carburizer here is to detect conditions in the driver where there is a device failure. And to add a reporting statement unless driver is already reporting these failures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F6FECEB5-9802-44F9-8E67-766A2ECCF940}"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To insert reporting statements at places where the driver already detects device failures – Carburizer implements analyses to detect code paths which timeout from a loop due to a device error or return a negative error constant due to a device error. Carburizer also inserts error reporting information where driver jumps to common cleanup code due to a device error.</a:t>
            </a:r>
          </a:p>
          <a:p>
            <a:endParaRPr lang="en-US" baseline="0" dirty="0" smtClean="0"/>
          </a:p>
          <a:p>
            <a:r>
              <a:rPr lang="en-US" baseline="0" dirty="0" smtClean="0"/>
              <a:t>For example – in the code snippet shown here, the driver correctly detects a timeout loops but does not report it. Carburizer correctly inserts a reporting statement. </a:t>
            </a:r>
            <a:r>
              <a:rPr lang="en-US" baseline="0" dirty="0" err="1" smtClean="0"/>
              <a:t>Carburzier</a:t>
            </a:r>
            <a:r>
              <a:rPr lang="en-US" baseline="0" dirty="0" smtClean="0"/>
              <a:t> does not insert reporting statements if the driver already reports device failures.</a:t>
            </a:r>
          </a:p>
          <a:p>
            <a:endParaRPr lang="en-US" baseline="0" dirty="0" smtClean="0"/>
          </a:p>
          <a:p>
            <a:endParaRPr lang="en-US" baseline="0" dirty="0" smtClean="0"/>
          </a:p>
          <a:p>
            <a:endParaRPr lang="en-US" baseline="0" dirty="0" smtClean="0"/>
          </a:p>
          <a:p>
            <a:endParaRPr lang="en-US" baseline="0" dirty="0" smtClean="0"/>
          </a:p>
          <a:p>
            <a:endParaRPr lang="en-US" dirty="0" smtClean="0"/>
          </a:p>
          <a:p>
            <a:endParaRPr lang="en-US" dirty="0" smtClean="0"/>
          </a:p>
          <a:p>
            <a:r>
              <a:rPr lang="en-US" dirty="0" smtClean="0"/>
              <a:t>----- Meeting Notes (9/6/11 11:48) -----</a:t>
            </a:r>
          </a:p>
          <a:p>
            <a:r>
              <a:rPr lang="en-US" dirty="0" smtClean="0"/>
              <a:t>hyphen between driver and detected</a:t>
            </a:r>
          </a:p>
        </p:txBody>
      </p:sp>
      <p:sp>
        <p:nvSpPr>
          <p:cNvPr id="4" name="Slide Number Placeholder 3"/>
          <p:cNvSpPr>
            <a:spLocks noGrp="1"/>
          </p:cNvSpPr>
          <p:nvPr>
            <p:ph type="sldNum" sz="quarter" idx="10"/>
          </p:nvPr>
        </p:nvSpPr>
        <p:spPr/>
        <p:txBody>
          <a:bodyPr/>
          <a:lstStyle/>
          <a:p>
            <a:fld id="{F6FECEB5-9802-44F9-8E67-766A2ECCF940}"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Carburizer also detects existing reporting information implemented in the original driver by looking for calls to functions that contain string messages as arguments.  As we can see here in this example…</a:t>
            </a:r>
            <a:endParaRPr lang="en-US" dirty="0" smtClean="0"/>
          </a:p>
        </p:txBody>
      </p:sp>
      <p:sp>
        <p:nvSpPr>
          <p:cNvPr id="4" name="Slide Number Placeholder 3"/>
          <p:cNvSpPr>
            <a:spLocks noGrp="1"/>
          </p:cNvSpPr>
          <p:nvPr>
            <p:ph type="sldNum" sz="quarter" idx="10"/>
          </p:nvPr>
        </p:nvSpPr>
        <p:spPr/>
        <p:txBody>
          <a:bodyPr/>
          <a:lstStyle/>
          <a:p>
            <a:fld id="{F6FECEB5-9802-44F9-8E67-766A2ECCF940}"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To evaluate our error reporting techniques, we resorted to manual analysis of the code generated by carburizer and compared the actual device errors </a:t>
            </a:r>
            <a:r>
              <a:rPr lang="en-US" baseline="0" dirty="0" err="1" smtClean="0"/>
              <a:t>vs</a:t>
            </a:r>
            <a:r>
              <a:rPr lang="en-US" baseline="0" dirty="0" smtClean="0"/>
              <a:t> reported errors.</a:t>
            </a:r>
          </a:p>
          <a:p>
            <a:endParaRPr lang="en-US" baseline="0" dirty="0" smtClean="0"/>
          </a:p>
          <a:p>
            <a:r>
              <a:rPr lang="en-US" baseline="0" dirty="0" smtClean="0"/>
              <a:t>While there are no false positives, carburizer is able to detect most errors and miss few ones. These false negatives exist due to the fact that drivers detect device errors but ignore them and  do not return negative error constants or flag them in any fashion. Also, in few cases error values are returned by out parameters which the analysis of carburizer does not track.</a:t>
            </a:r>
          </a:p>
          <a:p>
            <a:endParaRPr lang="en-US" baseline="0" dirty="0" smtClean="0"/>
          </a:p>
          <a:p>
            <a:r>
              <a:rPr lang="en-US" baseline="0" dirty="0" smtClean="0"/>
              <a:t>Overall, </a:t>
            </a:r>
            <a:r>
              <a:rPr lang="en-US" baseline="0" dirty="0" err="1" smtClean="0"/>
              <a:t>carb</a:t>
            </a:r>
            <a:r>
              <a:rPr lang="en-US" baseline="0" dirty="0" smtClean="0"/>
              <a:t>. detected and fixed a total of 1600 unreported device failures. Many of these are low level device errors which if not reported will make it difficult for the administrator to nail down the problem in the system. Carburizer improves fault diagnosis by promptly detecting these failures.</a:t>
            </a:r>
          </a:p>
          <a:p>
            <a:endParaRPr lang="en-US" dirty="0"/>
          </a:p>
          <a:p>
            <a:r>
              <a:rPr lang="en-US" dirty="0"/>
              <a:t>----- Meeting Notes (9/6/11 11:48) -----</a:t>
            </a:r>
          </a:p>
          <a:p>
            <a:r>
              <a:rPr lang="en-US" dirty="0"/>
              <a:t>Put 1135 result first instead of vice versa</a:t>
            </a:r>
          </a:p>
          <a:p>
            <a:endParaRPr lang="en-US" dirty="0"/>
          </a:p>
          <a:p>
            <a:r>
              <a:rPr lang="en-US" dirty="0"/>
              <a:t>driver-detected</a:t>
            </a:r>
          </a:p>
          <a:p>
            <a:endParaRPr lang="en-US" dirty="0"/>
          </a:p>
          <a:p>
            <a:r>
              <a:rPr lang="en-US" dirty="0"/>
              <a:t>title in third coloumn is not clear</a:t>
            </a:r>
          </a:p>
        </p:txBody>
      </p:sp>
      <p:sp>
        <p:nvSpPr>
          <p:cNvPr id="4" name="Slide Number Placeholder 3"/>
          <p:cNvSpPr>
            <a:spLocks noGrp="1"/>
          </p:cNvSpPr>
          <p:nvPr>
            <p:ph type="sldNum" sz="quarter" idx="10"/>
          </p:nvPr>
        </p:nvSpPr>
        <p:spPr/>
        <p:txBody>
          <a:bodyPr/>
          <a:lstStyle/>
          <a:p>
            <a:fld id="{F6FECEB5-9802-44F9-8E67-766A2ECCF940}"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 summarize, vendors recommend driver developers to</a:t>
            </a:r>
            <a:r>
              <a:rPr lang="en-US" baseline="0" dirty="0" smtClean="0"/>
              <a:t> consider the significant hardware unreliability in practice. However, incorporating a feature that does not affect functionality or is captured by stress testing is easy to  miss.</a:t>
            </a:r>
            <a:endParaRPr lang="en-US" dirty="0"/>
          </a:p>
        </p:txBody>
      </p:sp>
      <p:sp>
        <p:nvSpPr>
          <p:cNvPr id="4" name="Slide Number Placeholder 3"/>
          <p:cNvSpPr>
            <a:spLocks noGrp="1"/>
          </p:cNvSpPr>
          <p:nvPr>
            <p:ph type="sldNum" sz="quarter" idx="10"/>
          </p:nvPr>
        </p:nvSpPr>
        <p:spPr/>
        <p:txBody>
          <a:bodyPr/>
          <a:lstStyle/>
          <a:p>
            <a:fld id="{F6FECEB5-9802-44F9-8E67-766A2ECCF940}"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presented Carburizer – a reliability tool </a:t>
            </a:r>
            <a:r>
              <a:rPr lang="en-US" baseline="0" dirty="0" smtClean="0"/>
              <a:t>which implements the recommendations which do not require any semantic information about the device or any hardware support. To conclude, carburizer improves system reliability by automatically implementing vendor recommendations and tolerating hardware device failures in software.</a:t>
            </a:r>
            <a:endParaRPr lang="en-US" dirty="0"/>
          </a:p>
        </p:txBody>
      </p:sp>
      <p:sp>
        <p:nvSpPr>
          <p:cNvPr id="4" name="Slide Number Placeholder 3"/>
          <p:cNvSpPr>
            <a:spLocks noGrp="1"/>
          </p:cNvSpPr>
          <p:nvPr>
            <p:ph type="sldNum" sz="quarter" idx="10"/>
          </p:nvPr>
        </p:nvSpPr>
        <p:spPr/>
        <p:txBody>
          <a:bodyPr/>
          <a:lstStyle/>
          <a:p>
            <a:fld id="{F6FECEB5-9802-44F9-8E67-766A2ECCF940}"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6FECEB5-9802-44F9-8E67-766A2ECCF940}"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a:t>
            </a:r>
            <a:r>
              <a:rPr lang="en-US" baseline="0" dirty="0" smtClean="0"/>
              <a:t> figure shows another example of an hardware dependence bugs. The first line of the code reads in a pointer directly from the device. In the third line, marked as red, we can see that the pointer is </a:t>
            </a:r>
            <a:r>
              <a:rPr lang="en-US" baseline="0" dirty="0" err="1" smtClean="0"/>
              <a:t>dereferenced</a:t>
            </a:r>
            <a:r>
              <a:rPr lang="en-US" baseline="0" dirty="0" smtClean="0"/>
              <a:t>. If the read returns a corrupt value, the pointer de-reference can corrupt or crash the system. Such dangerous code is replete in the driver code base of Linux across</a:t>
            </a:r>
          </a:p>
          <a:p>
            <a:r>
              <a:rPr lang="en-US" baseline="0" dirty="0" smtClean="0"/>
              <a:t>Driver classes and not just network and </a:t>
            </a:r>
            <a:r>
              <a:rPr lang="en-US" baseline="0" dirty="0" err="1" smtClean="0"/>
              <a:t>scsi</a:t>
            </a:r>
            <a:r>
              <a:rPr lang="en-US" baseline="0" dirty="0" smtClean="0"/>
              <a:t> drivers.</a:t>
            </a:r>
          </a:p>
        </p:txBody>
      </p:sp>
      <p:sp>
        <p:nvSpPr>
          <p:cNvPr id="4" name="Slide Number Placeholder 3"/>
          <p:cNvSpPr>
            <a:spLocks noGrp="1"/>
          </p:cNvSpPr>
          <p:nvPr>
            <p:ph type="sldNum" sz="quarter" idx="10"/>
          </p:nvPr>
        </p:nvSpPr>
        <p:spPr/>
        <p:txBody>
          <a:bodyPr/>
          <a:lstStyle/>
          <a:p>
            <a:fld id="{F6FECEB5-9802-44F9-8E67-766A2ECCF940}"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And these hardware bugs, they</a:t>
            </a:r>
            <a:r>
              <a:rPr lang="en-US" baseline="0" dirty="0" smtClean="0"/>
              <a:t> manifest because </a:t>
            </a:r>
            <a:r>
              <a:rPr lang="en-US" dirty="0" smtClean="0"/>
              <a:t> driver code assumes that device</a:t>
            </a:r>
            <a:r>
              <a:rPr lang="en-US" baseline="0" dirty="0" smtClean="0"/>
              <a:t> will work as per its specifications. </a:t>
            </a:r>
          </a:p>
          <a:p>
            <a:endParaRPr lang="en-US" baseline="0" dirty="0" smtClean="0"/>
          </a:p>
          <a:p>
            <a:r>
              <a:rPr lang="en-US" baseline="0" dirty="0" smtClean="0"/>
              <a:t>More specifically, Drivers use device data to perform branching or while indexing kernel memory in critical ways as we saw in the two previous examples.</a:t>
            </a:r>
          </a:p>
          <a:p>
            <a:endParaRPr lang="en-US" baseline="0" dirty="0" smtClean="0"/>
          </a:p>
          <a:p>
            <a:r>
              <a:rPr lang="en-US" baseline="0" dirty="0" smtClean="0"/>
              <a:t>Drivers also tend to ignore minor device failures which either result in significant failures later on or appear at a much higher layer in software stack can waste considerable debugging time. </a:t>
            </a:r>
          </a:p>
          <a:p>
            <a:endParaRPr lang="en-US" baseline="0" dirty="0" smtClean="0"/>
          </a:p>
          <a:p>
            <a:r>
              <a:rPr lang="en-US" baseline="0" dirty="0" smtClean="0"/>
              <a:t>Also, since hardware is always assumed to work correctly and transient error free, often there are no provisions to detect or perform device recovery</a:t>
            </a:r>
          </a:p>
        </p:txBody>
      </p:sp>
      <p:sp>
        <p:nvSpPr>
          <p:cNvPr id="4" name="Slide Number Placeholder 3"/>
          <p:cNvSpPr>
            <a:spLocks noGrp="1"/>
          </p:cNvSpPr>
          <p:nvPr>
            <p:ph type="sldNum" sz="quarter" idx="10"/>
          </p:nvPr>
        </p:nvSpPr>
        <p:spPr/>
        <p:txBody>
          <a:bodyPr/>
          <a:lstStyle/>
          <a:p>
            <a:fld id="{F6FECEB5-9802-44F9-8E67-766A2ECCF940}"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 </a:t>
            </a:r>
            <a:r>
              <a:rPr lang="en-US" baseline="0" dirty="0" smtClean="0"/>
              <a:t>solve these problems, we built carburizer =&gt; a light-weight system to detect hardware failure and perform recovery</a:t>
            </a:r>
          </a:p>
          <a:p>
            <a:endParaRPr lang="en-US" baseline="0" dirty="0" smtClean="0"/>
          </a:p>
          <a:p>
            <a:r>
              <a:rPr lang="en-US" dirty="0" smtClean="0"/>
              <a:t>Consists</a:t>
            </a:r>
            <a:r>
              <a:rPr lang="en-US" baseline="0" dirty="0" smtClean="0"/>
              <a:t> of two components =&gt; a static analysis component to  detect and fix hardware dependence bugs and missing error reporting information. This step</a:t>
            </a:r>
          </a:p>
          <a:p>
            <a:r>
              <a:rPr lang="en-US" baseline="0" dirty="0" smtClean="0"/>
              <a:t>Produces a list of hardware dependence bugs and a </a:t>
            </a:r>
            <a:r>
              <a:rPr lang="en-US" baseline="0" dirty="0" err="1" smtClean="0"/>
              <a:t>optinally</a:t>
            </a:r>
            <a:r>
              <a:rPr lang="en-US" baseline="0" dirty="0" smtClean="0"/>
              <a:t> a binary with these problems fixed.</a:t>
            </a:r>
          </a:p>
          <a:p>
            <a:r>
              <a:rPr lang="en-US" baseline="0" dirty="0" smtClean="0"/>
              <a:t>It also consists of a runtime component which can fix interrupt related failures and can also perform transparent online recovery.</a:t>
            </a:r>
          </a:p>
          <a:p>
            <a:endParaRPr lang="en-US" baseline="0" dirty="0" smtClean="0"/>
          </a:p>
        </p:txBody>
      </p:sp>
      <p:sp>
        <p:nvSpPr>
          <p:cNvPr id="4" name="Slide Number Placeholder 3"/>
          <p:cNvSpPr>
            <a:spLocks noGrp="1"/>
          </p:cNvSpPr>
          <p:nvPr>
            <p:ph type="sldNum" sz="quarter" idx="10"/>
          </p:nvPr>
        </p:nvSpPr>
        <p:spPr/>
        <p:txBody>
          <a:bodyPr/>
          <a:lstStyle/>
          <a:p>
            <a:fld id="{F6FECEB5-9802-44F9-8E67-766A2ECCF940}"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a:t>
            </a:r>
            <a:r>
              <a:rPr lang="en-US" baseline="0" dirty="0" smtClean="0"/>
              <a:t> is the outline of my talk</a:t>
            </a:r>
          </a:p>
        </p:txBody>
      </p:sp>
      <p:sp>
        <p:nvSpPr>
          <p:cNvPr id="4" name="Slide Number Placeholder 3"/>
          <p:cNvSpPr>
            <a:spLocks noGrp="1"/>
          </p:cNvSpPr>
          <p:nvPr>
            <p:ph type="sldNum" sz="quarter" idx="10"/>
          </p:nvPr>
        </p:nvSpPr>
        <p:spPr/>
        <p:txBody>
          <a:bodyPr/>
          <a:lstStyle/>
          <a:p>
            <a:fld id="{F6FECEB5-9802-44F9-8E67-766A2ECCF940}"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Hardware unreliability stems from the fact that modern</a:t>
            </a:r>
            <a:r>
              <a:rPr lang="en-US" baseline="0" dirty="0" smtClean="0"/>
              <a:t> CMOS devices prone to hardware failures.</a:t>
            </a:r>
          </a:p>
          <a:p>
            <a:endParaRPr lang="en-US" baseline="0" dirty="0" smtClean="0"/>
          </a:p>
          <a:p>
            <a:r>
              <a:rPr lang="en-US" baseline="0" dirty="0" smtClean="0"/>
              <a:t>Amongst common sources, errors occur due to device wear out and insufficient burn-in causing bit-flips, </a:t>
            </a:r>
            <a:r>
              <a:rPr lang="en-US" baseline="0" dirty="0" err="1" smtClean="0"/>
              <a:t>stuckats</a:t>
            </a:r>
            <a:r>
              <a:rPr lang="en-US" baseline="0" dirty="0" smtClean="0"/>
              <a:t> where single bit is flipped transiently or for extended times. There are also bridging faults where adjacent pair of bits are electrically mated producing an undesirable logical and or logical or. </a:t>
            </a:r>
          </a:p>
          <a:p>
            <a:r>
              <a:rPr lang="en-US" baseline="0" dirty="0" smtClean="0"/>
              <a:t>Computers used in diverse environments so environmental conditions such as electro magnetic interference and radiations can cause hardware errors.</a:t>
            </a:r>
          </a:p>
          <a:p>
            <a:r>
              <a:rPr lang="en-US" baseline="0" dirty="0" smtClean="0"/>
              <a:t>Modern embedded firmware have significant logic and bugs in them can cause problems like out of resource/memory leaks etc</a:t>
            </a:r>
          </a:p>
          <a:p>
            <a:r>
              <a:rPr lang="en-US" baseline="0" dirty="0" smtClean="0"/>
              <a:t>(some devices have million lines of code in firmware)</a:t>
            </a:r>
          </a:p>
          <a:p>
            <a:endParaRPr lang="en-US" baseline="0" dirty="0" smtClean="0"/>
          </a:p>
          <a:p>
            <a:r>
              <a:rPr lang="en-US" baseline="0" dirty="0" smtClean="0"/>
              <a:t>As a result, these hardware problems cause errors which result in transient  or extended corruption in driver inputs from device registers. They can also cause timing errors, stuck interrupt lines or unpredictable DMA in the driver. </a:t>
            </a:r>
          </a:p>
          <a:p>
            <a:endParaRPr lang="en-US" baseline="0" dirty="0" smtClean="0"/>
          </a:p>
          <a:p>
            <a:endParaRPr lang="en-US" dirty="0"/>
          </a:p>
          <a:p>
            <a:r>
              <a:rPr lang="en-US" dirty="0"/>
              <a:t>----- Meeting Notes (9/2/11 14:34) -----</a:t>
            </a:r>
          </a:p>
          <a:p>
            <a:r>
              <a:rPr lang="en-US" dirty="0"/>
              <a:t>Discuss major reasons , we do not know what is common</a:t>
            </a:r>
          </a:p>
          <a:p>
            <a:endParaRPr lang="en-US" dirty="0"/>
          </a:p>
          <a:p>
            <a:endParaRPr lang="en-US" dirty="0"/>
          </a:p>
          <a:p>
            <a:r>
              <a:rPr lang="en-US" dirty="0"/>
              <a:t>electrical or mechanical failure</a:t>
            </a:r>
          </a:p>
          <a:p>
            <a:r>
              <a:rPr lang="en-US" dirty="0"/>
              <a:t>bugs in design or firmware</a:t>
            </a:r>
          </a:p>
          <a:p>
            <a:endParaRPr lang="en-US" dirty="0"/>
          </a:p>
          <a:p>
            <a:r>
              <a:rPr lang="en-US" dirty="0"/>
              <a:t>DMA</a:t>
            </a:r>
          </a:p>
          <a:p>
            <a:endParaRPr lang="en-US" dirty="0"/>
          </a:p>
          <a:p>
            <a:r>
              <a:rPr lang="en-US" dirty="0"/>
              <a:t>Talk about the result of the misbehavior</a:t>
            </a:r>
          </a:p>
          <a:p>
            <a:r>
              <a:rPr lang="en-US" dirty="0"/>
              <a:t>----- Meeting Notes (9/6/11 11:48) -----</a:t>
            </a:r>
          </a:p>
          <a:p>
            <a:r>
              <a:rPr lang="en-US" dirty="0"/>
              <a:t>Electronic problems</a:t>
            </a:r>
          </a:p>
          <a:p>
            <a:r>
              <a:rPr lang="en-US" dirty="0"/>
              <a:t>Design failure - Bugs in firmware, circuit design, specification bugs</a:t>
            </a:r>
          </a:p>
          <a:p>
            <a:endParaRPr lang="en-US" dirty="0"/>
          </a:p>
          <a:p>
            <a:r>
              <a:rPr lang="en-US" dirty="0"/>
              <a:t>Results of misbehavior: This means you get the same value if its stuck</a:t>
            </a:r>
          </a:p>
          <a:p>
            <a:r>
              <a:rPr lang="en-US" dirty="0"/>
              <a:t>what is timing ?? explain more talk about interrupts - This is important</a:t>
            </a:r>
          </a:p>
        </p:txBody>
      </p:sp>
      <p:sp>
        <p:nvSpPr>
          <p:cNvPr id="4" name="Slide Number Placeholder 3"/>
          <p:cNvSpPr>
            <a:spLocks noGrp="1"/>
          </p:cNvSpPr>
          <p:nvPr>
            <p:ph type="sldNum" sz="quarter" idx="10"/>
          </p:nvPr>
        </p:nvSpPr>
        <p:spPr/>
        <p:txBody>
          <a:bodyPr/>
          <a:lstStyle/>
          <a:p>
            <a:fld id="{F6FECEB5-9802-44F9-8E67-766A2ECCF940}"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 address these problems, OSvendors </a:t>
            </a:r>
            <a:r>
              <a:rPr lang="en-US" baseline="0" dirty="0" smtClean="0"/>
              <a:t>lay out certain recommendations for driver developers on how to write driver code.</a:t>
            </a:r>
          </a:p>
          <a:p>
            <a:endParaRPr lang="en-US" baseline="0" dirty="0" smtClean="0"/>
          </a:p>
          <a:p>
            <a:r>
              <a:rPr lang="en-US" baseline="0" dirty="0" smtClean="0"/>
              <a:t>These can be classified  in four broad classes.</a:t>
            </a:r>
            <a:endParaRPr lang="en-US" dirty="0" smtClean="0"/>
          </a:p>
          <a:p>
            <a:r>
              <a:rPr lang="en-US" dirty="0" smtClean="0"/>
              <a:t>First</a:t>
            </a:r>
            <a:r>
              <a:rPr lang="en-US" baseline="0" dirty="0" smtClean="0"/>
              <a:t> is </a:t>
            </a:r>
            <a:r>
              <a:rPr lang="en-US" dirty="0" smtClean="0"/>
              <a:t>Validate: Drivers should validate</a:t>
            </a:r>
            <a:r>
              <a:rPr lang="en-US" baseline="0" dirty="0" smtClean="0"/>
              <a:t> all input coming from the hardware</a:t>
            </a:r>
            <a:endParaRPr lang="en-US" dirty="0" smtClean="0"/>
          </a:p>
          <a:p>
            <a:r>
              <a:rPr lang="en-US" dirty="0" smtClean="0"/>
              <a:t>Second</a:t>
            </a:r>
            <a:r>
              <a:rPr lang="en-US" baseline="0" dirty="0" smtClean="0"/>
              <a:t> is Timing: Drivers should ensure all device operations occur in finite time and are synchronized with driver operations</a:t>
            </a:r>
          </a:p>
          <a:p>
            <a:r>
              <a:rPr lang="en-US" dirty="0" smtClean="0"/>
              <a:t>Third is</a:t>
            </a:r>
            <a:r>
              <a:rPr lang="en-US" baseline="0" dirty="0" smtClean="0"/>
              <a:t> that drivers should appropriately report all device errors to the system administrator or system log.</a:t>
            </a:r>
          </a:p>
          <a:p>
            <a:r>
              <a:rPr lang="en-US" baseline="0" dirty="0" smtClean="0"/>
              <a:t>Finally, the vendors also lay out certain guidelines on how drivers should perform device recovery.</a:t>
            </a:r>
            <a:endParaRPr lang="en-US" dirty="0" smtClean="0"/>
          </a:p>
          <a:p>
            <a:r>
              <a:rPr lang="en-US" dirty="0" smtClean="0"/>
              <a:t>The goal of our tool, carburizer is to automatically implement as many recommendations as possible.</a:t>
            </a:r>
          </a:p>
          <a:p>
            <a:endParaRPr lang="en-US" dirty="0" smtClean="0"/>
          </a:p>
          <a:p>
            <a:r>
              <a:rPr lang="en-US" dirty="0" smtClean="0"/>
              <a:t>MOVE BOX</a:t>
            </a:r>
            <a:r>
              <a:rPr lang="en-US" baseline="0" dirty="0" smtClean="0"/>
              <a:t> DOWN. Make automatically box</a:t>
            </a:r>
          </a:p>
          <a:p>
            <a:r>
              <a:rPr lang="en-US" baseline="0" dirty="0" smtClean="0"/>
              <a:t>----- Meeting Notes (9/6/11 11:48) -----</a:t>
            </a:r>
          </a:p>
          <a:p>
            <a:r>
              <a:rPr lang="en-US" baseline="0" dirty="0" smtClean="0"/>
              <a:t>Give example of validation, timing, reporting and recovery.</a:t>
            </a:r>
            <a:endParaRPr lang="en-US" dirty="0"/>
          </a:p>
        </p:txBody>
      </p:sp>
      <p:sp>
        <p:nvSpPr>
          <p:cNvPr id="4" name="Slide Number Placeholder 3"/>
          <p:cNvSpPr>
            <a:spLocks noGrp="1"/>
          </p:cNvSpPr>
          <p:nvPr>
            <p:ph type="sldNum" sz="quarter" idx="10"/>
          </p:nvPr>
        </p:nvSpPr>
        <p:spPr/>
        <p:txBody>
          <a:bodyPr/>
          <a:lstStyle/>
          <a:p>
            <a:fld id="{F6FECEB5-9802-44F9-8E67-766A2ECCF940}"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 reiterate our solution,</a:t>
            </a:r>
            <a:r>
              <a:rPr lang="en-US" baseline="0" dirty="0" smtClean="0"/>
              <a:t> we perform static analysis on driver code during the build process  to produce a kernel binary which checks hardware inputs and contains error reporting information.</a:t>
            </a:r>
          </a:p>
          <a:p>
            <a:r>
              <a:rPr lang="en-US" baseline="0" dirty="0" smtClean="0"/>
              <a:t>The hardened kernel binary with the carburizer runtime ensures that driver can tolerate stuck interrupts or interrupt storms and also support online transparent recovery.</a:t>
            </a:r>
          </a:p>
          <a:p>
            <a:endParaRPr lang="en-US" baseline="0" dirty="0" smtClean="0"/>
          </a:p>
          <a:p>
            <a:r>
              <a:rPr lang="en-US" baseline="0" dirty="0" smtClean="0"/>
              <a:t>The resultant system consists  hardened driver will detect a failure before corruption happens and trigger recovery The result is much more improved reliability against hardware device failures</a:t>
            </a:r>
          </a:p>
          <a:p>
            <a:endParaRPr lang="en-US" baseline="0" dirty="0" smtClean="0"/>
          </a:p>
          <a:p>
            <a:r>
              <a:rPr lang="en-US" baseline="0" dirty="0" smtClean="0"/>
              <a:t>----- Meeting Notes (9/6/11 11:48) -----</a:t>
            </a:r>
          </a:p>
          <a:p>
            <a:r>
              <a:rPr lang="en-US" baseline="0" dirty="0" smtClean="0"/>
              <a:t>Produce a list of bugs and then it also produces list of bugs. compiler comes with second half of the picture</a:t>
            </a:r>
          </a:p>
        </p:txBody>
      </p:sp>
      <p:sp>
        <p:nvSpPr>
          <p:cNvPr id="4" name="Slide Number Placeholder 3"/>
          <p:cNvSpPr>
            <a:spLocks noGrp="1"/>
          </p:cNvSpPr>
          <p:nvPr>
            <p:ph type="sldNum" sz="quarter" idx="10"/>
          </p:nvPr>
        </p:nvSpPr>
        <p:spPr/>
        <p:txBody>
          <a:bodyPr/>
          <a:lstStyle/>
          <a:p>
            <a:fld id="{F6FECEB5-9802-44F9-8E67-766A2ECCF940}"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alphaModFix amt="65000"/>
            <a:lum/>
          </a:blip>
          <a:srcRect/>
          <a:stretch>
            <a:fillRect l="-11000" r="-1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90E4557-FF94-9449-905C-FD02A5C2769D}" type="datetime1">
              <a:rPr lang="en-US" smtClean="0"/>
              <a:pPr/>
              <a:t>9/8/11</a:t>
            </a:fld>
            <a:endParaRPr lang="en-US"/>
          </a:p>
        </p:txBody>
      </p:sp>
      <p:sp>
        <p:nvSpPr>
          <p:cNvPr id="5" name="Footer Placeholder 4"/>
          <p:cNvSpPr>
            <a:spLocks noGrp="1"/>
          </p:cNvSpPr>
          <p:nvPr>
            <p:ph type="ftr" sz="quarter" idx="11"/>
          </p:nvPr>
        </p:nvSpPr>
        <p:spPr/>
        <p:txBody>
          <a:bodyPr/>
          <a:lstStyle/>
          <a:p>
            <a:r>
              <a:rPr lang="en-US" smtClean="0"/>
              <a:t>Tolerating Hardware Device Failures in Software</a:t>
            </a:r>
            <a:endParaRPr lang="en-US"/>
          </a:p>
        </p:txBody>
      </p:sp>
      <p:sp>
        <p:nvSpPr>
          <p:cNvPr id="6" name="Slide Number Placeholder 5"/>
          <p:cNvSpPr>
            <a:spLocks noGrp="1"/>
          </p:cNvSpPr>
          <p:nvPr>
            <p:ph type="sldNum" sz="quarter" idx="12"/>
          </p:nvPr>
        </p:nvSpPr>
        <p:spPr/>
        <p:txBody>
          <a:bodyPr/>
          <a:lstStyle/>
          <a:p>
            <a:fld id="{893B9909-AA98-44BE-86F8-7F87BADC323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1D4C1A-0793-E645-B8CD-362A3DADECF6}" type="datetime1">
              <a:rPr lang="en-US" smtClean="0"/>
              <a:pPr/>
              <a:t>9/8/11</a:t>
            </a:fld>
            <a:endParaRPr lang="en-US"/>
          </a:p>
        </p:txBody>
      </p:sp>
      <p:sp>
        <p:nvSpPr>
          <p:cNvPr id="5" name="Footer Placeholder 4"/>
          <p:cNvSpPr>
            <a:spLocks noGrp="1"/>
          </p:cNvSpPr>
          <p:nvPr>
            <p:ph type="ftr" sz="quarter" idx="11"/>
          </p:nvPr>
        </p:nvSpPr>
        <p:spPr/>
        <p:txBody>
          <a:bodyPr/>
          <a:lstStyle/>
          <a:p>
            <a:r>
              <a:rPr lang="en-US" smtClean="0"/>
              <a:t>Tolerating Hardware Device Failures in Software</a:t>
            </a:r>
            <a:endParaRPr lang="en-US"/>
          </a:p>
        </p:txBody>
      </p:sp>
      <p:sp>
        <p:nvSpPr>
          <p:cNvPr id="6" name="Slide Number Placeholder 5"/>
          <p:cNvSpPr>
            <a:spLocks noGrp="1"/>
          </p:cNvSpPr>
          <p:nvPr>
            <p:ph type="sldNum" sz="quarter" idx="12"/>
          </p:nvPr>
        </p:nvSpPr>
        <p:spPr/>
        <p:txBody>
          <a:bodyPr/>
          <a:lstStyle/>
          <a:p>
            <a:fld id="{893B9909-AA98-44BE-86F8-7F87BADC323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52FDC4-40C8-2541-8F01-61E991C27AD8}" type="datetime1">
              <a:rPr lang="en-US" smtClean="0"/>
              <a:pPr/>
              <a:t>9/8/11</a:t>
            </a:fld>
            <a:endParaRPr lang="en-US"/>
          </a:p>
        </p:txBody>
      </p:sp>
      <p:sp>
        <p:nvSpPr>
          <p:cNvPr id="5" name="Footer Placeholder 4"/>
          <p:cNvSpPr>
            <a:spLocks noGrp="1"/>
          </p:cNvSpPr>
          <p:nvPr>
            <p:ph type="ftr" sz="quarter" idx="11"/>
          </p:nvPr>
        </p:nvSpPr>
        <p:spPr/>
        <p:txBody>
          <a:bodyPr/>
          <a:lstStyle/>
          <a:p>
            <a:r>
              <a:rPr lang="en-US" smtClean="0"/>
              <a:t>Tolerating Hardware Device Failures in Software</a:t>
            </a:r>
            <a:endParaRPr lang="en-US"/>
          </a:p>
        </p:txBody>
      </p:sp>
      <p:sp>
        <p:nvSpPr>
          <p:cNvPr id="6" name="Slide Number Placeholder 5"/>
          <p:cNvSpPr>
            <a:spLocks noGrp="1"/>
          </p:cNvSpPr>
          <p:nvPr>
            <p:ph type="sldNum" sz="quarter" idx="12"/>
          </p:nvPr>
        </p:nvSpPr>
        <p:spPr/>
        <p:txBody>
          <a:bodyPr/>
          <a:lstStyle/>
          <a:p>
            <a:fld id="{893B9909-AA98-44BE-86F8-7F87BADC323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cstate="print">
            <a:alphaModFix amt="10000"/>
            <a:lum/>
          </a:blip>
          <a:srcRect/>
          <a:stretch>
            <a:fillRect l="-11000" r="-1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FF8E47-57A5-084F-A810-2E72918023AF}" type="datetime1">
              <a:rPr lang="en-US" smtClean="0"/>
              <a:pPr/>
              <a:t>9/8/11</a:t>
            </a:fld>
            <a:endParaRPr lang="en-US"/>
          </a:p>
        </p:txBody>
      </p:sp>
      <p:sp>
        <p:nvSpPr>
          <p:cNvPr id="5" name="Footer Placeholder 4"/>
          <p:cNvSpPr>
            <a:spLocks noGrp="1"/>
          </p:cNvSpPr>
          <p:nvPr>
            <p:ph type="ftr" sz="quarter" idx="11"/>
          </p:nvPr>
        </p:nvSpPr>
        <p:spPr/>
        <p:txBody>
          <a:bodyPr/>
          <a:lstStyle/>
          <a:p>
            <a:r>
              <a:rPr lang="en-US" smtClean="0"/>
              <a:t>Tolerating Hardware Device Failures in Software</a:t>
            </a:r>
            <a:endParaRPr lang="en-US"/>
          </a:p>
        </p:txBody>
      </p:sp>
      <p:sp>
        <p:nvSpPr>
          <p:cNvPr id="6" name="Slide Number Placeholder 5"/>
          <p:cNvSpPr>
            <a:spLocks noGrp="1"/>
          </p:cNvSpPr>
          <p:nvPr>
            <p:ph type="sldNum" sz="quarter" idx="12"/>
          </p:nvPr>
        </p:nvSpPr>
        <p:spPr/>
        <p:txBody>
          <a:bodyPr/>
          <a:lstStyle/>
          <a:p>
            <a:fld id="{893B9909-AA98-44BE-86F8-7F87BADC323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DE8E3C-B5DB-D14D-A359-715229EC38F7}" type="datetime1">
              <a:rPr lang="en-US" smtClean="0"/>
              <a:pPr/>
              <a:t>9/8/11</a:t>
            </a:fld>
            <a:endParaRPr lang="en-US"/>
          </a:p>
        </p:txBody>
      </p:sp>
      <p:sp>
        <p:nvSpPr>
          <p:cNvPr id="5" name="Footer Placeholder 4"/>
          <p:cNvSpPr>
            <a:spLocks noGrp="1"/>
          </p:cNvSpPr>
          <p:nvPr>
            <p:ph type="ftr" sz="quarter" idx="11"/>
          </p:nvPr>
        </p:nvSpPr>
        <p:spPr/>
        <p:txBody>
          <a:bodyPr/>
          <a:lstStyle/>
          <a:p>
            <a:r>
              <a:rPr lang="en-US" smtClean="0"/>
              <a:t>Tolerating Hardware Device Failures in Software</a:t>
            </a:r>
            <a:endParaRPr lang="en-US"/>
          </a:p>
        </p:txBody>
      </p:sp>
      <p:sp>
        <p:nvSpPr>
          <p:cNvPr id="6" name="Slide Number Placeholder 5"/>
          <p:cNvSpPr>
            <a:spLocks noGrp="1"/>
          </p:cNvSpPr>
          <p:nvPr>
            <p:ph type="sldNum" sz="quarter" idx="12"/>
          </p:nvPr>
        </p:nvSpPr>
        <p:spPr/>
        <p:txBody>
          <a:bodyPr/>
          <a:lstStyle/>
          <a:p>
            <a:fld id="{893B9909-AA98-44BE-86F8-7F87BADC323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98003C6-DDF7-5648-9F08-524827DA98DB}" type="datetime1">
              <a:rPr lang="en-US" smtClean="0"/>
              <a:pPr/>
              <a:t>9/8/11</a:t>
            </a:fld>
            <a:endParaRPr lang="en-US"/>
          </a:p>
        </p:txBody>
      </p:sp>
      <p:sp>
        <p:nvSpPr>
          <p:cNvPr id="6" name="Footer Placeholder 5"/>
          <p:cNvSpPr>
            <a:spLocks noGrp="1"/>
          </p:cNvSpPr>
          <p:nvPr>
            <p:ph type="ftr" sz="quarter" idx="11"/>
          </p:nvPr>
        </p:nvSpPr>
        <p:spPr/>
        <p:txBody>
          <a:bodyPr/>
          <a:lstStyle/>
          <a:p>
            <a:r>
              <a:rPr lang="en-US" smtClean="0"/>
              <a:t>Tolerating Hardware Device Failures in Software</a:t>
            </a:r>
            <a:endParaRPr lang="en-US"/>
          </a:p>
        </p:txBody>
      </p:sp>
      <p:sp>
        <p:nvSpPr>
          <p:cNvPr id="7" name="Slide Number Placeholder 6"/>
          <p:cNvSpPr>
            <a:spLocks noGrp="1"/>
          </p:cNvSpPr>
          <p:nvPr>
            <p:ph type="sldNum" sz="quarter" idx="12"/>
          </p:nvPr>
        </p:nvSpPr>
        <p:spPr/>
        <p:txBody>
          <a:bodyPr/>
          <a:lstStyle/>
          <a:p>
            <a:fld id="{893B9909-AA98-44BE-86F8-7F87BADC323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0DE5181-9DF4-814A-A24A-AA4FC0BDC324}" type="datetime1">
              <a:rPr lang="en-US" smtClean="0"/>
              <a:pPr/>
              <a:t>9/8/11</a:t>
            </a:fld>
            <a:endParaRPr lang="en-US"/>
          </a:p>
        </p:txBody>
      </p:sp>
      <p:sp>
        <p:nvSpPr>
          <p:cNvPr id="8" name="Footer Placeholder 7"/>
          <p:cNvSpPr>
            <a:spLocks noGrp="1"/>
          </p:cNvSpPr>
          <p:nvPr>
            <p:ph type="ftr" sz="quarter" idx="11"/>
          </p:nvPr>
        </p:nvSpPr>
        <p:spPr/>
        <p:txBody>
          <a:bodyPr/>
          <a:lstStyle/>
          <a:p>
            <a:r>
              <a:rPr lang="en-US" smtClean="0"/>
              <a:t>Tolerating Hardware Device Failures in Software</a:t>
            </a:r>
            <a:endParaRPr lang="en-US"/>
          </a:p>
        </p:txBody>
      </p:sp>
      <p:sp>
        <p:nvSpPr>
          <p:cNvPr id="9" name="Slide Number Placeholder 8"/>
          <p:cNvSpPr>
            <a:spLocks noGrp="1"/>
          </p:cNvSpPr>
          <p:nvPr>
            <p:ph type="sldNum" sz="quarter" idx="12"/>
          </p:nvPr>
        </p:nvSpPr>
        <p:spPr/>
        <p:txBody>
          <a:bodyPr/>
          <a:lstStyle/>
          <a:p>
            <a:fld id="{893B9909-AA98-44BE-86F8-7F87BADC323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62EC92-756E-8549-8EE8-C37FB65290CB}" type="datetime1">
              <a:rPr lang="en-US" smtClean="0"/>
              <a:pPr/>
              <a:t>9/8/11</a:t>
            </a:fld>
            <a:endParaRPr lang="en-US"/>
          </a:p>
        </p:txBody>
      </p:sp>
      <p:sp>
        <p:nvSpPr>
          <p:cNvPr id="4" name="Footer Placeholder 3"/>
          <p:cNvSpPr>
            <a:spLocks noGrp="1"/>
          </p:cNvSpPr>
          <p:nvPr>
            <p:ph type="ftr" sz="quarter" idx="11"/>
          </p:nvPr>
        </p:nvSpPr>
        <p:spPr/>
        <p:txBody>
          <a:bodyPr/>
          <a:lstStyle/>
          <a:p>
            <a:r>
              <a:rPr lang="en-US" smtClean="0"/>
              <a:t>Tolerating Hardware Device Failures in Software</a:t>
            </a:r>
            <a:endParaRPr lang="en-US"/>
          </a:p>
        </p:txBody>
      </p:sp>
      <p:sp>
        <p:nvSpPr>
          <p:cNvPr id="5" name="Slide Number Placeholder 4"/>
          <p:cNvSpPr>
            <a:spLocks noGrp="1"/>
          </p:cNvSpPr>
          <p:nvPr>
            <p:ph type="sldNum" sz="quarter" idx="12"/>
          </p:nvPr>
        </p:nvSpPr>
        <p:spPr/>
        <p:txBody>
          <a:bodyPr/>
          <a:lstStyle/>
          <a:p>
            <a:fld id="{893B9909-AA98-44BE-86F8-7F87BADC323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DD39BA-8407-5E4D-A4C8-CFB474066B6C}" type="datetime1">
              <a:rPr lang="en-US" smtClean="0"/>
              <a:pPr/>
              <a:t>9/8/11</a:t>
            </a:fld>
            <a:endParaRPr lang="en-US"/>
          </a:p>
        </p:txBody>
      </p:sp>
      <p:sp>
        <p:nvSpPr>
          <p:cNvPr id="3" name="Footer Placeholder 2"/>
          <p:cNvSpPr>
            <a:spLocks noGrp="1"/>
          </p:cNvSpPr>
          <p:nvPr>
            <p:ph type="ftr" sz="quarter" idx="11"/>
          </p:nvPr>
        </p:nvSpPr>
        <p:spPr/>
        <p:txBody>
          <a:bodyPr/>
          <a:lstStyle/>
          <a:p>
            <a:r>
              <a:rPr lang="en-US" smtClean="0"/>
              <a:t>Tolerating Hardware Device Failures in Software</a:t>
            </a:r>
            <a:endParaRPr lang="en-US"/>
          </a:p>
        </p:txBody>
      </p:sp>
      <p:sp>
        <p:nvSpPr>
          <p:cNvPr id="4" name="Slide Number Placeholder 3"/>
          <p:cNvSpPr>
            <a:spLocks noGrp="1"/>
          </p:cNvSpPr>
          <p:nvPr>
            <p:ph type="sldNum" sz="quarter" idx="12"/>
          </p:nvPr>
        </p:nvSpPr>
        <p:spPr/>
        <p:txBody>
          <a:bodyPr/>
          <a:lstStyle/>
          <a:p>
            <a:fld id="{893B9909-AA98-44BE-86F8-7F87BADC323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D8A258-A6C1-7D43-9DCC-879844AF14E8}" type="datetime1">
              <a:rPr lang="en-US" smtClean="0"/>
              <a:pPr/>
              <a:t>9/8/11</a:t>
            </a:fld>
            <a:endParaRPr lang="en-US"/>
          </a:p>
        </p:txBody>
      </p:sp>
      <p:sp>
        <p:nvSpPr>
          <p:cNvPr id="6" name="Footer Placeholder 5"/>
          <p:cNvSpPr>
            <a:spLocks noGrp="1"/>
          </p:cNvSpPr>
          <p:nvPr>
            <p:ph type="ftr" sz="quarter" idx="11"/>
          </p:nvPr>
        </p:nvSpPr>
        <p:spPr/>
        <p:txBody>
          <a:bodyPr/>
          <a:lstStyle/>
          <a:p>
            <a:r>
              <a:rPr lang="en-US" smtClean="0"/>
              <a:t>Tolerating Hardware Device Failures in Software</a:t>
            </a:r>
            <a:endParaRPr lang="en-US"/>
          </a:p>
        </p:txBody>
      </p:sp>
      <p:sp>
        <p:nvSpPr>
          <p:cNvPr id="7" name="Slide Number Placeholder 6"/>
          <p:cNvSpPr>
            <a:spLocks noGrp="1"/>
          </p:cNvSpPr>
          <p:nvPr>
            <p:ph type="sldNum" sz="quarter" idx="12"/>
          </p:nvPr>
        </p:nvSpPr>
        <p:spPr/>
        <p:txBody>
          <a:bodyPr/>
          <a:lstStyle/>
          <a:p>
            <a:fld id="{893B9909-AA98-44BE-86F8-7F87BADC323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96F751-D9AF-984B-8D4F-9F561D1183B6}" type="datetime1">
              <a:rPr lang="en-US" smtClean="0"/>
              <a:pPr/>
              <a:t>9/8/11</a:t>
            </a:fld>
            <a:endParaRPr lang="en-US"/>
          </a:p>
        </p:txBody>
      </p:sp>
      <p:sp>
        <p:nvSpPr>
          <p:cNvPr id="6" name="Footer Placeholder 5"/>
          <p:cNvSpPr>
            <a:spLocks noGrp="1"/>
          </p:cNvSpPr>
          <p:nvPr>
            <p:ph type="ftr" sz="quarter" idx="11"/>
          </p:nvPr>
        </p:nvSpPr>
        <p:spPr/>
        <p:txBody>
          <a:bodyPr/>
          <a:lstStyle/>
          <a:p>
            <a:r>
              <a:rPr lang="en-US" smtClean="0"/>
              <a:t>Tolerating Hardware Device Failures in Software</a:t>
            </a:r>
            <a:endParaRPr lang="en-US"/>
          </a:p>
        </p:txBody>
      </p:sp>
      <p:sp>
        <p:nvSpPr>
          <p:cNvPr id="7" name="Slide Number Placeholder 6"/>
          <p:cNvSpPr>
            <a:spLocks noGrp="1"/>
          </p:cNvSpPr>
          <p:nvPr>
            <p:ph type="sldNum" sz="quarter" idx="12"/>
          </p:nvPr>
        </p:nvSpPr>
        <p:spPr/>
        <p:txBody>
          <a:bodyPr/>
          <a:lstStyle/>
          <a:p>
            <a:fld id="{893B9909-AA98-44BE-86F8-7F87BADC323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slideLayout" Target="../slideLayouts/slideLayout4.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 Type="http://schemas.openxmlformats.org/officeDocument/2006/relationships/slideLayout" Target="../slideLayouts/slideLayout1.xml"/><Relationship Id="rId6" Type="http://schemas.openxmlformats.org/officeDocument/2006/relationships/slideLayout" Target="../slideLayouts/slideLayout6.xml"/><Relationship Id="rId8" Type="http://schemas.openxmlformats.org/officeDocument/2006/relationships/slideLayout" Target="../slideLayouts/slideLayout8.xml"/><Relationship Id="rId13" Type="http://schemas.openxmlformats.org/officeDocument/2006/relationships/image" Target="../media/image1.jpeg"/><Relationship Id="rId10" Type="http://schemas.openxmlformats.org/officeDocument/2006/relationships/slideLayout" Target="../slideLayouts/slideLayout10.xml"/><Relationship Id="rId5" Type="http://schemas.openxmlformats.org/officeDocument/2006/relationships/slideLayout" Target="../slideLayouts/slideLayout5.xml"/><Relationship Id="rId12" Type="http://schemas.openxmlformats.org/officeDocument/2006/relationships/theme" Target="../theme/theme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alphaModFix amt="10000"/>
            <a:lum/>
          </a:blip>
          <a:srcRect/>
          <a:stretch>
            <a:fillRect l="-11000" r="-1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CA78E2-28EF-5F49-A23E-5655616EE601}" type="datetime1">
              <a:rPr lang="en-US" smtClean="0"/>
              <a:pPr/>
              <a:t>9/8/11</a:t>
            </a:fld>
            <a:endParaRPr lang="en-US"/>
          </a:p>
        </p:txBody>
      </p:sp>
      <p:sp>
        <p:nvSpPr>
          <p:cNvPr id="5" name="Footer Placeholder 4"/>
          <p:cNvSpPr>
            <a:spLocks noGrp="1"/>
          </p:cNvSpPr>
          <p:nvPr>
            <p:ph type="ftr" sz="quarter" idx="3"/>
          </p:nvPr>
        </p:nvSpPr>
        <p:spPr>
          <a:xfrm>
            <a:off x="2743200" y="6356350"/>
            <a:ext cx="3581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Tolerating Hardware Device Failures in Software</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3B9909-AA98-44BE-86F8-7F87BADC323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xmlns:p14="http://schemas.microsoft.com/office/powerpoint/2010/main" id="1" dur="indefinite" restart="never" nodeType="tmRoot"/>
      </p:par>
    </p:tnLst>
  </p:timing>
  <p:hf sldNum="0"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3"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3" Type="http://schemas.openxmlformats.org/officeDocument/2006/relationships/hyperlink" Target="mailto:kadav@cs.wisc.edu"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457200"/>
            <a:ext cx="7543800" cy="1066799"/>
          </a:xfrm>
          <a:solidFill>
            <a:srgbClr val="E3DED1">
              <a:alpha val="52941"/>
            </a:srgbClr>
          </a:solidFill>
          <a:ln>
            <a:noFill/>
          </a:ln>
        </p:spPr>
        <p:txBody>
          <a:bodyPr>
            <a:noAutofit/>
          </a:bodyPr>
          <a:lstStyle/>
          <a:p>
            <a:r>
              <a:rPr lang="en-US" sz="3600" dirty="0" smtClean="0"/>
              <a:t>Tolerating Hardware Device Failures in Software	</a:t>
            </a:r>
            <a:endParaRPr lang="en-US" sz="3600" dirty="0"/>
          </a:p>
        </p:txBody>
      </p:sp>
      <p:sp>
        <p:nvSpPr>
          <p:cNvPr id="3" name="Subtitle 2"/>
          <p:cNvSpPr>
            <a:spLocks noGrp="1"/>
          </p:cNvSpPr>
          <p:nvPr>
            <p:ph type="subTitle" idx="1"/>
          </p:nvPr>
        </p:nvSpPr>
        <p:spPr>
          <a:xfrm>
            <a:off x="838200" y="4495800"/>
            <a:ext cx="7543800" cy="990600"/>
          </a:xfrm>
          <a:solidFill>
            <a:srgbClr val="E3DED1">
              <a:alpha val="34902"/>
            </a:srgbClr>
          </a:solidFill>
        </p:spPr>
        <p:txBody>
          <a:bodyPr>
            <a:noAutofit/>
          </a:bodyPr>
          <a:lstStyle/>
          <a:p>
            <a:r>
              <a:rPr lang="en-US" sz="2400" smtClean="0">
                <a:solidFill>
                  <a:schemeClr val="accent2">
                    <a:lumMod val="50000"/>
                  </a:schemeClr>
                </a:solidFill>
              </a:rPr>
              <a:t>Asim Kadav, Matthew J. Renzelmann, Michael M. Swift</a:t>
            </a:r>
          </a:p>
          <a:p>
            <a:r>
              <a:rPr lang="en-US" sz="2400" smtClean="0">
                <a:solidFill>
                  <a:schemeClr val="accent2">
                    <a:lumMod val="50000"/>
                  </a:schemeClr>
                </a:solidFill>
              </a:rPr>
              <a:t>University of Wisconsin-Madison</a:t>
            </a:r>
            <a:endParaRPr lang="en-US" sz="2400" dirty="0">
              <a:solidFill>
                <a:schemeClr val="accent2">
                  <a:lumMod val="50000"/>
                </a:schemeClr>
              </a:solidFill>
            </a:endParaRPr>
          </a:p>
        </p:txBody>
      </p:sp>
      <p:pic>
        <p:nvPicPr>
          <p:cNvPr id="4" name="Picture 3" descr="UW_logo_300.gif"/>
          <p:cNvPicPr>
            <a:picLocks noChangeAspect="1"/>
          </p:cNvPicPr>
          <p:nvPr/>
        </p:nvPicPr>
        <p:blipFill>
          <a:blip r:embed="rId3"/>
          <a:stretch>
            <a:fillRect/>
          </a:stretch>
        </p:blipFill>
        <p:spPr>
          <a:xfrm>
            <a:off x="8001000" y="5486400"/>
            <a:ext cx="990600" cy="960882"/>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chemeClr val="tx2"/>
                </a:solidFill>
              </a:rPr>
              <a:t>Outline</a:t>
            </a:r>
            <a:endParaRPr lang="en-US" sz="3600" dirty="0">
              <a:solidFill>
                <a:schemeClr val="tx2"/>
              </a:solidFill>
            </a:endParaRPr>
          </a:p>
        </p:txBody>
      </p:sp>
      <p:sp>
        <p:nvSpPr>
          <p:cNvPr id="3" name="Content Placeholder 2"/>
          <p:cNvSpPr>
            <a:spLocks noGrp="1"/>
          </p:cNvSpPr>
          <p:nvPr>
            <p:ph idx="1"/>
          </p:nvPr>
        </p:nvSpPr>
        <p:spPr/>
        <p:txBody>
          <a:bodyPr>
            <a:normAutofit/>
          </a:bodyPr>
          <a:lstStyle/>
          <a:p>
            <a:r>
              <a:rPr lang="en-US" sz="2800" dirty="0" smtClean="0"/>
              <a:t>Background</a:t>
            </a:r>
          </a:p>
          <a:p>
            <a:r>
              <a:rPr lang="en-US" sz="2800" dirty="0" smtClean="0">
                <a:solidFill>
                  <a:srgbClr val="FF0000"/>
                </a:solidFill>
              </a:rPr>
              <a:t>Hardening drivers</a:t>
            </a:r>
          </a:p>
          <a:p>
            <a:pPr lvl="1">
              <a:buFont typeface="Lucida Grande"/>
              <a:buChar char="»"/>
            </a:pPr>
            <a:r>
              <a:rPr lang="en-US" sz="2400" dirty="0" smtClean="0">
                <a:solidFill>
                  <a:schemeClr val="accent3"/>
                </a:solidFill>
              </a:rPr>
              <a:t>Finding sensitive code</a:t>
            </a:r>
          </a:p>
          <a:p>
            <a:pPr lvl="1">
              <a:buFont typeface="Lucida Grande"/>
              <a:buChar char="»"/>
            </a:pPr>
            <a:r>
              <a:rPr lang="en-US" sz="2400" dirty="0" smtClean="0">
                <a:solidFill>
                  <a:schemeClr val="accent3"/>
                </a:solidFill>
              </a:rPr>
              <a:t>Repairing code</a:t>
            </a:r>
          </a:p>
          <a:p>
            <a:r>
              <a:rPr lang="en-US" sz="2800" dirty="0" smtClean="0"/>
              <a:t>Reporting errors</a:t>
            </a:r>
          </a:p>
          <a:p>
            <a:r>
              <a:rPr lang="en-US" sz="2800" dirty="0" smtClean="0"/>
              <a:t>Conclusion</a:t>
            </a:r>
          </a:p>
        </p:txBody>
      </p:sp>
      <p:sp>
        <p:nvSpPr>
          <p:cNvPr id="5" name="Date Placeholder 4"/>
          <p:cNvSpPr>
            <a:spLocks noGrp="1"/>
          </p:cNvSpPr>
          <p:nvPr>
            <p:ph type="dt" sz="half" idx="10"/>
          </p:nvPr>
        </p:nvSpPr>
        <p:spPr/>
        <p:txBody>
          <a:bodyPr/>
          <a:lstStyle/>
          <a:p>
            <a:fld id="{104AFF81-B89C-624D-9113-06BAEF9A554C}" type="datetime1">
              <a:rPr lang="en-US" smtClean="0"/>
              <a:pPr/>
              <a:t>9/8/11</a:t>
            </a:fld>
            <a:endParaRPr lang="en-US"/>
          </a:p>
        </p:txBody>
      </p:sp>
      <p:sp>
        <p:nvSpPr>
          <p:cNvPr id="7" name="Footer Placeholder 6"/>
          <p:cNvSpPr>
            <a:spLocks noGrp="1"/>
          </p:cNvSpPr>
          <p:nvPr>
            <p:ph type="ftr" sz="quarter" idx="11"/>
          </p:nvPr>
        </p:nvSpPr>
        <p:spPr/>
        <p:txBody>
          <a:bodyPr/>
          <a:lstStyle/>
          <a:p>
            <a:r>
              <a:rPr lang="en-US" smtClean="0"/>
              <a:t>Tolerating Hardware Device Failures in Software</a:t>
            </a:r>
            <a:endParaRPr lang="en-US"/>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chemeClr val="tx2"/>
                </a:solidFill>
              </a:rPr>
              <a:t>Hardening drivers</a:t>
            </a:r>
            <a:endParaRPr lang="en-US" sz="3600" dirty="0">
              <a:solidFill>
                <a:schemeClr val="tx2"/>
              </a:solidFill>
            </a:endParaRPr>
          </a:p>
        </p:txBody>
      </p:sp>
      <p:sp>
        <p:nvSpPr>
          <p:cNvPr id="3" name="Content Placeholder 2"/>
          <p:cNvSpPr>
            <a:spLocks noGrp="1"/>
          </p:cNvSpPr>
          <p:nvPr>
            <p:ph idx="1"/>
          </p:nvPr>
        </p:nvSpPr>
        <p:spPr/>
        <p:txBody>
          <a:bodyPr>
            <a:normAutofit/>
          </a:bodyPr>
          <a:lstStyle/>
          <a:p>
            <a:r>
              <a:rPr lang="en-US" sz="2800" dirty="0" smtClean="0"/>
              <a:t>Goal: Remove hardware dependence bugs </a:t>
            </a:r>
          </a:p>
          <a:p>
            <a:pPr lvl="1">
              <a:buFont typeface="Corbel" pitchFamily="34" charset="0"/>
              <a:buChar char="»"/>
            </a:pPr>
            <a:r>
              <a:rPr lang="en-US" sz="2600" dirty="0" smtClean="0">
                <a:solidFill>
                  <a:schemeClr val="accent3"/>
                </a:solidFill>
              </a:rPr>
              <a:t>Find driver code that uses data from device</a:t>
            </a:r>
          </a:p>
          <a:p>
            <a:pPr lvl="1">
              <a:buFont typeface="Corbel" pitchFamily="34" charset="0"/>
              <a:buChar char="»"/>
            </a:pPr>
            <a:r>
              <a:rPr lang="en-US" sz="2600" dirty="0" smtClean="0">
                <a:solidFill>
                  <a:schemeClr val="accent3"/>
                </a:solidFill>
              </a:rPr>
              <a:t>Ensure driver performs validity checks</a:t>
            </a:r>
          </a:p>
          <a:p>
            <a:pPr>
              <a:buFont typeface="Arial"/>
              <a:buChar char="•"/>
            </a:pPr>
            <a:r>
              <a:rPr lang="en-US" sz="2800" dirty="0" smtClean="0"/>
              <a:t>Carburizer detects and fixes hardware bugs from</a:t>
            </a:r>
          </a:p>
          <a:p>
            <a:pPr lvl="1">
              <a:buFont typeface="Corbel" pitchFamily="34" charset="0"/>
              <a:buChar char="»"/>
            </a:pPr>
            <a:r>
              <a:rPr lang="en-US" sz="2600" dirty="0" smtClean="0">
                <a:solidFill>
                  <a:schemeClr val="accent3"/>
                </a:solidFill>
              </a:rPr>
              <a:t>Infinite polling</a:t>
            </a:r>
          </a:p>
          <a:p>
            <a:pPr lvl="1">
              <a:buFont typeface="Corbel" pitchFamily="34" charset="0"/>
              <a:buChar char="»"/>
            </a:pPr>
            <a:r>
              <a:rPr lang="en-US" sz="2600" dirty="0" smtClean="0">
                <a:solidFill>
                  <a:schemeClr val="accent3"/>
                </a:solidFill>
              </a:rPr>
              <a:t>Unsafe static/dynamic array reference </a:t>
            </a:r>
          </a:p>
          <a:p>
            <a:pPr lvl="1">
              <a:buFont typeface="Corbel" pitchFamily="34" charset="0"/>
              <a:buChar char="»"/>
            </a:pPr>
            <a:r>
              <a:rPr lang="en-US" sz="2600" dirty="0" smtClean="0">
                <a:solidFill>
                  <a:schemeClr val="accent3"/>
                </a:solidFill>
              </a:rPr>
              <a:t>Unsafe pointer dereferences</a:t>
            </a:r>
          </a:p>
          <a:p>
            <a:pPr lvl="1">
              <a:buFont typeface="Corbel" pitchFamily="34" charset="0"/>
              <a:buChar char="»"/>
            </a:pPr>
            <a:r>
              <a:rPr lang="en-US" sz="2600" dirty="0" smtClean="0">
                <a:solidFill>
                  <a:schemeClr val="accent3"/>
                </a:solidFill>
              </a:rPr>
              <a:t>System panic calls on non-debug path</a:t>
            </a:r>
          </a:p>
        </p:txBody>
      </p:sp>
      <p:sp>
        <p:nvSpPr>
          <p:cNvPr id="5" name="Date Placeholder 4"/>
          <p:cNvSpPr>
            <a:spLocks noGrp="1"/>
          </p:cNvSpPr>
          <p:nvPr>
            <p:ph type="dt" sz="half" idx="10"/>
          </p:nvPr>
        </p:nvSpPr>
        <p:spPr/>
        <p:txBody>
          <a:bodyPr/>
          <a:lstStyle/>
          <a:p>
            <a:fld id="{3FC4EE92-E7E5-2941-94F4-243085176C61}" type="datetime1">
              <a:rPr lang="en-US" smtClean="0"/>
              <a:pPr/>
              <a:t>9/8/11</a:t>
            </a:fld>
            <a:endParaRPr lang="en-US" dirty="0"/>
          </a:p>
        </p:txBody>
      </p:sp>
      <p:sp>
        <p:nvSpPr>
          <p:cNvPr id="7" name="Footer Placeholder 6"/>
          <p:cNvSpPr>
            <a:spLocks noGrp="1"/>
          </p:cNvSpPr>
          <p:nvPr>
            <p:ph type="ftr" sz="quarter" idx="11"/>
          </p:nvPr>
        </p:nvSpPr>
        <p:spPr/>
        <p:txBody>
          <a:bodyPr/>
          <a:lstStyle/>
          <a:p>
            <a:r>
              <a:rPr lang="en-US" smtClean="0"/>
              <a:t>Tolerating Hardware Device Failures in Software</a:t>
            </a: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chemeClr val="tx2"/>
                </a:solidFill>
              </a:rPr>
              <a:t>Hardening drivers</a:t>
            </a:r>
            <a:endParaRPr lang="en-US" sz="3600" dirty="0">
              <a:solidFill>
                <a:schemeClr val="tx2"/>
              </a:solidFill>
            </a:endParaRPr>
          </a:p>
        </p:txBody>
      </p:sp>
      <p:sp>
        <p:nvSpPr>
          <p:cNvPr id="3" name="Content Placeholder 2"/>
          <p:cNvSpPr>
            <a:spLocks noGrp="1"/>
          </p:cNvSpPr>
          <p:nvPr>
            <p:ph idx="1"/>
          </p:nvPr>
        </p:nvSpPr>
        <p:spPr/>
        <p:txBody>
          <a:bodyPr>
            <a:normAutofit/>
          </a:bodyPr>
          <a:lstStyle/>
          <a:p>
            <a:r>
              <a:rPr lang="en-US" sz="2800" dirty="0" smtClean="0"/>
              <a:t>Finding sensitive code</a:t>
            </a:r>
          </a:p>
          <a:p>
            <a:pPr lvl="1">
              <a:buFont typeface="Corbel" pitchFamily="34" charset="0"/>
              <a:buChar char="»"/>
            </a:pPr>
            <a:r>
              <a:rPr lang="en-US" sz="2600" dirty="0" smtClean="0">
                <a:solidFill>
                  <a:schemeClr val="accent3"/>
                </a:solidFill>
              </a:rPr>
              <a:t>First pass: Identify variables that contain data from the device</a:t>
            </a:r>
          </a:p>
          <a:p>
            <a:pPr lvl="1">
              <a:buFont typeface="Corbel" pitchFamily="34" charset="0"/>
              <a:buChar char="»"/>
            </a:pPr>
            <a:r>
              <a:rPr lang="en-US" sz="2600" dirty="0" smtClean="0">
                <a:solidFill>
                  <a:schemeClr val="accent3"/>
                </a:solidFill>
              </a:rPr>
              <a:t>We call </a:t>
            </a:r>
            <a:r>
              <a:rPr lang="en-US" sz="2600" dirty="0">
                <a:solidFill>
                  <a:schemeClr val="accent3"/>
                </a:solidFill>
              </a:rPr>
              <a:t>them as </a:t>
            </a:r>
            <a:r>
              <a:rPr lang="en-US" sz="2600" dirty="0" smtClean="0">
                <a:solidFill>
                  <a:srgbClr val="FF0000"/>
                </a:solidFill>
              </a:rPr>
              <a:t>tainted</a:t>
            </a:r>
            <a:r>
              <a:rPr lang="en-US" sz="2600" dirty="0" smtClean="0">
                <a:solidFill>
                  <a:schemeClr val="accent3"/>
                </a:solidFill>
              </a:rPr>
              <a:t> variables.</a:t>
            </a:r>
          </a:p>
        </p:txBody>
      </p:sp>
      <p:sp>
        <p:nvSpPr>
          <p:cNvPr id="5" name="Date Placeholder 4"/>
          <p:cNvSpPr>
            <a:spLocks noGrp="1"/>
          </p:cNvSpPr>
          <p:nvPr>
            <p:ph type="dt" sz="half" idx="10"/>
          </p:nvPr>
        </p:nvSpPr>
        <p:spPr/>
        <p:txBody>
          <a:bodyPr/>
          <a:lstStyle/>
          <a:p>
            <a:fld id="{800375D7-7DF1-A447-B749-037F273ECEEE}" type="datetime1">
              <a:rPr lang="en-US" smtClean="0"/>
              <a:pPr/>
              <a:t>9/8/11</a:t>
            </a:fld>
            <a:endParaRPr lang="en-US"/>
          </a:p>
        </p:txBody>
      </p:sp>
      <p:sp>
        <p:nvSpPr>
          <p:cNvPr id="7" name="Footer Placeholder 6"/>
          <p:cNvSpPr>
            <a:spLocks noGrp="1"/>
          </p:cNvSpPr>
          <p:nvPr>
            <p:ph type="ftr" sz="quarter" idx="11"/>
          </p:nvPr>
        </p:nvSpPr>
        <p:spPr/>
        <p:txBody>
          <a:bodyPr/>
          <a:lstStyle/>
          <a:p>
            <a:r>
              <a:rPr lang="en-US" smtClean="0"/>
              <a:t>Tolerating Hardware Device Failures in Software</a:t>
            </a:r>
            <a:endParaRPr lang="en-US"/>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chemeClr val="tx2"/>
                </a:solidFill>
              </a:rPr>
              <a:t>Finding sensitive code</a:t>
            </a:r>
            <a:endParaRPr lang="en-US" sz="3600" dirty="0">
              <a:solidFill>
                <a:schemeClr val="tx2"/>
              </a:solidFill>
            </a:endParaRPr>
          </a:p>
        </p:txBody>
      </p:sp>
      <p:sp>
        <p:nvSpPr>
          <p:cNvPr id="3" name="Content Placeholder 2"/>
          <p:cNvSpPr>
            <a:spLocks noGrp="1"/>
          </p:cNvSpPr>
          <p:nvPr>
            <p:ph idx="1"/>
          </p:nvPr>
        </p:nvSpPr>
        <p:spPr/>
        <p:txBody>
          <a:bodyPr>
            <a:normAutofit/>
          </a:bodyPr>
          <a:lstStyle/>
          <a:p>
            <a:pPr>
              <a:buNone/>
            </a:pPr>
            <a:r>
              <a:rPr lang="en-US" dirty="0" smtClean="0"/>
              <a:t>First pass: Identify tainted variables</a:t>
            </a:r>
          </a:p>
        </p:txBody>
      </p:sp>
      <p:sp>
        <p:nvSpPr>
          <p:cNvPr id="5" name="Date Placeholder 4"/>
          <p:cNvSpPr>
            <a:spLocks noGrp="1"/>
          </p:cNvSpPr>
          <p:nvPr>
            <p:ph type="dt" sz="half" idx="10"/>
          </p:nvPr>
        </p:nvSpPr>
        <p:spPr/>
        <p:txBody>
          <a:bodyPr/>
          <a:lstStyle/>
          <a:p>
            <a:fld id="{7B653FC7-2139-264D-97FE-1877A628D4E2}" type="datetime1">
              <a:rPr lang="en-US" smtClean="0"/>
              <a:pPr/>
              <a:t>9/8/11</a:t>
            </a:fld>
            <a:endParaRPr lang="en-US"/>
          </a:p>
        </p:txBody>
      </p:sp>
      <p:sp>
        <p:nvSpPr>
          <p:cNvPr id="7" name="Footer Placeholder 6"/>
          <p:cNvSpPr>
            <a:spLocks noGrp="1"/>
          </p:cNvSpPr>
          <p:nvPr>
            <p:ph type="ftr" sz="quarter" idx="11"/>
          </p:nvPr>
        </p:nvSpPr>
        <p:spPr/>
        <p:txBody>
          <a:bodyPr/>
          <a:lstStyle/>
          <a:p>
            <a:r>
              <a:rPr lang="en-US" smtClean="0"/>
              <a:t>Tolerating Hardware Device Failures in Software</a:t>
            </a:r>
            <a:endParaRPr lang="en-US"/>
          </a:p>
        </p:txBody>
      </p:sp>
      <p:sp>
        <p:nvSpPr>
          <p:cNvPr id="8" name="Rounded Rectangle 7"/>
          <p:cNvSpPr/>
          <p:nvPr/>
        </p:nvSpPr>
        <p:spPr>
          <a:xfrm>
            <a:off x="533400" y="2819400"/>
            <a:ext cx="4800600" cy="3505200"/>
          </a:xfrm>
          <a:prstGeom prst="roundRect">
            <a:avLst/>
          </a:prstGeom>
          <a:effectLst>
            <a:outerShdw blurRad="50800" dist="381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rtlCol="0" anchor="ctr"/>
          <a:lstStyle/>
          <a:p>
            <a:endParaRPr lang="en-US" sz="2000" dirty="0" smtClean="0">
              <a:latin typeface="Consolas" pitchFamily="49" charset="0"/>
            </a:endParaRPr>
          </a:p>
          <a:p>
            <a:r>
              <a:rPr lang="en-US" sz="2000" dirty="0" smtClean="0">
                <a:latin typeface="Consolas" pitchFamily="49" charset="0"/>
              </a:rPr>
              <a:t>int test ()	{</a:t>
            </a:r>
          </a:p>
          <a:p>
            <a:r>
              <a:rPr lang="en-US" sz="2000" dirty="0" smtClean="0">
                <a:latin typeface="Consolas" pitchFamily="49" charset="0"/>
              </a:rPr>
              <a:t>	a = </a:t>
            </a:r>
            <a:r>
              <a:rPr lang="en-US" sz="2000" dirty="0" err="1" smtClean="0">
                <a:latin typeface="Consolas" pitchFamily="49" charset="0"/>
              </a:rPr>
              <a:t>readl</a:t>
            </a:r>
            <a:r>
              <a:rPr lang="en-US" sz="2000" dirty="0" smtClean="0">
                <a:latin typeface="Consolas" pitchFamily="49" charset="0"/>
              </a:rPr>
              <a:t>();</a:t>
            </a:r>
          </a:p>
          <a:p>
            <a:r>
              <a:rPr lang="en-US" sz="2000" dirty="0" smtClean="0">
                <a:latin typeface="Consolas" pitchFamily="49" charset="0"/>
              </a:rPr>
              <a:t>	b = </a:t>
            </a:r>
            <a:r>
              <a:rPr lang="en-US" sz="2000" dirty="0" err="1" smtClean="0">
                <a:latin typeface="Consolas" pitchFamily="49" charset="0"/>
              </a:rPr>
              <a:t>inb</a:t>
            </a:r>
            <a:r>
              <a:rPr lang="en-US" sz="2000" dirty="0" smtClean="0">
                <a:latin typeface="Consolas" pitchFamily="49" charset="0"/>
              </a:rPr>
              <a:t>();</a:t>
            </a:r>
          </a:p>
          <a:p>
            <a:r>
              <a:rPr lang="en-US" sz="2000" dirty="0" smtClean="0">
                <a:latin typeface="Consolas" pitchFamily="49" charset="0"/>
              </a:rPr>
              <a:t>	c = b;</a:t>
            </a:r>
          </a:p>
          <a:p>
            <a:r>
              <a:rPr lang="en-US" sz="2000" dirty="0" smtClean="0">
                <a:latin typeface="Consolas" pitchFamily="49" charset="0"/>
              </a:rPr>
              <a:t>	d = c + 2;</a:t>
            </a:r>
          </a:p>
          <a:p>
            <a:r>
              <a:rPr lang="en-US" sz="2000" dirty="0" smtClean="0">
                <a:latin typeface="Consolas" pitchFamily="49" charset="0"/>
              </a:rPr>
              <a:t>	return </a:t>
            </a:r>
            <a:r>
              <a:rPr lang="en-US" sz="2000" dirty="0" err="1" smtClean="0">
                <a:latin typeface="Consolas" pitchFamily="49" charset="0"/>
              </a:rPr>
              <a:t>d</a:t>
            </a:r>
            <a:r>
              <a:rPr lang="en-US" sz="2000" dirty="0" smtClean="0">
                <a:latin typeface="Consolas" pitchFamily="49" charset="0"/>
              </a:rPr>
              <a:t>;</a:t>
            </a:r>
          </a:p>
          <a:p>
            <a:r>
              <a:rPr lang="en-US" sz="2000" dirty="0">
                <a:latin typeface="Consolas" pitchFamily="49" charset="0"/>
              </a:rPr>
              <a:t>}</a:t>
            </a:r>
            <a:endParaRPr lang="en-US" sz="2000" dirty="0" smtClean="0">
              <a:latin typeface="Consolas" pitchFamily="49" charset="0"/>
            </a:endParaRPr>
          </a:p>
          <a:p>
            <a:r>
              <a:rPr lang="en-US" sz="2000" dirty="0" smtClean="0">
                <a:latin typeface="Consolas" pitchFamily="49" charset="0"/>
              </a:rPr>
              <a:t>int set()	{</a:t>
            </a:r>
            <a:endParaRPr lang="en-US" sz="2000" dirty="0">
              <a:latin typeface="Consolas" pitchFamily="49" charset="0"/>
            </a:endParaRPr>
          </a:p>
          <a:p>
            <a:r>
              <a:rPr lang="en-US" sz="2000" dirty="0" smtClean="0">
                <a:latin typeface="Consolas" pitchFamily="49" charset="0"/>
              </a:rPr>
              <a:t>       e = test();</a:t>
            </a:r>
          </a:p>
          <a:p>
            <a:r>
              <a:rPr lang="en-US" sz="2000" dirty="0" smtClean="0">
                <a:latin typeface="Consolas" pitchFamily="49" charset="0"/>
              </a:rPr>
              <a:t>}</a:t>
            </a:r>
          </a:p>
          <a:p>
            <a:endParaRPr lang="en-US" sz="2000" dirty="0">
              <a:latin typeface="Consolas" pitchFamily="49" charset="0"/>
            </a:endParaRPr>
          </a:p>
        </p:txBody>
      </p:sp>
      <p:sp>
        <p:nvSpPr>
          <p:cNvPr id="9" name="Rounded Rectangle 8"/>
          <p:cNvSpPr/>
          <p:nvPr/>
        </p:nvSpPr>
        <p:spPr>
          <a:xfrm>
            <a:off x="5715000" y="2819400"/>
            <a:ext cx="2667000" cy="3429000"/>
          </a:xfrm>
          <a:prstGeom prst="roundRect">
            <a:avLst/>
          </a:prstGeom>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t" anchorCtr="0"/>
          <a:lstStyle/>
          <a:p>
            <a:pPr algn="ctr"/>
            <a:r>
              <a:rPr lang="en-US" sz="2000" dirty="0" smtClean="0">
                <a:latin typeface="Consolas" pitchFamily="49" charset="0"/>
              </a:rPr>
              <a:t>Tainted Variables</a:t>
            </a:r>
          </a:p>
          <a:p>
            <a:pPr algn="ctr"/>
            <a:r>
              <a:rPr lang="en-US" sz="2000" dirty="0" smtClean="0">
                <a:latin typeface="Consolas" pitchFamily="49" charset="0"/>
              </a:rPr>
              <a:t>a</a:t>
            </a:r>
          </a:p>
          <a:p>
            <a:pPr algn="ctr"/>
            <a:r>
              <a:rPr lang="en-US" sz="2000" dirty="0" smtClean="0">
                <a:latin typeface="Consolas" pitchFamily="49" charset="0"/>
              </a:rPr>
              <a:t>b</a:t>
            </a:r>
          </a:p>
          <a:p>
            <a:pPr algn="ctr"/>
            <a:r>
              <a:rPr lang="en-US" sz="2000" dirty="0" smtClean="0">
                <a:latin typeface="Consolas" pitchFamily="49" charset="0"/>
              </a:rPr>
              <a:t>c</a:t>
            </a:r>
          </a:p>
          <a:p>
            <a:pPr algn="ctr"/>
            <a:r>
              <a:rPr lang="en-US" sz="2000" dirty="0" err="1" smtClean="0">
                <a:latin typeface="Consolas" pitchFamily="49" charset="0"/>
              </a:rPr>
              <a:t>d</a:t>
            </a:r>
            <a:endParaRPr lang="en-US" sz="2000" dirty="0" smtClean="0">
              <a:latin typeface="Consolas" pitchFamily="49" charset="0"/>
            </a:endParaRPr>
          </a:p>
          <a:p>
            <a:pPr algn="ctr"/>
            <a:r>
              <a:rPr lang="en-US" sz="2000" dirty="0" smtClean="0">
                <a:latin typeface="Consolas" pitchFamily="49" charset="0"/>
              </a:rPr>
              <a:t>test()</a:t>
            </a:r>
          </a:p>
          <a:p>
            <a:pPr algn="ctr"/>
            <a:r>
              <a:rPr lang="en-US" sz="2000" dirty="0">
                <a:latin typeface="Consolas" pitchFamily="49" charset="0"/>
              </a:rPr>
              <a:t>e</a:t>
            </a:r>
            <a:endParaRPr lang="en-US" sz="2000" dirty="0" smtClean="0">
              <a:latin typeface="Consolas" pitchFamily="49"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allAtOnce"/>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chemeClr val="tx2"/>
                </a:solidFill>
              </a:rPr>
              <a:t>Detecting risky uses of tainted variables</a:t>
            </a:r>
            <a:endParaRPr lang="en-US" sz="3600" dirty="0">
              <a:solidFill>
                <a:schemeClr val="tx2"/>
              </a:solidFill>
            </a:endParaRPr>
          </a:p>
        </p:txBody>
      </p:sp>
      <p:sp>
        <p:nvSpPr>
          <p:cNvPr id="3" name="Content Placeholder 2"/>
          <p:cNvSpPr>
            <a:spLocks noGrp="1"/>
          </p:cNvSpPr>
          <p:nvPr>
            <p:ph idx="1"/>
          </p:nvPr>
        </p:nvSpPr>
        <p:spPr/>
        <p:txBody>
          <a:bodyPr>
            <a:normAutofit/>
          </a:bodyPr>
          <a:lstStyle/>
          <a:p>
            <a:r>
              <a:rPr lang="en-US" sz="2800" dirty="0" smtClean="0"/>
              <a:t>Second pass: </a:t>
            </a:r>
            <a:r>
              <a:rPr lang="en-US" sz="2800" dirty="0"/>
              <a:t>F</a:t>
            </a:r>
            <a:r>
              <a:rPr lang="en-US" sz="2800" dirty="0" smtClean="0"/>
              <a:t>inding hardware dependence bugs</a:t>
            </a:r>
          </a:p>
          <a:p>
            <a:pPr lvl="1">
              <a:buFont typeface="Corbel" pitchFamily="34" charset="0"/>
              <a:buChar char="»"/>
            </a:pPr>
            <a:r>
              <a:rPr lang="en-US" sz="2600" dirty="0" smtClean="0">
                <a:solidFill>
                  <a:schemeClr val="accent3"/>
                </a:solidFill>
              </a:rPr>
              <a:t>Identify </a:t>
            </a:r>
            <a:r>
              <a:rPr lang="en-US" sz="2600" dirty="0" smtClean="0">
                <a:solidFill>
                  <a:srgbClr val="FF0000"/>
                </a:solidFill>
              </a:rPr>
              <a:t>risky uses</a:t>
            </a:r>
            <a:r>
              <a:rPr lang="en-US" sz="2600" dirty="0" smtClean="0">
                <a:solidFill>
                  <a:schemeClr val="accent3"/>
                </a:solidFill>
              </a:rPr>
              <a:t> of tainted variables</a:t>
            </a:r>
          </a:p>
          <a:p>
            <a:pPr lvl="1">
              <a:buNone/>
            </a:pPr>
            <a:endParaRPr lang="en-US" sz="2600" dirty="0" smtClean="0">
              <a:solidFill>
                <a:schemeClr val="accent3"/>
              </a:solidFill>
            </a:endParaRPr>
          </a:p>
          <a:p>
            <a:r>
              <a:rPr lang="en-US" sz="2600" dirty="0" smtClean="0"/>
              <a:t>Example: Infinite polling</a:t>
            </a:r>
          </a:p>
          <a:p>
            <a:pPr lvl="1">
              <a:buFont typeface="Corbel" pitchFamily="34" charset="0"/>
              <a:buChar char="»"/>
            </a:pPr>
            <a:r>
              <a:rPr lang="en-US" sz="2600" dirty="0" smtClean="0">
                <a:solidFill>
                  <a:schemeClr val="accent3"/>
                </a:solidFill>
              </a:rPr>
              <a:t>Driver waiting for device to enter particular state</a:t>
            </a:r>
          </a:p>
          <a:p>
            <a:pPr lvl="1">
              <a:buFont typeface="Corbel" pitchFamily="34" charset="0"/>
              <a:buChar char="»"/>
            </a:pPr>
            <a:r>
              <a:rPr lang="en-US" sz="2600" dirty="0" smtClean="0">
                <a:solidFill>
                  <a:schemeClr val="accent3"/>
                </a:solidFill>
              </a:rPr>
              <a:t>Solution: Detect loops where all terminating conditions depend on tainted variables</a:t>
            </a:r>
          </a:p>
          <a:p>
            <a:pPr lvl="1">
              <a:buNone/>
            </a:pPr>
            <a:endParaRPr lang="en-US" sz="2600" dirty="0" smtClean="0">
              <a:solidFill>
                <a:schemeClr val="accent3"/>
              </a:solidFill>
            </a:endParaRPr>
          </a:p>
        </p:txBody>
      </p:sp>
      <p:sp>
        <p:nvSpPr>
          <p:cNvPr id="5" name="Date Placeholder 4"/>
          <p:cNvSpPr>
            <a:spLocks noGrp="1"/>
          </p:cNvSpPr>
          <p:nvPr>
            <p:ph type="dt" sz="half" idx="10"/>
          </p:nvPr>
        </p:nvSpPr>
        <p:spPr/>
        <p:txBody>
          <a:bodyPr/>
          <a:lstStyle/>
          <a:p>
            <a:fld id="{7C6DA2CE-5FF6-9344-AF4F-5CF6EFAECC8B}" type="datetime1">
              <a:rPr lang="en-US" smtClean="0"/>
              <a:pPr/>
              <a:t>9/8/11</a:t>
            </a:fld>
            <a:endParaRPr lang="en-US"/>
          </a:p>
        </p:txBody>
      </p:sp>
      <p:sp>
        <p:nvSpPr>
          <p:cNvPr id="7" name="Footer Placeholder 6"/>
          <p:cNvSpPr>
            <a:spLocks noGrp="1"/>
          </p:cNvSpPr>
          <p:nvPr>
            <p:ph type="ftr" sz="quarter" idx="11"/>
          </p:nvPr>
        </p:nvSpPr>
        <p:spPr/>
        <p:txBody>
          <a:bodyPr/>
          <a:lstStyle/>
          <a:p>
            <a:r>
              <a:rPr lang="en-US" smtClean="0"/>
              <a:t>Tolerating Hardware Device Failures in Software</a:t>
            </a:r>
            <a:endParaRPr lang="en-US"/>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chemeClr val="tx2"/>
                </a:solidFill>
              </a:rPr>
              <a:t>Example: Infinite polling</a:t>
            </a:r>
            <a:endParaRPr lang="en-US" sz="3600" dirty="0">
              <a:solidFill>
                <a:schemeClr val="tx2"/>
              </a:solidFill>
            </a:endParaRPr>
          </a:p>
        </p:txBody>
      </p:sp>
      <p:sp>
        <p:nvSpPr>
          <p:cNvPr id="3" name="Content Placeholder 2"/>
          <p:cNvSpPr>
            <a:spLocks noGrp="1"/>
          </p:cNvSpPr>
          <p:nvPr>
            <p:ph idx="1"/>
          </p:nvPr>
        </p:nvSpPr>
        <p:spPr/>
        <p:txBody>
          <a:bodyPr>
            <a:normAutofit/>
          </a:bodyPr>
          <a:lstStyle/>
          <a:p>
            <a:pPr>
              <a:buNone/>
            </a:pPr>
            <a:r>
              <a:rPr lang="en-US" sz="2800" dirty="0" smtClean="0"/>
              <a:t>Tainted variables used for critical timing decisions</a:t>
            </a:r>
            <a:endParaRPr lang="en-US" sz="2600" dirty="0" smtClean="0">
              <a:solidFill>
                <a:schemeClr val="accent1"/>
              </a:solidFill>
            </a:endParaRPr>
          </a:p>
          <a:p>
            <a:pPr lvl="2">
              <a:buNone/>
            </a:pPr>
            <a:endParaRPr lang="en-US" sz="2200" dirty="0" smtClean="0">
              <a:solidFill>
                <a:schemeClr val="accent1"/>
              </a:solidFill>
            </a:endParaRPr>
          </a:p>
        </p:txBody>
      </p:sp>
      <p:sp>
        <p:nvSpPr>
          <p:cNvPr id="5" name="Date Placeholder 4"/>
          <p:cNvSpPr>
            <a:spLocks noGrp="1"/>
          </p:cNvSpPr>
          <p:nvPr>
            <p:ph type="dt" sz="half" idx="10"/>
          </p:nvPr>
        </p:nvSpPr>
        <p:spPr/>
        <p:txBody>
          <a:bodyPr/>
          <a:lstStyle/>
          <a:p>
            <a:fld id="{F3E80C19-1D17-0942-A522-BCB5246223E4}" type="datetime1">
              <a:rPr lang="en-US" smtClean="0"/>
              <a:pPr/>
              <a:t>9/8/11</a:t>
            </a:fld>
            <a:endParaRPr lang="en-US"/>
          </a:p>
        </p:txBody>
      </p:sp>
      <p:sp>
        <p:nvSpPr>
          <p:cNvPr id="7" name="Footer Placeholder 6"/>
          <p:cNvSpPr>
            <a:spLocks noGrp="1"/>
          </p:cNvSpPr>
          <p:nvPr>
            <p:ph type="ftr" sz="quarter" idx="11"/>
          </p:nvPr>
        </p:nvSpPr>
        <p:spPr/>
        <p:txBody>
          <a:bodyPr/>
          <a:lstStyle/>
          <a:p>
            <a:r>
              <a:rPr lang="en-US" smtClean="0"/>
              <a:t>Tolerating Hardware Device Failures in Software</a:t>
            </a:r>
            <a:endParaRPr lang="en-US"/>
          </a:p>
        </p:txBody>
      </p:sp>
      <p:grpSp>
        <p:nvGrpSpPr>
          <p:cNvPr id="4" name="Group 3"/>
          <p:cNvGrpSpPr/>
          <p:nvPr/>
        </p:nvGrpSpPr>
        <p:grpSpPr>
          <a:xfrm>
            <a:off x="762000" y="2895600"/>
            <a:ext cx="7772400" cy="3188732"/>
            <a:chOff x="762000" y="3048000"/>
            <a:chExt cx="7772400" cy="3188732"/>
          </a:xfrm>
        </p:grpSpPr>
        <p:sp>
          <p:nvSpPr>
            <p:cNvPr id="8" name="Rounded Rectangle 7"/>
            <p:cNvSpPr/>
            <p:nvPr/>
          </p:nvSpPr>
          <p:spPr>
            <a:xfrm>
              <a:off x="762000" y="3048000"/>
              <a:ext cx="7772400" cy="2971800"/>
            </a:xfrm>
            <a:prstGeom prst="roundRect">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t"/>
            <a:lstStyle/>
            <a:p>
              <a:r>
                <a:rPr lang="en-US" dirty="0" smtClean="0">
                  <a:latin typeface="Consolas"/>
                  <a:cs typeface="Consolas"/>
                </a:rPr>
                <a:t>static int amd8111e_read_phy(………)</a:t>
              </a:r>
            </a:p>
            <a:p>
              <a:r>
                <a:rPr lang="en-US" dirty="0" smtClean="0">
                  <a:latin typeface="Consolas"/>
                  <a:cs typeface="Consolas"/>
                </a:rPr>
                <a:t>{</a:t>
              </a:r>
            </a:p>
            <a:p>
              <a:r>
                <a:rPr lang="en-US" dirty="0" smtClean="0">
                  <a:latin typeface="Consolas"/>
                  <a:cs typeface="Consolas"/>
                </a:rPr>
                <a:t> ...</a:t>
              </a:r>
            </a:p>
            <a:p>
              <a:r>
                <a:rPr lang="en-US" dirty="0" smtClean="0">
                  <a:latin typeface="Consolas"/>
                  <a:cs typeface="Consolas"/>
                </a:rPr>
                <a:t>  reg_val = readl(mmio + PHY_ACCESS);</a:t>
              </a:r>
            </a:p>
            <a:p>
              <a:r>
                <a:rPr lang="en-US" dirty="0" smtClean="0">
                  <a:solidFill>
                    <a:srgbClr val="FF0000"/>
                  </a:solidFill>
                  <a:latin typeface="Consolas"/>
                  <a:cs typeface="Consolas"/>
                </a:rPr>
                <a:t>  while (reg_val &amp; PHY_CMD_ACTIVE)</a:t>
              </a:r>
            </a:p>
            <a:p>
              <a:r>
                <a:rPr lang="en-US" dirty="0" smtClean="0">
                  <a:latin typeface="Consolas"/>
                  <a:cs typeface="Consolas"/>
                </a:rPr>
                <a:t>	reg_val = readl(mmio + PHY_ACCESS)</a:t>
              </a:r>
            </a:p>
            <a:p>
              <a:r>
                <a:rPr lang="en-US" dirty="0" smtClean="0">
                  <a:latin typeface="Consolas"/>
                  <a:cs typeface="Consolas"/>
                </a:rPr>
                <a:t>  .</a:t>
              </a:r>
            </a:p>
            <a:p>
              <a:r>
                <a:rPr lang="en-US" dirty="0" smtClean="0">
                  <a:latin typeface="Consolas"/>
                  <a:cs typeface="Consolas"/>
                </a:rPr>
                <a:t>}</a:t>
              </a:r>
            </a:p>
          </p:txBody>
        </p:sp>
        <p:sp>
          <p:nvSpPr>
            <p:cNvPr id="9" name="TextBox 8"/>
            <p:cNvSpPr txBox="1"/>
            <p:nvPr/>
          </p:nvSpPr>
          <p:spPr>
            <a:xfrm>
              <a:off x="2895600" y="5867400"/>
              <a:ext cx="4880438" cy="369332"/>
            </a:xfrm>
            <a:prstGeom prst="rect">
              <a:avLst/>
            </a:prstGeom>
            <a:solidFill>
              <a:schemeClr val="bg1"/>
            </a:solidFill>
            <a:ln>
              <a:solidFill>
                <a:schemeClr val="tx1"/>
              </a:solidFill>
            </a:ln>
          </p:spPr>
          <p:txBody>
            <a:bodyPr wrap="none" rtlCol="0">
              <a:spAutoFit/>
            </a:bodyPr>
            <a:lstStyle/>
            <a:p>
              <a:r>
                <a:rPr lang="en-US" dirty="0" smtClean="0">
                  <a:latin typeface="Consolas"/>
                  <a:cs typeface="Consolas"/>
                </a:rPr>
                <a:t>AMD 8111e network driver(amd8111e.c)</a:t>
              </a:r>
              <a:endParaRPr lang="en-US" dirty="0"/>
            </a:p>
          </p:txBody>
        </p:sp>
      </p:gr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chemeClr val="tx2"/>
                </a:solidFill>
              </a:rPr>
              <a:t>Not all bugs are obvious</a:t>
            </a:r>
            <a:endParaRPr lang="en-US" sz="3600" dirty="0">
              <a:solidFill>
                <a:schemeClr val="tx2"/>
              </a:solidFill>
            </a:endParaRPr>
          </a:p>
        </p:txBody>
      </p:sp>
      <p:sp>
        <p:nvSpPr>
          <p:cNvPr id="3" name="Content Placeholder 2"/>
          <p:cNvSpPr>
            <a:spLocks noGrp="1"/>
          </p:cNvSpPr>
          <p:nvPr>
            <p:ph idx="1"/>
          </p:nvPr>
        </p:nvSpPr>
        <p:spPr/>
        <p:txBody>
          <a:bodyPr>
            <a:normAutofit/>
          </a:bodyPr>
          <a:lstStyle/>
          <a:p>
            <a:pPr>
              <a:buNone/>
            </a:pPr>
            <a:endParaRPr lang="en-US" sz="2600" dirty="0" smtClean="0">
              <a:solidFill>
                <a:schemeClr val="accent3"/>
              </a:solidFill>
            </a:endParaRPr>
          </a:p>
          <a:p>
            <a:pPr lvl="2">
              <a:buNone/>
            </a:pPr>
            <a:endParaRPr lang="en-US" sz="2200" dirty="0" smtClean="0">
              <a:solidFill>
                <a:schemeClr val="accent1"/>
              </a:solidFill>
            </a:endParaRPr>
          </a:p>
        </p:txBody>
      </p:sp>
      <p:sp>
        <p:nvSpPr>
          <p:cNvPr id="5" name="Date Placeholder 4"/>
          <p:cNvSpPr>
            <a:spLocks noGrp="1"/>
          </p:cNvSpPr>
          <p:nvPr>
            <p:ph type="dt" sz="half" idx="10"/>
          </p:nvPr>
        </p:nvSpPr>
        <p:spPr/>
        <p:txBody>
          <a:bodyPr/>
          <a:lstStyle/>
          <a:p>
            <a:fld id="{A9E31C04-112C-C543-9BDA-FCAD1C65A313}" type="datetime1">
              <a:rPr lang="en-US" smtClean="0"/>
              <a:pPr/>
              <a:t>9/8/11</a:t>
            </a:fld>
            <a:endParaRPr lang="en-US"/>
          </a:p>
        </p:txBody>
      </p:sp>
      <p:sp>
        <p:nvSpPr>
          <p:cNvPr id="7" name="Footer Placeholder 6"/>
          <p:cNvSpPr>
            <a:spLocks noGrp="1"/>
          </p:cNvSpPr>
          <p:nvPr>
            <p:ph type="ftr" sz="quarter" idx="11"/>
          </p:nvPr>
        </p:nvSpPr>
        <p:spPr/>
        <p:txBody>
          <a:bodyPr/>
          <a:lstStyle/>
          <a:p>
            <a:r>
              <a:rPr lang="en-US" smtClean="0"/>
              <a:t>Tolerating Hardware Device Failures in Software</a:t>
            </a:r>
            <a:endParaRPr lang="en-US"/>
          </a:p>
        </p:txBody>
      </p:sp>
      <p:sp>
        <p:nvSpPr>
          <p:cNvPr id="8" name="Rounded Rectangle 7"/>
          <p:cNvSpPr/>
          <p:nvPr/>
        </p:nvSpPr>
        <p:spPr>
          <a:xfrm>
            <a:off x="304800" y="1600200"/>
            <a:ext cx="8610600" cy="4267200"/>
          </a:xfrm>
          <a:prstGeom prst="roundRect">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t"/>
          <a:lstStyle/>
          <a:p>
            <a:r>
              <a:rPr lang="en-US" sz="1200" dirty="0" smtClean="0">
                <a:solidFill>
                  <a:srgbClr val="FF0000"/>
                </a:solidFill>
                <a:latin typeface="Consolas"/>
                <a:cs typeface="Consolas"/>
              </a:rPr>
              <a:t> </a:t>
            </a:r>
            <a:r>
              <a:rPr lang="en-US" sz="1200" dirty="0" smtClean="0">
                <a:solidFill>
                  <a:schemeClr val="tx1"/>
                </a:solidFill>
                <a:latin typeface="Consolas"/>
                <a:cs typeface="Consolas"/>
              </a:rPr>
              <a:t>while</a:t>
            </a:r>
            <a:r>
              <a:rPr lang="en-US" sz="1200" dirty="0" smtClean="0">
                <a:solidFill>
                  <a:srgbClr val="FF0000"/>
                </a:solidFill>
                <a:latin typeface="Consolas"/>
                <a:cs typeface="Consolas"/>
              </a:rPr>
              <a:t> (DAC960_PD_StatusAvailableP(</a:t>
            </a:r>
            <a:r>
              <a:rPr lang="en-US" sz="1200" dirty="0" err="1" smtClean="0">
                <a:solidFill>
                  <a:srgbClr val="FF0000"/>
                </a:solidFill>
                <a:latin typeface="Consolas"/>
                <a:cs typeface="Consolas"/>
              </a:rPr>
              <a:t>ControllerBaseAddress</a:t>
            </a:r>
            <a:r>
              <a:rPr lang="en-US" sz="1200" dirty="0" smtClean="0">
                <a:solidFill>
                  <a:srgbClr val="FF0000"/>
                </a:solidFill>
                <a:latin typeface="Consolas"/>
                <a:cs typeface="Consolas"/>
              </a:rPr>
              <a:t>))</a:t>
            </a:r>
          </a:p>
          <a:p>
            <a:r>
              <a:rPr lang="en-US" sz="1200" dirty="0" smtClean="0">
                <a:solidFill>
                  <a:schemeClr val="tx2"/>
                </a:solidFill>
                <a:latin typeface="Consolas"/>
                <a:cs typeface="Consolas"/>
              </a:rPr>
              <a:t> {</a:t>
            </a:r>
          </a:p>
          <a:p>
            <a:r>
              <a:rPr lang="en-US" sz="1200" dirty="0" smtClean="0">
                <a:solidFill>
                  <a:schemeClr val="tx2"/>
                </a:solidFill>
                <a:latin typeface="Consolas"/>
                <a:cs typeface="Consolas"/>
              </a:rPr>
              <a:t>      DAC960_V1_CommandIdentifier_T </a:t>
            </a:r>
            <a:r>
              <a:rPr lang="en-US" sz="1200" dirty="0" err="1" smtClean="0">
                <a:solidFill>
                  <a:schemeClr val="tx2"/>
                </a:solidFill>
                <a:latin typeface="Consolas"/>
                <a:cs typeface="Consolas"/>
              </a:rPr>
              <a:t>CommandIdentifier</a:t>
            </a:r>
            <a:r>
              <a:rPr lang="en-US" sz="1200" dirty="0" smtClean="0">
                <a:solidFill>
                  <a:schemeClr val="tx2"/>
                </a:solidFill>
                <a:latin typeface="Consolas"/>
                <a:cs typeface="Consolas"/>
              </a:rPr>
              <a:t>= DAC960_PD_ReadStatusCommandIdentifier 						(ControllerBaseAddress);</a:t>
            </a:r>
          </a:p>
          <a:p>
            <a:r>
              <a:rPr lang="en-US" sz="1200" dirty="0" smtClean="0">
                <a:solidFill>
                  <a:schemeClr val="tx2"/>
                </a:solidFill>
                <a:latin typeface="Consolas"/>
                <a:cs typeface="Consolas"/>
              </a:rPr>
              <a:t>      DAC960_Command_T *Command = Controller -&gt;Commands [CommandIdentifier-1];</a:t>
            </a:r>
          </a:p>
          <a:p>
            <a:r>
              <a:rPr lang="en-US" sz="1200" dirty="0" smtClean="0">
                <a:solidFill>
                  <a:schemeClr val="tx2"/>
                </a:solidFill>
                <a:latin typeface="Consolas"/>
                <a:cs typeface="Consolas"/>
              </a:rPr>
              <a:t>      DAC960_V1_CommandMailbox_T *</a:t>
            </a:r>
            <a:r>
              <a:rPr lang="en-US" sz="1200" dirty="0" err="1" smtClean="0">
                <a:solidFill>
                  <a:schemeClr val="tx2"/>
                </a:solidFill>
                <a:latin typeface="Consolas"/>
                <a:cs typeface="Consolas"/>
              </a:rPr>
              <a:t>CommandMailbox</a:t>
            </a:r>
            <a:r>
              <a:rPr lang="en-US" sz="1200" dirty="0" smtClean="0">
                <a:solidFill>
                  <a:schemeClr val="tx2"/>
                </a:solidFill>
                <a:latin typeface="Consolas"/>
                <a:cs typeface="Consolas"/>
              </a:rPr>
              <a:t> = &amp;Command-&gt;V1.CommandMailbox;</a:t>
            </a:r>
          </a:p>
          <a:p>
            <a:r>
              <a:rPr lang="en-US" sz="1200" dirty="0" smtClean="0">
                <a:solidFill>
                  <a:schemeClr val="tx2"/>
                </a:solidFill>
                <a:latin typeface="Consolas"/>
                <a:cs typeface="Consolas"/>
              </a:rPr>
              <a:t>      DAC960_V1_CommandOpcode_T </a:t>
            </a:r>
            <a:r>
              <a:rPr lang="en-US" sz="1200" dirty="0" err="1" smtClean="0">
                <a:solidFill>
                  <a:schemeClr val="tx2"/>
                </a:solidFill>
                <a:latin typeface="Consolas"/>
                <a:cs typeface="Consolas"/>
              </a:rPr>
              <a:t>CommandOpcode</a:t>
            </a:r>
            <a:r>
              <a:rPr lang="en-US" sz="1200" dirty="0" smtClean="0">
                <a:solidFill>
                  <a:schemeClr val="tx2"/>
                </a:solidFill>
                <a:latin typeface="Consolas"/>
                <a:cs typeface="Consolas"/>
              </a:rPr>
              <a:t>=</a:t>
            </a:r>
            <a:r>
              <a:rPr lang="en-US" sz="1200" dirty="0" err="1" smtClean="0">
                <a:solidFill>
                  <a:schemeClr val="tx2"/>
                </a:solidFill>
                <a:latin typeface="Consolas"/>
                <a:cs typeface="Consolas"/>
              </a:rPr>
              <a:t>CommandMailbox</a:t>
            </a:r>
            <a:r>
              <a:rPr lang="en-US" sz="1200" dirty="0" smtClean="0">
                <a:solidFill>
                  <a:schemeClr val="tx2"/>
                </a:solidFill>
                <a:latin typeface="Consolas"/>
                <a:cs typeface="Consolas"/>
              </a:rPr>
              <a:t>-&gt;</a:t>
            </a:r>
            <a:r>
              <a:rPr lang="en-US" sz="1200" dirty="0" err="1" smtClean="0">
                <a:solidFill>
                  <a:schemeClr val="tx2"/>
                </a:solidFill>
                <a:latin typeface="Consolas"/>
                <a:cs typeface="Consolas"/>
              </a:rPr>
              <a:t>Common.CommandOpcode</a:t>
            </a:r>
            <a:r>
              <a:rPr lang="en-US" sz="1200" dirty="0" smtClean="0">
                <a:solidFill>
                  <a:schemeClr val="tx2"/>
                </a:solidFill>
                <a:latin typeface="Consolas"/>
                <a:cs typeface="Consolas"/>
              </a:rPr>
              <a:t>;</a:t>
            </a:r>
          </a:p>
          <a:p>
            <a:r>
              <a:rPr lang="en-US" sz="1200" dirty="0" smtClean="0">
                <a:solidFill>
                  <a:schemeClr val="tx2"/>
                </a:solidFill>
                <a:latin typeface="Consolas"/>
                <a:cs typeface="Consolas"/>
              </a:rPr>
              <a:t>      Command-&gt;V1.CommandStatus =DAC960_PD_ReadStatusRegister(ControllerBaseAddress);</a:t>
            </a:r>
          </a:p>
          <a:p>
            <a:r>
              <a:rPr lang="en-US" sz="1200" dirty="0" smtClean="0">
                <a:solidFill>
                  <a:schemeClr val="tx2"/>
                </a:solidFill>
                <a:latin typeface="Consolas"/>
                <a:cs typeface="Consolas"/>
              </a:rPr>
              <a:t>      DAC960_PD_AcknowledgeInterrupt(</a:t>
            </a:r>
            <a:r>
              <a:rPr lang="en-US" sz="1200" dirty="0" err="1" smtClean="0">
                <a:solidFill>
                  <a:schemeClr val="tx2"/>
                </a:solidFill>
                <a:latin typeface="Consolas"/>
                <a:cs typeface="Consolas"/>
              </a:rPr>
              <a:t>ControllerBaseAddress</a:t>
            </a:r>
            <a:r>
              <a:rPr lang="en-US" sz="1200" dirty="0" smtClean="0">
                <a:solidFill>
                  <a:schemeClr val="tx2"/>
                </a:solidFill>
                <a:latin typeface="Consolas"/>
                <a:cs typeface="Consolas"/>
              </a:rPr>
              <a:t>);</a:t>
            </a:r>
          </a:p>
          <a:p>
            <a:r>
              <a:rPr lang="en-US" sz="1200" dirty="0" smtClean="0">
                <a:solidFill>
                  <a:schemeClr val="tx2"/>
                </a:solidFill>
                <a:latin typeface="Consolas"/>
                <a:cs typeface="Consolas"/>
              </a:rPr>
              <a:t>      DAC960_PD_AcknowledgeStatus(</a:t>
            </a:r>
            <a:r>
              <a:rPr lang="en-US" sz="1200" dirty="0" err="1" smtClean="0">
                <a:solidFill>
                  <a:schemeClr val="tx2"/>
                </a:solidFill>
                <a:latin typeface="Consolas"/>
                <a:cs typeface="Consolas"/>
              </a:rPr>
              <a:t>ControllerBaseAddress</a:t>
            </a:r>
            <a:r>
              <a:rPr lang="en-US" sz="1200" dirty="0" smtClean="0">
                <a:solidFill>
                  <a:schemeClr val="tx2"/>
                </a:solidFill>
                <a:latin typeface="Consolas"/>
                <a:cs typeface="Consolas"/>
              </a:rPr>
              <a:t>);</a:t>
            </a:r>
          </a:p>
          <a:p>
            <a:r>
              <a:rPr lang="en-US" sz="1200" dirty="0" smtClean="0">
                <a:solidFill>
                  <a:schemeClr val="tx2"/>
                </a:solidFill>
                <a:latin typeface="Consolas"/>
                <a:cs typeface="Consolas"/>
              </a:rPr>
              <a:t>      switch (</a:t>
            </a:r>
            <a:r>
              <a:rPr lang="en-US" sz="1200" dirty="0" err="1" smtClean="0">
                <a:solidFill>
                  <a:schemeClr val="tx2"/>
                </a:solidFill>
                <a:latin typeface="Consolas"/>
                <a:cs typeface="Consolas"/>
              </a:rPr>
              <a:t>CommandOpcode</a:t>
            </a:r>
            <a:r>
              <a:rPr lang="en-US" sz="1200" dirty="0" smtClean="0">
                <a:solidFill>
                  <a:schemeClr val="tx2"/>
                </a:solidFill>
                <a:latin typeface="Consolas"/>
                <a:cs typeface="Consolas"/>
              </a:rPr>
              <a:t>)</a:t>
            </a:r>
          </a:p>
          <a:p>
            <a:r>
              <a:rPr lang="en-US" sz="1200" dirty="0" smtClean="0">
                <a:solidFill>
                  <a:schemeClr val="tx2"/>
                </a:solidFill>
                <a:latin typeface="Consolas"/>
                <a:cs typeface="Consolas"/>
              </a:rPr>
              <a:t>        {</a:t>
            </a:r>
          </a:p>
          <a:p>
            <a:r>
              <a:rPr lang="en-US" sz="1200" dirty="0" smtClean="0">
                <a:solidFill>
                  <a:schemeClr val="tx2"/>
                </a:solidFill>
                <a:latin typeface="Consolas"/>
                <a:cs typeface="Consolas"/>
              </a:rPr>
              <a:t>        case DAC960_V1_Enquiry_Old:</a:t>
            </a:r>
          </a:p>
          <a:p>
            <a:r>
              <a:rPr lang="en-US" sz="1200" dirty="0" smtClean="0">
                <a:solidFill>
                  <a:schemeClr val="tx2"/>
                </a:solidFill>
                <a:latin typeface="Consolas"/>
                <a:cs typeface="Consolas"/>
              </a:rPr>
              <a:t>	DAC960_P_To_PD_TranslateReadWriteCommand(</a:t>
            </a:r>
            <a:r>
              <a:rPr lang="en-US" sz="1200" dirty="0" err="1" smtClean="0">
                <a:solidFill>
                  <a:schemeClr val="tx2"/>
                </a:solidFill>
                <a:latin typeface="Consolas"/>
                <a:cs typeface="Consolas"/>
              </a:rPr>
              <a:t>CommandMailbox</a:t>
            </a:r>
            <a:r>
              <a:rPr lang="en-US" sz="1200" dirty="0" smtClean="0">
                <a:solidFill>
                  <a:schemeClr val="tx2"/>
                </a:solidFill>
                <a:latin typeface="Consolas"/>
                <a:cs typeface="Consolas"/>
              </a:rPr>
              <a:t>);</a:t>
            </a:r>
          </a:p>
          <a:p>
            <a:r>
              <a:rPr lang="en-US" sz="1200" dirty="0" smtClean="0">
                <a:solidFill>
                  <a:schemeClr val="tx2"/>
                </a:solidFill>
                <a:latin typeface="Consolas"/>
                <a:cs typeface="Consolas"/>
              </a:rPr>
              <a:t>	…</a:t>
            </a:r>
          </a:p>
          <a:p>
            <a:r>
              <a:rPr lang="en-US" sz="1200" dirty="0" smtClean="0">
                <a:solidFill>
                  <a:schemeClr val="tx2"/>
                </a:solidFill>
                <a:latin typeface="Consolas"/>
                <a:cs typeface="Consolas"/>
              </a:rPr>
              <a:t>}</a:t>
            </a:r>
          </a:p>
          <a:p>
            <a:endParaRPr lang="en-US" sz="1200" dirty="0" smtClean="0">
              <a:solidFill>
                <a:schemeClr val="tx2"/>
              </a:solidFill>
              <a:latin typeface="Consolas"/>
              <a:cs typeface="Consolas"/>
            </a:endParaRPr>
          </a:p>
        </p:txBody>
      </p:sp>
      <p:sp>
        <p:nvSpPr>
          <p:cNvPr id="9" name="TextBox 8"/>
          <p:cNvSpPr txBox="1"/>
          <p:nvPr/>
        </p:nvSpPr>
        <p:spPr>
          <a:xfrm>
            <a:off x="3581400" y="5638800"/>
            <a:ext cx="4237057" cy="369332"/>
          </a:xfrm>
          <a:prstGeom prst="rect">
            <a:avLst/>
          </a:prstGeom>
          <a:solidFill>
            <a:schemeClr val="bg1"/>
          </a:solidFill>
          <a:ln>
            <a:solidFill>
              <a:schemeClr val="tx1"/>
            </a:solidFill>
          </a:ln>
        </p:spPr>
        <p:txBody>
          <a:bodyPr wrap="none" rtlCol="0">
            <a:spAutoFit/>
          </a:bodyPr>
          <a:lstStyle/>
          <a:p>
            <a:r>
              <a:rPr lang="en-US" dirty="0" smtClean="0">
                <a:latin typeface="Consolas"/>
                <a:cs typeface="Consolas"/>
              </a:rPr>
              <a:t>DAC960 Raid Controller(DAC960.c)</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chemeClr val="tx2"/>
                </a:solidFill>
              </a:rPr>
              <a:t>Detecting risky uses of tainted variables</a:t>
            </a:r>
            <a:endParaRPr lang="en-US" sz="3600" dirty="0">
              <a:solidFill>
                <a:schemeClr val="tx2"/>
              </a:solidFill>
            </a:endParaRPr>
          </a:p>
        </p:txBody>
      </p:sp>
      <p:sp>
        <p:nvSpPr>
          <p:cNvPr id="3" name="Content Placeholder 2"/>
          <p:cNvSpPr>
            <a:spLocks noGrp="1"/>
          </p:cNvSpPr>
          <p:nvPr>
            <p:ph idx="1"/>
          </p:nvPr>
        </p:nvSpPr>
        <p:spPr/>
        <p:txBody>
          <a:bodyPr>
            <a:normAutofit/>
          </a:bodyPr>
          <a:lstStyle/>
          <a:p>
            <a:r>
              <a:rPr lang="en-US" sz="2600" dirty="0" smtClean="0"/>
              <a:t>Example II: Unsafe array accesses</a:t>
            </a:r>
          </a:p>
          <a:p>
            <a:pPr lvl="1">
              <a:buFont typeface="Corbel" pitchFamily="34" charset="0"/>
              <a:buChar char="»"/>
            </a:pPr>
            <a:r>
              <a:rPr lang="en-US" sz="2600" dirty="0" smtClean="0">
                <a:solidFill>
                  <a:schemeClr val="accent3"/>
                </a:solidFill>
              </a:rPr>
              <a:t>Tainted variables used as array index into static or dynamic arrays</a:t>
            </a:r>
          </a:p>
          <a:p>
            <a:pPr lvl="1">
              <a:buFont typeface="Corbel" pitchFamily="34" charset="0"/>
              <a:buChar char="»"/>
            </a:pPr>
            <a:r>
              <a:rPr lang="en-US" sz="2600" dirty="0" smtClean="0">
                <a:solidFill>
                  <a:schemeClr val="accent3"/>
                </a:solidFill>
              </a:rPr>
              <a:t>Tainted variables used as pointers</a:t>
            </a:r>
          </a:p>
        </p:txBody>
      </p:sp>
      <p:sp>
        <p:nvSpPr>
          <p:cNvPr id="5" name="Date Placeholder 4"/>
          <p:cNvSpPr>
            <a:spLocks noGrp="1"/>
          </p:cNvSpPr>
          <p:nvPr>
            <p:ph type="dt" sz="half" idx="10"/>
          </p:nvPr>
        </p:nvSpPr>
        <p:spPr/>
        <p:txBody>
          <a:bodyPr/>
          <a:lstStyle/>
          <a:p>
            <a:fld id="{5216D048-A937-2946-BD29-9FF6A94C23F1}" type="datetime1">
              <a:rPr lang="en-US" smtClean="0"/>
              <a:pPr/>
              <a:t>9/8/11</a:t>
            </a:fld>
            <a:endParaRPr lang="en-US"/>
          </a:p>
        </p:txBody>
      </p:sp>
      <p:sp>
        <p:nvSpPr>
          <p:cNvPr id="7" name="Footer Placeholder 6"/>
          <p:cNvSpPr>
            <a:spLocks noGrp="1"/>
          </p:cNvSpPr>
          <p:nvPr>
            <p:ph type="ftr" sz="quarter" idx="11"/>
          </p:nvPr>
        </p:nvSpPr>
        <p:spPr/>
        <p:txBody>
          <a:bodyPr/>
          <a:lstStyle/>
          <a:p>
            <a:r>
              <a:rPr lang="en-US" smtClean="0"/>
              <a:t>Tolerating Hardware Device Failures in Software</a:t>
            </a:r>
            <a:endParaRPr lang="en-US"/>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chemeClr val="tx2"/>
                </a:solidFill>
              </a:rPr>
              <a:t>Example: Unsafe array accesses</a:t>
            </a:r>
            <a:endParaRPr lang="en-US" sz="3600" dirty="0">
              <a:solidFill>
                <a:schemeClr val="tx2"/>
              </a:solidFill>
            </a:endParaRPr>
          </a:p>
        </p:txBody>
      </p:sp>
      <p:sp>
        <p:nvSpPr>
          <p:cNvPr id="3" name="Content Placeholder 2"/>
          <p:cNvSpPr>
            <a:spLocks noGrp="1"/>
          </p:cNvSpPr>
          <p:nvPr>
            <p:ph idx="1"/>
          </p:nvPr>
        </p:nvSpPr>
        <p:spPr/>
        <p:txBody>
          <a:bodyPr>
            <a:normAutofit/>
          </a:bodyPr>
          <a:lstStyle/>
          <a:p>
            <a:pPr>
              <a:buNone/>
            </a:pPr>
            <a:r>
              <a:rPr lang="en-US" sz="2600" dirty="0" smtClean="0"/>
              <a:t>Tainted variables used to index kernel memory w/o checks</a:t>
            </a:r>
          </a:p>
          <a:p>
            <a:pPr lvl="2">
              <a:buNone/>
            </a:pPr>
            <a:endParaRPr lang="en-US" sz="2200" dirty="0" smtClean="0"/>
          </a:p>
        </p:txBody>
      </p:sp>
      <p:sp>
        <p:nvSpPr>
          <p:cNvPr id="5" name="Date Placeholder 4"/>
          <p:cNvSpPr>
            <a:spLocks noGrp="1"/>
          </p:cNvSpPr>
          <p:nvPr>
            <p:ph type="dt" sz="half" idx="10"/>
          </p:nvPr>
        </p:nvSpPr>
        <p:spPr/>
        <p:txBody>
          <a:bodyPr/>
          <a:lstStyle/>
          <a:p>
            <a:fld id="{B0F8CCAC-1F3E-764F-91CB-49DC417681EF}" type="datetime1">
              <a:rPr lang="en-US" smtClean="0"/>
              <a:pPr/>
              <a:t>9/8/11</a:t>
            </a:fld>
            <a:endParaRPr lang="en-US"/>
          </a:p>
        </p:txBody>
      </p:sp>
      <p:sp>
        <p:nvSpPr>
          <p:cNvPr id="7" name="Footer Placeholder 6"/>
          <p:cNvSpPr>
            <a:spLocks noGrp="1"/>
          </p:cNvSpPr>
          <p:nvPr>
            <p:ph type="ftr" sz="quarter" idx="11"/>
          </p:nvPr>
        </p:nvSpPr>
        <p:spPr/>
        <p:txBody>
          <a:bodyPr/>
          <a:lstStyle/>
          <a:p>
            <a:r>
              <a:rPr lang="en-US" smtClean="0"/>
              <a:t>Tolerating Hardware Device Failures in Software</a:t>
            </a:r>
            <a:endParaRPr lang="en-US"/>
          </a:p>
        </p:txBody>
      </p:sp>
      <p:sp>
        <p:nvSpPr>
          <p:cNvPr id="8" name="Rounded Rectangle 7"/>
          <p:cNvSpPr/>
          <p:nvPr/>
        </p:nvSpPr>
        <p:spPr>
          <a:xfrm>
            <a:off x="685800" y="2362200"/>
            <a:ext cx="8001000" cy="3657600"/>
          </a:xfrm>
          <a:prstGeom prst="roundRect">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t"/>
          <a:lstStyle/>
          <a:p>
            <a:r>
              <a:rPr lang="en-US" dirty="0" smtClean="0">
                <a:latin typeface="Consolas"/>
                <a:cs typeface="Consolas"/>
              </a:rPr>
              <a:t>static void __init </a:t>
            </a:r>
            <a:r>
              <a:rPr lang="en-US" dirty="0" err="1" smtClean="0">
                <a:latin typeface="Consolas"/>
                <a:cs typeface="Consolas"/>
              </a:rPr>
              <a:t>attach_pas_card</a:t>
            </a:r>
            <a:r>
              <a:rPr lang="en-US" dirty="0" smtClean="0">
                <a:latin typeface="Consolas"/>
                <a:cs typeface="Consolas"/>
              </a:rPr>
              <a:t>(...)</a:t>
            </a:r>
          </a:p>
          <a:p>
            <a:r>
              <a:rPr lang="en-US" dirty="0" smtClean="0">
                <a:latin typeface="Consolas"/>
                <a:cs typeface="Consolas"/>
              </a:rPr>
              <a:t>{</a:t>
            </a:r>
          </a:p>
          <a:p>
            <a:r>
              <a:rPr lang="en-US" dirty="0" smtClean="0">
                <a:latin typeface="Consolas"/>
                <a:cs typeface="Consolas"/>
              </a:rPr>
              <a:t>   if ((</a:t>
            </a:r>
            <a:r>
              <a:rPr lang="en-US" dirty="0" err="1" smtClean="0">
                <a:latin typeface="Consolas"/>
                <a:cs typeface="Consolas"/>
              </a:rPr>
              <a:t>pas_model</a:t>
            </a:r>
            <a:r>
              <a:rPr lang="en-US" dirty="0" smtClean="0">
                <a:latin typeface="Consolas"/>
                <a:cs typeface="Consolas"/>
              </a:rPr>
              <a:t> = pas_read(0xFF88))) </a:t>
            </a:r>
          </a:p>
          <a:p>
            <a:r>
              <a:rPr lang="en-US" dirty="0" smtClean="0">
                <a:latin typeface="Consolas"/>
                <a:cs typeface="Consolas"/>
              </a:rPr>
              <a:t>   { </a:t>
            </a:r>
          </a:p>
          <a:p>
            <a:r>
              <a:rPr lang="en-US" dirty="0" smtClean="0">
                <a:latin typeface="Consolas"/>
                <a:cs typeface="Consolas"/>
              </a:rPr>
              <a:t>     ...</a:t>
            </a:r>
          </a:p>
          <a:p>
            <a:r>
              <a:rPr lang="en-US" dirty="0" smtClean="0">
                <a:latin typeface="Consolas"/>
                <a:cs typeface="Consolas"/>
              </a:rPr>
              <a:t>     </a:t>
            </a:r>
            <a:r>
              <a:rPr lang="en-US" dirty="0" err="1" smtClean="0">
                <a:latin typeface="Consolas"/>
                <a:cs typeface="Consolas"/>
              </a:rPr>
              <a:t>sprintf(temp</a:t>
            </a:r>
            <a:r>
              <a:rPr lang="en-US" dirty="0" smtClean="0">
                <a:latin typeface="Consolas"/>
                <a:cs typeface="Consolas"/>
              </a:rPr>
              <a:t>, “%s rev %d”, </a:t>
            </a:r>
          </a:p>
          <a:p>
            <a:r>
              <a:rPr lang="en-US" dirty="0" smtClean="0">
                <a:latin typeface="Consolas"/>
                <a:cs typeface="Consolas"/>
              </a:rPr>
              <a:t>       </a:t>
            </a:r>
            <a:r>
              <a:rPr lang="en-US" dirty="0" err="1" smtClean="0">
                <a:latin typeface="Consolas"/>
                <a:cs typeface="Consolas"/>
              </a:rPr>
              <a:t>pas_model_names[(int</a:t>
            </a:r>
            <a:r>
              <a:rPr lang="en-US" dirty="0" smtClean="0">
                <a:latin typeface="Consolas"/>
                <a:cs typeface="Consolas"/>
              </a:rPr>
              <a:t>) </a:t>
            </a:r>
            <a:r>
              <a:rPr lang="en-US" dirty="0" err="1" smtClean="0">
                <a:solidFill>
                  <a:srgbClr val="FF0000"/>
                </a:solidFill>
                <a:latin typeface="Consolas"/>
                <a:cs typeface="Consolas"/>
              </a:rPr>
              <a:t>pas_model</a:t>
            </a:r>
            <a:r>
              <a:rPr lang="en-US" dirty="0" smtClean="0">
                <a:latin typeface="Consolas"/>
                <a:cs typeface="Consolas"/>
              </a:rPr>
              <a:t>], pas_read(0x2789)); </a:t>
            </a:r>
          </a:p>
          <a:p>
            <a:r>
              <a:rPr lang="en-US" dirty="0" smtClean="0">
                <a:latin typeface="Consolas"/>
                <a:cs typeface="Consolas"/>
              </a:rPr>
              <a:t>     ...</a:t>
            </a:r>
          </a:p>
          <a:p>
            <a:r>
              <a:rPr lang="en-US" dirty="0" smtClean="0">
                <a:latin typeface="Consolas"/>
                <a:cs typeface="Consolas"/>
              </a:rPr>
              <a:t>}</a:t>
            </a:r>
          </a:p>
        </p:txBody>
      </p:sp>
      <p:sp>
        <p:nvSpPr>
          <p:cNvPr id="9" name="TextBox 8"/>
          <p:cNvSpPr txBox="1"/>
          <p:nvPr/>
        </p:nvSpPr>
        <p:spPr>
          <a:xfrm>
            <a:off x="3352800" y="5867400"/>
            <a:ext cx="4743606" cy="369332"/>
          </a:xfrm>
          <a:prstGeom prst="rect">
            <a:avLst/>
          </a:prstGeom>
          <a:solidFill>
            <a:schemeClr val="bg1"/>
          </a:solidFill>
          <a:ln>
            <a:solidFill>
              <a:schemeClr val="tx1"/>
            </a:solidFill>
          </a:ln>
        </p:spPr>
        <p:txBody>
          <a:bodyPr wrap="none" rtlCol="0">
            <a:spAutoFit/>
          </a:bodyPr>
          <a:lstStyle/>
          <a:p>
            <a:r>
              <a:rPr lang="en-US" dirty="0" smtClean="0">
                <a:latin typeface="Consolas"/>
                <a:cs typeface="Consolas"/>
              </a:rPr>
              <a:t>Pro Audio Sound driver (pas2_card.c)</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chemeClr val="tx2"/>
                </a:solidFill>
              </a:rPr>
              <a:t>Analysis results over the Linux kernel</a:t>
            </a:r>
            <a:endParaRPr lang="en-US" sz="3600" dirty="0">
              <a:solidFill>
                <a:schemeClr val="tx2"/>
              </a:solidFill>
            </a:endParaRPr>
          </a:p>
        </p:txBody>
      </p:sp>
      <p:sp>
        <p:nvSpPr>
          <p:cNvPr id="3" name="Content Placeholder 2"/>
          <p:cNvSpPr>
            <a:spLocks noGrp="1"/>
          </p:cNvSpPr>
          <p:nvPr>
            <p:ph idx="1"/>
          </p:nvPr>
        </p:nvSpPr>
        <p:spPr>
          <a:xfrm>
            <a:off x="457200" y="1295400"/>
            <a:ext cx="8305800" cy="4495799"/>
          </a:xfrm>
        </p:spPr>
        <p:txBody>
          <a:bodyPr anchor="t">
            <a:normAutofit/>
          </a:bodyPr>
          <a:lstStyle/>
          <a:p>
            <a:r>
              <a:rPr lang="en-US" sz="2800" dirty="0" smtClean="0"/>
              <a:t>Analyzed drivers in 2.6.18.8 Linux kernel</a:t>
            </a:r>
            <a:endParaRPr lang="en-US" sz="2400" dirty="0" smtClean="0"/>
          </a:p>
          <a:p>
            <a:pPr lvl="1">
              <a:buFont typeface="Corbel" pitchFamily="34" charset="0"/>
              <a:buChar char="»"/>
            </a:pPr>
            <a:r>
              <a:rPr lang="en-US" sz="2600" dirty="0" smtClean="0">
                <a:solidFill>
                  <a:srgbClr val="1B587C"/>
                </a:solidFill>
              </a:rPr>
              <a:t>6300 driver source files</a:t>
            </a:r>
          </a:p>
          <a:p>
            <a:pPr lvl="1">
              <a:buFont typeface="Corbel" pitchFamily="34" charset="0"/>
              <a:buChar char="»"/>
            </a:pPr>
            <a:r>
              <a:rPr lang="en-US" sz="2600" dirty="0" smtClean="0">
                <a:solidFill>
                  <a:srgbClr val="1B587C"/>
                </a:solidFill>
              </a:rPr>
              <a:t>2.8 million lines of code</a:t>
            </a:r>
          </a:p>
          <a:p>
            <a:pPr lvl="1">
              <a:buFont typeface="Corbel" pitchFamily="34" charset="0"/>
              <a:buChar char="»"/>
            </a:pPr>
            <a:r>
              <a:rPr lang="en-US" sz="2600" dirty="0" smtClean="0">
                <a:solidFill>
                  <a:srgbClr val="1B587C"/>
                </a:solidFill>
              </a:rPr>
              <a:t>37 minutes to analyze and compile code</a:t>
            </a:r>
          </a:p>
          <a:p>
            <a:pPr lvl="1">
              <a:buNone/>
            </a:pPr>
            <a:endParaRPr lang="en-US" sz="2800" dirty="0" smtClean="0"/>
          </a:p>
          <a:p>
            <a:r>
              <a:rPr lang="en-US" sz="2800" dirty="0" smtClean="0"/>
              <a:t>Additional analyses to detect existing validation code</a:t>
            </a:r>
          </a:p>
          <a:p>
            <a:endParaRPr lang="en-US" sz="2800" dirty="0"/>
          </a:p>
          <a:p>
            <a:r>
              <a:rPr lang="en-US" sz="2800" dirty="0" smtClean="0"/>
              <a:t>Re-ran analysis for 2.6.37.6 Linux kernel</a:t>
            </a:r>
          </a:p>
        </p:txBody>
      </p:sp>
      <p:sp>
        <p:nvSpPr>
          <p:cNvPr id="5" name="Date Placeholder 4"/>
          <p:cNvSpPr>
            <a:spLocks noGrp="1"/>
          </p:cNvSpPr>
          <p:nvPr>
            <p:ph type="dt" sz="half" idx="10"/>
          </p:nvPr>
        </p:nvSpPr>
        <p:spPr/>
        <p:txBody>
          <a:bodyPr/>
          <a:lstStyle/>
          <a:p>
            <a:fld id="{0A1843F8-5DB7-0745-923E-5D7767C95152}" type="datetime1">
              <a:rPr lang="en-US" smtClean="0"/>
              <a:pPr/>
              <a:t>9/8/11</a:t>
            </a:fld>
            <a:endParaRPr lang="en-US" dirty="0"/>
          </a:p>
        </p:txBody>
      </p:sp>
      <p:sp>
        <p:nvSpPr>
          <p:cNvPr id="7" name="Footer Placeholder 6"/>
          <p:cNvSpPr>
            <a:spLocks noGrp="1"/>
          </p:cNvSpPr>
          <p:nvPr>
            <p:ph type="ftr" sz="quarter" idx="11"/>
          </p:nvPr>
        </p:nvSpPr>
        <p:spPr/>
        <p:txBody>
          <a:bodyPr/>
          <a:lstStyle/>
          <a:p>
            <a:r>
              <a:rPr lang="en-US" smtClean="0"/>
              <a:t>Tolerating Hardware Device Failures in Software</a:t>
            </a:r>
            <a:endParaRPr lang="en-US"/>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chemeClr val="tx2"/>
                </a:solidFill>
              </a:rPr>
              <a:t>Current state of OS-hardware interaction</a:t>
            </a:r>
            <a:endParaRPr lang="en-US" sz="3600" dirty="0">
              <a:solidFill>
                <a:schemeClr val="tx2"/>
              </a:solidFill>
            </a:endParaRPr>
          </a:p>
        </p:txBody>
      </p:sp>
      <p:sp>
        <p:nvSpPr>
          <p:cNvPr id="3" name="Content Placeholder 2"/>
          <p:cNvSpPr>
            <a:spLocks noGrp="1"/>
          </p:cNvSpPr>
          <p:nvPr>
            <p:ph idx="1"/>
          </p:nvPr>
        </p:nvSpPr>
        <p:spPr/>
        <p:txBody>
          <a:bodyPr>
            <a:normAutofit/>
          </a:bodyPr>
          <a:lstStyle/>
          <a:p>
            <a:r>
              <a:rPr lang="en-US" sz="2800" dirty="0" smtClean="0"/>
              <a:t>Many Linux device drivers assume device perfection</a:t>
            </a:r>
          </a:p>
          <a:p>
            <a:pPr lvl="1">
              <a:buFont typeface="Corbel" pitchFamily="34" charset="0"/>
              <a:buChar char="»"/>
            </a:pPr>
            <a:r>
              <a:rPr lang="en-US" sz="2600" dirty="0" smtClean="0">
                <a:solidFill>
                  <a:schemeClr val="accent3"/>
                </a:solidFill>
              </a:rPr>
              <a:t>Common Linux network driver: 3c59x .</a:t>
            </a:r>
            <a:r>
              <a:rPr lang="en-US" sz="2600" dirty="0" err="1" smtClean="0">
                <a:solidFill>
                  <a:schemeClr val="accent3"/>
                </a:solidFill>
              </a:rPr>
              <a:t>c</a:t>
            </a:r>
            <a:endParaRPr lang="en-US" sz="2600" dirty="0" smtClean="0">
              <a:solidFill>
                <a:schemeClr val="accent3"/>
              </a:solidFill>
            </a:endParaRPr>
          </a:p>
          <a:p>
            <a:pPr>
              <a:buNone/>
            </a:pPr>
            <a:endParaRPr lang="en-US" sz="2800" dirty="0" smtClean="0"/>
          </a:p>
        </p:txBody>
      </p:sp>
      <p:sp>
        <p:nvSpPr>
          <p:cNvPr id="5" name="Date Placeholder 4"/>
          <p:cNvSpPr>
            <a:spLocks noGrp="1"/>
          </p:cNvSpPr>
          <p:nvPr>
            <p:ph type="dt" sz="half" idx="10"/>
          </p:nvPr>
        </p:nvSpPr>
        <p:spPr/>
        <p:txBody>
          <a:bodyPr/>
          <a:lstStyle/>
          <a:p>
            <a:fld id="{BAEF86C6-A123-DC40-9A5E-5886E8BF5023}" type="datetime1">
              <a:rPr lang="en-US" smtClean="0"/>
              <a:pPr/>
              <a:t>9/8/11</a:t>
            </a:fld>
            <a:endParaRPr lang="en-US"/>
          </a:p>
        </p:txBody>
      </p:sp>
      <p:sp>
        <p:nvSpPr>
          <p:cNvPr id="7" name="Footer Placeholder 6"/>
          <p:cNvSpPr>
            <a:spLocks noGrp="1"/>
          </p:cNvSpPr>
          <p:nvPr>
            <p:ph type="ftr" sz="quarter" idx="11"/>
          </p:nvPr>
        </p:nvSpPr>
        <p:spPr/>
        <p:txBody>
          <a:bodyPr/>
          <a:lstStyle/>
          <a:p>
            <a:r>
              <a:rPr lang="en-US" dirty="0" smtClean="0"/>
              <a:t>Tolerating Hardware Device Failures in Software</a:t>
            </a:r>
            <a:endParaRPr lang="en-US" dirty="0"/>
          </a:p>
        </p:txBody>
      </p:sp>
      <p:sp>
        <p:nvSpPr>
          <p:cNvPr id="9" name="Rounded Rectangle 8"/>
          <p:cNvSpPr/>
          <p:nvPr/>
        </p:nvSpPr>
        <p:spPr>
          <a:xfrm>
            <a:off x="381000" y="2895600"/>
            <a:ext cx="8153400" cy="1600200"/>
          </a:xfrm>
          <a:prstGeom prst="roundRect">
            <a:avLst/>
          </a:prstGeom>
          <a:effectLst>
            <a:outerShdw blurRad="50800" dist="381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rtlCol="0" anchor="ctr"/>
          <a:lstStyle/>
          <a:p>
            <a:endParaRPr lang="en-US" sz="2400" dirty="0" smtClean="0">
              <a:latin typeface="Consolas" pitchFamily="49" charset="0"/>
              <a:cs typeface="Courier New" pitchFamily="49" charset="0"/>
            </a:endParaRPr>
          </a:p>
          <a:p>
            <a:endParaRPr lang="en-US" sz="2400" dirty="0" smtClean="0">
              <a:latin typeface="Consolas" pitchFamily="49" charset="0"/>
              <a:cs typeface="Courier New" pitchFamily="49" charset="0"/>
            </a:endParaRPr>
          </a:p>
          <a:p>
            <a:r>
              <a:rPr lang="en-US" sz="2400" dirty="0" smtClean="0">
                <a:latin typeface="Consolas" pitchFamily="49" charset="0"/>
                <a:cs typeface="Courier New" pitchFamily="49" charset="0"/>
              </a:rPr>
              <a:t>While (ioread16(ioaddr + Wn7_MasterStatus))</a:t>
            </a:r>
          </a:p>
          <a:p>
            <a:r>
              <a:rPr lang="en-US" sz="2400" dirty="0" smtClean="0">
                <a:latin typeface="Consolas" pitchFamily="49" charset="0"/>
                <a:cs typeface="Courier New" pitchFamily="49" charset="0"/>
              </a:rPr>
              <a:t>		&amp; 0x8000)</a:t>
            </a:r>
          </a:p>
          <a:p>
            <a:r>
              <a:rPr lang="en-US" sz="2400" dirty="0" smtClean="0">
                <a:latin typeface="Consolas" pitchFamily="49" charset="0"/>
                <a:cs typeface="Courier New" pitchFamily="49" charset="0"/>
              </a:rPr>
              <a:t>        ;</a:t>
            </a:r>
          </a:p>
          <a:p>
            <a:endParaRPr lang="en-US" sz="2400" dirty="0" smtClean="0">
              <a:latin typeface="Consolas" pitchFamily="49" charset="0"/>
              <a:cs typeface="Courier New" pitchFamily="49" charset="0"/>
            </a:endParaRPr>
          </a:p>
          <a:p>
            <a:endParaRPr lang="en-US" sz="2400" dirty="0">
              <a:latin typeface="Consolas" pitchFamily="49" charset="0"/>
              <a:cs typeface="Courier New" pitchFamily="49" charset="0"/>
            </a:endParaRPr>
          </a:p>
        </p:txBody>
      </p:sp>
      <p:sp>
        <p:nvSpPr>
          <p:cNvPr id="8" name="Rounded Rectangle 7"/>
          <p:cNvSpPr/>
          <p:nvPr/>
        </p:nvSpPr>
        <p:spPr>
          <a:xfrm>
            <a:off x="304800" y="4724400"/>
            <a:ext cx="8610600" cy="10668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300" dirty="0" smtClean="0"/>
              <a:t>Hardware dependence bug</a:t>
            </a:r>
            <a:r>
              <a:rPr lang="en-US" sz="2300" smtClean="0"/>
              <a:t>: Device malfunction </a:t>
            </a:r>
            <a:r>
              <a:rPr lang="en-US" sz="2300" dirty="0" smtClean="0"/>
              <a:t>can crash the system</a:t>
            </a:r>
            <a:endParaRPr lang="en-US" sz="2300" dirty="0"/>
          </a:p>
        </p:txBody>
      </p:sp>
      <p:sp>
        <p:nvSpPr>
          <p:cNvPr id="10" name="Explosion 1 9"/>
          <p:cNvSpPr/>
          <p:nvPr/>
        </p:nvSpPr>
        <p:spPr>
          <a:xfrm>
            <a:off x="5029200" y="3505200"/>
            <a:ext cx="2743200" cy="1600200"/>
          </a:xfrm>
          <a:prstGeom prst="irregularSeal1">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smtClean="0">
                <a:latin typeface="Comic Sans MS"/>
                <a:cs typeface="Comic Sans MS"/>
              </a:rPr>
              <a:t>HANG!</a:t>
            </a:r>
            <a:endParaRPr lang="en-US" sz="3200" dirty="0">
              <a:latin typeface="Comic Sans MS"/>
              <a:cs typeface="Comic Sans MS"/>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P spid="8" grpId="0" animBg="1"/>
      <p:bldP spid="1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chemeClr val="tx2"/>
                </a:solidFill>
              </a:rPr>
              <a:t>Analysis results over Linux 2.6.18.8</a:t>
            </a:r>
            <a:endParaRPr lang="en-US" sz="3600" dirty="0">
              <a:solidFill>
                <a:schemeClr val="tx2"/>
              </a:solidFill>
            </a:endParaRPr>
          </a:p>
        </p:txBody>
      </p:sp>
      <p:sp>
        <p:nvSpPr>
          <p:cNvPr id="3" name="Content Placeholder 2"/>
          <p:cNvSpPr>
            <a:spLocks noGrp="1"/>
          </p:cNvSpPr>
          <p:nvPr>
            <p:ph idx="1"/>
          </p:nvPr>
        </p:nvSpPr>
        <p:spPr>
          <a:xfrm>
            <a:off x="457200" y="3276600"/>
            <a:ext cx="8229600" cy="3001963"/>
          </a:xfrm>
        </p:spPr>
        <p:txBody>
          <a:bodyPr>
            <a:normAutofit/>
          </a:bodyPr>
          <a:lstStyle/>
          <a:p>
            <a:endParaRPr lang="en-US" sz="2800" dirty="0" smtClean="0"/>
          </a:p>
          <a:p>
            <a:endParaRPr lang="en-US" sz="2800" dirty="0" smtClean="0"/>
          </a:p>
          <a:p>
            <a:pPr>
              <a:buNone/>
            </a:pPr>
            <a:endParaRPr lang="en-US" sz="2800" dirty="0" smtClean="0"/>
          </a:p>
          <a:p>
            <a:endParaRPr lang="en-US" sz="2600" dirty="0" smtClean="0">
              <a:solidFill>
                <a:srgbClr val="000000"/>
              </a:solidFill>
            </a:endParaRPr>
          </a:p>
          <a:p>
            <a:r>
              <a:rPr lang="en-US" sz="2600" dirty="0" smtClean="0">
                <a:solidFill>
                  <a:srgbClr val="000000"/>
                </a:solidFill>
              </a:rPr>
              <a:t>Found </a:t>
            </a:r>
            <a:r>
              <a:rPr lang="en-US" sz="2600" dirty="0" smtClean="0">
                <a:solidFill>
                  <a:srgbClr val="FF0000"/>
                </a:solidFill>
              </a:rPr>
              <a:t>992 </a:t>
            </a:r>
            <a:r>
              <a:rPr lang="en-US" sz="2600" dirty="0" smtClean="0"/>
              <a:t>bugs in driver code with 7.4% false positive rate (manual sampling of 190 bugs)</a:t>
            </a:r>
          </a:p>
        </p:txBody>
      </p:sp>
      <p:sp>
        <p:nvSpPr>
          <p:cNvPr id="5" name="Date Placeholder 4"/>
          <p:cNvSpPr>
            <a:spLocks noGrp="1"/>
          </p:cNvSpPr>
          <p:nvPr>
            <p:ph type="dt" sz="half" idx="10"/>
          </p:nvPr>
        </p:nvSpPr>
        <p:spPr/>
        <p:txBody>
          <a:bodyPr/>
          <a:lstStyle/>
          <a:p>
            <a:fld id="{59A87848-8061-CF4E-AFB1-C883E6BCBAF0}" type="datetime1">
              <a:rPr lang="en-US" smtClean="0"/>
              <a:pPr/>
              <a:t>9/8/11</a:t>
            </a:fld>
            <a:endParaRPr lang="en-US"/>
          </a:p>
        </p:txBody>
      </p:sp>
      <p:sp>
        <p:nvSpPr>
          <p:cNvPr id="7" name="Footer Placeholder 6"/>
          <p:cNvSpPr>
            <a:spLocks noGrp="1"/>
          </p:cNvSpPr>
          <p:nvPr>
            <p:ph type="ftr" sz="quarter" idx="11"/>
          </p:nvPr>
        </p:nvSpPr>
        <p:spPr/>
        <p:txBody>
          <a:bodyPr/>
          <a:lstStyle/>
          <a:p>
            <a:r>
              <a:rPr lang="en-US" dirty="0" smtClean="0"/>
              <a:t>Tolerating Hardware Device Failures in Software</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963527475"/>
              </p:ext>
            </p:extLst>
          </p:nvPr>
        </p:nvGraphicFramePr>
        <p:xfrm>
          <a:off x="533400" y="1203960"/>
          <a:ext cx="7924800" cy="3901440"/>
        </p:xfrm>
        <a:graphic>
          <a:graphicData uri="http://schemas.openxmlformats.org/drawingml/2006/table">
            <a:tbl>
              <a:tblPr firstRow="1" bandRow="1">
                <a:effectLst>
                  <a:innerShdw blurRad="63500" dist="50800" dir="13500000">
                    <a:srgbClr val="000000">
                      <a:alpha val="50000"/>
                    </a:srgbClr>
                  </a:innerShdw>
                </a:effectLst>
                <a:tableStyleId>{1FECB4D8-DB02-4DC6-A0A2-4F2EBAE1DC90}</a:tableStyleId>
              </a:tblPr>
              <a:tblGrid>
                <a:gridCol w="1584960"/>
                <a:gridCol w="1584960"/>
                <a:gridCol w="1584960"/>
                <a:gridCol w="1584960"/>
                <a:gridCol w="1584960"/>
              </a:tblGrid>
              <a:tr h="678629">
                <a:tc>
                  <a:txBody>
                    <a:bodyPr/>
                    <a:lstStyle/>
                    <a:p>
                      <a:r>
                        <a:rPr lang="en-US" sz="2000" b="0" dirty="0" smtClean="0"/>
                        <a:t>Driver class</a:t>
                      </a:r>
                      <a:endParaRPr lang="en-US" sz="2000" b="0" dirty="0"/>
                    </a:p>
                  </a:txBody>
                  <a:tcPr/>
                </a:tc>
                <a:tc>
                  <a:txBody>
                    <a:bodyPr/>
                    <a:lstStyle/>
                    <a:p>
                      <a:r>
                        <a:rPr lang="en-US" sz="2000" b="0" dirty="0" smtClean="0"/>
                        <a:t>Infinite polling</a:t>
                      </a:r>
                      <a:endParaRPr lang="en-US" sz="2000" b="0" dirty="0"/>
                    </a:p>
                  </a:txBody>
                  <a:tcPr/>
                </a:tc>
                <a:tc>
                  <a:txBody>
                    <a:bodyPr/>
                    <a:lstStyle/>
                    <a:p>
                      <a:r>
                        <a:rPr lang="en-US" sz="2000" b="0" dirty="0" smtClean="0"/>
                        <a:t>Static array</a:t>
                      </a:r>
                      <a:endParaRPr lang="en-US" sz="2000" b="0" dirty="0"/>
                    </a:p>
                  </a:txBody>
                  <a:tcPr/>
                </a:tc>
                <a:tc>
                  <a:txBody>
                    <a:bodyPr/>
                    <a:lstStyle/>
                    <a:p>
                      <a:r>
                        <a:rPr lang="en-US" sz="2000" b="0" dirty="0" smtClean="0"/>
                        <a:t>Dynamic</a:t>
                      </a:r>
                      <a:r>
                        <a:rPr lang="en-US" sz="2000" b="0" baseline="0" dirty="0" smtClean="0"/>
                        <a:t> array</a:t>
                      </a:r>
                      <a:endParaRPr lang="en-US" sz="2000" b="0" dirty="0"/>
                    </a:p>
                  </a:txBody>
                  <a:tcPr/>
                </a:tc>
                <a:tc>
                  <a:txBody>
                    <a:bodyPr/>
                    <a:lstStyle/>
                    <a:p>
                      <a:r>
                        <a:rPr lang="en-US" sz="2000" b="0" dirty="0" smtClean="0"/>
                        <a:t>Panic calls</a:t>
                      </a:r>
                      <a:endParaRPr lang="en-US" sz="2000" b="0" dirty="0"/>
                    </a:p>
                  </a:txBody>
                  <a:tcPr/>
                </a:tc>
              </a:tr>
              <a:tr h="442584">
                <a:tc>
                  <a:txBody>
                    <a:bodyPr/>
                    <a:lstStyle/>
                    <a:p>
                      <a:r>
                        <a:rPr lang="en-US" sz="2400" b="0" dirty="0" smtClean="0"/>
                        <a:t>net</a:t>
                      </a:r>
                      <a:endParaRPr lang="en-US" sz="2400" b="0" dirty="0"/>
                    </a:p>
                  </a:txBody>
                  <a:tcPr/>
                </a:tc>
                <a:tc>
                  <a:txBody>
                    <a:bodyPr/>
                    <a:lstStyle/>
                    <a:p>
                      <a:r>
                        <a:rPr lang="en-US" sz="2400" b="0" dirty="0" smtClean="0"/>
                        <a:t>117</a:t>
                      </a:r>
                      <a:endParaRPr lang="en-US" sz="2400" b="0" dirty="0"/>
                    </a:p>
                  </a:txBody>
                  <a:tcPr/>
                </a:tc>
                <a:tc>
                  <a:txBody>
                    <a:bodyPr/>
                    <a:lstStyle/>
                    <a:p>
                      <a:r>
                        <a:rPr lang="en-US" sz="2400" b="0" dirty="0" smtClean="0"/>
                        <a:t>2</a:t>
                      </a:r>
                      <a:endParaRPr lang="en-US" sz="2400" b="0" dirty="0"/>
                    </a:p>
                  </a:txBody>
                  <a:tcPr/>
                </a:tc>
                <a:tc>
                  <a:txBody>
                    <a:bodyPr/>
                    <a:lstStyle/>
                    <a:p>
                      <a:r>
                        <a:rPr lang="en-US" sz="2400" b="0" dirty="0" smtClean="0"/>
                        <a:t>21</a:t>
                      </a:r>
                      <a:endParaRPr lang="en-US" sz="2400" b="0" dirty="0"/>
                    </a:p>
                  </a:txBody>
                  <a:tcPr/>
                </a:tc>
                <a:tc>
                  <a:txBody>
                    <a:bodyPr/>
                    <a:lstStyle/>
                    <a:p>
                      <a:r>
                        <a:rPr lang="en-US" sz="2400" b="0" dirty="0" smtClean="0"/>
                        <a:t>2</a:t>
                      </a:r>
                      <a:endParaRPr lang="en-US" sz="2400" b="0" dirty="0"/>
                    </a:p>
                  </a:txBody>
                  <a:tcPr/>
                </a:tc>
              </a:tr>
              <a:tr h="442584">
                <a:tc>
                  <a:txBody>
                    <a:bodyPr/>
                    <a:lstStyle/>
                    <a:p>
                      <a:r>
                        <a:rPr lang="en-US" sz="2400" b="0" dirty="0" err="1" smtClean="0"/>
                        <a:t>scsi</a:t>
                      </a:r>
                      <a:endParaRPr lang="en-US" sz="2400" b="0" dirty="0"/>
                    </a:p>
                  </a:txBody>
                  <a:tcPr/>
                </a:tc>
                <a:tc>
                  <a:txBody>
                    <a:bodyPr/>
                    <a:lstStyle/>
                    <a:p>
                      <a:r>
                        <a:rPr lang="en-US" sz="2400" b="0" dirty="0" smtClean="0"/>
                        <a:t>298</a:t>
                      </a:r>
                      <a:endParaRPr lang="en-US" sz="2400" b="0" dirty="0"/>
                    </a:p>
                  </a:txBody>
                  <a:tcPr/>
                </a:tc>
                <a:tc>
                  <a:txBody>
                    <a:bodyPr/>
                    <a:lstStyle/>
                    <a:p>
                      <a:r>
                        <a:rPr lang="en-US" sz="2400" b="0" dirty="0" smtClean="0"/>
                        <a:t>31</a:t>
                      </a:r>
                      <a:endParaRPr lang="en-US" sz="2400" b="0" dirty="0"/>
                    </a:p>
                  </a:txBody>
                  <a:tcPr/>
                </a:tc>
                <a:tc>
                  <a:txBody>
                    <a:bodyPr/>
                    <a:lstStyle/>
                    <a:p>
                      <a:r>
                        <a:rPr lang="en-US" sz="2400" b="0" dirty="0" smtClean="0"/>
                        <a:t>22</a:t>
                      </a:r>
                      <a:endParaRPr lang="en-US" sz="2400" b="0" dirty="0"/>
                    </a:p>
                  </a:txBody>
                  <a:tcPr/>
                </a:tc>
                <a:tc>
                  <a:txBody>
                    <a:bodyPr/>
                    <a:lstStyle/>
                    <a:p>
                      <a:r>
                        <a:rPr lang="en-US" sz="2400" b="0" dirty="0" smtClean="0"/>
                        <a:t>121</a:t>
                      </a:r>
                      <a:endParaRPr lang="en-US" sz="2400" b="0" dirty="0"/>
                    </a:p>
                  </a:txBody>
                  <a:tcPr/>
                </a:tc>
              </a:tr>
              <a:tr h="442584">
                <a:tc>
                  <a:txBody>
                    <a:bodyPr/>
                    <a:lstStyle/>
                    <a:p>
                      <a:r>
                        <a:rPr lang="en-US" sz="2400" b="0" dirty="0" smtClean="0"/>
                        <a:t>sound</a:t>
                      </a:r>
                      <a:endParaRPr lang="en-US" sz="2400" b="0" dirty="0"/>
                    </a:p>
                  </a:txBody>
                  <a:tcPr/>
                </a:tc>
                <a:tc>
                  <a:txBody>
                    <a:bodyPr/>
                    <a:lstStyle/>
                    <a:p>
                      <a:r>
                        <a:rPr lang="en-US" sz="2400" b="0" dirty="0" smtClean="0"/>
                        <a:t>64</a:t>
                      </a:r>
                      <a:endParaRPr lang="en-US" sz="2400" b="0" dirty="0"/>
                    </a:p>
                  </a:txBody>
                  <a:tcPr/>
                </a:tc>
                <a:tc>
                  <a:txBody>
                    <a:bodyPr/>
                    <a:lstStyle/>
                    <a:p>
                      <a:r>
                        <a:rPr lang="en-US" sz="2400" b="0" dirty="0" smtClean="0"/>
                        <a:t>1</a:t>
                      </a:r>
                      <a:endParaRPr lang="en-US" sz="2400" b="0" dirty="0"/>
                    </a:p>
                  </a:txBody>
                  <a:tcPr/>
                </a:tc>
                <a:tc>
                  <a:txBody>
                    <a:bodyPr/>
                    <a:lstStyle/>
                    <a:p>
                      <a:r>
                        <a:rPr lang="en-US" sz="2400" b="0" dirty="0" smtClean="0"/>
                        <a:t>0</a:t>
                      </a:r>
                      <a:endParaRPr lang="en-US" sz="2400" b="0" dirty="0"/>
                    </a:p>
                  </a:txBody>
                  <a:tcPr/>
                </a:tc>
                <a:tc>
                  <a:txBody>
                    <a:bodyPr/>
                    <a:lstStyle/>
                    <a:p>
                      <a:r>
                        <a:rPr lang="en-US" sz="2400" b="0" dirty="0" smtClean="0"/>
                        <a:t>2</a:t>
                      </a:r>
                      <a:endParaRPr lang="en-US" sz="2400" b="0" dirty="0"/>
                    </a:p>
                  </a:txBody>
                  <a:tcPr/>
                </a:tc>
              </a:tr>
              <a:tr h="442584">
                <a:tc>
                  <a:txBody>
                    <a:bodyPr/>
                    <a:lstStyle/>
                    <a:p>
                      <a:r>
                        <a:rPr lang="en-US" sz="2400" b="0" dirty="0" smtClean="0"/>
                        <a:t>video</a:t>
                      </a:r>
                      <a:endParaRPr lang="en-US" sz="2400" b="0" dirty="0"/>
                    </a:p>
                  </a:txBody>
                  <a:tcPr/>
                </a:tc>
                <a:tc>
                  <a:txBody>
                    <a:bodyPr/>
                    <a:lstStyle/>
                    <a:p>
                      <a:r>
                        <a:rPr lang="en-US" sz="2400" b="0" dirty="0" smtClean="0"/>
                        <a:t>174</a:t>
                      </a:r>
                      <a:endParaRPr lang="en-US" sz="2400" b="0" dirty="0"/>
                    </a:p>
                  </a:txBody>
                  <a:tcPr/>
                </a:tc>
                <a:tc>
                  <a:txBody>
                    <a:bodyPr/>
                    <a:lstStyle/>
                    <a:p>
                      <a:r>
                        <a:rPr lang="en-US" sz="2400" b="0" dirty="0" smtClean="0"/>
                        <a:t>0</a:t>
                      </a:r>
                      <a:endParaRPr lang="en-US" sz="2400" b="0" dirty="0"/>
                    </a:p>
                  </a:txBody>
                  <a:tcPr/>
                </a:tc>
                <a:tc>
                  <a:txBody>
                    <a:bodyPr/>
                    <a:lstStyle/>
                    <a:p>
                      <a:r>
                        <a:rPr lang="en-US" sz="2400" b="0" dirty="0" smtClean="0"/>
                        <a:t>22</a:t>
                      </a:r>
                      <a:endParaRPr lang="en-US" sz="2400" b="0" dirty="0"/>
                    </a:p>
                  </a:txBody>
                  <a:tcPr/>
                </a:tc>
                <a:tc>
                  <a:txBody>
                    <a:bodyPr/>
                    <a:lstStyle/>
                    <a:p>
                      <a:r>
                        <a:rPr lang="en-US" sz="2400" b="0" dirty="0" smtClean="0"/>
                        <a:t>22</a:t>
                      </a:r>
                      <a:endParaRPr lang="en-US" sz="2400" b="0" dirty="0"/>
                    </a:p>
                  </a:txBody>
                  <a:tcPr/>
                </a:tc>
              </a:tr>
              <a:tr h="442584">
                <a:tc>
                  <a:txBody>
                    <a:bodyPr/>
                    <a:lstStyle/>
                    <a:p>
                      <a:r>
                        <a:rPr lang="en-US" sz="2400" b="0" dirty="0" smtClean="0"/>
                        <a:t>other</a:t>
                      </a:r>
                      <a:endParaRPr lang="en-US" sz="2400" b="0" dirty="0"/>
                    </a:p>
                  </a:txBody>
                  <a:tcPr/>
                </a:tc>
                <a:tc>
                  <a:txBody>
                    <a:bodyPr/>
                    <a:lstStyle/>
                    <a:p>
                      <a:r>
                        <a:rPr lang="en-US" sz="2400" b="0" dirty="0" smtClean="0"/>
                        <a:t>381</a:t>
                      </a:r>
                      <a:endParaRPr lang="en-US" sz="2400" b="0" dirty="0"/>
                    </a:p>
                  </a:txBody>
                  <a:tcPr/>
                </a:tc>
                <a:tc>
                  <a:txBody>
                    <a:bodyPr/>
                    <a:lstStyle/>
                    <a:p>
                      <a:r>
                        <a:rPr lang="en-US" sz="2400" b="0" dirty="0" smtClean="0"/>
                        <a:t>9</a:t>
                      </a:r>
                      <a:endParaRPr lang="en-US" sz="2400" b="0" dirty="0"/>
                    </a:p>
                  </a:txBody>
                  <a:tcPr/>
                </a:tc>
                <a:tc>
                  <a:txBody>
                    <a:bodyPr/>
                    <a:lstStyle/>
                    <a:p>
                      <a:r>
                        <a:rPr lang="en-US" sz="2400" b="0" dirty="0" smtClean="0"/>
                        <a:t>57</a:t>
                      </a:r>
                      <a:endParaRPr lang="en-US" sz="2400" b="0" dirty="0"/>
                    </a:p>
                  </a:txBody>
                  <a:tcPr/>
                </a:tc>
                <a:tc>
                  <a:txBody>
                    <a:bodyPr/>
                    <a:lstStyle/>
                    <a:p>
                      <a:r>
                        <a:rPr lang="en-US" sz="2400" b="0" dirty="0" smtClean="0"/>
                        <a:t>32</a:t>
                      </a:r>
                      <a:endParaRPr lang="en-US" sz="2400" b="0" dirty="0"/>
                    </a:p>
                  </a:txBody>
                  <a:tcPr/>
                </a:tc>
              </a:tr>
              <a:tr h="442584">
                <a:tc>
                  <a:txBody>
                    <a:bodyPr/>
                    <a:lstStyle/>
                    <a:p>
                      <a:r>
                        <a:rPr lang="en-US" sz="2400" b="0" dirty="0" smtClean="0"/>
                        <a:t>Total</a:t>
                      </a:r>
                      <a:endParaRPr lang="en-US" sz="2400" b="0" dirty="0"/>
                    </a:p>
                  </a:txBody>
                  <a:tcPr/>
                </a:tc>
                <a:tc>
                  <a:txBody>
                    <a:bodyPr/>
                    <a:lstStyle/>
                    <a:p>
                      <a:r>
                        <a:rPr lang="en-US" sz="2400" b="0" dirty="0" smtClean="0">
                          <a:solidFill>
                            <a:srgbClr val="FF0000"/>
                          </a:solidFill>
                        </a:rPr>
                        <a:t>860</a:t>
                      </a:r>
                      <a:endParaRPr lang="en-US" sz="2400" b="0" dirty="0">
                        <a:solidFill>
                          <a:srgbClr val="FF0000"/>
                        </a:solidFill>
                      </a:endParaRPr>
                    </a:p>
                  </a:txBody>
                  <a:tcPr/>
                </a:tc>
                <a:tc>
                  <a:txBody>
                    <a:bodyPr/>
                    <a:lstStyle/>
                    <a:p>
                      <a:r>
                        <a:rPr lang="en-US" sz="2400" b="0" dirty="0" smtClean="0">
                          <a:solidFill>
                            <a:srgbClr val="FF0000"/>
                          </a:solidFill>
                        </a:rPr>
                        <a:t>43</a:t>
                      </a:r>
                      <a:endParaRPr lang="en-US" sz="2400" b="0" dirty="0">
                        <a:solidFill>
                          <a:srgbClr val="FF0000"/>
                        </a:solidFill>
                      </a:endParaRPr>
                    </a:p>
                  </a:txBody>
                  <a:tcPr/>
                </a:tc>
                <a:tc>
                  <a:txBody>
                    <a:bodyPr/>
                    <a:lstStyle/>
                    <a:p>
                      <a:r>
                        <a:rPr lang="en-US" sz="2400" b="0" dirty="0" smtClean="0">
                          <a:solidFill>
                            <a:srgbClr val="FF0000"/>
                          </a:solidFill>
                        </a:rPr>
                        <a:t>89</a:t>
                      </a:r>
                      <a:endParaRPr lang="en-US" sz="2400" b="0" dirty="0">
                        <a:solidFill>
                          <a:srgbClr val="FF0000"/>
                        </a:solidFill>
                      </a:endParaRPr>
                    </a:p>
                  </a:txBody>
                  <a:tcPr/>
                </a:tc>
                <a:tc>
                  <a:txBody>
                    <a:bodyPr/>
                    <a:lstStyle/>
                    <a:p>
                      <a:r>
                        <a:rPr lang="en-US" sz="2400" b="0" dirty="0" smtClean="0">
                          <a:solidFill>
                            <a:srgbClr val="FF0000"/>
                          </a:solidFill>
                        </a:rPr>
                        <a:t>179</a:t>
                      </a:r>
                      <a:endParaRPr lang="en-US" sz="2400" b="0" dirty="0">
                        <a:solidFill>
                          <a:srgbClr val="FF0000"/>
                        </a:solidFill>
                      </a:endParaRPr>
                    </a:p>
                  </a:txBody>
                  <a:tcPr/>
                </a:tc>
              </a:tr>
              <a:tr h="441959">
                <a:tc>
                  <a:txBody>
                    <a:bodyPr/>
                    <a:lstStyle/>
                    <a:p>
                      <a:r>
                        <a:rPr lang="en-US" sz="2400" b="0" dirty="0" smtClean="0"/>
                        <a:t>2.6.37.6</a:t>
                      </a:r>
                    </a:p>
                  </a:txBody>
                  <a:tcPr>
                    <a:solidFill>
                      <a:schemeClr val="accent1">
                        <a:lumMod val="20000"/>
                        <a:lumOff val="80000"/>
                      </a:schemeClr>
                    </a:solidFill>
                  </a:tcPr>
                </a:tc>
                <a:tc>
                  <a:txBody>
                    <a:bodyPr/>
                    <a:lstStyle/>
                    <a:p>
                      <a:r>
                        <a:rPr lang="en-US" sz="2400" b="0" dirty="0" smtClean="0">
                          <a:solidFill>
                            <a:srgbClr val="FF0000"/>
                          </a:solidFill>
                        </a:rPr>
                        <a:t>1164</a:t>
                      </a:r>
                      <a:endParaRPr lang="en-US" sz="2400" b="0" dirty="0">
                        <a:solidFill>
                          <a:srgbClr val="FF0000"/>
                        </a:solidFill>
                      </a:endParaRPr>
                    </a:p>
                  </a:txBody>
                  <a:tcPr>
                    <a:solidFill>
                      <a:schemeClr val="accent1">
                        <a:lumMod val="20000"/>
                        <a:lumOff val="80000"/>
                      </a:schemeClr>
                    </a:solidFill>
                  </a:tcPr>
                </a:tc>
                <a:tc>
                  <a:txBody>
                    <a:bodyPr/>
                    <a:lstStyle/>
                    <a:p>
                      <a:r>
                        <a:rPr lang="en-US" sz="2400" b="0" dirty="0" smtClean="0">
                          <a:solidFill>
                            <a:srgbClr val="FF0000"/>
                          </a:solidFill>
                        </a:rPr>
                        <a:t>55</a:t>
                      </a:r>
                      <a:endParaRPr lang="en-US" sz="2400" b="0" dirty="0">
                        <a:solidFill>
                          <a:srgbClr val="FF0000"/>
                        </a:solidFill>
                      </a:endParaRPr>
                    </a:p>
                  </a:txBody>
                  <a:tcPr>
                    <a:solidFill>
                      <a:schemeClr val="accent1">
                        <a:lumMod val="20000"/>
                        <a:lumOff val="80000"/>
                      </a:schemeClr>
                    </a:solidFill>
                  </a:tcPr>
                </a:tc>
                <a:tc>
                  <a:txBody>
                    <a:bodyPr/>
                    <a:lstStyle/>
                    <a:p>
                      <a:r>
                        <a:rPr lang="en-US" sz="2400" b="0" dirty="0" smtClean="0">
                          <a:solidFill>
                            <a:srgbClr val="FF0000"/>
                          </a:solidFill>
                        </a:rPr>
                        <a:t>156</a:t>
                      </a:r>
                      <a:endParaRPr lang="en-US" sz="2400" b="0" dirty="0">
                        <a:solidFill>
                          <a:srgbClr val="FF0000"/>
                        </a:solidFill>
                      </a:endParaRPr>
                    </a:p>
                  </a:txBody>
                  <a:tcPr>
                    <a:solidFill>
                      <a:schemeClr val="accent1">
                        <a:lumMod val="20000"/>
                        <a:lumOff val="80000"/>
                      </a:schemeClr>
                    </a:solidFill>
                  </a:tcPr>
                </a:tc>
                <a:tc>
                  <a:txBody>
                    <a:bodyPr/>
                    <a:lstStyle/>
                    <a:p>
                      <a:r>
                        <a:rPr lang="en-US" sz="2400" b="0" dirty="0" smtClean="0">
                          <a:solidFill>
                            <a:srgbClr val="FF0000"/>
                          </a:solidFill>
                        </a:rPr>
                        <a:t>214</a:t>
                      </a:r>
                      <a:endParaRPr lang="en-US" sz="2400" b="0" dirty="0">
                        <a:solidFill>
                          <a:srgbClr val="FF0000"/>
                        </a:solidFill>
                      </a:endParaRPr>
                    </a:p>
                  </a:txBody>
                  <a:tcPr>
                    <a:solidFill>
                      <a:schemeClr val="accent1">
                        <a:lumMod val="20000"/>
                        <a:lumOff val="80000"/>
                      </a:schemeClr>
                    </a:solidFill>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chemeClr val="tx2"/>
                </a:solidFill>
              </a:rPr>
              <a:t>Repairing drivers</a:t>
            </a:r>
            <a:endParaRPr lang="en-US" sz="3600" dirty="0">
              <a:solidFill>
                <a:schemeClr val="tx2"/>
              </a:solidFill>
            </a:endParaRPr>
          </a:p>
        </p:txBody>
      </p:sp>
      <p:sp>
        <p:nvSpPr>
          <p:cNvPr id="3" name="Content Placeholder 2"/>
          <p:cNvSpPr>
            <a:spLocks noGrp="1"/>
          </p:cNvSpPr>
          <p:nvPr>
            <p:ph idx="1"/>
          </p:nvPr>
        </p:nvSpPr>
        <p:spPr/>
        <p:txBody>
          <a:bodyPr>
            <a:normAutofit/>
          </a:bodyPr>
          <a:lstStyle/>
          <a:p>
            <a:r>
              <a:rPr lang="en-US" sz="2800" dirty="0" smtClean="0"/>
              <a:t>Hardware dependence bugs difficult to test</a:t>
            </a:r>
          </a:p>
          <a:p>
            <a:r>
              <a:rPr lang="en-US" sz="2800" dirty="0" smtClean="0"/>
              <a:t>Carburizer automatically generates repair code</a:t>
            </a:r>
          </a:p>
          <a:p>
            <a:pPr lvl="1">
              <a:buFont typeface="Corbel" pitchFamily="34" charset="0"/>
              <a:buChar char="»"/>
            </a:pPr>
            <a:r>
              <a:rPr lang="en-US" sz="2600" dirty="0" smtClean="0">
                <a:solidFill>
                  <a:schemeClr val="accent3"/>
                </a:solidFill>
              </a:rPr>
              <a:t>Inserts timeout code for infinite loops </a:t>
            </a:r>
          </a:p>
          <a:p>
            <a:pPr lvl="1">
              <a:buFont typeface="Corbel" pitchFamily="34" charset="0"/>
              <a:buChar char="»"/>
            </a:pPr>
            <a:r>
              <a:rPr lang="en-US" sz="2600" dirty="0" smtClean="0">
                <a:solidFill>
                  <a:schemeClr val="accent3"/>
                </a:solidFill>
              </a:rPr>
              <a:t>Inserts checks for unsafe array/pointer references</a:t>
            </a:r>
          </a:p>
          <a:p>
            <a:pPr lvl="1">
              <a:buFont typeface="Corbel" pitchFamily="34" charset="0"/>
              <a:buChar char="»"/>
            </a:pPr>
            <a:r>
              <a:rPr lang="en-US" sz="2600" dirty="0" smtClean="0">
                <a:solidFill>
                  <a:schemeClr val="accent3"/>
                </a:solidFill>
              </a:rPr>
              <a:t>Replaces calls to panic() with recovery service</a:t>
            </a:r>
          </a:p>
          <a:p>
            <a:pPr lvl="1">
              <a:buFont typeface="Corbel" pitchFamily="34" charset="0"/>
              <a:buChar char="»"/>
            </a:pPr>
            <a:r>
              <a:rPr lang="en-US" sz="2600" dirty="0" smtClean="0">
                <a:solidFill>
                  <a:schemeClr val="accent3"/>
                </a:solidFill>
              </a:rPr>
              <a:t>Triggers generic recovery service on device failure</a:t>
            </a:r>
          </a:p>
          <a:p>
            <a:pPr>
              <a:buNone/>
            </a:pPr>
            <a:endParaRPr lang="en-US" sz="2800" dirty="0" smtClean="0"/>
          </a:p>
        </p:txBody>
      </p:sp>
      <p:sp>
        <p:nvSpPr>
          <p:cNvPr id="5" name="Date Placeholder 4"/>
          <p:cNvSpPr>
            <a:spLocks noGrp="1"/>
          </p:cNvSpPr>
          <p:nvPr>
            <p:ph type="dt" sz="half" idx="10"/>
          </p:nvPr>
        </p:nvSpPr>
        <p:spPr/>
        <p:txBody>
          <a:bodyPr/>
          <a:lstStyle/>
          <a:p>
            <a:fld id="{5B7400C3-91FF-4547-81E6-93487E3F218B}" type="datetime1">
              <a:rPr lang="en-US" smtClean="0"/>
              <a:pPr/>
              <a:t>9/8/11</a:t>
            </a:fld>
            <a:endParaRPr lang="en-US"/>
          </a:p>
        </p:txBody>
      </p:sp>
      <p:sp>
        <p:nvSpPr>
          <p:cNvPr id="7" name="Footer Placeholder 6"/>
          <p:cNvSpPr>
            <a:spLocks noGrp="1"/>
          </p:cNvSpPr>
          <p:nvPr>
            <p:ph type="ftr" sz="quarter" idx="11"/>
          </p:nvPr>
        </p:nvSpPr>
        <p:spPr/>
        <p:txBody>
          <a:bodyPr/>
          <a:lstStyle/>
          <a:p>
            <a:r>
              <a:rPr lang="en-US" smtClean="0"/>
              <a:t>Tolerating Hardware Device Failures in Software</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chemeClr val="tx2"/>
                </a:solidFill>
              </a:rPr>
              <a:t>Outline</a:t>
            </a:r>
            <a:endParaRPr lang="en-US" sz="3600" dirty="0">
              <a:solidFill>
                <a:schemeClr val="tx2"/>
              </a:solidFill>
            </a:endParaRPr>
          </a:p>
        </p:txBody>
      </p:sp>
      <p:sp>
        <p:nvSpPr>
          <p:cNvPr id="3" name="Content Placeholder 2"/>
          <p:cNvSpPr>
            <a:spLocks noGrp="1"/>
          </p:cNvSpPr>
          <p:nvPr>
            <p:ph idx="1"/>
          </p:nvPr>
        </p:nvSpPr>
        <p:spPr/>
        <p:txBody>
          <a:bodyPr>
            <a:normAutofit/>
          </a:bodyPr>
          <a:lstStyle/>
          <a:p>
            <a:r>
              <a:rPr lang="en-US" sz="2800" dirty="0" smtClean="0"/>
              <a:t>Background</a:t>
            </a:r>
          </a:p>
          <a:p>
            <a:r>
              <a:rPr lang="en-US" sz="2800" dirty="0" smtClean="0"/>
              <a:t>Hardening drivers</a:t>
            </a:r>
          </a:p>
          <a:p>
            <a:r>
              <a:rPr lang="en-US" sz="2800" dirty="0" smtClean="0">
                <a:solidFill>
                  <a:srgbClr val="FF0000"/>
                </a:solidFill>
              </a:rPr>
              <a:t>Reporting errors</a:t>
            </a:r>
          </a:p>
          <a:p>
            <a:r>
              <a:rPr lang="en-US" sz="2800" dirty="0" smtClean="0"/>
              <a:t>Conclusion</a:t>
            </a:r>
          </a:p>
        </p:txBody>
      </p:sp>
      <p:sp>
        <p:nvSpPr>
          <p:cNvPr id="5" name="Date Placeholder 4"/>
          <p:cNvSpPr>
            <a:spLocks noGrp="1"/>
          </p:cNvSpPr>
          <p:nvPr>
            <p:ph type="dt" sz="half" idx="10"/>
          </p:nvPr>
        </p:nvSpPr>
        <p:spPr/>
        <p:txBody>
          <a:bodyPr/>
          <a:lstStyle/>
          <a:p>
            <a:fld id="{48E211B1-3C8B-DF41-A8D5-85237719F9BB}" type="datetime1">
              <a:rPr lang="en-US" smtClean="0"/>
              <a:pPr/>
              <a:t>9/8/11</a:t>
            </a:fld>
            <a:endParaRPr lang="en-US"/>
          </a:p>
        </p:txBody>
      </p:sp>
      <p:sp>
        <p:nvSpPr>
          <p:cNvPr id="7" name="Footer Placeholder 6"/>
          <p:cNvSpPr>
            <a:spLocks noGrp="1"/>
          </p:cNvSpPr>
          <p:nvPr>
            <p:ph type="ftr" sz="quarter" idx="11"/>
          </p:nvPr>
        </p:nvSpPr>
        <p:spPr/>
        <p:txBody>
          <a:bodyPr/>
          <a:lstStyle/>
          <a:p>
            <a:r>
              <a:rPr lang="en-US" smtClean="0"/>
              <a:t>Tolerating Hardware Device Failures in Software</a:t>
            </a:r>
            <a:endParaRPr lang="en-US"/>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chemeClr val="tx2"/>
                </a:solidFill>
              </a:rPr>
              <a:t>Reporting errors</a:t>
            </a:r>
            <a:endParaRPr lang="en-US" sz="3600" dirty="0">
              <a:solidFill>
                <a:schemeClr val="tx2"/>
              </a:solidFill>
            </a:endParaRPr>
          </a:p>
        </p:txBody>
      </p:sp>
      <p:sp>
        <p:nvSpPr>
          <p:cNvPr id="3" name="Content Placeholder 2"/>
          <p:cNvSpPr>
            <a:spLocks noGrp="1"/>
          </p:cNvSpPr>
          <p:nvPr>
            <p:ph idx="1"/>
          </p:nvPr>
        </p:nvSpPr>
        <p:spPr>
          <a:xfrm>
            <a:off x="304800" y="1600200"/>
            <a:ext cx="8686800" cy="4525963"/>
          </a:xfrm>
        </p:spPr>
        <p:txBody>
          <a:bodyPr>
            <a:normAutofit/>
          </a:bodyPr>
          <a:lstStyle/>
          <a:p>
            <a:r>
              <a:rPr lang="en-US" sz="2800" dirty="0" smtClean="0"/>
              <a:t>Drivers often fail silently and fail to report device errors</a:t>
            </a:r>
          </a:p>
          <a:p>
            <a:pPr lvl="1">
              <a:buFont typeface="Corbel" pitchFamily="34" charset="0"/>
              <a:buChar char="»"/>
            </a:pPr>
            <a:r>
              <a:rPr lang="en-US" sz="2600" dirty="0" smtClean="0">
                <a:solidFill>
                  <a:schemeClr val="accent3"/>
                </a:solidFill>
              </a:rPr>
              <a:t>Drivers should proactively report device failures</a:t>
            </a:r>
          </a:p>
          <a:p>
            <a:pPr lvl="1">
              <a:buFont typeface="Corbel" pitchFamily="34" charset="0"/>
              <a:buChar char="»"/>
            </a:pPr>
            <a:r>
              <a:rPr lang="en-US" sz="2600" dirty="0" smtClean="0">
                <a:solidFill>
                  <a:schemeClr val="accent3"/>
                </a:solidFill>
              </a:rPr>
              <a:t>Fault management systems require these inputs</a:t>
            </a:r>
          </a:p>
          <a:p>
            <a:pPr lvl="1">
              <a:buFont typeface="Corbel" pitchFamily="34" charset="0"/>
              <a:buChar char="»"/>
            </a:pPr>
            <a:endParaRPr lang="en-US" sz="2600" dirty="0" smtClean="0">
              <a:solidFill>
                <a:schemeClr val="accent3"/>
              </a:solidFill>
            </a:endParaRPr>
          </a:p>
          <a:p>
            <a:r>
              <a:rPr lang="en-US" sz="2800" dirty="0" smtClean="0"/>
              <a:t>Driver already detects failure but does not </a:t>
            </a:r>
            <a:r>
              <a:rPr lang="en-US" sz="2800" smtClean="0"/>
              <a:t>report them</a:t>
            </a:r>
          </a:p>
          <a:p>
            <a:pPr>
              <a:buNone/>
            </a:pPr>
            <a:endParaRPr lang="en-US" sz="2800" smtClean="0"/>
          </a:p>
          <a:p>
            <a:r>
              <a:rPr lang="en-US" sz="2800" dirty="0" smtClean="0"/>
              <a:t>Carburizer analysis performs two functions</a:t>
            </a:r>
          </a:p>
          <a:p>
            <a:pPr lvl="1">
              <a:buFont typeface="Corbel" pitchFamily="34" charset="0"/>
              <a:buChar char="»"/>
            </a:pPr>
            <a:r>
              <a:rPr lang="en-US" sz="2600" dirty="0" smtClean="0">
                <a:solidFill>
                  <a:schemeClr val="accent3"/>
                </a:solidFill>
              </a:rPr>
              <a:t>Detect when there is a device failure</a:t>
            </a:r>
          </a:p>
          <a:p>
            <a:pPr lvl="1">
              <a:buFont typeface="Corbel" pitchFamily="34" charset="0"/>
              <a:buChar char="»"/>
            </a:pPr>
            <a:r>
              <a:rPr lang="en-US" sz="2600" dirty="0" smtClean="0">
                <a:solidFill>
                  <a:schemeClr val="accent3"/>
                </a:solidFill>
              </a:rPr>
              <a:t>Report unless the driver is already reporting the failure</a:t>
            </a:r>
            <a:endParaRPr lang="en-US" dirty="0" smtClean="0"/>
          </a:p>
        </p:txBody>
      </p:sp>
      <p:sp>
        <p:nvSpPr>
          <p:cNvPr id="5" name="Date Placeholder 4"/>
          <p:cNvSpPr>
            <a:spLocks noGrp="1"/>
          </p:cNvSpPr>
          <p:nvPr>
            <p:ph type="dt" sz="half" idx="10"/>
          </p:nvPr>
        </p:nvSpPr>
        <p:spPr/>
        <p:txBody>
          <a:bodyPr/>
          <a:lstStyle/>
          <a:p>
            <a:fld id="{00BB67A4-97A4-8344-B329-1BA3BCF6DEEE}" type="datetime1">
              <a:rPr lang="en-US" smtClean="0"/>
              <a:pPr/>
              <a:t>9/8/11</a:t>
            </a:fld>
            <a:endParaRPr lang="en-US"/>
          </a:p>
        </p:txBody>
      </p:sp>
      <p:sp>
        <p:nvSpPr>
          <p:cNvPr id="7" name="Footer Placeholder 6"/>
          <p:cNvSpPr>
            <a:spLocks noGrp="1"/>
          </p:cNvSpPr>
          <p:nvPr>
            <p:ph type="ftr" sz="quarter" idx="11"/>
          </p:nvPr>
        </p:nvSpPr>
        <p:spPr/>
        <p:txBody>
          <a:bodyPr/>
          <a:lstStyle/>
          <a:p>
            <a:r>
              <a:rPr lang="en-US" smtClean="0"/>
              <a:t>Tolerating Hardware Device Failures in Software</a:t>
            </a:r>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chemeClr val="tx2"/>
                </a:solidFill>
              </a:rPr>
              <a:t>Detecting driver-detected device failures</a:t>
            </a:r>
            <a:endParaRPr lang="en-US" sz="3600" dirty="0">
              <a:solidFill>
                <a:schemeClr val="tx2"/>
              </a:solidFill>
            </a:endParaRPr>
          </a:p>
        </p:txBody>
      </p:sp>
      <p:sp>
        <p:nvSpPr>
          <p:cNvPr id="3" name="Content Placeholder 2"/>
          <p:cNvSpPr>
            <a:spLocks noGrp="1"/>
          </p:cNvSpPr>
          <p:nvPr>
            <p:ph idx="1"/>
          </p:nvPr>
        </p:nvSpPr>
        <p:spPr/>
        <p:txBody>
          <a:bodyPr>
            <a:normAutofit/>
          </a:bodyPr>
          <a:lstStyle/>
          <a:p>
            <a:r>
              <a:rPr lang="en-US" sz="2600" dirty="0" smtClean="0"/>
              <a:t>Detect code that depends on tainted variables</a:t>
            </a:r>
          </a:p>
          <a:p>
            <a:pPr lvl="1">
              <a:buFont typeface="Lucida Grande"/>
              <a:buChar char="»"/>
            </a:pPr>
            <a:r>
              <a:rPr lang="en-US" sz="2400" dirty="0" smtClean="0">
                <a:solidFill>
                  <a:srgbClr val="1B587C"/>
                </a:solidFill>
              </a:rPr>
              <a:t>Perform unreported loop timeouts</a:t>
            </a:r>
          </a:p>
          <a:p>
            <a:pPr lvl="1">
              <a:buFont typeface="Lucida Grande"/>
              <a:buChar char="»"/>
            </a:pPr>
            <a:r>
              <a:rPr lang="en-US" sz="2400" dirty="0" smtClean="0">
                <a:solidFill>
                  <a:srgbClr val="1B587C"/>
                </a:solidFill>
              </a:rPr>
              <a:t>Returns negative error constants</a:t>
            </a:r>
          </a:p>
          <a:p>
            <a:pPr lvl="1">
              <a:buFont typeface="Lucida Grande"/>
              <a:buChar char="»"/>
            </a:pPr>
            <a:r>
              <a:rPr lang="en-US" sz="2400" dirty="0" smtClean="0">
                <a:solidFill>
                  <a:srgbClr val="1B587C"/>
                </a:solidFill>
              </a:rPr>
              <a:t>Jumps to common cleanup code</a:t>
            </a:r>
          </a:p>
          <a:p>
            <a:pPr>
              <a:buNone/>
            </a:pPr>
            <a:endParaRPr lang="en-US" sz="2600" dirty="0" smtClean="0"/>
          </a:p>
        </p:txBody>
      </p:sp>
      <p:sp>
        <p:nvSpPr>
          <p:cNvPr id="5" name="Date Placeholder 4"/>
          <p:cNvSpPr>
            <a:spLocks noGrp="1"/>
          </p:cNvSpPr>
          <p:nvPr>
            <p:ph type="dt" sz="half" idx="10"/>
          </p:nvPr>
        </p:nvSpPr>
        <p:spPr/>
        <p:txBody>
          <a:bodyPr/>
          <a:lstStyle/>
          <a:p>
            <a:fld id="{7BC87961-BEA8-9C4B-B9F5-D750DCA64849}" type="datetime1">
              <a:rPr lang="en-US" smtClean="0"/>
              <a:pPr/>
              <a:t>9/8/11</a:t>
            </a:fld>
            <a:endParaRPr lang="en-US"/>
          </a:p>
        </p:txBody>
      </p:sp>
      <p:sp>
        <p:nvSpPr>
          <p:cNvPr id="7" name="Footer Placeholder 6"/>
          <p:cNvSpPr>
            <a:spLocks noGrp="1"/>
          </p:cNvSpPr>
          <p:nvPr>
            <p:ph type="ftr" sz="quarter" idx="11"/>
          </p:nvPr>
        </p:nvSpPr>
        <p:spPr/>
        <p:txBody>
          <a:bodyPr/>
          <a:lstStyle/>
          <a:p>
            <a:r>
              <a:rPr lang="en-US" smtClean="0"/>
              <a:t>Tolerating Hardware Device Failures in Software</a:t>
            </a:r>
            <a:endParaRPr lang="en-US"/>
          </a:p>
        </p:txBody>
      </p:sp>
      <p:sp>
        <p:nvSpPr>
          <p:cNvPr id="8" name="Rounded Rectangle 7"/>
          <p:cNvSpPr/>
          <p:nvPr/>
        </p:nvSpPr>
        <p:spPr>
          <a:xfrm>
            <a:off x="457200" y="3733800"/>
            <a:ext cx="7696200" cy="2514600"/>
          </a:xfrm>
          <a:prstGeom prst="roundRect">
            <a:avLst/>
          </a:prstGeom>
          <a:effectLst>
            <a:outerShdw blurRad="50800" dist="38100" dir="2700000" algn="tl"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endParaRPr lang="en-US" sz="2000" dirty="0" smtClean="0">
              <a:latin typeface="Consolas" pitchFamily="49" charset="0"/>
            </a:endParaRPr>
          </a:p>
          <a:p>
            <a:endParaRPr lang="en-US" sz="2000" dirty="0" smtClean="0">
              <a:latin typeface="Consolas" pitchFamily="49" charset="0"/>
            </a:endParaRPr>
          </a:p>
          <a:p>
            <a:endParaRPr lang="en-US" sz="2000" dirty="0" smtClean="0">
              <a:latin typeface="Consolas" pitchFamily="49" charset="0"/>
            </a:endParaRPr>
          </a:p>
          <a:p>
            <a:r>
              <a:rPr lang="en-US" sz="2000" dirty="0" smtClean="0">
                <a:latin typeface="Consolas" pitchFamily="49" charset="0"/>
              </a:rPr>
              <a:t>while (ioread16 (</a:t>
            </a:r>
            <a:r>
              <a:rPr lang="en-US" sz="2000" dirty="0" err="1" smtClean="0">
                <a:latin typeface="Consolas" pitchFamily="49" charset="0"/>
              </a:rPr>
              <a:t>regA</a:t>
            </a:r>
            <a:r>
              <a:rPr lang="en-US" sz="2000" dirty="0" smtClean="0">
                <a:latin typeface="Consolas" pitchFamily="49" charset="0"/>
              </a:rPr>
              <a:t>) == 0x0f)	{</a:t>
            </a:r>
          </a:p>
          <a:p>
            <a:r>
              <a:rPr lang="en-US" sz="2000" dirty="0" smtClean="0">
                <a:latin typeface="Consolas" pitchFamily="49" charset="0"/>
              </a:rPr>
              <a:t>  if (timeout++ == 200)  {</a:t>
            </a:r>
          </a:p>
          <a:p>
            <a:r>
              <a:rPr lang="en-US" sz="2000" dirty="0" smtClean="0">
                <a:solidFill>
                  <a:srgbClr val="FF0000"/>
                </a:solidFill>
                <a:latin typeface="Consolas" pitchFamily="49" charset="0"/>
              </a:rPr>
              <a:t>    </a:t>
            </a:r>
            <a:r>
              <a:rPr lang="en-US" sz="2000" dirty="0" err="1" smtClean="0">
                <a:solidFill>
                  <a:srgbClr val="FF0000"/>
                </a:solidFill>
                <a:latin typeface="Consolas" pitchFamily="49" charset="0"/>
              </a:rPr>
              <a:t>sys_report(“Device</a:t>
            </a:r>
            <a:r>
              <a:rPr lang="en-US" sz="2000" dirty="0" smtClean="0">
                <a:solidFill>
                  <a:srgbClr val="FF0000"/>
                </a:solidFill>
                <a:latin typeface="Consolas" pitchFamily="49" charset="0"/>
              </a:rPr>
              <a:t> timed out %</a:t>
            </a:r>
            <a:r>
              <a:rPr lang="en-US" sz="2000" dirty="0" err="1" smtClean="0">
                <a:solidFill>
                  <a:srgbClr val="FF0000"/>
                </a:solidFill>
                <a:latin typeface="Consolas" pitchFamily="49" charset="0"/>
              </a:rPr>
              <a:t>s.\n</a:t>
            </a:r>
            <a:r>
              <a:rPr lang="en-US" sz="2000" dirty="0" smtClean="0">
                <a:solidFill>
                  <a:srgbClr val="FF0000"/>
                </a:solidFill>
                <a:latin typeface="Consolas" pitchFamily="49" charset="0"/>
              </a:rPr>
              <a:t>”, </a:t>
            </a:r>
            <a:r>
              <a:rPr lang="en-US" sz="2000" dirty="0" err="1" smtClean="0">
                <a:solidFill>
                  <a:srgbClr val="FF0000"/>
                </a:solidFill>
                <a:latin typeface="Consolas" pitchFamily="49" charset="0"/>
              </a:rPr>
              <a:t>mod_name</a:t>
            </a:r>
            <a:r>
              <a:rPr lang="en-US" sz="2000" dirty="0" smtClean="0">
                <a:solidFill>
                  <a:srgbClr val="FF0000"/>
                </a:solidFill>
                <a:latin typeface="Consolas" pitchFamily="49" charset="0"/>
              </a:rPr>
              <a:t>);</a:t>
            </a:r>
          </a:p>
          <a:p>
            <a:r>
              <a:rPr lang="en-US" sz="2000" dirty="0" smtClean="0">
                <a:latin typeface="Consolas" pitchFamily="49" charset="0"/>
              </a:rPr>
              <a:t>    return (-1);</a:t>
            </a:r>
          </a:p>
          <a:p>
            <a:r>
              <a:rPr lang="en-US" sz="2000" dirty="0" smtClean="0">
                <a:latin typeface="Consolas" pitchFamily="49" charset="0"/>
              </a:rPr>
              <a:t>  }</a:t>
            </a:r>
          </a:p>
          <a:p>
            <a:r>
              <a:rPr lang="en-US" sz="2000" dirty="0" smtClean="0">
                <a:latin typeface="Consolas" pitchFamily="49" charset="0"/>
              </a:rPr>
              <a:t>}</a:t>
            </a:r>
          </a:p>
          <a:p>
            <a:endParaRPr lang="en-US" dirty="0" smtClean="0">
              <a:latin typeface="Consolas" pitchFamily="49" charset="0"/>
            </a:endParaRPr>
          </a:p>
          <a:p>
            <a:endParaRPr lang="en-US" dirty="0" smtClean="0">
              <a:latin typeface="Consolas" pitchFamily="49" charset="0"/>
            </a:endParaRPr>
          </a:p>
          <a:p>
            <a:endParaRPr lang="en-US" dirty="0" smtClean="0">
              <a:latin typeface="Consolas" pitchFamily="49" charset="0"/>
            </a:endParaRPr>
          </a:p>
          <a:p>
            <a:endParaRPr lang="en-US" dirty="0">
              <a:latin typeface="Consolas" pitchFamily="49" charset="0"/>
            </a:endParaRPr>
          </a:p>
        </p:txBody>
      </p:sp>
      <p:sp>
        <p:nvSpPr>
          <p:cNvPr id="11" name="Oval Callout 10"/>
          <p:cNvSpPr/>
          <p:nvPr/>
        </p:nvSpPr>
        <p:spPr>
          <a:xfrm>
            <a:off x="4724400" y="5257800"/>
            <a:ext cx="2895600" cy="914400"/>
          </a:xfrm>
          <a:prstGeom prst="wedgeEllipseCallout">
            <a:avLst>
              <a:gd name="adj1" fmla="val -72413"/>
              <a:gd name="adj2" fmla="val -88007"/>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Reporting code added by Carburizer</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allAtOnce"/>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chemeClr val="tx2"/>
                </a:solidFill>
              </a:rPr>
              <a:t>Detecting existing reporting code</a:t>
            </a:r>
            <a:endParaRPr lang="en-US" sz="3600" dirty="0">
              <a:solidFill>
                <a:schemeClr val="tx2"/>
              </a:solidFill>
            </a:endParaRPr>
          </a:p>
        </p:txBody>
      </p:sp>
      <p:sp>
        <p:nvSpPr>
          <p:cNvPr id="3" name="Content Placeholder 2"/>
          <p:cNvSpPr>
            <a:spLocks noGrp="1"/>
          </p:cNvSpPr>
          <p:nvPr>
            <p:ph idx="1"/>
          </p:nvPr>
        </p:nvSpPr>
        <p:spPr/>
        <p:txBody>
          <a:bodyPr>
            <a:normAutofit/>
          </a:bodyPr>
          <a:lstStyle/>
          <a:p>
            <a:pPr>
              <a:buNone/>
            </a:pPr>
            <a:r>
              <a:rPr lang="en-US" sz="2600" dirty="0" smtClean="0">
                <a:solidFill>
                  <a:srgbClr val="000000"/>
                </a:solidFill>
              </a:rPr>
              <a:t>Carburizer detects function calls with string arguments</a:t>
            </a:r>
          </a:p>
        </p:txBody>
      </p:sp>
      <p:sp>
        <p:nvSpPr>
          <p:cNvPr id="5" name="Date Placeholder 4"/>
          <p:cNvSpPr>
            <a:spLocks noGrp="1"/>
          </p:cNvSpPr>
          <p:nvPr>
            <p:ph type="dt" sz="half" idx="10"/>
          </p:nvPr>
        </p:nvSpPr>
        <p:spPr/>
        <p:txBody>
          <a:bodyPr/>
          <a:lstStyle/>
          <a:p>
            <a:fld id="{06E880D7-6D4D-9E42-83DD-97F8F50E5D0B}" type="datetime1">
              <a:rPr lang="en-US" smtClean="0"/>
              <a:pPr/>
              <a:t>9/8/11</a:t>
            </a:fld>
            <a:endParaRPr lang="en-US"/>
          </a:p>
        </p:txBody>
      </p:sp>
      <p:sp>
        <p:nvSpPr>
          <p:cNvPr id="7" name="Footer Placeholder 6"/>
          <p:cNvSpPr>
            <a:spLocks noGrp="1"/>
          </p:cNvSpPr>
          <p:nvPr>
            <p:ph type="ftr" sz="quarter" idx="11"/>
          </p:nvPr>
        </p:nvSpPr>
        <p:spPr/>
        <p:txBody>
          <a:bodyPr/>
          <a:lstStyle/>
          <a:p>
            <a:r>
              <a:rPr lang="en-US" smtClean="0"/>
              <a:t>Tolerating Hardware Device Failures in Software</a:t>
            </a:r>
            <a:endParaRPr lang="en-US"/>
          </a:p>
        </p:txBody>
      </p:sp>
      <p:sp>
        <p:nvSpPr>
          <p:cNvPr id="8" name="Rounded Rectangle 7"/>
          <p:cNvSpPr/>
          <p:nvPr/>
        </p:nvSpPr>
        <p:spPr>
          <a:xfrm>
            <a:off x="457200" y="2590800"/>
            <a:ext cx="7696200" cy="3429000"/>
          </a:xfrm>
          <a:prstGeom prst="roundRect">
            <a:avLst/>
          </a:prstGeom>
          <a:effectLst>
            <a:outerShdw blurRad="50800" dist="38100" dir="2700000" algn="tl"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t"/>
          <a:lstStyle/>
          <a:p>
            <a:endParaRPr lang="en-US" sz="2000" dirty="0" smtClean="0">
              <a:latin typeface="Consolas" pitchFamily="49" charset="0"/>
            </a:endParaRPr>
          </a:p>
          <a:p>
            <a:endParaRPr lang="en-US" sz="2000" dirty="0" smtClean="0">
              <a:latin typeface="Consolas" pitchFamily="49" charset="0"/>
            </a:endParaRPr>
          </a:p>
          <a:p>
            <a:r>
              <a:rPr lang="en-US" sz="2000" dirty="0" smtClean="0">
                <a:latin typeface="Consolas" pitchFamily="49" charset="0"/>
              </a:rPr>
              <a:t>static u16 </a:t>
            </a:r>
            <a:r>
              <a:rPr lang="en-US" sz="2000" dirty="0" err="1" smtClean="0">
                <a:latin typeface="Consolas" pitchFamily="49" charset="0"/>
              </a:rPr>
              <a:t>gm_phy_read</a:t>
            </a:r>
            <a:r>
              <a:rPr lang="en-US" sz="2000" dirty="0" smtClean="0">
                <a:latin typeface="Consolas" pitchFamily="49" charset="0"/>
              </a:rPr>
              <a:t>(...)</a:t>
            </a:r>
          </a:p>
          <a:p>
            <a:r>
              <a:rPr lang="en-US" sz="2000" dirty="0" smtClean="0">
                <a:latin typeface="Consolas" pitchFamily="49" charset="0"/>
              </a:rPr>
              <a:t>{</a:t>
            </a:r>
          </a:p>
          <a:p>
            <a:r>
              <a:rPr lang="en-US" sz="2000" dirty="0" smtClean="0">
                <a:latin typeface="Consolas" pitchFamily="49" charset="0"/>
              </a:rPr>
              <a:t>  ...</a:t>
            </a:r>
          </a:p>
          <a:p>
            <a:r>
              <a:rPr lang="en-US" sz="2000" dirty="0" smtClean="0">
                <a:latin typeface="Consolas" pitchFamily="49" charset="0"/>
              </a:rPr>
              <a:t> if (__</a:t>
            </a:r>
            <a:r>
              <a:rPr lang="en-US" sz="2000" dirty="0" err="1" smtClean="0">
                <a:latin typeface="Consolas" pitchFamily="49" charset="0"/>
              </a:rPr>
              <a:t>gm_phy_read</a:t>
            </a:r>
            <a:r>
              <a:rPr lang="en-US" sz="2000" dirty="0" smtClean="0">
                <a:latin typeface="Consolas" pitchFamily="49" charset="0"/>
              </a:rPr>
              <a:t>(...))</a:t>
            </a:r>
          </a:p>
          <a:p>
            <a:r>
              <a:rPr lang="en-US" sz="2000" dirty="0" smtClean="0">
                <a:solidFill>
                  <a:srgbClr val="FF0000"/>
                </a:solidFill>
                <a:latin typeface="Consolas" pitchFamily="49" charset="0"/>
              </a:rPr>
              <a:t>   </a:t>
            </a:r>
            <a:r>
              <a:rPr lang="en-US" sz="2000" dirty="0" err="1" smtClean="0">
                <a:solidFill>
                  <a:srgbClr val="FF0000"/>
                </a:solidFill>
                <a:latin typeface="Consolas" pitchFamily="49" charset="0"/>
              </a:rPr>
              <a:t>printk</a:t>
            </a:r>
            <a:r>
              <a:rPr lang="en-US" sz="2000" dirty="0" err="1" smtClean="0">
                <a:latin typeface="Consolas" pitchFamily="49" charset="0"/>
              </a:rPr>
              <a:t>(KERN_WARNING</a:t>
            </a:r>
            <a:r>
              <a:rPr lang="en-US" sz="2000" dirty="0" smtClean="0">
                <a:latin typeface="Consolas" pitchFamily="49" charset="0"/>
              </a:rPr>
              <a:t> "%</a:t>
            </a:r>
            <a:r>
              <a:rPr lang="en-US" sz="2000" dirty="0" err="1" smtClean="0">
                <a:latin typeface="Consolas" pitchFamily="49" charset="0"/>
              </a:rPr>
              <a:t>s</a:t>
            </a:r>
            <a:r>
              <a:rPr lang="en-US" sz="2000" dirty="0" smtClean="0">
                <a:latin typeface="Consolas" pitchFamily="49" charset="0"/>
              </a:rPr>
              <a:t>: ...\</a:t>
            </a:r>
            <a:r>
              <a:rPr lang="en-US" sz="2000" dirty="0" err="1" smtClean="0">
                <a:latin typeface="Consolas" pitchFamily="49" charset="0"/>
              </a:rPr>
              <a:t>n</a:t>
            </a:r>
            <a:r>
              <a:rPr lang="en-US" sz="2000" dirty="0" smtClean="0">
                <a:latin typeface="Consolas" pitchFamily="49" charset="0"/>
              </a:rPr>
              <a:t>”, ...);</a:t>
            </a:r>
          </a:p>
        </p:txBody>
      </p:sp>
      <p:sp>
        <p:nvSpPr>
          <p:cNvPr id="10" name="Oval Callout 9"/>
          <p:cNvSpPr/>
          <p:nvPr/>
        </p:nvSpPr>
        <p:spPr>
          <a:xfrm>
            <a:off x="4724400" y="2667000"/>
            <a:ext cx="3276600" cy="1295400"/>
          </a:xfrm>
          <a:prstGeom prst="wedgeEllipseCallout">
            <a:avLst>
              <a:gd name="adj1" fmla="val -58072"/>
              <a:gd name="adj2" fmla="val 78656"/>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400" dirty="0" smtClean="0"/>
              <a:t>Carburizer detects existing reporting code</a:t>
            </a:r>
            <a:endParaRPr lang="en-US" sz="2400" dirty="0"/>
          </a:p>
        </p:txBody>
      </p:sp>
      <p:sp>
        <p:nvSpPr>
          <p:cNvPr id="9" name="TextBox 8"/>
          <p:cNvSpPr txBox="1"/>
          <p:nvPr/>
        </p:nvSpPr>
        <p:spPr>
          <a:xfrm>
            <a:off x="3124200" y="5791200"/>
            <a:ext cx="4372787" cy="369332"/>
          </a:xfrm>
          <a:prstGeom prst="rect">
            <a:avLst/>
          </a:prstGeom>
          <a:solidFill>
            <a:schemeClr val="bg1"/>
          </a:solidFill>
          <a:ln>
            <a:solidFill>
              <a:schemeClr val="tx1"/>
            </a:solidFill>
          </a:ln>
        </p:spPr>
        <p:txBody>
          <a:bodyPr wrap="none" rtlCol="0">
            <a:spAutoFit/>
          </a:bodyPr>
          <a:lstStyle/>
          <a:p>
            <a:r>
              <a:rPr lang="en-US" dirty="0" err="1" smtClean="0">
                <a:latin typeface="Consolas"/>
                <a:cs typeface="Consolas"/>
              </a:rPr>
              <a:t>SysKonnect</a:t>
            </a:r>
            <a:r>
              <a:rPr lang="en-US" dirty="0" smtClean="0">
                <a:latin typeface="Consolas"/>
                <a:cs typeface="Consolas"/>
              </a:rPr>
              <a:t> network </a:t>
            </a:r>
            <a:r>
              <a:rPr lang="en-US" dirty="0" err="1" smtClean="0">
                <a:latin typeface="Consolas"/>
                <a:cs typeface="Consolas"/>
              </a:rPr>
              <a:t>driver(skge.c</a:t>
            </a:r>
            <a:r>
              <a:rPr lang="en-US" dirty="0" smtClean="0">
                <a:latin typeface="Consolas"/>
                <a:cs typeface="Consolas"/>
              </a:rPr>
              <a:t>)</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chemeClr val="tx2"/>
                </a:solidFill>
              </a:rPr>
              <a:t>Evaluation</a:t>
            </a:r>
            <a:endParaRPr lang="en-US" sz="3600" dirty="0">
              <a:solidFill>
                <a:schemeClr val="tx2"/>
              </a:solidFill>
            </a:endParaRPr>
          </a:p>
        </p:txBody>
      </p:sp>
      <p:sp>
        <p:nvSpPr>
          <p:cNvPr id="3" name="Content Placeholder 2"/>
          <p:cNvSpPr>
            <a:spLocks noGrp="1"/>
          </p:cNvSpPr>
          <p:nvPr>
            <p:ph idx="1"/>
          </p:nvPr>
        </p:nvSpPr>
        <p:spPr>
          <a:xfrm>
            <a:off x="457200" y="1600200"/>
            <a:ext cx="8686800" cy="4800600"/>
          </a:xfrm>
        </p:spPr>
        <p:txBody>
          <a:bodyPr>
            <a:normAutofit/>
          </a:bodyPr>
          <a:lstStyle/>
          <a:p>
            <a:pPr marL="342900" lvl="1" indent="-342900">
              <a:buFont typeface="Arial" pitchFamily="34" charset="0"/>
              <a:buChar char="•"/>
            </a:pPr>
            <a:r>
              <a:rPr lang="en-US" sz="2400" dirty="0">
                <a:solidFill>
                  <a:srgbClr val="000000"/>
                </a:solidFill>
              </a:rPr>
              <a:t>Fixed </a:t>
            </a:r>
            <a:r>
              <a:rPr lang="en-US" sz="2400" dirty="0">
                <a:solidFill>
                  <a:srgbClr val="FF0000"/>
                </a:solidFill>
              </a:rPr>
              <a:t>1135 </a:t>
            </a:r>
            <a:r>
              <a:rPr lang="en-US" sz="2400" dirty="0">
                <a:solidFill>
                  <a:srgbClr val="000000"/>
                </a:solidFill>
              </a:rPr>
              <a:t>cases of unreported timeouts and </a:t>
            </a:r>
            <a:r>
              <a:rPr lang="en-US" sz="2400" dirty="0">
                <a:solidFill>
                  <a:srgbClr val="FF0000"/>
                </a:solidFill>
              </a:rPr>
              <a:t>467 </a:t>
            </a:r>
            <a:r>
              <a:rPr lang="en-US" sz="2400" dirty="0">
                <a:solidFill>
                  <a:srgbClr val="000000"/>
                </a:solidFill>
              </a:rPr>
              <a:t>cases of unreported device failures in Linux drivers</a:t>
            </a:r>
          </a:p>
          <a:p>
            <a:pPr marL="342900" lvl="1" indent="-342900">
              <a:buFont typeface="Arial" pitchFamily="34" charset="0"/>
              <a:buChar char="•"/>
            </a:pPr>
            <a:r>
              <a:rPr lang="en-US" sz="2400" dirty="0" smtClean="0"/>
              <a:t>Evaluation: Manual analysis of drivers of different classes</a:t>
            </a:r>
          </a:p>
          <a:p>
            <a:pPr marL="0" lvl="1" indent="0">
              <a:buNone/>
            </a:pPr>
            <a:endParaRPr lang="en-US" sz="2400" dirty="0" smtClean="0"/>
          </a:p>
          <a:p>
            <a:pPr marL="0" lvl="1" indent="0">
              <a:buNone/>
            </a:pPr>
            <a:endParaRPr lang="en-US" sz="2400" dirty="0" smtClean="0"/>
          </a:p>
          <a:p>
            <a:pPr marL="742950" lvl="2" indent="-342900">
              <a:buFont typeface="Lucida Grande"/>
              <a:buChar char="»"/>
            </a:pPr>
            <a:endParaRPr lang="en-US" sz="2200" dirty="0" smtClean="0">
              <a:solidFill>
                <a:schemeClr val="accent3"/>
              </a:solidFill>
            </a:endParaRPr>
          </a:p>
          <a:p>
            <a:pPr marL="400050" lvl="2" indent="0">
              <a:buNone/>
            </a:pPr>
            <a:endParaRPr lang="en-US" sz="2200" dirty="0" smtClean="0">
              <a:solidFill>
                <a:schemeClr val="accent3"/>
              </a:solidFill>
            </a:endParaRPr>
          </a:p>
          <a:p>
            <a:pPr marL="342900" lvl="1" indent="-342900">
              <a:buNone/>
            </a:pPr>
            <a:endParaRPr lang="en-US" sz="2600" dirty="0" smtClean="0">
              <a:solidFill>
                <a:srgbClr val="000000"/>
              </a:solidFill>
            </a:endParaRPr>
          </a:p>
          <a:p>
            <a:pPr marL="342900" lvl="1" indent="-342900">
              <a:buFont typeface="Arial"/>
              <a:buChar char="•"/>
            </a:pPr>
            <a:endParaRPr lang="en-US" sz="2600" dirty="0" smtClean="0">
              <a:solidFill>
                <a:srgbClr val="000000"/>
              </a:solidFill>
            </a:endParaRPr>
          </a:p>
          <a:p>
            <a:pPr marL="342900" lvl="1" indent="-342900">
              <a:buFont typeface="Arial"/>
              <a:buChar char="•"/>
            </a:pPr>
            <a:r>
              <a:rPr lang="en-US" sz="2600" dirty="0" smtClean="0">
                <a:solidFill>
                  <a:srgbClr val="000000"/>
                </a:solidFill>
              </a:rPr>
              <a:t>No false positives</a:t>
            </a:r>
          </a:p>
          <a:p>
            <a:pPr>
              <a:buNone/>
            </a:pPr>
            <a:endParaRPr lang="en-US" sz="2800" dirty="0" smtClean="0"/>
          </a:p>
          <a:p>
            <a:pPr lvl="1">
              <a:buNone/>
            </a:pPr>
            <a:endParaRPr lang="en-US" sz="2800" dirty="0" smtClean="0"/>
          </a:p>
          <a:p>
            <a:pPr>
              <a:buNone/>
            </a:pPr>
            <a:endParaRPr lang="en-US" sz="2800" dirty="0" smtClean="0"/>
          </a:p>
          <a:p>
            <a:endParaRPr lang="en-US" sz="2800" dirty="0" smtClean="0"/>
          </a:p>
        </p:txBody>
      </p:sp>
      <p:sp>
        <p:nvSpPr>
          <p:cNvPr id="5" name="Date Placeholder 4"/>
          <p:cNvSpPr>
            <a:spLocks noGrp="1"/>
          </p:cNvSpPr>
          <p:nvPr>
            <p:ph type="dt" sz="half" idx="10"/>
          </p:nvPr>
        </p:nvSpPr>
        <p:spPr/>
        <p:txBody>
          <a:bodyPr/>
          <a:lstStyle/>
          <a:p>
            <a:fld id="{D9340237-E8CF-CD47-91AE-6593EDF33F37}" type="datetime1">
              <a:rPr lang="en-US" smtClean="0"/>
              <a:pPr/>
              <a:t>9/8/11</a:t>
            </a:fld>
            <a:endParaRPr lang="en-US"/>
          </a:p>
        </p:txBody>
      </p:sp>
      <p:sp>
        <p:nvSpPr>
          <p:cNvPr id="7" name="Footer Placeholder 6"/>
          <p:cNvSpPr>
            <a:spLocks noGrp="1"/>
          </p:cNvSpPr>
          <p:nvPr>
            <p:ph type="ftr" sz="quarter" idx="11"/>
          </p:nvPr>
        </p:nvSpPr>
        <p:spPr/>
        <p:txBody>
          <a:bodyPr/>
          <a:lstStyle/>
          <a:p>
            <a:r>
              <a:rPr lang="en-US" smtClean="0"/>
              <a:t>Tolerating Hardware Device Failures in Software</a:t>
            </a:r>
            <a:endParaRPr lang="en-US"/>
          </a:p>
        </p:txBody>
      </p:sp>
      <p:graphicFrame>
        <p:nvGraphicFramePr>
          <p:cNvPr id="8" name="Table 7"/>
          <p:cNvGraphicFramePr>
            <a:graphicFrameLocks noGrp="1"/>
          </p:cNvGraphicFramePr>
          <p:nvPr>
            <p:extLst>
              <p:ext uri="{D42A27DB-BD31-4B8C-83A1-F6EECF244321}">
                <p14:modId xmlns:p14="http://schemas.microsoft.com/office/powerpoint/2010/main" val="4278105938"/>
              </p:ext>
            </p:extLst>
          </p:nvPr>
        </p:nvGraphicFramePr>
        <p:xfrm>
          <a:off x="990600" y="3200400"/>
          <a:ext cx="7086600" cy="2164080"/>
        </p:xfrm>
        <a:graphic>
          <a:graphicData uri="http://schemas.openxmlformats.org/drawingml/2006/table">
            <a:tbl>
              <a:tblPr firstRow="1" bandRow="1">
                <a:effectLst>
                  <a:outerShdw blurRad="50800" dist="38100" dir="2700000" algn="tl" rotWithShape="0">
                    <a:srgbClr val="000000">
                      <a:alpha val="43000"/>
                    </a:srgbClr>
                  </a:outerShdw>
                </a:effectLst>
                <a:tableStyleId>{0505E3EF-67EA-436B-97B2-0124C06EBD24}</a:tableStyleId>
              </a:tblPr>
              <a:tblGrid>
                <a:gridCol w="1719397"/>
                <a:gridCol w="1576113"/>
                <a:gridCol w="3791090"/>
              </a:tblGrid>
              <a:tr h="762000">
                <a:tc>
                  <a:txBody>
                    <a:bodyPr/>
                    <a:lstStyle/>
                    <a:p>
                      <a:r>
                        <a:rPr lang="en-US" sz="2300" b="0" dirty="0" smtClean="0"/>
                        <a:t>Driver</a:t>
                      </a:r>
                      <a:endParaRPr lang="en-US" sz="2300" b="0" dirty="0"/>
                    </a:p>
                  </a:txBody>
                  <a:tcPr/>
                </a:tc>
                <a:tc>
                  <a:txBody>
                    <a:bodyPr/>
                    <a:lstStyle/>
                    <a:p>
                      <a:pPr algn="ctr"/>
                      <a:r>
                        <a:rPr lang="en-US" sz="2300" b="0" dirty="0" smtClean="0"/>
                        <a:t>Class</a:t>
                      </a:r>
                      <a:endParaRPr lang="en-US" sz="2300" b="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300" b="0" dirty="0" smtClean="0"/>
                        <a:t>Carburizer reported/Driver detected device failures</a:t>
                      </a:r>
                    </a:p>
                  </a:txBody>
                  <a:tcPr/>
                </a:tc>
              </a:tr>
              <a:tr h="400863">
                <a:tc>
                  <a:txBody>
                    <a:bodyPr/>
                    <a:lstStyle/>
                    <a:p>
                      <a:r>
                        <a:rPr lang="en-US" sz="2400" b="0" dirty="0" smtClean="0"/>
                        <a:t>bnx2</a:t>
                      </a:r>
                      <a:endParaRPr lang="en-US" sz="2400" b="0" dirty="0"/>
                    </a:p>
                  </a:txBody>
                  <a:tcPr/>
                </a:tc>
                <a:tc>
                  <a:txBody>
                    <a:bodyPr/>
                    <a:lstStyle/>
                    <a:p>
                      <a:r>
                        <a:rPr lang="en-US" sz="2400" b="0" dirty="0" smtClean="0"/>
                        <a:t>network</a:t>
                      </a:r>
                      <a:endParaRPr lang="en-US" sz="2400" b="0" dirty="0"/>
                    </a:p>
                  </a:txBody>
                  <a:tcPr/>
                </a:tc>
                <a:tc>
                  <a:txBody>
                    <a:bodyPr/>
                    <a:lstStyle/>
                    <a:p>
                      <a:r>
                        <a:rPr lang="en-US" sz="2400" b="0" dirty="0" smtClean="0"/>
                        <a:t>17/24</a:t>
                      </a:r>
                      <a:endParaRPr lang="en-US" sz="2400" b="0" dirty="0"/>
                    </a:p>
                  </a:txBody>
                  <a:tcPr/>
                </a:tc>
              </a:tr>
              <a:tr h="400863">
                <a:tc>
                  <a:txBody>
                    <a:bodyPr/>
                    <a:lstStyle/>
                    <a:p>
                      <a:r>
                        <a:rPr lang="en-US" sz="2400" b="0" dirty="0" err="1" smtClean="0"/>
                        <a:t>mptbase</a:t>
                      </a:r>
                      <a:endParaRPr lang="en-US" sz="2400" b="0" dirty="0"/>
                    </a:p>
                  </a:txBody>
                  <a:tcPr/>
                </a:tc>
                <a:tc>
                  <a:txBody>
                    <a:bodyPr/>
                    <a:lstStyle/>
                    <a:p>
                      <a:r>
                        <a:rPr lang="en-US" sz="2400" b="0" dirty="0" err="1" smtClean="0"/>
                        <a:t>scsi</a:t>
                      </a:r>
                      <a:endParaRPr lang="en-US" sz="2400" b="0" dirty="0"/>
                    </a:p>
                  </a:txBody>
                  <a:tcPr/>
                </a:tc>
                <a:tc>
                  <a:txBody>
                    <a:bodyPr/>
                    <a:lstStyle/>
                    <a:p>
                      <a:r>
                        <a:rPr lang="en-US" sz="2400" b="0" dirty="0" smtClean="0"/>
                        <a:t>17/28</a:t>
                      </a:r>
                      <a:endParaRPr lang="en-US" sz="2400" b="0" dirty="0"/>
                    </a:p>
                  </a:txBody>
                  <a:tcPr/>
                </a:tc>
              </a:tr>
              <a:tr h="400863">
                <a:tc>
                  <a:txBody>
                    <a:bodyPr/>
                    <a:lstStyle/>
                    <a:p>
                      <a:r>
                        <a:rPr lang="en-US" sz="2400" b="0" dirty="0" smtClean="0"/>
                        <a:t>ens1371</a:t>
                      </a:r>
                      <a:endParaRPr lang="en-US" sz="2400" b="0" dirty="0"/>
                    </a:p>
                  </a:txBody>
                  <a:tcPr/>
                </a:tc>
                <a:tc>
                  <a:txBody>
                    <a:bodyPr/>
                    <a:lstStyle/>
                    <a:p>
                      <a:r>
                        <a:rPr lang="en-US" sz="2400" b="0" dirty="0" smtClean="0"/>
                        <a:t>sound</a:t>
                      </a:r>
                      <a:endParaRPr lang="en-US" sz="2400" b="0" dirty="0"/>
                    </a:p>
                  </a:txBody>
                  <a:tcPr/>
                </a:tc>
                <a:tc>
                  <a:txBody>
                    <a:bodyPr/>
                    <a:lstStyle/>
                    <a:p>
                      <a:r>
                        <a:rPr lang="en-US" sz="2400" b="0" dirty="0" smtClean="0"/>
                        <a:t>9/10</a:t>
                      </a:r>
                      <a:endParaRPr lang="en-US" sz="2400" b="0" dirty="0"/>
                    </a:p>
                  </a:txBody>
                  <a:tcPr/>
                </a:tc>
              </a:tr>
            </a:tbl>
          </a:graphicData>
        </a:graphic>
      </p:graphicFrame>
      <p:sp>
        <p:nvSpPr>
          <p:cNvPr id="9" name="Rounded Rectangle 8"/>
          <p:cNvSpPr/>
          <p:nvPr/>
        </p:nvSpPr>
        <p:spPr>
          <a:xfrm>
            <a:off x="533400" y="5486400"/>
            <a:ext cx="8153400" cy="9144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smtClean="0"/>
              <a:t>Carburizer </a:t>
            </a:r>
            <a:r>
              <a:rPr lang="en-US" sz="2400" i="1" dirty="0" smtClean="0"/>
              <a:t>automatically </a:t>
            </a:r>
            <a:r>
              <a:rPr lang="en-US" sz="2400" dirty="0" smtClean="0"/>
              <a:t>improves the fault diagnosis capabilities of the system</a:t>
            </a:r>
            <a:endParaRPr lang="en-US" sz="2400"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600" dirty="0" smtClean="0">
                <a:solidFill>
                  <a:schemeClr val="tx2"/>
                </a:solidFill>
              </a:rPr>
              <a:t>Conclusion</a:t>
            </a:r>
            <a:endParaRPr lang="en-US" sz="3600" dirty="0">
              <a:solidFill>
                <a:schemeClr val="tx2"/>
              </a:solidFill>
            </a:endParaRPr>
          </a:p>
        </p:txBody>
      </p:sp>
      <p:sp>
        <p:nvSpPr>
          <p:cNvPr id="5" name="Date Placeholder 4"/>
          <p:cNvSpPr>
            <a:spLocks noGrp="1"/>
          </p:cNvSpPr>
          <p:nvPr>
            <p:ph type="dt" sz="half" idx="10"/>
          </p:nvPr>
        </p:nvSpPr>
        <p:spPr/>
        <p:txBody>
          <a:bodyPr/>
          <a:lstStyle/>
          <a:p>
            <a:fld id="{6839385B-5375-8642-A963-539DEF32479C}" type="datetime1">
              <a:rPr lang="en-US" smtClean="0"/>
              <a:pPr/>
              <a:t>9/8/11</a:t>
            </a:fld>
            <a:endParaRPr lang="en-US"/>
          </a:p>
        </p:txBody>
      </p:sp>
      <p:sp>
        <p:nvSpPr>
          <p:cNvPr id="7" name="Footer Placeholder 6"/>
          <p:cNvSpPr>
            <a:spLocks noGrp="1"/>
          </p:cNvSpPr>
          <p:nvPr>
            <p:ph type="ftr" sz="quarter" idx="11"/>
          </p:nvPr>
        </p:nvSpPr>
        <p:spPr/>
        <p:txBody>
          <a:bodyPr/>
          <a:lstStyle/>
          <a:p>
            <a:r>
              <a:rPr lang="en-US" smtClean="0"/>
              <a:t>Tolerating Hardware Device Failures in Software</a:t>
            </a:r>
            <a:endParaRPr lang="en-US"/>
          </a:p>
        </p:txBody>
      </p:sp>
      <p:graphicFrame>
        <p:nvGraphicFramePr>
          <p:cNvPr id="8" name="Table 7"/>
          <p:cNvGraphicFramePr>
            <a:graphicFrameLocks noGrp="1"/>
          </p:cNvGraphicFramePr>
          <p:nvPr>
            <p:extLst>
              <p:ext uri="{D42A27DB-BD31-4B8C-83A1-F6EECF244321}">
                <p14:modId xmlns:p14="http://schemas.microsoft.com/office/powerpoint/2010/main" val="3017472065"/>
              </p:ext>
            </p:extLst>
          </p:nvPr>
        </p:nvGraphicFramePr>
        <p:xfrm>
          <a:off x="914400" y="914400"/>
          <a:ext cx="7315200" cy="5486400"/>
        </p:xfrm>
        <a:graphic>
          <a:graphicData uri="http://schemas.openxmlformats.org/drawingml/2006/table">
            <a:tbl>
              <a:tblPr firstRow="1" bandRow="1">
                <a:effectLst>
                  <a:outerShdw blurRad="50800" dist="38100" dir="2700000" algn="tl" rotWithShape="0">
                    <a:srgbClr val="000000">
                      <a:alpha val="43000"/>
                    </a:srgbClr>
                  </a:outerShdw>
                </a:effectLst>
                <a:tableStyleId>{0505E3EF-67EA-436B-97B2-0124C06EBD24}</a:tableStyleId>
              </a:tblPr>
              <a:tblGrid>
                <a:gridCol w="2095500"/>
                <a:gridCol w="2359798"/>
                <a:gridCol w="726302"/>
                <a:gridCol w="685800"/>
                <a:gridCol w="738352"/>
                <a:gridCol w="709448"/>
              </a:tblGrid>
              <a:tr h="182880">
                <a:tc rowSpan="2">
                  <a:txBody>
                    <a:bodyPr/>
                    <a:lstStyle/>
                    <a:p>
                      <a:r>
                        <a:rPr lang="en-US" dirty="0" smtClean="0"/>
                        <a:t>Recommendation</a:t>
                      </a:r>
                      <a:endParaRPr lang="en-US" dirty="0"/>
                    </a:p>
                  </a:txBody>
                  <a:tcPr/>
                </a:tc>
                <a:tc rowSpan="2">
                  <a:txBody>
                    <a:bodyPr/>
                    <a:lstStyle/>
                    <a:p>
                      <a:r>
                        <a:rPr lang="en-US" dirty="0" smtClean="0"/>
                        <a:t>Summary</a:t>
                      </a:r>
                      <a:endParaRPr lang="en-US" dirty="0"/>
                    </a:p>
                  </a:txBody>
                  <a:tcPr/>
                </a:tc>
                <a:tc gridSpan="4">
                  <a:txBody>
                    <a:bodyPr/>
                    <a:lstStyle/>
                    <a:p>
                      <a:pPr algn="ctr"/>
                      <a:r>
                        <a:rPr lang="en-US" dirty="0" smtClean="0"/>
                        <a:t>Recommended by</a:t>
                      </a:r>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n-US" dirty="0" smtClean="0"/>
                        <a:t>Intel</a:t>
                      </a:r>
                    </a:p>
                  </a:txBody>
                  <a:tcPr/>
                </a:tc>
                <a:tc>
                  <a:txBody>
                    <a:bodyPr/>
                    <a:lstStyle/>
                    <a:p>
                      <a:r>
                        <a:rPr lang="en-US" dirty="0" smtClean="0"/>
                        <a:t>Sun</a:t>
                      </a:r>
                    </a:p>
                  </a:txBody>
                  <a:tcPr/>
                </a:tc>
                <a:tc>
                  <a:txBody>
                    <a:bodyPr/>
                    <a:lstStyle/>
                    <a:p>
                      <a:r>
                        <a:rPr lang="en-US" dirty="0" smtClean="0"/>
                        <a:t>MS</a:t>
                      </a:r>
                    </a:p>
                  </a:txBody>
                  <a:tcPr/>
                </a:tc>
                <a:tc>
                  <a:txBody>
                    <a:bodyPr/>
                    <a:lstStyle/>
                    <a:p>
                      <a:r>
                        <a:rPr lang="en-US" dirty="0" smtClean="0"/>
                        <a:t>Linux</a:t>
                      </a:r>
                    </a:p>
                  </a:txBody>
                  <a:tcPr/>
                </a:tc>
              </a:tr>
              <a:tr h="327987">
                <a:tc rowSpan="3">
                  <a:txBody>
                    <a:bodyPr/>
                    <a:lstStyle/>
                    <a:p>
                      <a:r>
                        <a:rPr lang="en-US" sz="1600" dirty="0" smtClean="0"/>
                        <a:t>Validation</a:t>
                      </a:r>
                      <a:endParaRPr lang="en-US" sz="1600" dirty="0"/>
                    </a:p>
                  </a:txBody>
                  <a:tcPr/>
                </a:tc>
                <a:tc>
                  <a:txBody>
                    <a:bodyPr/>
                    <a:lstStyle/>
                    <a:p>
                      <a:r>
                        <a:rPr lang="en-US" sz="1600" dirty="0" smtClean="0"/>
                        <a:t>Input validation</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u="none" dirty="0" smtClean="0">
                          <a:solidFill>
                            <a:schemeClr val="accent3"/>
                          </a:solidFill>
                          <a:sym typeface="Wingdings 2"/>
                        </a:rPr>
                        <a:t></a:t>
                      </a:r>
                      <a:endParaRPr lang="en-US" sz="1600" u="none" dirty="0" smtClean="0">
                        <a:solidFill>
                          <a:schemeClr val="accent3"/>
                        </a:solidFill>
                      </a:endParaRPr>
                    </a:p>
                  </a:txBody>
                  <a:tcPr/>
                </a:tc>
                <a:tc>
                  <a:txBody>
                    <a:bodyPr/>
                    <a:lstStyle/>
                    <a:p>
                      <a:pPr algn="ctr"/>
                      <a:r>
                        <a:rPr lang="en-US" sz="1800" u="none" dirty="0" smtClean="0">
                          <a:solidFill>
                            <a:schemeClr val="accent3"/>
                          </a:solidFill>
                          <a:sym typeface="Wingdings 2"/>
                        </a:rPr>
                        <a:t></a:t>
                      </a:r>
                      <a:endParaRPr lang="en-US" sz="1800" u="none" dirty="0">
                        <a:solidFill>
                          <a:schemeClr val="accent3"/>
                        </a:solidFill>
                      </a:endParaRPr>
                    </a:p>
                  </a:txBody>
                  <a:tcPr/>
                </a:tc>
                <a:tc>
                  <a:txBody>
                    <a:bodyPr/>
                    <a:lstStyle/>
                    <a:p>
                      <a:pPr algn="ctr"/>
                      <a:r>
                        <a:rPr lang="en-US" sz="1800" u="none" dirty="0" smtClean="0">
                          <a:solidFill>
                            <a:schemeClr val="accent3"/>
                          </a:solidFill>
                          <a:sym typeface="Wingdings 2"/>
                        </a:rPr>
                        <a:t></a:t>
                      </a:r>
                      <a:endParaRPr lang="en-US" sz="1800" u="none" dirty="0">
                        <a:solidFill>
                          <a:schemeClr val="accent3"/>
                        </a:solidFill>
                      </a:endParaRPr>
                    </a:p>
                  </a:txBody>
                  <a:tcPr/>
                </a:tc>
                <a:tc>
                  <a:txBody>
                    <a:bodyPr/>
                    <a:lstStyle/>
                    <a:p>
                      <a:pPr algn="ctr"/>
                      <a:endParaRPr lang="en-US" sz="1800" u="none" dirty="0">
                        <a:solidFill>
                          <a:schemeClr val="accent3"/>
                        </a:solidFill>
                      </a:endParaRPr>
                    </a:p>
                  </a:txBody>
                  <a:tcPr/>
                </a:tc>
              </a:tr>
              <a:tr h="327987">
                <a:tc vMerge="1">
                  <a:txBody>
                    <a:bodyPr/>
                    <a:lstStyle/>
                    <a:p>
                      <a:endParaRPr lang="en-US"/>
                    </a:p>
                  </a:txBody>
                  <a:tcPr/>
                </a:tc>
                <a:tc>
                  <a:txBody>
                    <a:bodyPr/>
                    <a:lstStyle/>
                    <a:p>
                      <a:r>
                        <a:rPr lang="en-US" sz="1600" dirty="0" smtClean="0"/>
                        <a:t>Read once</a:t>
                      </a:r>
                      <a:r>
                        <a:rPr lang="en-US" sz="1600" baseline="0" dirty="0" smtClean="0"/>
                        <a:t>&amp; CRC data</a:t>
                      </a:r>
                      <a:endParaRPr lang="en-US" sz="1600" dirty="0"/>
                    </a:p>
                  </a:txBody>
                  <a:tcPr/>
                </a:tc>
                <a:tc>
                  <a:txBody>
                    <a:bodyPr/>
                    <a:lstStyle/>
                    <a:p>
                      <a:pPr algn="ctr"/>
                      <a:r>
                        <a:rPr lang="en-US" sz="1600" u="none" dirty="0" smtClean="0">
                          <a:solidFill>
                            <a:schemeClr val="accent3"/>
                          </a:solidFill>
                          <a:sym typeface="Wingdings 2"/>
                        </a:rPr>
                        <a:t></a:t>
                      </a:r>
                      <a:endParaRPr lang="en-US" sz="1600" b="0" u="none" dirty="0">
                        <a:solidFill>
                          <a:schemeClr val="accent3"/>
                        </a:solidFill>
                        <a:latin typeface="Times New Roman" pitchFamily="18" charset="0"/>
                        <a:cs typeface="Times New Roman" pitchFamily="18" charset="0"/>
                      </a:endParaRPr>
                    </a:p>
                  </a:txBody>
                  <a:tcPr/>
                </a:tc>
                <a:tc>
                  <a:txBody>
                    <a:bodyPr/>
                    <a:lstStyle/>
                    <a:p>
                      <a:pPr algn="ctr"/>
                      <a:r>
                        <a:rPr lang="en-US" sz="1800" u="none" dirty="0" smtClean="0">
                          <a:solidFill>
                            <a:schemeClr val="accent3"/>
                          </a:solidFill>
                          <a:sym typeface="Wingdings 2"/>
                        </a:rPr>
                        <a:t></a:t>
                      </a:r>
                      <a:endParaRPr lang="en-US" sz="1800" u="none" dirty="0">
                        <a:solidFill>
                          <a:schemeClr val="accent3"/>
                        </a:solidFill>
                      </a:endParaRPr>
                    </a:p>
                  </a:txBody>
                  <a:tcPr/>
                </a:tc>
                <a:tc>
                  <a:txBody>
                    <a:bodyPr/>
                    <a:lstStyle/>
                    <a:p>
                      <a:pPr algn="ctr"/>
                      <a:endParaRPr lang="en-US" sz="1800" u="none" dirty="0">
                        <a:solidFill>
                          <a:schemeClr val="accent3"/>
                        </a:solidFill>
                      </a:endParaRPr>
                    </a:p>
                  </a:txBody>
                  <a:tcPr/>
                </a:tc>
                <a:tc>
                  <a:txBody>
                    <a:bodyPr/>
                    <a:lstStyle/>
                    <a:p>
                      <a:pPr algn="ctr"/>
                      <a:r>
                        <a:rPr lang="en-US" sz="1800" u="none" dirty="0" smtClean="0">
                          <a:solidFill>
                            <a:schemeClr val="accent3"/>
                          </a:solidFill>
                          <a:sym typeface="Wingdings 2"/>
                        </a:rPr>
                        <a:t></a:t>
                      </a:r>
                      <a:endParaRPr lang="en-US" sz="1800" u="none" dirty="0">
                        <a:solidFill>
                          <a:schemeClr val="accent3"/>
                        </a:solidFill>
                      </a:endParaRPr>
                    </a:p>
                  </a:txBody>
                  <a:tcPr/>
                </a:tc>
              </a:tr>
              <a:tr h="327987">
                <a:tc vMerge="1">
                  <a:txBody>
                    <a:bodyPr/>
                    <a:lstStyle/>
                    <a:p>
                      <a:endParaRPr lang="en-US"/>
                    </a:p>
                  </a:txBody>
                  <a:tcPr/>
                </a:tc>
                <a:tc>
                  <a:txBody>
                    <a:bodyPr/>
                    <a:lstStyle/>
                    <a:p>
                      <a:r>
                        <a:rPr lang="en-US" sz="1600" dirty="0" smtClean="0"/>
                        <a:t>DMA</a:t>
                      </a:r>
                      <a:r>
                        <a:rPr lang="en-US" sz="1600" baseline="0" dirty="0" smtClean="0"/>
                        <a:t> protection</a:t>
                      </a:r>
                      <a:endParaRPr lang="en-US" sz="1600" dirty="0"/>
                    </a:p>
                  </a:txBody>
                  <a:tcPr/>
                </a:tc>
                <a:tc>
                  <a:txBody>
                    <a:bodyPr/>
                    <a:lstStyle/>
                    <a:p>
                      <a:pPr algn="ctr"/>
                      <a:r>
                        <a:rPr lang="en-US" sz="1600" u="none" dirty="0" smtClean="0">
                          <a:solidFill>
                            <a:schemeClr val="accent3"/>
                          </a:solidFill>
                          <a:sym typeface="Wingdings 2"/>
                        </a:rPr>
                        <a:t></a:t>
                      </a:r>
                      <a:endParaRPr lang="en-US" sz="1600" u="none" dirty="0">
                        <a:solidFill>
                          <a:schemeClr val="accent3"/>
                        </a:solidFill>
                      </a:endParaRPr>
                    </a:p>
                  </a:txBody>
                  <a:tcPr/>
                </a:tc>
                <a:tc>
                  <a:txBody>
                    <a:bodyPr/>
                    <a:lstStyle/>
                    <a:p>
                      <a:pPr algn="ctr"/>
                      <a:r>
                        <a:rPr lang="en-US" sz="1800" u="none" dirty="0" smtClean="0">
                          <a:solidFill>
                            <a:schemeClr val="accent3"/>
                          </a:solidFill>
                          <a:sym typeface="Wingdings 2"/>
                        </a:rPr>
                        <a:t></a:t>
                      </a:r>
                      <a:endParaRPr lang="en-US" sz="1800" u="none" dirty="0">
                        <a:solidFill>
                          <a:schemeClr val="accent3"/>
                        </a:solidFill>
                      </a:endParaRPr>
                    </a:p>
                  </a:txBody>
                  <a:tcPr/>
                </a:tc>
                <a:tc>
                  <a:txBody>
                    <a:bodyPr/>
                    <a:lstStyle/>
                    <a:p>
                      <a:pPr algn="ctr"/>
                      <a:endParaRPr lang="en-US" sz="1800" u="none" dirty="0">
                        <a:solidFill>
                          <a:schemeClr val="accent3"/>
                        </a:solidFill>
                      </a:endParaRPr>
                    </a:p>
                  </a:txBody>
                  <a:tcPr/>
                </a:tc>
                <a:tc>
                  <a:txBody>
                    <a:bodyPr/>
                    <a:lstStyle/>
                    <a:p>
                      <a:pPr algn="ctr"/>
                      <a:endParaRPr lang="en-US" sz="1800" u="none" dirty="0">
                        <a:solidFill>
                          <a:schemeClr val="accent3"/>
                        </a:solidFill>
                      </a:endParaRPr>
                    </a:p>
                  </a:txBody>
                  <a:tcPr/>
                </a:tc>
              </a:tr>
              <a:tr h="327987">
                <a:tc rowSpan="5">
                  <a:txBody>
                    <a:bodyPr/>
                    <a:lstStyle/>
                    <a:p>
                      <a:r>
                        <a:rPr lang="en-US" sz="1600" dirty="0" smtClean="0"/>
                        <a:t>Timing</a:t>
                      </a:r>
                      <a:endParaRPr lang="en-US" sz="1600" dirty="0"/>
                    </a:p>
                  </a:txBody>
                  <a:tcPr/>
                </a:tc>
                <a:tc>
                  <a:txBody>
                    <a:bodyPr/>
                    <a:lstStyle/>
                    <a:p>
                      <a:r>
                        <a:rPr lang="en-US" sz="1600" dirty="0" smtClean="0"/>
                        <a:t>Infinite polling</a:t>
                      </a:r>
                      <a:endParaRPr lang="en-US" sz="1600" dirty="0"/>
                    </a:p>
                  </a:txBody>
                  <a:tcPr/>
                </a:tc>
                <a:tc>
                  <a:txBody>
                    <a:bodyPr/>
                    <a:lstStyle/>
                    <a:p>
                      <a:pPr algn="ctr"/>
                      <a:r>
                        <a:rPr lang="en-US" sz="1600" u="none" dirty="0" smtClean="0">
                          <a:solidFill>
                            <a:schemeClr val="accent3"/>
                          </a:solidFill>
                          <a:sym typeface="Wingdings 2"/>
                        </a:rPr>
                        <a:t></a:t>
                      </a:r>
                      <a:endParaRPr lang="en-US" sz="1600" u="none" dirty="0">
                        <a:solidFill>
                          <a:schemeClr val="accent3"/>
                        </a:solidFill>
                      </a:endParaRPr>
                    </a:p>
                  </a:txBody>
                  <a:tcPr/>
                </a:tc>
                <a:tc>
                  <a:txBody>
                    <a:bodyPr/>
                    <a:lstStyle/>
                    <a:p>
                      <a:pPr algn="ctr"/>
                      <a:r>
                        <a:rPr lang="en-US" sz="1800" u="none" dirty="0" smtClean="0">
                          <a:solidFill>
                            <a:schemeClr val="accent3"/>
                          </a:solidFill>
                          <a:sym typeface="Wingdings 2"/>
                        </a:rPr>
                        <a:t></a:t>
                      </a:r>
                      <a:endParaRPr lang="en-US" sz="1800" u="none" dirty="0">
                        <a:solidFill>
                          <a:schemeClr val="accent3"/>
                        </a:solidFill>
                      </a:endParaRPr>
                    </a:p>
                  </a:txBody>
                  <a:tcPr/>
                </a:tc>
                <a:tc>
                  <a:txBody>
                    <a:bodyPr/>
                    <a:lstStyle/>
                    <a:p>
                      <a:pPr algn="ctr"/>
                      <a:r>
                        <a:rPr lang="en-US" sz="1800" u="none" dirty="0" smtClean="0">
                          <a:solidFill>
                            <a:schemeClr val="accent3"/>
                          </a:solidFill>
                          <a:sym typeface="Wingdings 2"/>
                        </a:rPr>
                        <a:t></a:t>
                      </a:r>
                      <a:endParaRPr lang="en-US" sz="1800" u="none" dirty="0">
                        <a:solidFill>
                          <a:schemeClr val="accent3"/>
                        </a:solidFill>
                      </a:endParaRPr>
                    </a:p>
                  </a:txBody>
                  <a:tcPr/>
                </a:tc>
                <a:tc>
                  <a:txBody>
                    <a:bodyPr/>
                    <a:lstStyle/>
                    <a:p>
                      <a:pPr algn="ctr"/>
                      <a:endParaRPr lang="en-US" sz="1800" u="none" dirty="0">
                        <a:solidFill>
                          <a:schemeClr val="accent3"/>
                        </a:solidFill>
                      </a:endParaRPr>
                    </a:p>
                  </a:txBody>
                  <a:tcPr/>
                </a:tc>
              </a:tr>
              <a:tr h="327987">
                <a:tc vMerge="1">
                  <a:txBody>
                    <a:bodyPr/>
                    <a:lstStyle/>
                    <a:p>
                      <a:endParaRPr lang="en-US"/>
                    </a:p>
                  </a:txBody>
                  <a:tcPr/>
                </a:tc>
                <a:tc>
                  <a:txBody>
                    <a:bodyPr/>
                    <a:lstStyle/>
                    <a:p>
                      <a:r>
                        <a:rPr lang="en-US" sz="1600" dirty="0" smtClean="0"/>
                        <a:t>Stuck interrupt</a:t>
                      </a:r>
                      <a:endParaRPr lang="en-US" sz="1600" dirty="0"/>
                    </a:p>
                  </a:txBody>
                  <a:tcPr/>
                </a:tc>
                <a:tc>
                  <a:txBody>
                    <a:bodyPr/>
                    <a:lstStyle/>
                    <a:p>
                      <a:pPr algn="ctr"/>
                      <a:endParaRPr lang="en-US" sz="1600" u="none" dirty="0">
                        <a:solidFill>
                          <a:schemeClr val="accent3"/>
                        </a:solidFill>
                      </a:endParaRPr>
                    </a:p>
                  </a:txBody>
                  <a:tcPr/>
                </a:tc>
                <a:tc>
                  <a:txBody>
                    <a:bodyPr/>
                    <a:lstStyle/>
                    <a:p>
                      <a:pPr algn="ctr"/>
                      <a:r>
                        <a:rPr lang="en-US" sz="1800" u="none" dirty="0" smtClean="0">
                          <a:solidFill>
                            <a:schemeClr val="accent3"/>
                          </a:solidFill>
                          <a:sym typeface="Wingdings 2"/>
                        </a:rPr>
                        <a:t></a:t>
                      </a:r>
                      <a:endParaRPr lang="en-US" sz="1800" u="none" dirty="0">
                        <a:solidFill>
                          <a:schemeClr val="accent3"/>
                        </a:solidFill>
                      </a:endParaRPr>
                    </a:p>
                  </a:txBody>
                  <a:tcPr/>
                </a:tc>
                <a:tc>
                  <a:txBody>
                    <a:bodyPr/>
                    <a:lstStyle/>
                    <a:p>
                      <a:pPr algn="ctr"/>
                      <a:endParaRPr lang="en-US" sz="1800" u="none" dirty="0">
                        <a:solidFill>
                          <a:schemeClr val="accent3"/>
                        </a:solidFill>
                      </a:endParaRPr>
                    </a:p>
                  </a:txBody>
                  <a:tcPr/>
                </a:tc>
                <a:tc>
                  <a:txBody>
                    <a:bodyPr/>
                    <a:lstStyle/>
                    <a:p>
                      <a:pPr algn="ctr"/>
                      <a:endParaRPr lang="en-US" sz="1800" u="none" dirty="0">
                        <a:solidFill>
                          <a:schemeClr val="accent3"/>
                        </a:solidFill>
                      </a:endParaRPr>
                    </a:p>
                  </a:txBody>
                  <a:tcPr/>
                </a:tc>
              </a:tr>
              <a:tr h="167640">
                <a:tc vMerge="1">
                  <a:txBody>
                    <a:bodyPr/>
                    <a:lstStyle/>
                    <a:p>
                      <a:endParaRPr lang="en-US"/>
                    </a:p>
                  </a:txBody>
                  <a:tcPr/>
                </a:tc>
                <a:tc>
                  <a:txBody>
                    <a:bodyPr/>
                    <a:lstStyle/>
                    <a:p>
                      <a:r>
                        <a:rPr lang="en-US" sz="1600" dirty="0" smtClean="0"/>
                        <a:t>Lost request</a:t>
                      </a:r>
                      <a:endParaRPr lang="en-US" sz="1600" dirty="0"/>
                    </a:p>
                  </a:txBody>
                  <a:tcPr/>
                </a:tc>
                <a:tc>
                  <a:txBody>
                    <a:bodyPr/>
                    <a:lstStyle/>
                    <a:p>
                      <a:pPr algn="ctr"/>
                      <a:endParaRPr lang="en-US" sz="1600" b="1" u="none" dirty="0">
                        <a:solidFill>
                          <a:schemeClr val="accent3"/>
                        </a:solidFill>
                        <a:latin typeface="Wingdings" pitchFamily="2" charset="2"/>
                      </a:endParaRPr>
                    </a:p>
                  </a:txBody>
                  <a:tcPr/>
                </a:tc>
                <a:tc>
                  <a:txBody>
                    <a:bodyPr/>
                    <a:lstStyle/>
                    <a:p>
                      <a:pPr algn="ctr"/>
                      <a:endParaRPr lang="en-US" sz="1800" u="none" dirty="0">
                        <a:solidFill>
                          <a:schemeClr val="accent3"/>
                        </a:solidFill>
                      </a:endParaRPr>
                    </a:p>
                  </a:txBody>
                  <a:tcPr/>
                </a:tc>
                <a:tc>
                  <a:txBody>
                    <a:bodyPr/>
                    <a:lstStyle/>
                    <a:p>
                      <a:pPr algn="ctr"/>
                      <a:r>
                        <a:rPr lang="en-US" sz="1800" u="none" dirty="0" smtClean="0">
                          <a:solidFill>
                            <a:schemeClr val="accent3"/>
                          </a:solidFill>
                          <a:sym typeface="Wingdings 2"/>
                        </a:rPr>
                        <a:t></a:t>
                      </a:r>
                      <a:endParaRPr lang="en-US" sz="1800" u="none" dirty="0">
                        <a:solidFill>
                          <a:schemeClr val="accent3"/>
                        </a:solidFill>
                      </a:endParaRPr>
                    </a:p>
                  </a:txBody>
                  <a:tcPr/>
                </a:tc>
                <a:tc>
                  <a:txBody>
                    <a:bodyPr/>
                    <a:lstStyle/>
                    <a:p>
                      <a:pPr algn="ctr"/>
                      <a:endParaRPr lang="en-US" sz="1800" u="none" dirty="0">
                        <a:solidFill>
                          <a:schemeClr val="accent3"/>
                        </a:solidFill>
                      </a:endParaRPr>
                    </a:p>
                  </a:txBody>
                  <a:tcPr/>
                </a:tc>
              </a:tr>
              <a:tr h="167640">
                <a:tc vMerge="1">
                  <a:txBody>
                    <a:bodyPr/>
                    <a:lstStyle/>
                    <a:p>
                      <a:endParaRPr lang="en-US"/>
                    </a:p>
                  </a:txBody>
                  <a:tcPr/>
                </a:tc>
                <a:tc>
                  <a:txBody>
                    <a:bodyPr/>
                    <a:lstStyle/>
                    <a:p>
                      <a:r>
                        <a:rPr lang="en-US" sz="1600" dirty="0" smtClean="0"/>
                        <a:t>Avoid excess delay in OS</a:t>
                      </a:r>
                      <a:endParaRPr lang="en-US" sz="1600" dirty="0"/>
                    </a:p>
                  </a:txBody>
                  <a:tcPr/>
                </a:tc>
                <a:tc>
                  <a:txBody>
                    <a:bodyPr/>
                    <a:lstStyle/>
                    <a:p>
                      <a:pPr algn="ctr"/>
                      <a:endParaRPr lang="en-US" sz="1600" u="none" dirty="0">
                        <a:solidFill>
                          <a:schemeClr val="accent3"/>
                        </a:solidFill>
                      </a:endParaRPr>
                    </a:p>
                  </a:txBody>
                  <a:tcPr/>
                </a:tc>
                <a:tc>
                  <a:txBody>
                    <a:bodyPr/>
                    <a:lstStyle/>
                    <a:p>
                      <a:pPr algn="ctr"/>
                      <a:endParaRPr lang="en-US" sz="1800" u="none" dirty="0">
                        <a:solidFill>
                          <a:schemeClr val="accent3"/>
                        </a:solidFill>
                      </a:endParaRPr>
                    </a:p>
                  </a:txBody>
                  <a:tcPr/>
                </a:tc>
                <a:tc>
                  <a:txBody>
                    <a:bodyPr/>
                    <a:lstStyle/>
                    <a:p>
                      <a:pPr algn="ctr"/>
                      <a:r>
                        <a:rPr lang="en-US" sz="1800" u="none" dirty="0" smtClean="0">
                          <a:solidFill>
                            <a:schemeClr val="accent3"/>
                          </a:solidFill>
                          <a:sym typeface="Wingdings 2"/>
                        </a:rPr>
                        <a:t></a:t>
                      </a:r>
                      <a:endParaRPr lang="en-US" sz="1800" u="none" dirty="0">
                        <a:solidFill>
                          <a:schemeClr val="accent3"/>
                        </a:solidFill>
                      </a:endParaRPr>
                    </a:p>
                  </a:txBody>
                  <a:tcPr/>
                </a:tc>
                <a:tc>
                  <a:txBody>
                    <a:bodyPr/>
                    <a:lstStyle/>
                    <a:p>
                      <a:pPr algn="ctr"/>
                      <a:endParaRPr lang="en-US" sz="1800" u="none" dirty="0">
                        <a:solidFill>
                          <a:schemeClr val="accent3"/>
                        </a:solidFill>
                      </a:endParaRPr>
                    </a:p>
                  </a:txBody>
                  <a:tcPr/>
                </a:tc>
              </a:tr>
              <a:tr h="327987">
                <a:tc vMerge="1">
                  <a:txBody>
                    <a:bodyPr/>
                    <a:lstStyle/>
                    <a:p>
                      <a:endParaRPr lang="en-US"/>
                    </a:p>
                  </a:txBody>
                  <a:tcPr/>
                </a:tc>
                <a:tc>
                  <a:txBody>
                    <a:bodyPr/>
                    <a:lstStyle/>
                    <a:p>
                      <a:r>
                        <a:rPr lang="en-US" sz="1600" dirty="0" smtClean="0"/>
                        <a:t>Unexpected events</a:t>
                      </a:r>
                      <a:endParaRPr lang="en-US" sz="1600" dirty="0"/>
                    </a:p>
                  </a:txBody>
                  <a:tcPr/>
                </a:tc>
                <a:tc>
                  <a:txBody>
                    <a:bodyPr/>
                    <a:lstStyle/>
                    <a:p>
                      <a:pPr algn="ctr"/>
                      <a:r>
                        <a:rPr lang="en-US" sz="1600" u="none" dirty="0" smtClean="0">
                          <a:solidFill>
                            <a:schemeClr val="accent3"/>
                          </a:solidFill>
                          <a:sym typeface="Wingdings 2"/>
                        </a:rPr>
                        <a:t></a:t>
                      </a:r>
                      <a:endParaRPr lang="en-US" sz="1600" u="none" dirty="0">
                        <a:solidFill>
                          <a:schemeClr val="accent3"/>
                        </a:solidFill>
                      </a:endParaRPr>
                    </a:p>
                  </a:txBody>
                  <a:tcPr/>
                </a:tc>
                <a:tc>
                  <a:txBody>
                    <a:bodyPr/>
                    <a:lstStyle/>
                    <a:p>
                      <a:pPr algn="ctr"/>
                      <a:endParaRPr lang="en-US" sz="1800" u="none">
                        <a:solidFill>
                          <a:schemeClr val="accent3"/>
                        </a:solidFill>
                      </a:endParaRPr>
                    </a:p>
                  </a:txBody>
                  <a:tcPr/>
                </a:tc>
                <a:tc>
                  <a:txBody>
                    <a:bodyPr/>
                    <a:lstStyle/>
                    <a:p>
                      <a:pPr algn="ctr"/>
                      <a:r>
                        <a:rPr lang="en-US" sz="1800" u="none" dirty="0" smtClean="0">
                          <a:solidFill>
                            <a:schemeClr val="accent3"/>
                          </a:solidFill>
                          <a:sym typeface="Wingdings 2"/>
                        </a:rPr>
                        <a:t></a:t>
                      </a:r>
                      <a:endParaRPr lang="en-US" sz="1800" u="none" dirty="0">
                        <a:solidFill>
                          <a:schemeClr val="accent3"/>
                        </a:solidFill>
                      </a:endParaRPr>
                    </a:p>
                  </a:txBody>
                  <a:tcPr/>
                </a:tc>
                <a:tc>
                  <a:txBody>
                    <a:bodyPr/>
                    <a:lstStyle/>
                    <a:p>
                      <a:pPr algn="ctr"/>
                      <a:endParaRPr lang="en-US" sz="1800" u="none">
                        <a:solidFill>
                          <a:schemeClr val="accent3"/>
                        </a:solidFill>
                      </a:endParaRPr>
                    </a:p>
                  </a:txBody>
                  <a:tcPr/>
                </a:tc>
              </a:tr>
              <a:tr h="365662">
                <a:tc>
                  <a:txBody>
                    <a:bodyPr/>
                    <a:lstStyle/>
                    <a:p>
                      <a:r>
                        <a:rPr lang="en-US" sz="1600" dirty="0" smtClean="0"/>
                        <a:t>Reporting</a:t>
                      </a:r>
                      <a:endParaRPr lang="en-US" sz="1600" dirty="0"/>
                    </a:p>
                  </a:txBody>
                  <a:tcPr/>
                </a:tc>
                <a:tc>
                  <a:txBody>
                    <a:bodyPr/>
                    <a:lstStyle/>
                    <a:p>
                      <a:r>
                        <a:rPr lang="en-US" sz="1600" dirty="0" smtClean="0"/>
                        <a:t>Report all failures</a:t>
                      </a:r>
                      <a:endParaRPr lang="en-US" sz="1600" dirty="0"/>
                    </a:p>
                  </a:txBody>
                  <a:tcPr/>
                </a:tc>
                <a:tc>
                  <a:txBody>
                    <a:bodyPr/>
                    <a:lstStyle/>
                    <a:p>
                      <a:pPr algn="ctr"/>
                      <a:r>
                        <a:rPr lang="en-US" sz="1600" u="none" dirty="0" smtClean="0">
                          <a:solidFill>
                            <a:schemeClr val="accent3"/>
                          </a:solidFill>
                          <a:sym typeface="Wingdings 2"/>
                        </a:rPr>
                        <a:t></a:t>
                      </a:r>
                      <a:endParaRPr lang="en-US" sz="1600" u="none" dirty="0">
                        <a:solidFill>
                          <a:schemeClr val="accent3"/>
                        </a:solidFill>
                      </a:endParaRPr>
                    </a:p>
                  </a:txBody>
                  <a:tcPr/>
                </a:tc>
                <a:tc>
                  <a:txBody>
                    <a:bodyPr/>
                    <a:lstStyle/>
                    <a:p>
                      <a:pPr algn="ctr"/>
                      <a:r>
                        <a:rPr lang="en-US" sz="1800" u="none" dirty="0" smtClean="0">
                          <a:solidFill>
                            <a:schemeClr val="accent3"/>
                          </a:solidFill>
                          <a:sym typeface="Wingdings 2"/>
                        </a:rPr>
                        <a:t></a:t>
                      </a:r>
                      <a:endParaRPr lang="en-US" sz="1800" u="none" dirty="0">
                        <a:solidFill>
                          <a:schemeClr val="accent3"/>
                        </a:solidFill>
                      </a:endParaRPr>
                    </a:p>
                  </a:txBody>
                  <a:tcPr/>
                </a:tc>
                <a:tc>
                  <a:txBody>
                    <a:bodyPr/>
                    <a:lstStyle/>
                    <a:p>
                      <a:pPr algn="ctr"/>
                      <a:r>
                        <a:rPr lang="en-US" sz="1800" u="none" dirty="0" smtClean="0">
                          <a:solidFill>
                            <a:schemeClr val="accent3"/>
                          </a:solidFill>
                          <a:sym typeface="Wingdings 2"/>
                        </a:rPr>
                        <a:t></a:t>
                      </a:r>
                      <a:endParaRPr lang="en-US" sz="1800" u="none" dirty="0">
                        <a:solidFill>
                          <a:schemeClr val="accent3"/>
                        </a:solidFill>
                      </a:endParaRPr>
                    </a:p>
                  </a:txBody>
                  <a:tcPr/>
                </a:tc>
                <a:tc>
                  <a:txBody>
                    <a:bodyPr/>
                    <a:lstStyle/>
                    <a:p>
                      <a:pPr algn="ctr"/>
                      <a:endParaRPr lang="en-US" sz="1800" u="none" dirty="0">
                        <a:solidFill>
                          <a:schemeClr val="accent3"/>
                        </a:solidFill>
                      </a:endParaRPr>
                    </a:p>
                  </a:txBody>
                  <a:tcPr/>
                </a:tc>
              </a:tr>
              <a:tr h="327987">
                <a:tc rowSpan="4">
                  <a:txBody>
                    <a:bodyPr/>
                    <a:lstStyle/>
                    <a:p>
                      <a:r>
                        <a:rPr lang="en-US" sz="1600" dirty="0" smtClean="0"/>
                        <a:t>Recovery</a:t>
                      </a:r>
                      <a:endParaRPr lang="en-US" sz="1600" dirty="0"/>
                    </a:p>
                  </a:txBody>
                  <a:tcPr/>
                </a:tc>
                <a:tc>
                  <a:txBody>
                    <a:bodyPr/>
                    <a:lstStyle/>
                    <a:p>
                      <a:r>
                        <a:rPr lang="en-US" sz="1600" dirty="0" smtClean="0"/>
                        <a:t>Handle</a:t>
                      </a:r>
                      <a:r>
                        <a:rPr lang="en-US" sz="1600" baseline="0" dirty="0" smtClean="0"/>
                        <a:t> all failures</a:t>
                      </a:r>
                      <a:endParaRPr lang="en-US" sz="1600" dirty="0"/>
                    </a:p>
                  </a:txBody>
                  <a:tcPr/>
                </a:tc>
                <a:tc>
                  <a:txBody>
                    <a:bodyPr/>
                    <a:lstStyle/>
                    <a:p>
                      <a:pPr algn="ctr"/>
                      <a:endParaRPr lang="en-US" sz="1600" u="none" dirty="0">
                        <a:solidFill>
                          <a:schemeClr val="accent3"/>
                        </a:solidFill>
                      </a:endParaRPr>
                    </a:p>
                  </a:txBody>
                  <a:tcPr/>
                </a:tc>
                <a:tc>
                  <a:txBody>
                    <a:bodyPr/>
                    <a:lstStyle/>
                    <a:p>
                      <a:pPr algn="ctr"/>
                      <a:r>
                        <a:rPr lang="en-US" sz="1800" u="none" dirty="0" smtClean="0">
                          <a:solidFill>
                            <a:schemeClr val="accent3"/>
                          </a:solidFill>
                          <a:sym typeface="Wingdings 2"/>
                        </a:rPr>
                        <a:t></a:t>
                      </a:r>
                      <a:endParaRPr lang="en-US" sz="1800" u="none" dirty="0">
                        <a:solidFill>
                          <a:schemeClr val="accent3"/>
                        </a:solidFill>
                      </a:endParaRPr>
                    </a:p>
                  </a:txBody>
                  <a:tcPr/>
                </a:tc>
                <a:tc>
                  <a:txBody>
                    <a:bodyPr/>
                    <a:lstStyle/>
                    <a:p>
                      <a:pPr algn="ctr"/>
                      <a:r>
                        <a:rPr lang="en-US" sz="1800" u="none" dirty="0" smtClean="0">
                          <a:solidFill>
                            <a:schemeClr val="accent3"/>
                          </a:solidFill>
                          <a:sym typeface="Wingdings 2"/>
                        </a:rPr>
                        <a:t></a:t>
                      </a:r>
                      <a:endParaRPr lang="en-US" sz="1800" u="none" dirty="0">
                        <a:solidFill>
                          <a:schemeClr val="accent3"/>
                        </a:solidFill>
                      </a:endParaRPr>
                    </a:p>
                  </a:txBody>
                  <a:tcPr/>
                </a:tc>
                <a:tc>
                  <a:txBody>
                    <a:bodyPr/>
                    <a:lstStyle/>
                    <a:p>
                      <a:pPr algn="ctr"/>
                      <a:endParaRPr lang="en-US" sz="1800" u="none" dirty="0">
                        <a:solidFill>
                          <a:schemeClr val="accent3"/>
                        </a:solidFill>
                      </a:endParaRPr>
                    </a:p>
                  </a:txBody>
                  <a:tcPr/>
                </a:tc>
              </a:tr>
              <a:tr h="268224">
                <a:tc vMerge="1">
                  <a:txBody>
                    <a:bodyPr/>
                    <a:lstStyle/>
                    <a:p>
                      <a:endParaRPr lang="en-US"/>
                    </a:p>
                  </a:txBody>
                  <a:tcPr/>
                </a:tc>
                <a:tc>
                  <a:txBody>
                    <a:bodyPr/>
                    <a:lstStyle/>
                    <a:p>
                      <a:r>
                        <a:rPr lang="en-US" sz="1600" dirty="0" smtClean="0"/>
                        <a:t>Cleanup correctly</a:t>
                      </a:r>
                      <a:endParaRPr lang="en-US" sz="1600" dirty="0"/>
                    </a:p>
                  </a:txBody>
                  <a:tcPr/>
                </a:tc>
                <a:tc>
                  <a:txBody>
                    <a:bodyPr/>
                    <a:lstStyle/>
                    <a:p>
                      <a:pPr algn="ctr"/>
                      <a:r>
                        <a:rPr lang="en-US" sz="1800" u="none" dirty="0" smtClean="0">
                          <a:solidFill>
                            <a:schemeClr val="accent3"/>
                          </a:solidFill>
                          <a:sym typeface="Wingdings 2"/>
                        </a:rPr>
                        <a:t></a:t>
                      </a:r>
                      <a:endParaRPr lang="en-US" sz="1800" u="none" dirty="0">
                        <a:solidFill>
                          <a:schemeClr val="accent3"/>
                        </a:solidFill>
                      </a:endParaRPr>
                    </a:p>
                  </a:txBody>
                  <a:tcPr/>
                </a:tc>
                <a:tc>
                  <a:txBody>
                    <a:bodyPr/>
                    <a:lstStyle/>
                    <a:p>
                      <a:pPr algn="ctr"/>
                      <a:r>
                        <a:rPr lang="en-US" sz="1800" u="none" dirty="0" smtClean="0">
                          <a:solidFill>
                            <a:schemeClr val="accent3"/>
                          </a:solidFill>
                          <a:sym typeface="Wingdings 2"/>
                        </a:rPr>
                        <a:t></a:t>
                      </a:r>
                      <a:endParaRPr lang="en-US" sz="1800" u="none" dirty="0">
                        <a:solidFill>
                          <a:schemeClr val="accent3"/>
                        </a:solidFill>
                      </a:endParaRPr>
                    </a:p>
                  </a:txBody>
                  <a:tcPr/>
                </a:tc>
                <a:tc>
                  <a:txBody>
                    <a:bodyPr/>
                    <a:lstStyle/>
                    <a:p>
                      <a:pPr algn="ctr"/>
                      <a:endParaRPr lang="en-US" sz="1800" u="none" dirty="0">
                        <a:solidFill>
                          <a:schemeClr val="accent3"/>
                        </a:solidFill>
                      </a:endParaRPr>
                    </a:p>
                  </a:txBody>
                  <a:tcPr/>
                </a:tc>
                <a:tc>
                  <a:txBody>
                    <a:bodyPr/>
                    <a:lstStyle/>
                    <a:p>
                      <a:pPr algn="ctr"/>
                      <a:endParaRPr lang="en-US" sz="1800" u="none" dirty="0">
                        <a:solidFill>
                          <a:schemeClr val="accent3"/>
                        </a:solidFill>
                      </a:endParaRPr>
                    </a:p>
                  </a:txBody>
                  <a:tcPr/>
                </a:tc>
              </a:tr>
              <a:tr h="335280">
                <a:tc vMerge="1">
                  <a:txBody>
                    <a:bodyPr/>
                    <a:lstStyle/>
                    <a:p>
                      <a:endParaRPr lang="en-US"/>
                    </a:p>
                  </a:txBody>
                  <a:tcPr/>
                </a:tc>
                <a:tc>
                  <a:txBody>
                    <a:bodyPr/>
                    <a:lstStyle/>
                    <a:p>
                      <a:r>
                        <a:rPr lang="en-US" sz="1600" dirty="0" smtClean="0"/>
                        <a:t>Do not crash on failure</a:t>
                      </a:r>
                      <a:endParaRPr lang="en-US" sz="1600" dirty="0"/>
                    </a:p>
                  </a:txBody>
                  <a:tcPr/>
                </a:tc>
                <a:tc>
                  <a:txBody>
                    <a:bodyPr/>
                    <a:lstStyle/>
                    <a:p>
                      <a:pPr algn="ctr"/>
                      <a:r>
                        <a:rPr lang="en-US" sz="1800" u="none" dirty="0" smtClean="0">
                          <a:solidFill>
                            <a:schemeClr val="accent3"/>
                          </a:solidFill>
                          <a:sym typeface="Wingdings 2"/>
                        </a:rPr>
                        <a:t></a:t>
                      </a:r>
                      <a:endParaRPr lang="en-US" sz="1800" u="none" dirty="0">
                        <a:solidFill>
                          <a:schemeClr val="accent3"/>
                        </a:solidFill>
                      </a:endParaRPr>
                    </a:p>
                  </a:txBody>
                  <a:tcPr/>
                </a:tc>
                <a:tc>
                  <a:txBody>
                    <a:bodyPr/>
                    <a:lstStyle/>
                    <a:p>
                      <a:pPr algn="ctr"/>
                      <a:endParaRPr lang="en-US" sz="1800" u="none">
                        <a:solidFill>
                          <a:schemeClr val="accent3"/>
                        </a:solidFill>
                      </a:endParaRPr>
                    </a:p>
                  </a:txBody>
                  <a:tcPr/>
                </a:tc>
                <a:tc>
                  <a:txBody>
                    <a:bodyPr/>
                    <a:lstStyle/>
                    <a:p>
                      <a:pPr algn="ctr"/>
                      <a:r>
                        <a:rPr lang="en-US" sz="1800" u="none" dirty="0" smtClean="0">
                          <a:solidFill>
                            <a:schemeClr val="accent3"/>
                          </a:solidFill>
                          <a:sym typeface="Wingdings 2"/>
                        </a:rPr>
                        <a:t></a:t>
                      </a:r>
                      <a:endParaRPr lang="en-US" sz="1800" u="none" dirty="0">
                        <a:solidFill>
                          <a:schemeClr val="accent3"/>
                        </a:solidFill>
                      </a:endParaRPr>
                    </a:p>
                  </a:txBody>
                  <a:tcPr/>
                </a:tc>
                <a:tc>
                  <a:txBody>
                    <a:bodyPr/>
                    <a:lstStyle/>
                    <a:p>
                      <a:pPr algn="ctr"/>
                      <a:r>
                        <a:rPr lang="en-US" sz="1800" u="none" dirty="0" smtClean="0">
                          <a:solidFill>
                            <a:schemeClr val="accent3"/>
                          </a:solidFill>
                          <a:sym typeface="Wingdings 2"/>
                        </a:rPr>
                        <a:t></a:t>
                      </a:r>
                      <a:endParaRPr lang="en-US" sz="1800" u="none" dirty="0">
                        <a:solidFill>
                          <a:schemeClr val="accent3"/>
                        </a:solidFill>
                      </a:endParaRPr>
                    </a:p>
                  </a:txBody>
                  <a:tcPr/>
                </a:tc>
              </a:tr>
              <a:tr h="335280">
                <a:tc vMerge="1">
                  <a:txBody>
                    <a:bodyPr/>
                    <a:lstStyle/>
                    <a:p>
                      <a:endParaRPr lang="en-US"/>
                    </a:p>
                  </a:txBody>
                  <a:tcPr/>
                </a:tc>
                <a:tc>
                  <a:txBody>
                    <a:bodyPr/>
                    <a:lstStyle/>
                    <a:p>
                      <a:r>
                        <a:rPr lang="en-US" sz="1600" dirty="0" smtClean="0"/>
                        <a:t>Wrap I/O memory access</a:t>
                      </a:r>
                      <a:endParaRPr lang="en-US" sz="1600" dirty="0"/>
                    </a:p>
                  </a:txBody>
                  <a:tcPr/>
                </a:tc>
                <a:tc>
                  <a:txBody>
                    <a:bodyPr/>
                    <a:lstStyle/>
                    <a:p>
                      <a:pPr algn="ctr"/>
                      <a:r>
                        <a:rPr lang="en-US" sz="1800" u="none" dirty="0" smtClean="0">
                          <a:solidFill>
                            <a:schemeClr val="accent3"/>
                          </a:solidFill>
                          <a:sym typeface="Wingdings 2"/>
                        </a:rPr>
                        <a:t></a:t>
                      </a:r>
                      <a:endParaRPr lang="en-US" sz="1800" u="none" dirty="0">
                        <a:solidFill>
                          <a:schemeClr val="accent3"/>
                        </a:solidFill>
                      </a:endParaRPr>
                    </a:p>
                  </a:txBody>
                  <a:tcPr/>
                </a:tc>
                <a:tc>
                  <a:txBody>
                    <a:bodyPr/>
                    <a:lstStyle/>
                    <a:p>
                      <a:pPr algn="ctr"/>
                      <a:r>
                        <a:rPr lang="en-US" sz="1800" u="none" dirty="0" smtClean="0">
                          <a:solidFill>
                            <a:schemeClr val="accent3"/>
                          </a:solidFill>
                          <a:sym typeface="Wingdings 2"/>
                        </a:rPr>
                        <a:t></a:t>
                      </a:r>
                      <a:endParaRPr lang="en-US" sz="1800" u="none" dirty="0">
                        <a:solidFill>
                          <a:schemeClr val="accent3"/>
                        </a:solidFill>
                      </a:endParaRPr>
                    </a:p>
                  </a:txBody>
                  <a:tcPr/>
                </a:tc>
                <a:tc>
                  <a:txBody>
                    <a:bodyPr/>
                    <a:lstStyle/>
                    <a:p>
                      <a:pPr algn="ctr"/>
                      <a:r>
                        <a:rPr lang="en-US" sz="1800" u="none" dirty="0" smtClean="0">
                          <a:solidFill>
                            <a:schemeClr val="accent3"/>
                          </a:solidFill>
                          <a:sym typeface="Wingdings 2"/>
                        </a:rPr>
                        <a:t></a:t>
                      </a:r>
                      <a:endParaRPr lang="en-US" sz="1800" u="none" dirty="0">
                        <a:solidFill>
                          <a:schemeClr val="accent3"/>
                        </a:solidFill>
                      </a:endParaRPr>
                    </a:p>
                  </a:txBody>
                  <a:tcPr/>
                </a:tc>
                <a:tc>
                  <a:txBody>
                    <a:bodyPr/>
                    <a:lstStyle/>
                    <a:p>
                      <a:pPr algn="ctr"/>
                      <a:r>
                        <a:rPr lang="en-US" sz="1800" u="none" dirty="0" smtClean="0">
                          <a:solidFill>
                            <a:schemeClr val="accent3"/>
                          </a:solidFill>
                          <a:sym typeface="Wingdings 2"/>
                        </a:rPr>
                        <a:t></a:t>
                      </a:r>
                      <a:endParaRPr lang="en-US" sz="1800" u="none" dirty="0">
                        <a:solidFill>
                          <a:schemeClr val="accent3"/>
                        </a:solidFill>
                      </a:endParaRPr>
                    </a:p>
                  </a:txBody>
                  <a:tcPr/>
                </a:tc>
              </a:tr>
            </a:tbl>
          </a:graphicData>
        </a:graphic>
      </p:graphicFrame>
    </p:spTree>
    <p:extLst>
      <p:ext uri="{BB962C8B-B14F-4D97-AF65-F5344CB8AC3E}">
        <p14:creationId xmlns:p14="http://schemas.microsoft.com/office/powerpoint/2010/main" val="436610204"/>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600" dirty="0" smtClean="0">
                <a:solidFill>
                  <a:schemeClr val="tx2"/>
                </a:solidFill>
              </a:rPr>
              <a:t>Conclusion</a:t>
            </a:r>
            <a:endParaRPr lang="en-US" sz="3600" dirty="0">
              <a:solidFill>
                <a:schemeClr val="tx2"/>
              </a:solidFill>
            </a:endParaRPr>
          </a:p>
        </p:txBody>
      </p:sp>
      <p:sp>
        <p:nvSpPr>
          <p:cNvPr id="5" name="Date Placeholder 4"/>
          <p:cNvSpPr>
            <a:spLocks noGrp="1"/>
          </p:cNvSpPr>
          <p:nvPr>
            <p:ph type="dt" sz="half" idx="10"/>
          </p:nvPr>
        </p:nvSpPr>
        <p:spPr/>
        <p:txBody>
          <a:bodyPr/>
          <a:lstStyle/>
          <a:p>
            <a:fld id="{794199C3-4BB1-834C-8B40-E38A67A46B6C}" type="datetime1">
              <a:rPr lang="en-US" smtClean="0"/>
              <a:pPr/>
              <a:t>9/8/11</a:t>
            </a:fld>
            <a:endParaRPr lang="en-US"/>
          </a:p>
        </p:txBody>
      </p:sp>
      <p:sp>
        <p:nvSpPr>
          <p:cNvPr id="7" name="Footer Placeholder 6"/>
          <p:cNvSpPr>
            <a:spLocks noGrp="1"/>
          </p:cNvSpPr>
          <p:nvPr>
            <p:ph type="ftr" sz="quarter" idx="11"/>
          </p:nvPr>
        </p:nvSpPr>
        <p:spPr/>
        <p:txBody>
          <a:bodyPr/>
          <a:lstStyle/>
          <a:p>
            <a:r>
              <a:rPr lang="en-US" smtClean="0"/>
              <a:t>Tolerating Hardware Device Failures in Software</a:t>
            </a:r>
            <a:endParaRPr lang="en-US"/>
          </a:p>
        </p:txBody>
      </p:sp>
      <p:graphicFrame>
        <p:nvGraphicFramePr>
          <p:cNvPr id="8" name="Table 7"/>
          <p:cNvGraphicFramePr>
            <a:graphicFrameLocks noGrp="1"/>
          </p:cNvGraphicFramePr>
          <p:nvPr>
            <p:extLst>
              <p:ext uri="{D42A27DB-BD31-4B8C-83A1-F6EECF244321}">
                <p14:modId xmlns:p14="http://schemas.microsoft.com/office/powerpoint/2010/main" val="2987152322"/>
              </p:ext>
            </p:extLst>
          </p:nvPr>
        </p:nvGraphicFramePr>
        <p:xfrm>
          <a:off x="304800" y="914400"/>
          <a:ext cx="8604888" cy="5486400"/>
        </p:xfrm>
        <a:graphic>
          <a:graphicData uri="http://schemas.openxmlformats.org/drawingml/2006/table">
            <a:tbl>
              <a:tblPr firstRow="1" bandRow="1">
                <a:effectLst>
                  <a:outerShdw blurRad="50800" dist="38100" dir="2700000" algn="tl" rotWithShape="0">
                    <a:srgbClr val="000000">
                      <a:alpha val="43000"/>
                    </a:srgbClr>
                  </a:outerShdw>
                </a:effectLst>
                <a:tableStyleId>{0505E3EF-67EA-436B-97B2-0124C06EBD24}</a:tableStyleId>
              </a:tblPr>
              <a:tblGrid>
                <a:gridCol w="2095500"/>
                <a:gridCol w="2359798"/>
                <a:gridCol w="726302"/>
                <a:gridCol w="685800"/>
                <a:gridCol w="738352"/>
                <a:gridCol w="709448"/>
                <a:gridCol w="1289688"/>
              </a:tblGrid>
              <a:tr h="182880">
                <a:tc rowSpan="2">
                  <a:txBody>
                    <a:bodyPr/>
                    <a:lstStyle/>
                    <a:p>
                      <a:r>
                        <a:rPr lang="en-US" dirty="0" smtClean="0"/>
                        <a:t>Recommendation</a:t>
                      </a:r>
                      <a:endParaRPr lang="en-US" dirty="0"/>
                    </a:p>
                  </a:txBody>
                  <a:tcPr/>
                </a:tc>
                <a:tc rowSpan="2">
                  <a:txBody>
                    <a:bodyPr/>
                    <a:lstStyle/>
                    <a:p>
                      <a:r>
                        <a:rPr lang="en-US" dirty="0" smtClean="0"/>
                        <a:t>Summary</a:t>
                      </a:r>
                      <a:endParaRPr lang="en-US" dirty="0"/>
                    </a:p>
                  </a:txBody>
                  <a:tcPr/>
                </a:tc>
                <a:tc gridSpan="4">
                  <a:txBody>
                    <a:bodyPr/>
                    <a:lstStyle/>
                    <a:p>
                      <a:pPr algn="ctr"/>
                      <a:r>
                        <a:rPr lang="en-US" dirty="0" smtClean="0"/>
                        <a:t>Recommended by</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rowSpan="2">
                  <a:txBody>
                    <a:bodyPr/>
                    <a:lstStyle/>
                    <a:p>
                      <a:r>
                        <a:rPr lang="en-US" dirty="0" smtClean="0"/>
                        <a:t>Carburizer</a:t>
                      </a:r>
                    </a:p>
                    <a:p>
                      <a:pPr algn="ctr"/>
                      <a:r>
                        <a:rPr lang="en-US" dirty="0" smtClean="0"/>
                        <a:t>Ensures</a:t>
                      </a:r>
                      <a:endParaRPr lang="en-US" dirty="0"/>
                    </a:p>
                  </a:txBody>
                  <a:tcPr/>
                </a:tc>
              </a:tr>
              <a:tr h="182880">
                <a:tc vMerge="1">
                  <a:txBody>
                    <a:bodyPr/>
                    <a:lstStyle/>
                    <a:p>
                      <a:endParaRPr lang="en-US"/>
                    </a:p>
                  </a:txBody>
                  <a:tcPr/>
                </a:tc>
                <a:tc vMerge="1">
                  <a:txBody>
                    <a:bodyPr/>
                    <a:lstStyle/>
                    <a:p>
                      <a:endParaRPr lang="en-US"/>
                    </a:p>
                  </a:txBody>
                  <a:tcPr/>
                </a:tc>
                <a:tc>
                  <a:txBody>
                    <a:bodyPr/>
                    <a:lstStyle/>
                    <a:p>
                      <a:r>
                        <a:rPr lang="en-US" dirty="0" smtClean="0"/>
                        <a:t>Intel</a:t>
                      </a:r>
                    </a:p>
                  </a:txBody>
                  <a:tcPr/>
                </a:tc>
                <a:tc>
                  <a:txBody>
                    <a:bodyPr/>
                    <a:lstStyle/>
                    <a:p>
                      <a:r>
                        <a:rPr lang="en-US" dirty="0" smtClean="0"/>
                        <a:t>Sun</a:t>
                      </a:r>
                    </a:p>
                  </a:txBody>
                  <a:tcPr/>
                </a:tc>
                <a:tc>
                  <a:txBody>
                    <a:bodyPr/>
                    <a:lstStyle/>
                    <a:p>
                      <a:r>
                        <a:rPr lang="en-US" dirty="0" smtClean="0"/>
                        <a:t>MS</a:t>
                      </a:r>
                    </a:p>
                  </a:txBody>
                  <a:tcPr/>
                </a:tc>
                <a:tc>
                  <a:txBody>
                    <a:bodyPr/>
                    <a:lstStyle/>
                    <a:p>
                      <a:r>
                        <a:rPr lang="en-US" dirty="0" smtClean="0"/>
                        <a:t>Linux</a:t>
                      </a:r>
                    </a:p>
                  </a:txBody>
                  <a:tcPr/>
                </a:tc>
                <a:tc vMerge="1">
                  <a:txBody>
                    <a:bodyPr/>
                    <a:lstStyle/>
                    <a:p>
                      <a:endParaRPr lang="en-US"/>
                    </a:p>
                  </a:txBody>
                  <a:tcPr/>
                </a:tc>
              </a:tr>
              <a:tr h="327987">
                <a:tc rowSpan="3">
                  <a:txBody>
                    <a:bodyPr/>
                    <a:lstStyle/>
                    <a:p>
                      <a:r>
                        <a:rPr lang="en-US" sz="1600" dirty="0" smtClean="0"/>
                        <a:t>Validation</a:t>
                      </a:r>
                      <a:endParaRPr lang="en-US" sz="1600" dirty="0"/>
                    </a:p>
                  </a:txBody>
                  <a:tcPr/>
                </a:tc>
                <a:tc>
                  <a:txBody>
                    <a:bodyPr/>
                    <a:lstStyle/>
                    <a:p>
                      <a:r>
                        <a:rPr lang="en-US" sz="1600" dirty="0" smtClean="0"/>
                        <a:t>Input validation</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u="none" dirty="0" smtClean="0">
                          <a:solidFill>
                            <a:schemeClr val="accent3"/>
                          </a:solidFill>
                          <a:sym typeface="Wingdings 2"/>
                        </a:rPr>
                        <a:t></a:t>
                      </a:r>
                      <a:endParaRPr lang="en-US" sz="1600" u="none" dirty="0" smtClean="0">
                        <a:solidFill>
                          <a:schemeClr val="accent3"/>
                        </a:solidFill>
                      </a:endParaRPr>
                    </a:p>
                  </a:txBody>
                  <a:tcPr/>
                </a:tc>
                <a:tc>
                  <a:txBody>
                    <a:bodyPr/>
                    <a:lstStyle/>
                    <a:p>
                      <a:pPr algn="ctr"/>
                      <a:r>
                        <a:rPr lang="en-US" sz="1800" u="none" dirty="0" smtClean="0">
                          <a:solidFill>
                            <a:schemeClr val="accent3"/>
                          </a:solidFill>
                          <a:sym typeface="Wingdings 2"/>
                        </a:rPr>
                        <a:t></a:t>
                      </a:r>
                      <a:endParaRPr lang="en-US" sz="1800" u="none" dirty="0">
                        <a:solidFill>
                          <a:schemeClr val="accent3"/>
                        </a:solidFill>
                      </a:endParaRPr>
                    </a:p>
                  </a:txBody>
                  <a:tcPr/>
                </a:tc>
                <a:tc>
                  <a:txBody>
                    <a:bodyPr/>
                    <a:lstStyle/>
                    <a:p>
                      <a:pPr algn="ctr"/>
                      <a:r>
                        <a:rPr lang="en-US" sz="1800" u="none" dirty="0" smtClean="0">
                          <a:solidFill>
                            <a:schemeClr val="accent3"/>
                          </a:solidFill>
                          <a:sym typeface="Wingdings 2"/>
                        </a:rPr>
                        <a:t></a:t>
                      </a:r>
                      <a:endParaRPr lang="en-US" sz="1800" u="none" dirty="0">
                        <a:solidFill>
                          <a:schemeClr val="accent3"/>
                        </a:solidFill>
                      </a:endParaRPr>
                    </a:p>
                  </a:txBody>
                  <a:tcPr/>
                </a:tc>
                <a:tc>
                  <a:txBody>
                    <a:bodyPr/>
                    <a:lstStyle/>
                    <a:p>
                      <a:pPr algn="ctr"/>
                      <a:endParaRPr lang="en-US" sz="1800" u="none" dirty="0">
                        <a:solidFill>
                          <a:schemeClr val="accent3"/>
                        </a:solidFill>
                      </a:endParaRPr>
                    </a:p>
                  </a:txBody>
                  <a:tcPr/>
                </a:tc>
                <a:tc>
                  <a:txBody>
                    <a:bodyPr/>
                    <a:lstStyle/>
                    <a:p>
                      <a:pPr algn="ctr"/>
                      <a:r>
                        <a:rPr lang="en-US" sz="1600" u="none" dirty="0" smtClean="0">
                          <a:solidFill>
                            <a:schemeClr val="accent2"/>
                          </a:solidFill>
                          <a:sym typeface="Wingdings 2"/>
                        </a:rPr>
                        <a:t></a:t>
                      </a:r>
                      <a:endParaRPr lang="en-US" sz="1600" dirty="0">
                        <a:solidFill>
                          <a:schemeClr val="accent2"/>
                        </a:solidFill>
                      </a:endParaRPr>
                    </a:p>
                  </a:txBody>
                  <a:tcPr/>
                </a:tc>
              </a:tr>
              <a:tr h="327987">
                <a:tc vMerge="1">
                  <a:txBody>
                    <a:bodyPr/>
                    <a:lstStyle/>
                    <a:p>
                      <a:endParaRPr lang="en-US"/>
                    </a:p>
                  </a:txBody>
                  <a:tcPr/>
                </a:tc>
                <a:tc>
                  <a:txBody>
                    <a:bodyPr/>
                    <a:lstStyle/>
                    <a:p>
                      <a:r>
                        <a:rPr lang="en-US" sz="1600" dirty="0" smtClean="0"/>
                        <a:t>Read once</a:t>
                      </a:r>
                      <a:r>
                        <a:rPr lang="en-US" sz="1600" baseline="0" dirty="0" smtClean="0"/>
                        <a:t>&amp; CRC data</a:t>
                      </a:r>
                      <a:endParaRPr lang="en-US" sz="1600" dirty="0"/>
                    </a:p>
                  </a:txBody>
                  <a:tcPr/>
                </a:tc>
                <a:tc>
                  <a:txBody>
                    <a:bodyPr/>
                    <a:lstStyle/>
                    <a:p>
                      <a:pPr algn="ctr"/>
                      <a:r>
                        <a:rPr lang="en-US" sz="1600" u="none" dirty="0" smtClean="0">
                          <a:solidFill>
                            <a:schemeClr val="accent3"/>
                          </a:solidFill>
                          <a:sym typeface="Wingdings 2"/>
                        </a:rPr>
                        <a:t></a:t>
                      </a:r>
                      <a:endParaRPr lang="en-US" sz="1600" b="0" u="none" dirty="0">
                        <a:solidFill>
                          <a:schemeClr val="accent3"/>
                        </a:solidFill>
                        <a:latin typeface="Times New Roman" pitchFamily="18" charset="0"/>
                        <a:cs typeface="Times New Roman" pitchFamily="18" charset="0"/>
                      </a:endParaRPr>
                    </a:p>
                  </a:txBody>
                  <a:tcPr/>
                </a:tc>
                <a:tc>
                  <a:txBody>
                    <a:bodyPr/>
                    <a:lstStyle/>
                    <a:p>
                      <a:pPr algn="ctr"/>
                      <a:r>
                        <a:rPr lang="en-US" sz="1800" u="none" dirty="0" smtClean="0">
                          <a:solidFill>
                            <a:schemeClr val="accent3"/>
                          </a:solidFill>
                          <a:sym typeface="Wingdings 2"/>
                        </a:rPr>
                        <a:t></a:t>
                      </a:r>
                      <a:endParaRPr lang="en-US" sz="1800" u="none" dirty="0">
                        <a:solidFill>
                          <a:schemeClr val="accent3"/>
                        </a:solidFill>
                      </a:endParaRPr>
                    </a:p>
                  </a:txBody>
                  <a:tcPr/>
                </a:tc>
                <a:tc>
                  <a:txBody>
                    <a:bodyPr/>
                    <a:lstStyle/>
                    <a:p>
                      <a:pPr algn="ctr"/>
                      <a:endParaRPr lang="en-US" sz="1800" u="none" dirty="0">
                        <a:solidFill>
                          <a:schemeClr val="accent3"/>
                        </a:solidFill>
                      </a:endParaRPr>
                    </a:p>
                  </a:txBody>
                  <a:tcPr/>
                </a:tc>
                <a:tc>
                  <a:txBody>
                    <a:bodyPr/>
                    <a:lstStyle/>
                    <a:p>
                      <a:pPr algn="ctr"/>
                      <a:r>
                        <a:rPr lang="en-US" sz="1800" u="none" dirty="0" smtClean="0">
                          <a:solidFill>
                            <a:schemeClr val="accent3"/>
                          </a:solidFill>
                          <a:sym typeface="Wingdings 2"/>
                        </a:rPr>
                        <a:t></a:t>
                      </a:r>
                      <a:endParaRPr lang="en-US" sz="1800" u="none" dirty="0">
                        <a:solidFill>
                          <a:schemeClr val="accent3"/>
                        </a:solidFill>
                      </a:endParaRPr>
                    </a:p>
                  </a:txBody>
                  <a:tcPr/>
                </a:tc>
                <a:tc>
                  <a:txBody>
                    <a:bodyPr/>
                    <a:lstStyle/>
                    <a:p>
                      <a:pPr algn="ctr"/>
                      <a:endParaRPr lang="en-US" sz="1600" dirty="0">
                        <a:solidFill>
                          <a:schemeClr val="accent2"/>
                        </a:solidFill>
                      </a:endParaRPr>
                    </a:p>
                  </a:txBody>
                  <a:tcPr/>
                </a:tc>
              </a:tr>
              <a:tr h="327987">
                <a:tc vMerge="1">
                  <a:txBody>
                    <a:bodyPr/>
                    <a:lstStyle/>
                    <a:p>
                      <a:endParaRPr lang="en-US"/>
                    </a:p>
                  </a:txBody>
                  <a:tcPr/>
                </a:tc>
                <a:tc>
                  <a:txBody>
                    <a:bodyPr/>
                    <a:lstStyle/>
                    <a:p>
                      <a:r>
                        <a:rPr lang="en-US" sz="1600" dirty="0" smtClean="0"/>
                        <a:t>DMA</a:t>
                      </a:r>
                      <a:r>
                        <a:rPr lang="en-US" sz="1600" baseline="0" dirty="0" smtClean="0"/>
                        <a:t> protection</a:t>
                      </a:r>
                      <a:endParaRPr lang="en-US" sz="1600" dirty="0"/>
                    </a:p>
                  </a:txBody>
                  <a:tcPr/>
                </a:tc>
                <a:tc>
                  <a:txBody>
                    <a:bodyPr/>
                    <a:lstStyle/>
                    <a:p>
                      <a:pPr algn="ctr"/>
                      <a:r>
                        <a:rPr lang="en-US" sz="1600" u="none" dirty="0" smtClean="0">
                          <a:solidFill>
                            <a:schemeClr val="accent3"/>
                          </a:solidFill>
                          <a:sym typeface="Wingdings 2"/>
                        </a:rPr>
                        <a:t></a:t>
                      </a:r>
                      <a:endParaRPr lang="en-US" sz="1600" u="none" dirty="0">
                        <a:solidFill>
                          <a:schemeClr val="accent3"/>
                        </a:solidFill>
                      </a:endParaRPr>
                    </a:p>
                  </a:txBody>
                  <a:tcPr/>
                </a:tc>
                <a:tc>
                  <a:txBody>
                    <a:bodyPr/>
                    <a:lstStyle/>
                    <a:p>
                      <a:pPr algn="ctr"/>
                      <a:r>
                        <a:rPr lang="en-US" sz="1800" u="none" dirty="0" smtClean="0">
                          <a:solidFill>
                            <a:schemeClr val="accent3"/>
                          </a:solidFill>
                          <a:sym typeface="Wingdings 2"/>
                        </a:rPr>
                        <a:t></a:t>
                      </a:r>
                      <a:endParaRPr lang="en-US" sz="1800" u="none" dirty="0">
                        <a:solidFill>
                          <a:schemeClr val="accent3"/>
                        </a:solidFill>
                      </a:endParaRPr>
                    </a:p>
                  </a:txBody>
                  <a:tcPr/>
                </a:tc>
                <a:tc>
                  <a:txBody>
                    <a:bodyPr/>
                    <a:lstStyle/>
                    <a:p>
                      <a:pPr algn="ctr"/>
                      <a:endParaRPr lang="en-US" sz="1800" u="none" dirty="0">
                        <a:solidFill>
                          <a:schemeClr val="accent3"/>
                        </a:solidFill>
                      </a:endParaRPr>
                    </a:p>
                  </a:txBody>
                  <a:tcPr/>
                </a:tc>
                <a:tc>
                  <a:txBody>
                    <a:bodyPr/>
                    <a:lstStyle/>
                    <a:p>
                      <a:pPr algn="ctr"/>
                      <a:endParaRPr lang="en-US" sz="1800" u="none" dirty="0">
                        <a:solidFill>
                          <a:schemeClr val="accent3"/>
                        </a:solidFill>
                      </a:endParaRPr>
                    </a:p>
                  </a:txBody>
                  <a:tcPr/>
                </a:tc>
                <a:tc>
                  <a:txBody>
                    <a:bodyPr/>
                    <a:lstStyle/>
                    <a:p>
                      <a:pPr algn="ctr"/>
                      <a:endParaRPr lang="en-US" sz="1600" dirty="0">
                        <a:solidFill>
                          <a:schemeClr val="accent2"/>
                        </a:solidFill>
                      </a:endParaRPr>
                    </a:p>
                  </a:txBody>
                  <a:tcPr/>
                </a:tc>
              </a:tr>
              <a:tr h="327987">
                <a:tc rowSpan="5">
                  <a:txBody>
                    <a:bodyPr/>
                    <a:lstStyle/>
                    <a:p>
                      <a:r>
                        <a:rPr lang="en-US" sz="1600" dirty="0" smtClean="0"/>
                        <a:t>Timing</a:t>
                      </a:r>
                      <a:endParaRPr lang="en-US" sz="1600" dirty="0"/>
                    </a:p>
                  </a:txBody>
                  <a:tcPr/>
                </a:tc>
                <a:tc>
                  <a:txBody>
                    <a:bodyPr/>
                    <a:lstStyle/>
                    <a:p>
                      <a:r>
                        <a:rPr lang="en-US" sz="1600" dirty="0" smtClean="0"/>
                        <a:t>Infinite polling</a:t>
                      </a:r>
                      <a:endParaRPr lang="en-US" sz="1600" dirty="0"/>
                    </a:p>
                  </a:txBody>
                  <a:tcPr/>
                </a:tc>
                <a:tc>
                  <a:txBody>
                    <a:bodyPr/>
                    <a:lstStyle/>
                    <a:p>
                      <a:pPr algn="ctr"/>
                      <a:r>
                        <a:rPr lang="en-US" sz="1600" u="none" dirty="0" smtClean="0">
                          <a:solidFill>
                            <a:schemeClr val="accent3"/>
                          </a:solidFill>
                          <a:sym typeface="Wingdings 2"/>
                        </a:rPr>
                        <a:t></a:t>
                      </a:r>
                      <a:endParaRPr lang="en-US" sz="1600" u="none" dirty="0">
                        <a:solidFill>
                          <a:schemeClr val="accent3"/>
                        </a:solidFill>
                      </a:endParaRPr>
                    </a:p>
                  </a:txBody>
                  <a:tcPr/>
                </a:tc>
                <a:tc>
                  <a:txBody>
                    <a:bodyPr/>
                    <a:lstStyle/>
                    <a:p>
                      <a:pPr algn="ctr"/>
                      <a:r>
                        <a:rPr lang="en-US" sz="1800" u="none" dirty="0" smtClean="0">
                          <a:solidFill>
                            <a:schemeClr val="accent3"/>
                          </a:solidFill>
                          <a:sym typeface="Wingdings 2"/>
                        </a:rPr>
                        <a:t></a:t>
                      </a:r>
                      <a:endParaRPr lang="en-US" sz="1800" u="none" dirty="0">
                        <a:solidFill>
                          <a:schemeClr val="accent3"/>
                        </a:solidFill>
                      </a:endParaRPr>
                    </a:p>
                  </a:txBody>
                  <a:tcPr/>
                </a:tc>
                <a:tc>
                  <a:txBody>
                    <a:bodyPr/>
                    <a:lstStyle/>
                    <a:p>
                      <a:pPr algn="ctr"/>
                      <a:r>
                        <a:rPr lang="en-US" sz="1800" u="none" dirty="0" smtClean="0">
                          <a:solidFill>
                            <a:schemeClr val="accent3"/>
                          </a:solidFill>
                          <a:sym typeface="Wingdings 2"/>
                        </a:rPr>
                        <a:t></a:t>
                      </a:r>
                      <a:endParaRPr lang="en-US" sz="1800" u="none" dirty="0">
                        <a:solidFill>
                          <a:schemeClr val="accent3"/>
                        </a:solidFill>
                      </a:endParaRPr>
                    </a:p>
                  </a:txBody>
                  <a:tcPr/>
                </a:tc>
                <a:tc>
                  <a:txBody>
                    <a:bodyPr/>
                    <a:lstStyle/>
                    <a:p>
                      <a:pPr algn="ctr"/>
                      <a:endParaRPr lang="en-US" sz="1800" u="none" dirty="0">
                        <a:solidFill>
                          <a:schemeClr val="accent3"/>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u="none" dirty="0" smtClean="0">
                          <a:solidFill>
                            <a:schemeClr val="accent2"/>
                          </a:solidFill>
                          <a:sym typeface="Wingdings 2"/>
                        </a:rPr>
                        <a:t></a:t>
                      </a:r>
                      <a:endParaRPr lang="en-US" sz="1600" dirty="0" smtClean="0">
                        <a:solidFill>
                          <a:schemeClr val="accent2"/>
                        </a:solidFill>
                      </a:endParaRPr>
                    </a:p>
                  </a:txBody>
                  <a:tcPr/>
                </a:tc>
              </a:tr>
              <a:tr h="327987">
                <a:tc vMerge="1">
                  <a:txBody>
                    <a:bodyPr/>
                    <a:lstStyle/>
                    <a:p>
                      <a:endParaRPr lang="en-US"/>
                    </a:p>
                  </a:txBody>
                  <a:tcPr/>
                </a:tc>
                <a:tc>
                  <a:txBody>
                    <a:bodyPr/>
                    <a:lstStyle/>
                    <a:p>
                      <a:r>
                        <a:rPr lang="en-US" sz="1600" dirty="0" smtClean="0"/>
                        <a:t>Stuck interrupt</a:t>
                      </a:r>
                      <a:endParaRPr lang="en-US" sz="1600" dirty="0"/>
                    </a:p>
                  </a:txBody>
                  <a:tcPr/>
                </a:tc>
                <a:tc>
                  <a:txBody>
                    <a:bodyPr/>
                    <a:lstStyle/>
                    <a:p>
                      <a:pPr algn="ctr"/>
                      <a:endParaRPr lang="en-US" sz="1600" u="none" dirty="0">
                        <a:solidFill>
                          <a:schemeClr val="accent3"/>
                        </a:solidFill>
                      </a:endParaRPr>
                    </a:p>
                  </a:txBody>
                  <a:tcPr/>
                </a:tc>
                <a:tc>
                  <a:txBody>
                    <a:bodyPr/>
                    <a:lstStyle/>
                    <a:p>
                      <a:pPr algn="ctr"/>
                      <a:r>
                        <a:rPr lang="en-US" sz="1800" u="none" dirty="0" smtClean="0">
                          <a:solidFill>
                            <a:schemeClr val="accent3"/>
                          </a:solidFill>
                          <a:sym typeface="Wingdings 2"/>
                        </a:rPr>
                        <a:t></a:t>
                      </a:r>
                      <a:endParaRPr lang="en-US" sz="1800" u="none" dirty="0">
                        <a:solidFill>
                          <a:schemeClr val="accent3"/>
                        </a:solidFill>
                      </a:endParaRPr>
                    </a:p>
                  </a:txBody>
                  <a:tcPr/>
                </a:tc>
                <a:tc>
                  <a:txBody>
                    <a:bodyPr/>
                    <a:lstStyle/>
                    <a:p>
                      <a:pPr algn="ctr"/>
                      <a:endParaRPr lang="en-US" sz="1800" u="none" dirty="0">
                        <a:solidFill>
                          <a:schemeClr val="accent3"/>
                        </a:solidFill>
                      </a:endParaRPr>
                    </a:p>
                  </a:txBody>
                  <a:tcPr/>
                </a:tc>
                <a:tc>
                  <a:txBody>
                    <a:bodyPr/>
                    <a:lstStyle/>
                    <a:p>
                      <a:pPr algn="ctr"/>
                      <a:endParaRPr lang="en-US" sz="1800" u="none" dirty="0">
                        <a:solidFill>
                          <a:schemeClr val="accent3"/>
                        </a:solidFill>
                      </a:endParaRPr>
                    </a:p>
                  </a:txBody>
                  <a:tcPr/>
                </a:tc>
                <a:tc>
                  <a:txBody>
                    <a:bodyPr/>
                    <a:lstStyle/>
                    <a:p>
                      <a:pPr algn="ctr"/>
                      <a:r>
                        <a:rPr lang="en-US" sz="1600" u="none" dirty="0" smtClean="0">
                          <a:solidFill>
                            <a:schemeClr val="accent2"/>
                          </a:solidFill>
                          <a:sym typeface="Wingdings 2"/>
                        </a:rPr>
                        <a:t></a:t>
                      </a:r>
                      <a:endParaRPr lang="en-US" sz="1600" dirty="0">
                        <a:solidFill>
                          <a:schemeClr val="accent2"/>
                        </a:solidFill>
                      </a:endParaRPr>
                    </a:p>
                  </a:txBody>
                  <a:tcPr/>
                </a:tc>
              </a:tr>
              <a:tr h="167640">
                <a:tc vMerge="1">
                  <a:txBody>
                    <a:bodyPr/>
                    <a:lstStyle/>
                    <a:p>
                      <a:endParaRPr lang="en-US"/>
                    </a:p>
                  </a:txBody>
                  <a:tcPr/>
                </a:tc>
                <a:tc>
                  <a:txBody>
                    <a:bodyPr/>
                    <a:lstStyle/>
                    <a:p>
                      <a:r>
                        <a:rPr lang="en-US" sz="1600" dirty="0" smtClean="0"/>
                        <a:t>Lost request</a:t>
                      </a:r>
                      <a:endParaRPr lang="en-US" sz="1600" dirty="0"/>
                    </a:p>
                  </a:txBody>
                  <a:tcPr/>
                </a:tc>
                <a:tc>
                  <a:txBody>
                    <a:bodyPr/>
                    <a:lstStyle/>
                    <a:p>
                      <a:pPr algn="ctr"/>
                      <a:endParaRPr lang="en-US" sz="1600" b="1" u="none" dirty="0">
                        <a:solidFill>
                          <a:schemeClr val="accent3"/>
                        </a:solidFill>
                        <a:latin typeface="Wingdings" pitchFamily="2" charset="2"/>
                      </a:endParaRPr>
                    </a:p>
                  </a:txBody>
                  <a:tcPr/>
                </a:tc>
                <a:tc>
                  <a:txBody>
                    <a:bodyPr/>
                    <a:lstStyle/>
                    <a:p>
                      <a:pPr algn="ctr"/>
                      <a:endParaRPr lang="en-US" sz="1800" u="none" dirty="0">
                        <a:solidFill>
                          <a:schemeClr val="accent3"/>
                        </a:solidFill>
                      </a:endParaRPr>
                    </a:p>
                  </a:txBody>
                  <a:tcPr/>
                </a:tc>
                <a:tc>
                  <a:txBody>
                    <a:bodyPr/>
                    <a:lstStyle/>
                    <a:p>
                      <a:pPr algn="ctr"/>
                      <a:r>
                        <a:rPr lang="en-US" sz="1800" u="none" dirty="0" smtClean="0">
                          <a:solidFill>
                            <a:schemeClr val="accent3"/>
                          </a:solidFill>
                          <a:sym typeface="Wingdings 2"/>
                        </a:rPr>
                        <a:t></a:t>
                      </a:r>
                      <a:endParaRPr lang="en-US" sz="1800" u="none" dirty="0">
                        <a:solidFill>
                          <a:schemeClr val="accent3"/>
                        </a:solidFill>
                      </a:endParaRPr>
                    </a:p>
                  </a:txBody>
                  <a:tcPr/>
                </a:tc>
                <a:tc>
                  <a:txBody>
                    <a:bodyPr/>
                    <a:lstStyle/>
                    <a:p>
                      <a:pPr algn="ctr"/>
                      <a:endParaRPr lang="en-US" sz="1800" u="none" dirty="0">
                        <a:solidFill>
                          <a:schemeClr val="accent3"/>
                        </a:solidFill>
                      </a:endParaRPr>
                    </a:p>
                  </a:txBody>
                  <a:tcPr/>
                </a:tc>
                <a:tc>
                  <a:txBody>
                    <a:bodyPr/>
                    <a:lstStyle/>
                    <a:p>
                      <a:pPr algn="ctr"/>
                      <a:r>
                        <a:rPr lang="en-US" sz="1600" u="none" dirty="0" smtClean="0">
                          <a:solidFill>
                            <a:schemeClr val="accent2"/>
                          </a:solidFill>
                          <a:sym typeface="Wingdings 2"/>
                        </a:rPr>
                        <a:t></a:t>
                      </a:r>
                      <a:endParaRPr lang="en-US" sz="1600" dirty="0">
                        <a:solidFill>
                          <a:schemeClr val="accent2"/>
                        </a:solidFill>
                      </a:endParaRPr>
                    </a:p>
                  </a:txBody>
                  <a:tcPr/>
                </a:tc>
              </a:tr>
              <a:tr h="167640">
                <a:tc vMerge="1">
                  <a:txBody>
                    <a:bodyPr/>
                    <a:lstStyle/>
                    <a:p>
                      <a:endParaRPr lang="en-US"/>
                    </a:p>
                  </a:txBody>
                  <a:tcPr/>
                </a:tc>
                <a:tc>
                  <a:txBody>
                    <a:bodyPr/>
                    <a:lstStyle/>
                    <a:p>
                      <a:r>
                        <a:rPr lang="en-US" sz="1600" dirty="0" smtClean="0"/>
                        <a:t>Avoid excess delay in OS</a:t>
                      </a:r>
                      <a:endParaRPr lang="en-US" sz="1600" dirty="0"/>
                    </a:p>
                  </a:txBody>
                  <a:tcPr/>
                </a:tc>
                <a:tc>
                  <a:txBody>
                    <a:bodyPr/>
                    <a:lstStyle/>
                    <a:p>
                      <a:pPr algn="ctr"/>
                      <a:endParaRPr lang="en-US" sz="1600" u="none" dirty="0">
                        <a:solidFill>
                          <a:schemeClr val="accent3"/>
                        </a:solidFill>
                      </a:endParaRPr>
                    </a:p>
                  </a:txBody>
                  <a:tcPr/>
                </a:tc>
                <a:tc>
                  <a:txBody>
                    <a:bodyPr/>
                    <a:lstStyle/>
                    <a:p>
                      <a:pPr algn="ctr"/>
                      <a:endParaRPr lang="en-US" sz="1800" u="none" dirty="0">
                        <a:solidFill>
                          <a:schemeClr val="accent3"/>
                        </a:solidFill>
                      </a:endParaRPr>
                    </a:p>
                  </a:txBody>
                  <a:tcPr/>
                </a:tc>
                <a:tc>
                  <a:txBody>
                    <a:bodyPr/>
                    <a:lstStyle/>
                    <a:p>
                      <a:pPr algn="ctr"/>
                      <a:r>
                        <a:rPr lang="en-US" sz="1800" u="none" dirty="0" smtClean="0">
                          <a:solidFill>
                            <a:schemeClr val="accent3"/>
                          </a:solidFill>
                          <a:sym typeface="Wingdings 2"/>
                        </a:rPr>
                        <a:t></a:t>
                      </a:r>
                      <a:endParaRPr lang="en-US" sz="1800" u="none" dirty="0">
                        <a:solidFill>
                          <a:schemeClr val="accent3"/>
                        </a:solidFill>
                      </a:endParaRPr>
                    </a:p>
                  </a:txBody>
                  <a:tcPr/>
                </a:tc>
                <a:tc>
                  <a:txBody>
                    <a:bodyPr/>
                    <a:lstStyle/>
                    <a:p>
                      <a:pPr algn="ctr"/>
                      <a:endParaRPr lang="en-US" sz="1800" u="none" dirty="0">
                        <a:solidFill>
                          <a:schemeClr val="accent3"/>
                        </a:solidFill>
                      </a:endParaRPr>
                    </a:p>
                  </a:txBody>
                  <a:tcPr/>
                </a:tc>
                <a:tc>
                  <a:txBody>
                    <a:bodyPr/>
                    <a:lstStyle/>
                    <a:p>
                      <a:pPr algn="ctr"/>
                      <a:endParaRPr lang="en-US" sz="1600" dirty="0">
                        <a:solidFill>
                          <a:schemeClr val="accent2"/>
                        </a:solidFill>
                      </a:endParaRPr>
                    </a:p>
                  </a:txBody>
                  <a:tcPr/>
                </a:tc>
              </a:tr>
              <a:tr h="327987">
                <a:tc vMerge="1">
                  <a:txBody>
                    <a:bodyPr/>
                    <a:lstStyle/>
                    <a:p>
                      <a:endParaRPr lang="en-US"/>
                    </a:p>
                  </a:txBody>
                  <a:tcPr/>
                </a:tc>
                <a:tc>
                  <a:txBody>
                    <a:bodyPr/>
                    <a:lstStyle/>
                    <a:p>
                      <a:r>
                        <a:rPr lang="en-US" sz="1600" dirty="0" smtClean="0"/>
                        <a:t>Unexpected events</a:t>
                      </a:r>
                      <a:endParaRPr lang="en-US" sz="1600" dirty="0"/>
                    </a:p>
                  </a:txBody>
                  <a:tcPr/>
                </a:tc>
                <a:tc>
                  <a:txBody>
                    <a:bodyPr/>
                    <a:lstStyle/>
                    <a:p>
                      <a:pPr algn="ctr"/>
                      <a:r>
                        <a:rPr lang="en-US" sz="1600" u="none" dirty="0" smtClean="0">
                          <a:solidFill>
                            <a:schemeClr val="accent3"/>
                          </a:solidFill>
                          <a:sym typeface="Wingdings 2"/>
                        </a:rPr>
                        <a:t></a:t>
                      </a:r>
                      <a:endParaRPr lang="en-US" sz="1600" u="none" dirty="0">
                        <a:solidFill>
                          <a:schemeClr val="accent3"/>
                        </a:solidFill>
                      </a:endParaRPr>
                    </a:p>
                  </a:txBody>
                  <a:tcPr/>
                </a:tc>
                <a:tc>
                  <a:txBody>
                    <a:bodyPr/>
                    <a:lstStyle/>
                    <a:p>
                      <a:pPr algn="ctr"/>
                      <a:endParaRPr lang="en-US" sz="1800" u="none">
                        <a:solidFill>
                          <a:schemeClr val="accent3"/>
                        </a:solidFill>
                      </a:endParaRPr>
                    </a:p>
                  </a:txBody>
                  <a:tcPr/>
                </a:tc>
                <a:tc>
                  <a:txBody>
                    <a:bodyPr/>
                    <a:lstStyle/>
                    <a:p>
                      <a:pPr algn="ctr"/>
                      <a:r>
                        <a:rPr lang="en-US" sz="1800" u="none" dirty="0" smtClean="0">
                          <a:solidFill>
                            <a:schemeClr val="accent3"/>
                          </a:solidFill>
                          <a:sym typeface="Wingdings 2"/>
                        </a:rPr>
                        <a:t></a:t>
                      </a:r>
                      <a:endParaRPr lang="en-US" sz="1800" u="none" dirty="0">
                        <a:solidFill>
                          <a:schemeClr val="accent3"/>
                        </a:solidFill>
                      </a:endParaRPr>
                    </a:p>
                  </a:txBody>
                  <a:tcPr/>
                </a:tc>
                <a:tc>
                  <a:txBody>
                    <a:bodyPr/>
                    <a:lstStyle/>
                    <a:p>
                      <a:pPr algn="ctr"/>
                      <a:endParaRPr lang="en-US" sz="1800" u="none">
                        <a:solidFill>
                          <a:schemeClr val="accent3"/>
                        </a:solidFill>
                      </a:endParaRPr>
                    </a:p>
                  </a:txBody>
                  <a:tcPr/>
                </a:tc>
                <a:tc>
                  <a:txBody>
                    <a:bodyPr/>
                    <a:lstStyle/>
                    <a:p>
                      <a:pPr algn="ctr"/>
                      <a:endParaRPr lang="en-US" sz="1600" dirty="0">
                        <a:solidFill>
                          <a:schemeClr val="accent2"/>
                        </a:solidFill>
                      </a:endParaRPr>
                    </a:p>
                  </a:txBody>
                  <a:tcPr/>
                </a:tc>
              </a:tr>
              <a:tr h="365662">
                <a:tc>
                  <a:txBody>
                    <a:bodyPr/>
                    <a:lstStyle/>
                    <a:p>
                      <a:r>
                        <a:rPr lang="en-US" sz="1600" dirty="0" smtClean="0"/>
                        <a:t>Reporting</a:t>
                      </a:r>
                      <a:endParaRPr lang="en-US" sz="1600" dirty="0"/>
                    </a:p>
                  </a:txBody>
                  <a:tcPr/>
                </a:tc>
                <a:tc>
                  <a:txBody>
                    <a:bodyPr/>
                    <a:lstStyle/>
                    <a:p>
                      <a:r>
                        <a:rPr lang="en-US" sz="1600" dirty="0" smtClean="0"/>
                        <a:t>Report all failures</a:t>
                      </a:r>
                      <a:endParaRPr lang="en-US" sz="1600" dirty="0"/>
                    </a:p>
                  </a:txBody>
                  <a:tcPr/>
                </a:tc>
                <a:tc>
                  <a:txBody>
                    <a:bodyPr/>
                    <a:lstStyle/>
                    <a:p>
                      <a:pPr algn="ctr"/>
                      <a:r>
                        <a:rPr lang="en-US" sz="1600" u="none" dirty="0" smtClean="0">
                          <a:solidFill>
                            <a:schemeClr val="accent3"/>
                          </a:solidFill>
                          <a:sym typeface="Wingdings 2"/>
                        </a:rPr>
                        <a:t></a:t>
                      </a:r>
                      <a:endParaRPr lang="en-US" sz="1600" u="none" dirty="0">
                        <a:solidFill>
                          <a:schemeClr val="accent3"/>
                        </a:solidFill>
                      </a:endParaRPr>
                    </a:p>
                  </a:txBody>
                  <a:tcPr/>
                </a:tc>
                <a:tc>
                  <a:txBody>
                    <a:bodyPr/>
                    <a:lstStyle/>
                    <a:p>
                      <a:pPr algn="ctr"/>
                      <a:r>
                        <a:rPr lang="en-US" sz="1800" u="none" dirty="0" smtClean="0">
                          <a:solidFill>
                            <a:schemeClr val="accent3"/>
                          </a:solidFill>
                          <a:sym typeface="Wingdings 2"/>
                        </a:rPr>
                        <a:t></a:t>
                      </a:r>
                      <a:endParaRPr lang="en-US" sz="1800" u="none" dirty="0">
                        <a:solidFill>
                          <a:schemeClr val="accent3"/>
                        </a:solidFill>
                      </a:endParaRPr>
                    </a:p>
                  </a:txBody>
                  <a:tcPr/>
                </a:tc>
                <a:tc>
                  <a:txBody>
                    <a:bodyPr/>
                    <a:lstStyle/>
                    <a:p>
                      <a:pPr algn="ctr"/>
                      <a:r>
                        <a:rPr lang="en-US" sz="1800" u="none" dirty="0" smtClean="0">
                          <a:solidFill>
                            <a:schemeClr val="accent3"/>
                          </a:solidFill>
                          <a:sym typeface="Wingdings 2"/>
                        </a:rPr>
                        <a:t></a:t>
                      </a:r>
                      <a:endParaRPr lang="en-US" sz="1800" u="none" dirty="0">
                        <a:solidFill>
                          <a:schemeClr val="accent3"/>
                        </a:solidFill>
                      </a:endParaRPr>
                    </a:p>
                  </a:txBody>
                  <a:tcPr/>
                </a:tc>
                <a:tc>
                  <a:txBody>
                    <a:bodyPr/>
                    <a:lstStyle/>
                    <a:p>
                      <a:pPr algn="ctr"/>
                      <a:endParaRPr lang="en-US" sz="1800" u="none" dirty="0">
                        <a:solidFill>
                          <a:schemeClr val="accent3"/>
                        </a:solidFill>
                      </a:endParaRPr>
                    </a:p>
                  </a:txBody>
                  <a:tcPr/>
                </a:tc>
                <a:tc>
                  <a:txBody>
                    <a:bodyPr/>
                    <a:lstStyle/>
                    <a:p>
                      <a:pPr algn="ctr"/>
                      <a:r>
                        <a:rPr lang="en-US" sz="1600" u="none" dirty="0" smtClean="0">
                          <a:solidFill>
                            <a:schemeClr val="accent2"/>
                          </a:solidFill>
                          <a:sym typeface="Wingdings 2"/>
                        </a:rPr>
                        <a:t></a:t>
                      </a:r>
                      <a:endParaRPr lang="en-US" sz="1600" dirty="0">
                        <a:solidFill>
                          <a:schemeClr val="accent2"/>
                        </a:solidFill>
                      </a:endParaRPr>
                    </a:p>
                  </a:txBody>
                  <a:tcPr/>
                </a:tc>
              </a:tr>
              <a:tr h="327987">
                <a:tc rowSpan="4">
                  <a:txBody>
                    <a:bodyPr/>
                    <a:lstStyle/>
                    <a:p>
                      <a:r>
                        <a:rPr lang="en-US" sz="1600" dirty="0" smtClean="0"/>
                        <a:t>Recovery</a:t>
                      </a:r>
                      <a:endParaRPr lang="en-US" sz="1600" dirty="0"/>
                    </a:p>
                  </a:txBody>
                  <a:tcPr/>
                </a:tc>
                <a:tc>
                  <a:txBody>
                    <a:bodyPr/>
                    <a:lstStyle/>
                    <a:p>
                      <a:r>
                        <a:rPr lang="en-US" sz="1600" dirty="0" smtClean="0"/>
                        <a:t>Handle</a:t>
                      </a:r>
                      <a:r>
                        <a:rPr lang="en-US" sz="1600" baseline="0" dirty="0" smtClean="0"/>
                        <a:t> all failures</a:t>
                      </a:r>
                      <a:endParaRPr lang="en-US" sz="1600" dirty="0"/>
                    </a:p>
                  </a:txBody>
                  <a:tcPr/>
                </a:tc>
                <a:tc>
                  <a:txBody>
                    <a:bodyPr/>
                    <a:lstStyle/>
                    <a:p>
                      <a:pPr algn="ctr"/>
                      <a:endParaRPr lang="en-US" sz="1600" u="none" dirty="0">
                        <a:solidFill>
                          <a:schemeClr val="accent3"/>
                        </a:solidFill>
                      </a:endParaRPr>
                    </a:p>
                  </a:txBody>
                  <a:tcPr/>
                </a:tc>
                <a:tc>
                  <a:txBody>
                    <a:bodyPr/>
                    <a:lstStyle/>
                    <a:p>
                      <a:pPr algn="ctr"/>
                      <a:r>
                        <a:rPr lang="en-US" sz="1800" u="none" dirty="0" smtClean="0">
                          <a:solidFill>
                            <a:schemeClr val="accent3"/>
                          </a:solidFill>
                          <a:sym typeface="Wingdings 2"/>
                        </a:rPr>
                        <a:t></a:t>
                      </a:r>
                      <a:endParaRPr lang="en-US" sz="1800" u="none" dirty="0">
                        <a:solidFill>
                          <a:schemeClr val="accent3"/>
                        </a:solidFill>
                      </a:endParaRPr>
                    </a:p>
                  </a:txBody>
                  <a:tcPr/>
                </a:tc>
                <a:tc>
                  <a:txBody>
                    <a:bodyPr/>
                    <a:lstStyle/>
                    <a:p>
                      <a:pPr algn="ctr"/>
                      <a:r>
                        <a:rPr lang="en-US" sz="1800" u="none" dirty="0" smtClean="0">
                          <a:solidFill>
                            <a:schemeClr val="accent3"/>
                          </a:solidFill>
                          <a:sym typeface="Wingdings 2"/>
                        </a:rPr>
                        <a:t></a:t>
                      </a:r>
                      <a:endParaRPr lang="en-US" sz="1800" u="none" dirty="0">
                        <a:solidFill>
                          <a:schemeClr val="accent3"/>
                        </a:solidFill>
                      </a:endParaRPr>
                    </a:p>
                  </a:txBody>
                  <a:tcPr/>
                </a:tc>
                <a:tc>
                  <a:txBody>
                    <a:bodyPr/>
                    <a:lstStyle/>
                    <a:p>
                      <a:pPr algn="ctr"/>
                      <a:endParaRPr lang="en-US" sz="1800" u="none" dirty="0">
                        <a:solidFill>
                          <a:schemeClr val="accent3"/>
                        </a:solidFill>
                      </a:endParaRPr>
                    </a:p>
                  </a:txBody>
                  <a:tcPr/>
                </a:tc>
                <a:tc>
                  <a:txBody>
                    <a:bodyPr/>
                    <a:lstStyle/>
                    <a:p>
                      <a:pPr algn="ctr"/>
                      <a:r>
                        <a:rPr lang="en-US" sz="1600" u="none" dirty="0" smtClean="0">
                          <a:solidFill>
                            <a:schemeClr val="accent2"/>
                          </a:solidFill>
                          <a:sym typeface="Wingdings 2"/>
                        </a:rPr>
                        <a:t></a:t>
                      </a:r>
                      <a:endParaRPr lang="en-US" sz="1600" dirty="0">
                        <a:solidFill>
                          <a:schemeClr val="accent2"/>
                        </a:solidFill>
                      </a:endParaRPr>
                    </a:p>
                  </a:txBody>
                  <a:tcPr/>
                </a:tc>
              </a:tr>
              <a:tr h="268224">
                <a:tc vMerge="1">
                  <a:txBody>
                    <a:bodyPr/>
                    <a:lstStyle/>
                    <a:p>
                      <a:endParaRPr lang="en-US"/>
                    </a:p>
                  </a:txBody>
                  <a:tcPr/>
                </a:tc>
                <a:tc>
                  <a:txBody>
                    <a:bodyPr/>
                    <a:lstStyle/>
                    <a:p>
                      <a:r>
                        <a:rPr lang="en-US" sz="1600" dirty="0" smtClean="0"/>
                        <a:t>Cleanup correctly</a:t>
                      </a:r>
                      <a:endParaRPr lang="en-US" sz="1600" dirty="0"/>
                    </a:p>
                  </a:txBody>
                  <a:tcPr/>
                </a:tc>
                <a:tc>
                  <a:txBody>
                    <a:bodyPr/>
                    <a:lstStyle/>
                    <a:p>
                      <a:pPr algn="ctr"/>
                      <a:r>
                        <a:rPr lang="en-US" sz="1800" u="none" dirty="0" smtClean="0">
                          <a:solidFill>
                            <a:schemeClr val="accent3"/>
                          </a:solidFill>
                          <a:sym typeface="Wingdings 2"/>
                        </a:rPr>
                        <a:t></a:t>
                      </a:r>
                      <a:endParaRPr lang="en-US" sz="1800" u="none" dirty="0">
                        <a:solidFill>
                          <a:schemeClr val="accent3"/>
                        </a:solidFill>
                      </a:endParaRPr>
                    </a:p>
                  </a:txBody>
                  <a:tcPr/>
                </a:tc>
                <a:tc>
                  <a:txBody>
                    <a:bodyPr/>
                    <a:lstStyle/>
                    <a:p>
                      <a:pPr algn="ctr"/>
                      <a:r>
                        <a:rPr lang="en-US" sz="1800" u="none" dirty="0" smtClean="0">
                          <a:solidFill>
                            <a:schemeClr val="accent3"/>
                          </a:solidFill>
                          <a:sym typeface="Wingdings 2"/>
                        </a:rPr>
                        <a:t></a:t>
                      </a:r>
                      <a:endParaRPr lang="en-US" sz="1800" u="none" dirty="0">
                        <a:solidFill>
                          <a:schemeClr val="accent3"/>
                        </a:solidFill>
                      </a:endParaRPr>
                    </a:p>
                  </a:txBody>
                  <a:tcPr/>
                </a:tc>
                <a:tc>
                  <a:txBody>
                    <a:bodyPr/>
                    <a:lstStyle/>
                    <a:p>
                      <a:pPr algn="ctr"/>
                      <a:endParaRPr lang="en-US" sz="1800" u="none" dirty="0">
                        <a:solidFill>
                          <a:schemeClr val="accent3"/>
                        </a:solidFill>
                      </a:endParaRPr>
                    </a:p>
                  </a:txBody>
                  <a:tcPr/>
                </a:tc>
                <a:tc>
                  <a:txBody>
                    <a:bodyPr/>
                    <a:lstStyle/>
                    <a:p>
                      <a:pPr algn="ctr"/>
                      <a:endParaRPr lang="en-US" sz="1800" u="none" dirty="0">
                        <a:solidFill>
                          <a:schemeClr val="accent3"/>
                        </a:solidFill>
                      </a:endParaRPr>
                    </a:p>
                  </a:txBody>
                  <a:tcPr/>
                </a:tc>
                <a:tc>
                  <a:txBody>
                    <a:bodyPr/>
                    <a:lstStyle/>
                    <a:p>
                      <a:pPr algn="ctr"/>
                      <a:r>
                        <a:rPr lang="en-US" sz="1600" u="none" dirty="0" smtClean="0">
                          <a:solidFill>
                            <a:schemeClr val="accent2"/>
                          </a:solidFill>
                          <a:sym typeface="Wingdings 2"/>
                        </a:rPr>
                        <a:t></a:t>
                      </a:r>
                      <a:endParaRPr lang="en-US" sz="1600" dirty="0">
                        <a:solidFill>
                          <a:schemeClr val="accent2"/>
                        </a:solidFill>
                      </a:endParaRPr>
                    </a:p>
                  </a:txBody>
                  <a:tcPr/>
                </a:tc>
              </a:tr>
              <a:tr h="335280">
                <a:tc vMerge="1">
                  <a:txBody>
                    <a:bodyPr/>
                    <a:lstStyle/>
                    <a:p>
                      <a:endParaRPr lang="en-US"/>
                    </a:p>
                  </a:txBody>
                  <a:tcPr/>
                </a:tc>
                <a:tc>
                  <a:txBody>
                    <a:bodyPr/>
                    <a:lstStyle/>
                    <a:p>
                      <a:r>
                        <a:rPr lang="en-US" sz="1600" dirty="0" smtClean="0"/>
                        <a:t>Do not crash on failure</a:t>
                      </a:r>
                      <a:endParaRPr lang="en-US" sz="1600" dirty="0"/>
                    </a:p>
                  </a:txBody>
                  <a:tcPr/>
                </a:tc>
                <a:tc>
                  <a:txBody>
                    <a:bodyPr/>
                    <a:lstStyle/>
                    <a:p>
                      <a:pPr algn="ctr"/>
                      <a:r>
                        <a:rPr lang="en-US" sz="1800" u="none" dirty="0" smtClean="0">
                          <a:solidFill>
                            <a:schemeClr val="accent3"/>
                          </a:solidFill>
                          <a:sym typeface="Wingdings 2"/>
                        </a:rPr>
                        <a:t></a:t>
                      </a:r>
                      <a:endParaRPr lang="en-US" sz="1800" u="none" dirty="0">
                        <a:solidFill>
                          <a:schemeClr val="accent3"/>
                        </a:solidFill>
                      </a:endParaRPr>
                    </a:p>
                  </a:txBody>
                  <a:tcPr/>
                </a:tc>
                <a:tc>
                  <a:txBody>
                    <a:bodyPr/>
                    <a:lstStyle/>
                    <a:p>
                      <a:pPr algn="ctr"/>
                      <a:endParaRPr lang="en-US" sz="1800" u="none">
                        <a:solidFill>
                          <a:schemeClr val="accent3"/>
                        </a:solidFill>
                      </a:endParaRPr>
                    </a:p>
                  </a:txBody>
                  <a:tcPr/>
                </a:tc>
                <a:tc>
                  <a:txBody>
                    <a:bodyPr/>
                    <a:lstStyle/>
                    <a:p>
                      <a:pPr algn="ctr"/>
                      <a:r>
                        <a:rPr lang="en-US" sz="1800" u="none" dirty="0" smtClean="0">
                          <a:solidFill>
                            <a:schemeClr val="accent3"/>
                          </a:solidFill>
                          <a:sym typeface="Wingdings 2"/>
                        </a:rPr>
                        <a:t></a:t>
                      </a:r>
                      <a:endParaRPr lang="en-US" sz="1800" u="none" dirty="0">
                        <a:solidFill>
                          <a:schemeClr val="accent3"/>
                        </a:solidFill>
                      </a:endParaRPr>
                    </a:p>
                  </a:txBody>
                  <a:tcPr/>
                </a:tc>
                <a:tc>
                  <a:txBody>
                    <a:bodyPr/>
                    <a:lstStyle/>
                    <a:p>
                      <a:pPr algn="ctr"/>
                      <a:r>
                        <a:rPr lang="en-US" sz="1800" u="none" dirty="0" smtClean="0">
                          <a:solidFill>
                            <a:schemeClr val="accent3"/>
                          </a:solidFill>
                          <a:sym typeface="Wingdings 2"/>
                        </a:rPr>
                        <a:t></a:t>
                      </a:r>
                      <a:endParaRPr lang="en-US" sz="1800" u="none" dirty="0">
                        <a:solidFill>
                          <a:schemeClr val="accent3"/>
                        </a:solidFill>
                      </a:endParaRPr>
                    </a:p>
                  </a:txBody>
                  <a:tcPr/>
                </a:tc>
                <a:tc>
                  <a:txBody>
                    <a:bodyPr/>
                    <a:lstStyle/>
                    <a:p>
                      <a:pPr algn="ctr"/>
                      <a:r>
                        <a:rPr lang="en-US" sz="1600" u="none" dirty="0" smtClean="0">
                          <a:solidFill>
                            <a:schemeClr val="accent2"/>
                          </a:solidFill>
                          <a:sym typeface="Wingdings 2"/>
                        </a:rPr>
                        <a:t></a:t>
                      </a:r>
                      <a:endParaRPr lang="en-US" sz="1600" dirty="0">
                        <a:solidFill>
                          <a:schemeClr val="accent2"/>
                        </a:solidFill>
                      </a:endParaRPr>
                    </a:p>
                  </a:txBody>
                  <a:tcPr/>
                </a:tc>
              </a:tr>
              <a:tr h="335280">
                <a:tc vMerge="1">
                  <a:txBody>
                    <a:bodyPr/>
                    <a:lstStyle/>
                    <a:p>
                      <a:endParaRPr lang="en-US"/>
                    </a:p>
                  </a:txBody>
                  <a:tcPr/>
                </a:tc>
                <a:tc>
                  <a:txBody>
                    <a:bodyPr/>
                    <a:lstStyle/>
                    <a:p>
                      <a:r>
                        <a:rPr lang="en-US" sz="1600" dirty="0" smtClean="0"/>
                        <a:t>Wrap I/O memory access</a:t>
                      </a:r>
                      <a:endParaRPr lang="en-US" sz="1600" dirty="0"/>
                    </a:p>
                  </a:txBody>
                  <a:tcPr/>
                </a:tc>
                <a:tc>
                  <a:txBody>
                    <a:bodyPr/>
                    <a:lstStyle/>
                    <a:p>
                      <a:pPr algn="ctr"/>
                      <a:r>
                        <a:rPr lang="en-US" sz="1800" u="none" dirty="0" smtClean="0">
                          <a:solidFill>
                            <a:schemeClr val="accent3"/>
                          </a:solidFill>
                          <a:sym typeface="Wingdings 2"/>
                        </a:rPr>
                        <a:t></a:t>
                      </a:r>
                      <a:endParaRPr lang="en-US" sz="1800" u="none" dirty="0">
                        <a:solidFill>
                          <a:schemeClr val="accent3"/>
                        </a:solidFill>
                      </a:endParaRPr>
                    </a:p>
                  </a:txBody>
                  <a:tcPr/>
                </a:tc>
                <a:tc>
                  <a:txBody>
                    <a:bodyPr/>
                    <a:lstStyle/>
                    <a:p>
                      <a:pPr algn="ctr"/>
                      <a:r>
                        <a:rPr lang="en-US" sz="1800" u="none" dirty="0" smtClean="0">
                          <a:solidFill>
                            <a:schemeClr val="accent3"/>
                          </a:solidFill>
                          <a:sym typeface="Wingdings 2"/>
                        </a:rPr>
                        <a:t></a:t>
                      </a:r>
                      <a:endParaRPr lang="en-US" sz="1800" u="none" dirty="0">
                        <a:solidFill>
                          <a:schemeClr val="accent3"/>
                        </a:solidFill>
                      </a:endParaRPr>
                    </a:p>
                  </a:txBody>
                  <a:tcPr/>
                </a:tc>
                <a:tc>
                  <a:txBody>
                    <a:bodyPr/>
                    <a:lstStyle/>
                    <a:p>
                      <a:pPr algn="ctr"/>
                      <a:r>
                        <a:rPr lang="en-US" sz="1800" u="none" dirty="0" smtClean="0">
                          <a:solidFill>
                            <a:schemeClr val="accent3"/>
                          </a:solidFill>
                          <a:sym typeface="Wingdings 2"/>
                        </a:rPr>
                        <a:t></a:t>
                      </a:r>
                      <a:endParaRPr lang="en-US" sz="1800" u="none" dirty="0">
                        <a:solidFill>
                          <a:schemeClr val="accent3"/>
                        </a:solidFill>
                      </a:endParaRPr>
                    </a:p>
                  </a:txBody>
                  <a:tcPr/>
                </a:tc>
                <a:tc>
                  <a:txBody>
                    <a:bodyPr/>
                    <a:lstStyle/>
                    <a:p>
                      <a:pPr algn="ctr"/>
                      <a:r>
                        <a:rPr lang="en-US" sz="1800" u="none" dirty="0" smtClean="0">
                          <a:solidFill>
                            <a:schemeClr val="accent3"/>
                          </a:solidFill>
                          <a:sym typeface="Wingdings 2"/>
                        </a:rPr>
                        <a:t></a:t>
                      </a:r>
                      <a:endParaRPr lang="en-US" sz="1800" u="none" dirty="0">
                        <a:solidFill>
                          <a:schemeClr val="accent3"/>
                        </a:solidFill>
                      </a:endParaRPr>
                    </a:p>
                  </a:txBody>
                  <a:tcPr/>
                </a:tc>
                <a:tc>
                  <a:txBody>
                    <a:bodyPr/>
                    <a:lstStyle/>
                    <a:p>
                      <a:pPr algn="ctr"/>
                      <a:endParaRPr lang="en-US" sz="1600" dirty="0">
                        <a:solidFill>
                          <a:schemeClr val="accent2"/>
                        </a:solidFill>
                      </a:endParaRPr>
                    </a:p>
                  </a:txBody>
                  <a:tcPr/>
                </a:tc>
              </a:tr>
            </a:tbl>
          </a:graphicData>
        </a:graphic>
      </p:graphicFrame>
      <p:sp>
        <p:nvSpPr>
          <p:cNvPr id="9" name="Rounded Rectangle 8"/>
          <p:cNvSpPr/>
          <p:nvPr/>
        </p:nvSpPr>
        <p:spPr>
          <a:xfrm>
            <a:off x="381000" y="3200400"/>
            <a:ext cx="8458200" cy="12192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dirty="0" smtClean="0"/>
              <a:t>Carburizer improves system reliability by </a:t>
            </a:r>
            <a:r>
              <a:rPr lang="en-US" sz="2400" i="1" dirty="0" smtClean="0"/>
              <a:t>automatically </a:t>
            </a:r>
            <a:r>
              <a:rPr lang="en-US" sz="2400" dirty="0" smtClean="0"/>
              <a:t>ensuring that hardware failures are tolerated in software</a:t>
            </a:r>
            <a:endParaRPr lang="en-US" sz="2400" dirty="0"/>
          </a:p>
        </p:txBody>
      </p:sp>
    </p:spTree>
    <p:extLst>
      <p:ext uri="{BB962C8B-B14F-4D97-AF65-F5344CB8AC3E}">
        <p14:creationId xmlns:p14="http://schemas.microsoft.com/office/powerpoint/2010/main" val="417641346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chemeClr val="tx2"/>
                </a:solidFill>
              </a:rPr>
              <a:t>Thank You</a:t>
            </a:r>
            <a:endParaRPr lang="en-US" sz="3600" dirty="0">
              <a:solidFill>
                <a:schemeClr val="tx2"/>
              </a:solidFill>
            </a:endParaRPr>
          </a:p>
        </p:txBody>
      </p:sp>
      <p:sp>
        <p:nvSpPr>
          <p:cNvPr id="3" name="Content Placeholder 2"/>
          <p:cNvSpPr>
            <a:spLocks noGrp="1"/>
          </p:cNvSpPr>
          <p:nvPr>
            <p:ph idx="1"/>
          </p:nvPr>
        </p:nvSpPr>
        <p:spPr>
          <a:xfrm>
            <a:off x="838200" y="1371600"/>
            <a:ext cx="7391400" cy="1477963"/>
          </a:xfrm>
        </p:spPr>
        <p:txBody>
          <a:bodyPr>
            <a:noAutofit/>
          </a:bodyPr>
          <a:lstStyle/>
          <a:p>
            <a:r>
              <a:rPr lang="en-US" sz="2400" dirty="0" smtClean="0"/>
              <a:t>Contact for driver verification/tool access</a:t>
            </a:r>
          </a:p>
          <a:p>
            <a:pPr lvl="1">
              <a:buFont typeface="Corbel" pitchFamily="34" charset="0"/>
              <a:buChar char="»"/>
            </a:pPr>
            <a:r>
              <a:rPr lang="en-US" sz="1800" dirty="0" err="1" smtClean="0">
                <a:solidFill>
                  <a:srgbClr val="1B587C"/>
                </a:solidFill>
                <a:hlinkClick r:id="rId3"/>
              </a:rPr>
              <a:t>kadav@cs.wisc.edu</a:t>
            </a:r>
            <a:endParaRPr lang="en-US" sz="2400" dirty="0" smtClean="0"/>
          </a:p>
          <a:p>
            <a:r>
              <a:rPr lang="en-US" sz="2400" dirty="0" smtClean="0"/>
              <a:t>Details on carburizer</a:t>
            </a:r>
          </a:p>
          <a:p>
            <a:pPr lvl="1">
              <a:buFont typeface="Corbel" pitchFamily="34" charset="0"/>
              <a:buChar char="»"/>
            </a:pPr>
            <a:r>
              <a:rPr lang="en-US" sz="1800" dirty="0" smtClean="0">
                <a:solidFill>
                  <a:schemeClr val="accent3"/>
                </a:solidFill>
              </a:rPr>
              <a:t>http://</a:t>
            </a:r>
            <a:r>
              <a:rPr lang="en-US" sz="1800" dirty="0" err="1" smtClean="0">
                <a:solidFill>
                  <a:schemeClr val="accent3"/>
                </a:solidFill>
              </a:rPr>
              <a:t>cs.wisc.edu</a:t>
            </a:r>
            <a:r>
              <a:rPr lang="en-US" sz="1800" dirty="0" smtClean="0">
                <a:solidFill>
                  <a:schemeClr val="accent3"/>
                </a:solidFill>
              </a:rPr>
              <a:t>/~</a:t>
            </a:r>
            <a:r>
              <a:rPr lang="en-US" sz="1800" dirty="0" err="1" smtClean="0">
                <a:solidFill>
                  <a:schemeClr val="accent3"/>
                </a:solidFill>
              </a:rPr>
              <a:t>kadav</a:t>
            </a:r>
            <a:r>
              <a:rPr lang="en-US" sz="1800" dirty="0" smtClean="0">
                <a:solidFill>
                  <a:schemeClr val="accent3"/>
                </a:solidFill>
              </a:rPr>
              <a:t>/carb/</a:t>
            </a:r>
            <a:endParaRPr lang="en-US" sz="1800" dirty="0" smtClean="0"/>
          </a:p>
        </p:txBody>
      </p:sp>
      <p:sp>
        <p:nvSpPr>
          <p:cNvPr id="5" name="Date Placeholder 4"/>
          <p:cNvSpPr>
            <a:spLocks noGrp="1"/>
          </p:cNvSpPr>
          <p:nvPr>
            <p:ph type="dt" sz="half" idx="10"/>
          </p:nvPr>
        </p:nvSpPr>
        <p:spPr/>
        <p:txBody>
          <a:bodyPr/>
          <a:lstStyle/>
          <a:p>
            <a:fld id="{CE70A686-2FDD-2847-B16E-B015355F2D82}" type="datetime1">
              <a:rPr lang="en-US" smtClean="0"/>
              <a:pPr/>
              <a:t>9/8/11</a:t>
            </a:fld>
            <a:endParaRPr lang="en-US"/>
          </a:p>
        </p:txBody>
      </p:sp>
      <p:sp>
        <p:nvSpPr>
          <p:cNvPr id="7" name="Footer Placeholder 6"/>
          <p:cNvSpPr>
            <a:spLocks noGrp="1"/>
          </p:cNvSpPr>
          <p:nvPr>
            <p:ph type="ftr" sz="quarter" idx="11"/>
          </p:nvPr>
        </p:nvSpPr>
        <p:spPr/>
        <p:txBody>
          <a:bodyPr/>
          <a:lstStyle/>
          <a:p>
            <a:r>
              <a:rPr lang="en-US" smtClean="0"/>
              <a:t>Tolerating Hardware Device Failures in Software</a:t>
            </a:r>
            <a:endParaRPr lang="en-US"/>
          </a:p>
        </p:txBody>
      </p:sp>
      <p:grpSp>
        <p:nvGrpSpPr>
          <p:cNvPr id="40" name="Group 39"/>
          <p:cNvGrpSpPr/>
          <p:nvPr/>
        </p:nvGrpSpPr>
        <p:grpSpPr>
          <a:xfrm>
            <a:off x="2133600" y="3124200"/>
            <a:ext cx="5410200" cy="2895600"/>
            <a:chOff x="609600" y="1027239"/>
            <a:chExt cx="8077201" cy="5209260"/>
          </a:xfrm>
          <a:effectLst>
            <a:outerShdw blurRad="50800" dist="38100" dir="2700000" algn="tl" rotWithShape="0">
              <a:prstClr val="black">
                <a:alpha val="40000"/>
              </a:prstClr>
            </a:outerShdw>
          </a:effectLst>
        </p:grpSpPr>
        <p:sp>
          <p:nvSpPr>
            <p:cNvPr id="41" name="Rectangle 40"/>
            <p:cNvSpPr/>
            <p:nvPr/>
          </p:nvSpPr>
          <p:spPr>
            <a:xfrm>
              <a:off x="4876800" y="1981200"/>
              <a:ext cx="3657600" cy="2971800"/>
            </a:xfrm>
            <a:prstGeom prst="rect">
              <a:avLst/>
            </a:prstGeom>
          </p:spPr>
          <p:style>
            <a:lnRef idx="2">
              <a:schemeClr val="accent4"/>
            </a:lnRef>
            <a:fillRef idx="1">
              <a:schemeClr val="lt1"/>
            </a:fillRef>
            <a:effectRef idx="0">
              <a:schemeClr val="accent4"/>
            </a:effectRef>
            <a:fontRef idx="minor">
              <a:schemeClr val="dk1"/>
            </a:fontRef>
          </p:style>
          <p:txBody>
            <a:bodyPr rtlCol="0" anchor="t"/>
            <a:lstStyle/>
            <a:p>
              <a:pPr algn="ctr"/>
              <a:r>
                <a:rPr lang="en-US" sz="2400" dirty="0" smtClean="0"/>
                <a:t>		OS Kernel</a:t>
              </a:r>
              <a:endParaRPr lang="en-US" sz="2400" dirty="0"/>
            </a:p>
          </p:txBody>
        </p:sp>
        <p:sp>
          <p:nvSpPr>
            <p:cNvPr id="42" name="Rounded Rectangle 41"/>
            <p:cNvSpPr/>
            <p:nvPr/>
          </p:nvSpPr>
          <p:spPr>
            <a:xfrm>
              <a:off x="609600" y="1027239"/>
              <a:ext cx="8077201" cy="520926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43" name="Group 35"/>
            <p:cNvGrpSpPr/>
            <p:nvPr/>
          </p:nvGrpSpPr>
          <p:grpSpPr>
            <a:xfrm>
              <a:off x="685800" y="3429000"/>
              <a:ext cx="1219200" cy="1143000"/>
              <a:chOff x="1143000" y="3429000"/>
              <a:chExt cx="1219200" cy="1143000"/>
            </a:xfrm>
          </p:grpSpPr>
          <p:sp>
            <p:nvSpPr>
              <p:cNvPr id="63" name="Trapezoid 62"/>
              <p:cNvSpPr/>
              <p:nvPr/>
            </p:nvSpPr>
            <p:spPr>
              <a:xfrm>
                <a:off x="1143000" y="3429000"/>
                <a:ext cx="914400" cy="838200"/>
              </a:xfrm>
              <a:prstGeom prst="trapezoid">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4" name="Trapezoid 63"/>
              <p:cNvSpPr/>
              <p:nvPr/>
            </p:nvSpPr>
            <p:spPr>
              <a:xfrm>
                <a:off x="1295400" y="3581400"/>
                <a:ext cx="914400" cy="838200"/>
              </a:xfrm>
              <a:prstGeom prst="trapezoid">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5" name="Trapezoid 13"/>
              <p:cNvSpPr/>
              <p:nvPr/>
            </p:nvSpPr>
            <p:spPr>
              <a:xfrm>
                <a:off x="1447800" y="3733800"/>
                <a:ext cx="914400" cy="838200"/>
              </a:xfrm>
              <a:prstGeom prst="trapezoid">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500" dirty="0" smtClean="0">
                    <a:latin typeface="Consolas" pitchFamily="49" charset="0"/>
                  </a:rPr>
                  <a:t>If (c==0) {</a:t>
                </a:r>
              </a:p>
              <a:p>
                <a:r>
                  <a:rPr lang="en-US" sz="500" dirty="0" smtClean="0">
                    <a:latin typeface="Consolas" pitchFamily="49" charset="0"/>
                  </a:rPr>
                  <a:t>.</a:t>
                </a:r>
                <a:endParaRPr lang="en-US" sz="500" dirty="0">
                  <a:latin typeface="Consolas" pitchFamily="49" charset="0"/>
                </a:endParaRPr>
              </a:p>
              <a:p>
                <a:r>
                  <a:rPr lang="en-US" sz="500" dirty="0" smtClean="0">
                    <a:latin typeface="Consolas" pitchFamily="49" charset="0"/>
                  </a:rPr>
                  <a:t>print (“Driver init”);</a:t>
                </a:r>
              </a:p>
              <a:p>
                <a:r>
                  <a:rPr lang="en-US" sz="500" dirty="0" smtClean="0">
                    <a:latin typeface="Consolas" pitchFamily="49" charset="0"/>
                  </a:rPr>
                  <a:t>}</a:t>
                </a:r>
              </a:p>
              <a:p>
                <a:r>
                  <a:rPr lang="en-US" sz="500" dirty="0" smtClean="0">
                    <a:latin typeface="Consolas" pitchFamily="49" charset="0"/>
                  </a:rPr>
                  <a:t>.</a:t>
                </a:r>
              </a:p>
              <a:p>
                <a:r>
                  <a:rPr lang="en-US" sz="500" dirty="0" smtClean="0">
                    <a:latin typeface="Consolas" pitchFamily="49" charset="0"/>
                  </a:rPr>
                  <a:t>.</a:t>
                </a:r>
              </a:p>
              <a:p>
                <a:endParaRPr lang="en-US" sz="500" dirty="0">
                  <a:latin typeface="Consolas" pitchFamily="49" charset="0"/>
                </a:endParaRPr>
              </a:p>
            </p:txBody>
          </p:sp>
        </p:grpSp>
        <p:sp>
          <p:nvSpPr>
            <p:cNvPr id="44" name="Rounded Rectangle 43"/>
            <p:cNvSpPr/>
            <p:nvPr/>
          </p:nvSpPr>
          <p:spPr>
            <a:xfrm>
              <a:off x="914401" y="4572002"/>
              <a:ext cx="990600" cy="328791"/>
            </a:xfrm>
            <a:prstGeom prst="roundRect">
              <a:avLst/>
            </a:prstGeom>
            <a:solidFill>
              <a:schemeClr val="accent2">
                <a:lumMod val="20000"/>
                <a:lumOff val="80000"/>
              </a:schemeClr>
            </a:solidFill>
            <a:effectLst>
              <a:outerShdw blurRad="50800" dist="38100" dir="2700000" algn="tl" rotWithShape="0">
                <a:srgbClr val="000000">
                  <a:alpha val="43000"/>
                </a:srgb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smtClean="0"/>
                <a:t>Driver</a:t>
              </a:r>
              <a:endParaRPr lang="en-US" sz="1400" dirty="0"/>
            </a:p>
          </p:txBody>
        </p:sp>
        <p:sp>
          <p:nvSpPr>
            <p:cNvPr id="45" name="Rounded Rectangle 44"/>
            <p:cNvSpPr/>
            <p:nvPr/>
          </p:nvSpPr>
          <p:spPr>
            <a:xfrm>
              <a:off x="1905000" y="2743200"/>
              <a:ext cx="1600200" cy="533400"/>
            </a:xfrm>
            <a:prstGeom prst="roundRect">
              <a:avLst/>
            </a:prstGeom>
            <a:solidFill>
              <a:schemeClr val="accent1">
                <a:lumMod val="20000"/>
                <a:lumOff val="80000"/>
              </a:schemeClr>
            </a:solidFill>
            <a:effectLst>
              <a:outerShdw blurRad="50800" dist="38100" dir="2700000" algn="tl" rotWithShape="0">
                <a:srgbClr val="000000">
                  <a:alpha val="43000"/>
                </a:srgb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Carburizer</a:t>
              </a:r>
              <a:endParaRPr lang="en-US" sz="1400" dirty="0"/>
            </a:p>
          </p:txBody>
        </p:sp>
        <p:cxnSp>
          <p:nvCxnSpPr>
            <p:cNvPr id="46" name="Straight Arrow Connector 45"/>
            <p:cNvCxnSpPr>
              <a:stCxn id="53" idx="3"/>
            </p:cNvCxnSpPr>
            <p:nvPr/>
          </p:nvCxnSpPr>
          <p:spPr>
            <a:xfrm flipV="1">
              <a:off x="4419600" y="3887788"/>
              <a:ext cx="1143000" cy="3651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47" name="Trapezoid 46"/>
            <p:cNvSpPr/>
            <p:nvPr/>
          </p:nvSpPr>
          <p:spPr>
            <a:xfrm>
              <a:off x="5486400" y="3429000"/>
              <a:ext cx="1066800" cy="762000"/>
            </a:xfrm>
            <a:prstGeom prst="trapezoid">
              <a:avLst/>
            </a:prstGeom>
            <a:effectLst>
              <a:glow rad="101600">
                <a:schemeClr val="accent1">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r>
                <a:rPr lang="en-US" sz="400" dirty="0" smtClean="0">
                  <a:latin typeface="Consolas" pitchFamily="49" charset="0"/>
                </a:rPr>
                <a:t>If (c==0) {</a:t>
              </a:r>
            </a:p>
            <a:p>
              <a:r>
                <a:rPr lang="en-US" sz="400" dirty="0" smtClean="0">
                  <a:latin typeface="Consolas" pitchFamily="49" charset="0"/>
                </a:rPr>
                <a:t>.</a:t>
              </a:r>
              <a:endParaRPr lang="en-US" sz="400" dirty="0">
                <a:latin typeface="Consolas" pitchFamily="49" charset="0"/>
              </a:endParaRPr>
            </a:p>
            <a:p>
              <a:r>
                <a:rPr lang="en-US" sz="400" dirty="0" smtClean="0">
                  <a:latin typeface="Consolas" pitchFamily="49" charset="0"/>
                </a:rPr>
                <a:t>print (“Driver init”);</a:t>
              </a:r>
            </a:p>
            <a:p>
              <a:r>
                <a:rPr lang="en-US" sz="400" dirty="0" smtClean="0">
                  <a:latin typeface="Consolas" pitchFamily="49" charset="0"/>
                </a:rPr>
                <a:t>}</a:t>
              </a:r>
            </a:p>
            <a:p>
              <a:r>
                <a:rPr lang="en-US" sz="400" dirty="0" smtClean="0">
                  <a:latin typeface="Consolas" pitchFamily="49" charset="0"/>
                </a:rPr>
                <a:t>.</a:t>
              </a:r>
            </a:p>
            <a:p>
              <a:r>
                <a:rPr lang="en-US" sz="400" dirty="0" smtClean="0">
                  <a:latin typeface="Consolas" pitchFamily="49" charset="0"/>
                </a:rPr>
                <a:t>.</a:t>
              </a:r>
            </a:p>
            <a:p>
              <a:endParaRPr lang="en-US" sz="400" dirty="0">
                <a:latin typeface="Consolas" pitchFamily="49" charset="0"/>
              </a:endParaRPr>
            </a:p>
          </p:txBody>
        </p:sp>
        <p:cxnSp>
          <p:nvCxnSpPr>
            <p:cNvPr id="48" name="Straight Connector 47"/>
            <p:cNvCxnSpPr/>
            <p:nvPr/>
          </p:nvCxnSpPr>
          <p:spPr>
            <a:xfrm rot="5400000">
              <a:off x="2591594" y="3885406"/>
              <a:ext cx="4267200" cy="1588"/>
            </a:xfrm>
            <a:prstGeom prst="line">
              <a:avLst/>
            </a:prstGeom>
            <a:ln>
              <a:prstDash val="sysDash"/>
            </a:ln>
          </p:spPr>
          <p:style>
            <a:lnRef idx="2">
              <a:schemeClr val="accent3"/>
            </a:lnRef>
            <a:fillRef idx="0">
              <a:schemeClr val="accent3"/>
            </a:fillRef>
            <a:effectRef idx="1">
              <a:schemeClr val="accent3"/>
            </a:effectRef>
            <a:fontRef idx="minor">
              <a:schemeClr val="tx1"/>
            </a:fontRef>
          </p:style>
        </p:cxnSp>
        <p:sp>
          <p:nvSpPr>
            <p:cNvPr id="49" name="TextBox 48"/>
            <p:cNvSpPr txBox="1"/>
            <p:nvPr/>
          </p:nvSpPr>
          <p:spPr>
            <a:xfrm>
              <a:off x="820710" y="1295400"/>
              <a:ext cx="3903688" cy="999426"/>
            </a:xfrm>
            <a:prstGeom prst="rect">
              <a:avLst/>
            </a:prstGeom>
            <a:noFill/>
          </p:spPr>
          <p:txBody>
            <a:bodyPr wrap="square" rtlCol="0">
              <a:spAutoFit/>
            </a:bodyPr>
            <a:lstStyle/>
            <a:p>
              <a:pPr algn="ctr"/>
              <a:r>
                <a:rPr lang="en-US" sz="1600" dirty="0" smtClean="0"/>
                <a:t>Hardware dependence bug detection</a:t>
              </a:r>
              <a:endParaRPr lang="en-US" sz="1600" dirty="0"/>
            </a:p>
          </p:txBody>
        </p:sp>
        <p:sp>
          <p:nvSpPr>
            <p:cNvPr id="50" name="TextBox 49"/>
            <p:cNvSpPr txBox="1"/>
            <p:nvPr/>
          </p:nvSpPr>
          <p:spPr>
            <a:xfrm>
              <a:off x="4831816" y="1258762"/>
              <a:ext cx="3581400" cy="999426"/>
            </a:xfrm>
            <a:prstGeom prst="rect">
              <a:avLst/>
            </a:prstGeom>
            <a:noFill/>
          </p:spPr>
          <p:txBody>
            <a:bodyPr wrap="square" rtlCol="0">
              <a:spAutoFit/>
            </a:bodyPr>
            <a:lstStyle/>
            <a:p>
              <a:pPr algn="ctr"/>
              <a:r>
                <a:rPr lang="en-US" sz="1600" dirty="0" smtClean="0"/>
                <a:t>Recovery and detection of interrupt failures</a:t>
              </a:r>
              <a:endParaRPr lang="en-US" sz="1600" dirty="0"/>
            </a:p>
          </p:txBody>
        </p:sp>
        <p:sp>
          <p:nvSpPr>
            <p:cNvPr id="51" name="Rounded Rectangle 50"/>
            <p:cNvSpPr/>
            <p:nvPr/>
          </p:nvSpPr>
          <p:spPr>
            <a:xfrm>
              <a:off x="5105400" y="4191000"/>
              <a:ext cx="1676400" cy="609600"/>
            </a:xfrm>
            <a:prstGeom prst="roundRect">
              <a:avLst/>
            </a:prstGeom>
            <a:solidFill>
              <a:schemeClr val="accent2">
                <a:lumMod val="20000"/>
                <a:lumOff val="80000"/>
              </a:schemeClr>
            </a:solidFill>
            <a:effectLst>
              <a:outerShdw blurRad="50800" dist="38100" dir="2700000" algn="tl" rotWithShape="0">
                <a:srgbClr val="000000">
                  <a:alpha val="43000"/>
                </a:srgb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smtClean="0"/>
                <a:t>Hardened Driver Binary</a:t>
              </a:r>
              <a:endParaRPr lang="en-US" sz="1200" dirty="0"/>
            </a:p>
          </p:txBody>
        </p:sp>
        <p:grpSp>
          <p:nvGrpSpPr>
            <p:cNvPr id="52" name="Group 34"/>
            <p:cNvGrpSpPr/>
            <p:nvPr/>
          </p:nvGrpSpPr>
          <p:grpSpPr>
            <a:xfrm>
              <a:off x="5029200" y="2514600"/>
              <a:ext cx="3429000" cy="3581400"/>
              <a:chOff x="5029200" y="2514600"/>
              <a:chExt cx="3429000" cy="3581400"/>
            </a:xfrm>
            <a:effectLst>
              <a:outerShdw blurRad="50800" dist="38100" dir="2700000" algn="tl" rotWithShape="0">
                <a:srgbClr val="000000">
                  <a:alpha val="43000"/>
                </a:srgbClr>
              </a:outerShdw>
            </a:effectLst>
          </p:grpSpPr>
          <p:sp>
            <p:nvSpPr>
              <p:cNvPr id="56" name="Round Same Side Corner Rectangle 55"/>
              <p:cNvSpPr/>
              <p:nvPr/>
            </p:nvSpPr>
            <p:spPr>
              <a:xfrm>
                <a:off x="5029200" y="5334000"/>
                <a:ext cx="1828800" cy="762000"/>
              </a:xfrm>
              <a:prstGeom prst="round2SameRect">
                <a:avLst/>
              </a:prstGeom>
              <a:solidFill>
                <a:schemeClr val="accent3">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1400" dirty="0" smtClean="0"/>
                  <a:t>Faulty Hardware</a:t>
                </a:r>
                <a:endParaRPr lang="en-US" sz="1400" dirty="0"/>
              </a:p>
            </p:txBody>
          </p:sp>
          <p:sp>
            <p:nvSpPr>
              <p:cNvPr id="57" name="Rounded Rectangle 56"/>
              <p:cNvSpPr/>
              <p:nvPr/>
            </p:nvSpPr>
            <p:spPr>
              <a:xfrm>
                <a:off x="6858000" y="3581400"/>
                <a:ext cx="1600200" cy="990600"/>
              </a:xfrm>
              <a:prstGeom prst="roundRect">
                <a:avLst/>
              </a:prstGeom>
              <a:solidFill>
                <a:schemeClr val="accent1">
                  <a:lumMod val="40000"/>
                  <a:lumOff val="60000"/>
                </a:schemeClr>
              </a:solidFill>
              <a:effectLst>
                <a:outerShdw blurRad="50800" dist="38100" dir="2700000" algn="tl" rotWithShape="0">
                  <a:srgbClr val="000000">
                    <a:alpha val="43000"/>
                  </a:srgb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Carburizer Runtime</a:t>
                </a:r>
                <a:endParaRPr lang="en-US" sz="1400" dirty="0"/>
              </a:p>
            </p:txBody>
          </p:sp>
          <p:cxnSp>
            <p:nvCxnSpPr>
              <p:cNvPr id="58" name="Straight Arrow Connector 57"/>
              <p:cNvCxnSpPr/>
              <p:nvPr/>
            </p:nvCxnSpPr>
            <p:spPr>
              <a:xfrm>
                <a:off x="6477000" y="3962400"/>
                <a:ext cx="381000"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59" name="Straight Arrow Connector 58"/>
              <p:cNvCxnSpPr/>
              <p:nvPr/>
            </p:nvCxnSpPr>
            <p:spPr>
              <a:xfrm rot="5400000" flipH="1" flipV="1">
                <a:off x="5830094" y="3238500"/>
                <a:ext cx="380206" cy="794"/>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cxnSp>
            <p:nvCxnSpPr>
              <p:cNvPr id="60" name="Shape 59"/>
              <p:cNvCxnSpPr>
                <a:endCxn id="57" idx="0"/>
              </p:cNvCxnSpPr>
              <p:nvPr/>
            </p:nvCxnSpPr>
            <p:spPr>
              <a:xfrm>
                <a:off x="6019800" y="3352800"/>
                <a:ext cx="1638300" cy="228600"/>
              </a:xfrm>
              <a:prstGeom prst="bentConnector2">
                <a:avLst/>
              </a:prstGeom>
              <a:ln>
                <a:tailEnd type="arrow"/>
              </a:ln>
            </p:spPr>
            <p:style>
              <a:lnRef idx="2">
                <a:schemeClr val="accent2"/>
              </a:lnRef>
              <a:fillRef idx="0">
                <a:schemeClr val="accent2"/>
              </a:fillRef>
              <a:effectRef idx="1">
                <a:schemeClr val="accent2"/>
              </a:effectRef>
              <a:fontRef idx="minor">
                <a:schemeClr val="tx1"/>
              </a:fontRef>
            </p:style>
          </p:cxnSp>
          <p:cxnSp>
            <p:nvCxnSpPr>
              <p:cNvPr id="61" name="Straight Arrow Connector 60"/>
              <p:cNvCxnSpPr/>
              <p:nvPr/>
            </p:nvCxnSpPr>
            <p:spPr>
              <a:xfrm rot="5400000" flipH="1" flipV="1">
                <a:off x="5678290" y="5065910"/>
                <a:ext cx="533400" cy="2779"/>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sp>
            <p:nvSpPr>
              <p:cNvPr id="62" name="Rounded Rectangle 61"/>
              <p:cNvSpPr/>
              <p:nvPr/>
            </p:nvSpPr>
            <p:spPr>
              <a:xfrm>
                <a:off x="5334000" y="2514600"/>
                <a:ext cx="2362200" cy="533400"/>
              </a:xfrm>
              <a:prstGeom prst="roundRect">
                <a:avLst/>
              </a:prstGeom>
              <a:solidFill>
                <a:schemeClr val="accent3">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1400" dirty="0" smtClean="0"/>
                  <a:t>Kernel Interface</a:t>
                </a:r>
                <a:endParaRPr lang="en-US" sz="1400" dirty="0"/>
              </a:p>
            </p:txBody>
          </p:sp>
        </p:grpSp>
        <p:sp>
          <p:nvSpPr>
            <p:cNvPr id="53" name="Rounded Rectangle 52"/>
            <p:cNvSpPr/>
            <p:nvPr/>
          </p:nvSpPr>
          <p:spPr>
            <a:xfrm>
              <a:off x="2819400" y="3657600"/>
              <a:ext cx="1600200" cy="533400"/>
            </a:xfrm>
            <a:prstGeom prst="roundRect">
              <a:avLst/>
            </a:prstGeom>
            <a:solidFill>
              <a:schemeClr val="accent4">
                <a:lumMod val="20000"/>
                <a:lumOff val="80000"/>
              </a:schemeClr>
            </a:solidFill>
            <a:effectLst>
              <a:outerShdw blurRad="50800" dist="38100" dir="2700000" algn="tl" rotWithShape="0">
                <a:srgbClr val="000000">
                  <a:alpha val="43000"/>
                </a:srgb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dirty="0" smtClean="0"/>
                <a:t>Compiler</a:t>
              </a:r>
              <a:endParaRPr lang="en-US" sz="1600" dirty="0"/>
            </a:p>
          </p:txBody>
        </p:sp>
        <p:cxnSp>
          <p:nvCxnSpPr>
            <p:cNvPr id="54" name="Shape 53"/>
            <p:cNvCxnSpPr/>
            <p:nvPr/>
          </p:nvCxnSpPr>
          <p:spPr>
            <a:xfrm flipV="1">
              <a:off x="1800225" y="3276600"/>
              <a:ext cx="333375" cy="876300"/>
            </a:xfrm>
            <a:prstGeom prst="bentConnector2">
              <a:avLst/>
            </a:prstGeom>
            <a:ln>
              <a:tailEnd type="arrow"/>
            </a:ln>
          </p:spPr>
          <p:style>
            <a:lnRef idx="3">
              <a:schemeClr val="accent2"/>
            </a:lnRef>
            <a:fillRef idx="0">
              <a:schemeClr val="accent2"/>
            </a:fillRef>
            <a:effectRef idx="2">
              <a:schemeClr val="accent2"/>
            </a:effectRef>
            <a:fontRef idx="minor">
              <a:schemeClr val="tx1"/>
            </a:fontRef>
          </p:style>
        </p:cxnSp>
        <p:cxnSp>
          <p:nvCxnSpPr>
            <p:cNvPr id="55" name="Straight Arrow Connector 54"/>
            <p:cNvCxnSpPr/>
            <p:nvPr/>
          </p:nvCxnSpPr>
          <p:spPr>
            <a:xfrm rot="5400000">
              <a:off x="2933700" y="3467100"/>
              <a:ext cx="381000"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pSp>
    </p:spTree>
    <p:extLst>
      <p:ext uri="{BB962C8B-B14F-4D97-AF65-F5344CB8AC3E}">
        <p14:creationId xmlns:p14="http://schemas.microsoft.com/office/powerpoint/2010/main" val="390165097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609600" y="2971800"/>
            <a:ext cx="7924800" cy="2743200"/>
          </a:xfrm>
          <a:prstGeom prst="roundRect">
            <a:avLst/>
          </a:prstGeom>
          <a:effectLst>
            <a:outerShdw blurRad="50800" dist="381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rtlCol="0" anchor="t"/>
          <a:lstStyle/>
          <a:p>
            <a:r>
              <a:rPr lang="en-US" dirty="0" smtClean="0">
                <a:latin typeface="Consolas"/>
                <a:cs typeface="Consolas"/>
              </a:rPr>
              <a:t>void </a:t>
            </a:r>
            <a:r>
              <a:rPr lang="en-US" dirty="0" err="1" smtClean="0">
                <a:latin typeface="Consolas"/>
                <a:cs typeface="Consolas"/>
              </a:rPr>
              <a:t>hptitop_iop_request_callback</a:t>
            </a:r>
            <a:r>
              <a:rPr lang="en-US" dirty="0" smtClean="0">
                <a:latin typeface="Consolas"/>
                <a:cs typeface="Consolas"/>
              </a:rPr>
              <a:t>(...) 	{</a:t>
            </a:r>
          </a:p>
          <a:p>
            <a:endParaRPr dirty="0" smtClean="0"/>
          </a:p>
          <a:p>
            <a:r>
              <a:rPr lang="en-US" dirty="0" err="1">
                <a:latin typeface="Consolas"/>
                <a:cs typeface="Consolas"/>
              </a:rPr>
              <a:t>a</a:t>
            </a:r>
            <a:r>
              <a:rPr lang="en-US" dirty="0" err="1" smtClean="0">
                <a:latin typeface="Consolas"/>
                <a:cs typeface="Consolas"/>
              </a:rPr>
              <a:t>rg</a:t>
            </a:r>
            <a:r>
              <a:rPr lang="en-US" dirty="0" smtClean="0">
                <a:latin typeface="Consolas"/>
                <a:cs typeface="Consolas"/>
              </a:rPr>
              <a:t> = </a:t>
            </a:r>
            <a:r>
              <a:rPr lang="en-US" dirty="0" err="1" smtClean="0">
                <a:latin typeface="Consolas"/>
                <a:cs typeface="Consolas"/>
              </a:rPr>
              <a:t>readl</a:t>
            </a:r>
            <a:r>
              <a:rPr lang="en-US" dirty="0" smtClean="0">
                <a:latin typeface="Consolas"/>
                <a:cs typeface="Consolas"/>
              </a:rPr>
              <a:t>(...);</a:t>
            </a:r>
          </a:p>
          <a:p>
            <a:r>
              <a:rPr lang="en-US" dirty="0" smtClean="0">
                <a:latin typeface="Consolas"/>
                <a:cs typeface="Consolas"/>
              </a:rPr>
              <a:t>  ...</a:t>
            </a:r>
          </a:p>
          <a:p>
            <a:r>
              <a:rPr lang="en-US" dirty="0" smtClean="0">
                <a:latin typeface="Consolas"/>
                <a:cs typeface="Consolas"/>
              </a:rPr>
              <a:t>if (</a:t>
            </a:r>
            <a:r>
              <a:rPr lang="en-US" dirty="0" err="1" smtClean="0">
                <a:latin typeface="Consolas"/>
                <a:cs typeface="Consolas"/>
              </a:rPr>
              <a:t>readl(&amp;req</a:t>
            </a:r>
            <a:r>
              <a:rPr lang="en-US" dirty="0" smtClean="0">
                <a:latin typeface="Consolas"/>
                <a:cs typeface="Consolas"/>
              </a:rPr>
              <a:t>-&gt;result) == IOP_SUCCESS)  {</a:t>
            </a:r>
          </a:p>
          <a:p>
            <a:r>
              <a:rPr lang="en-US" dirty="0" smtClean="0">
                <a:solidFill>
                  <a:srgbClr val="FF0000"/>
                </a:solidFill>
                <a:latin typeface="Consolas"/>
                <a:cs typeface="Consolas"/>
              </a:rPr>
              <a:t>    </a:t>
            </a:r>
            <a:r>
              <a:rPr lang="en-US" dirty="0" err="1" smtClean="0">
                <a:solidFill>
                  <a:srgbClr val="FF0000"/>
                </a:solidFill>
                <a:latin typeface="Consolas"/>
                <a:cs typeface="Consolas"/>
              </a:rPr>
              <a:t>arg</a:t>
            </a:r>
            <a:r>
              <a:rPr lang="en-US" dirty="0" smtClean="0">
                <a:solidFill>
                  <a:srgbClr val="FF0000"/>
                </a:solidFill>
                <a:latin typeface="Consolas"/>
                <a:cs typeface="Consolas"/>
              </a:rPr>
              <a:t>-&gt;result</a:t>
            </a:r>
            <a:r>
              <a:rPr lang="en-US" dirty="0" smtClean="0">
                <a:latin typeface="Consolas"/>
                <a:cs typeface="Consolas"/>
              </a:rPr>
              <a:t> = HPT_IOCTL_OK;</a:t>
            </a:r>
          </a:p>
          <a:p>
            <a:r>
              <a:rPr lang="en-US" dirty="0" smtClean="0">
                <a:latin typeface="Consolas"/>
                <a:cs typeface="Consolas"/>
              </a:rPr>
              <a:t>  }</a:t>
            </a:r>
          </a:p>
          <a:p>
            <a:r>
              <a:rPr lang="en-US" dirty="0" smtClean="0">
                <a:latin typeface="Consolas"/>
                <a:cs typeface="Consolas"/>
              </a:rPr>
              <a:t>}</a:t>
            </a:r>
          </a:p>
        </p:txBody>
      </p:sp>
      <p:sp>
        <p:nvSpPr>
          <p:cNvPr id="2" name="Title 1"/>
          <p:cNvSpPr>
            <a:spLocks noGrp="1"/>
          </p:cNvSpPr>
          <p:nvPr>
            <p:ph type="title"/>
          </p:nvPr>
        </p:nvSpPr>
        <p:spPr/>
        <p:txBody>
          <a:bodyPr>
            <a:normAutofit/>
          </a:bodyPr>
          <a:lstStyle/>
          <a:p>
            <a:r>
              <a:rPr lang="en-US" sz="3600" dirty="0" smtClean="0">
                <a:solidFill>
                  <a:schemeClr val="tx2"/>
                </a:solidFill>
              </a:rPr>
              <a:t>Current state of OS-hardware interaction</a:t>
            </a:r>
            <a:endParaRPr lang="en-US" sz="3600" dirty="0">
              <a:solidFill>
                <a:schemeClr val="tx2"/>
              </a:solidFill>
            </a:endParaRPr>
          </a:p>
        </p:txBody>
      </p:sp>
      <p:sp>
        <p:nvSpPr>
          <p:cNvPr id="3" name="Content Placeholder 2"/>
          <p:cNvSpPr>
            <a:spLocks noGrp="1"/>
          </p:cNvSpPr>
          <p:nvPr>
            <p:ph idx="1"/>
          </p:nvPr>
        </p:nvSpPr>
        <p:spPr/>
        <p:txBody>
          <a:bodyPr>
            <a:normAutofit/>
          </a:bodyPr>
          <a:lstStyle/>
          <a:p>
            <a:r>
              <a:rPr lang="en-US" sz="2800" dirty="0" smtClean="0"/>
              <a:t>Hardware dependence bugs present across driver classes</a:t>
            </a:r>
          </a:p>
        </p:txBody>
      </p:sp>
      <p:sp>
        <p:nvSpPr>
          <p:cNvPr id="5" name="Date Placeholder 4"/>
          <p:cNvSpPr>
            <a:spLocks noGrp="1"/>
          </p:cNvSpPr>
          <p:nvPr>
            <p:ph type="dt" sz="half" idx="10"/>
          </p:nvPr>
        </p:nvSpPr>
        <p:spPr/>
        <p:txBody>
          <a:bodyPr/>
          <a:lstStyle/>
          <a:p>
            <a:fld id="{9F2517C9-F3D6-5E4A-8CF0-63D1940ADE04}" type="datetime1">
              <a:rPr lang="en-US" smtClean="0"/>
              <a:pPr/>
              <a:t>9/8/11</a:t>
            </a:fld>
            <a:endParaRPr lang="en-US" dirty="0"/>
          </a:p>
        </p:txBody>
      </p:sp>
      <p:sp>
        <p:nvSpPr>
          <p:cNvPr id="7" name="Footer Placeholder 6"/>
          <p:cNvSpPr>
            <a:spLocks noGrp="1"/>
          </p:cNvSpPr>
          <p:nvPr>
            <p:ph type="ftr" sz="quarter" idx="11"/>
          </p:nvPr>
        </p:nvSpPr>
        <p:spPr/>
        <p:txBody>
          <a:bodyPr/>
          <a:lstStyle/>
          <a:p>
            <a:r>
              <a:rPr lang="en-US" smtClean="0"/>
              <a:t>Tolerating Hardware Device Failures in Software</a:t>
            </a:r>
            <a:endParaRPr lang="en-US"/>
          </a:p>
        </p:txBody>
      </p:sp>
      <p:sp>
        <p:nvSpPr>
          <p:cNvPr id="11" name="TextBox 10"/>
          <p:cNvSpPr txBox="1"/>
          <p:nvPr/>
        </p:nvSpPr>
        <p:spPr>
          <a:xfrm>
            <a:off x="2362200" y="6096000"/>
            <a:ext cx="6096000" cy="338554"/>
          </a:xfrm>
          <a:prstGeom prst="rect">
            <a:avLst/>
          </a:prstGeom>
          <a:noFill/>
        </p:spPr>
        <p:txBody>
          <a:bodyPr wrap="square" rtlCol="0">
            <a:spAutoFit/>
          </a:bodyPr>
          <a:lstStyle/>
          <a:p>
            <a:pPr algn="r"/>
            <a:r>
              <a:rPr lang="en-US" sz="1600" dirty="0" smtClean="0"/>
              <a:t>*Code simplified for presentation purposes</a:t>
            </a:r>
            <a:endParaRPr lang="en-US" sz="1600" dirty="0"/>
          </a:p>
        </p:txBody>
      </p:sp>
      <p:sp>
        <p:nvSpPr>
          <p:cNvPr id="10" name="TextBox 9"/>
          <p:cNvSpPr txBox="1"/>
          <p:nvPr/>
        </p:nvSpPr>
        <p:spPr>
          <a:xfrm>
            <a:off x="3505200" y="5562600"/>
            <a:ext cx="4118961" cy="369332"/>
          </a:xfrm>
          <a:prstGeom prst="rect">
            <a:avLst/>
          </a:prstGeom>
          <a:solidFill>
            <a:schemeClr val="bg1"/>
          </a:solidFill>
          <a:ln>
            <a:solidFill>
              <a:schemeClr val="tx1"/>
            </a:solidFill>
          </a:ln>
        </p:spPr>
        <p:txBody>
          <a:bodyPr wrap="none" rtlCol="0">
            <a:spAutoFit/>
          </a:bodyPr>
          <a:lstStyle/>
          <a:p>
            <a:r>
              <a:rPr lang="en-US" dirty="0" smtClean="0">
                <a:latin typeface="Consolas"/>
                <a:cs typeface="Consolas"/>
              </a:rPr>
              <a:t>Highpoint SCSI </a:t>
            </a:r>
            <a:r>
              <a:rPr lang="en-US" dirty="0" err="1" smtClean="0">
                <a:latin typeface="Consolas"/>
                <a:cs typeface="Consolas"/>
              </a:rPr>
              <a:t>driver(hptiop.c</a:t>
            </a:r>
            <a:r>
              <a:rPr lang="en-US" dirty="0" smtClean="0">
                <a:latin typeface="Consolas"/>
                <a:cs typeface="Consolas"/>
              </a:rPr>
              <a: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chemeClr val="tx2"/>
                </a:solidFill>
              </a:rPr>
              <a:t>How do the hardware bugs manifest?</a:t>
            </a:r>
            <a:endParaRPr lang="en-US" sz="3600" dirty="0">
              <a:solidFill>
                <a:schemeClr val="tx2"/>
              </a:solidFill>
            </a:endParaRPr>
          </a:p>
        </p:txBody>
      </p:sp>
      <p:sp>
        <p:nvSpPr>
          <p:cNvPr id="3" name="Content Placeholder 2"/>
          <p:cNvSpPr>
            <a:spLocks noGrp="1"/>
          </p:cNvSpPr>
          <p:nvPr>
            <p:ph idx="1"/>
          </p:nvPr>
        </p:nvSpPr>
        <p:spPr>
          <a:xfrm>
            <a:off x="381000" y="1524000"/>
            <a:ext cx="8534400" cy="4221163"/>
          </a:xfrm>
        </p:spPr>
        <p:txBody>
          <a:bodyPr>
            <a:normAutofit/>
          </a:bodyPr>
          <a:lstStyle/>
          <a:p>
            <a:r>
              <a:rPr lang="en-US" sz="2800" dirty="0" smtClean="0"/>
              <a:t>Drivers often trust hardware to work correctly</a:t>
            </a:r>
          </a:p>
          <a:p>
            <a:pPr marL="742950" lvl="2" indent="-342900">
              <a:buFont typeface="Lucida Grande"/>
              <a:buChar char="»"/>
            </a:pPr>
            <a:r>
              <a:rPr lang="en-US" dirty="0" smtClean="0">
                <a:solidFill>
                  <a:schemeClr val="accent3"/>
                </a:solidFill>
              </a:rPr>
              <a:t>Drivers use device data in critical control and data paths</a:t>
            </a:r>
          </a:p>
          <a:p>
            <a:pPr marL="742950" lvl="2" indent="-342900">
              <a:buFont typeface="Lucida Grande"/>
              <a:buChar char="»"/>
            </a:pPr>
            <a:r>
              <a:rPr lang="en-US" dirty="0" smtClean="0">
                <a:solidFill>
                  <a:schemeClr val="accent3"/>
                </a:solidFill>
              </a:rPr>
              <a:t>Drivers do not report device malfunctions to system log</a:t>
            </a:r>
          </a:p>
          <a:p>
            <a:pPr marL="742950" lvl="2" indent="-342900">
              <a:buFont typeface="Lucida Grande"/>
              <a:buChar char="»"/>
            </a:pPr>
            <a:r>
              <a:rPr lang="en-US" dirty="0" smtClean="0">
                <a:solidFill>
                  <a:schemeClr val="accent3"/>
                </a:solidFill>
              </a:rPr>
              <a:t>Drivers do not detect or recover from device failures</a:t>
            </a:r>
          </a:p>
          <a:p>
            <a:pPr>
              <a:buNone/>
            </a:pPr>
            <a:endParaRPr lang="en-US" sz="2600" dirty="0" smtClean="0"/>
          </a:p>
          <a:p>
            <a:pPr>
              <a:buNone/>
            </a:pPr>
            <a:endParaRPr lang="en-US" sz="2600" dirty="0" smtClean="0"/>
          </a:p>
          <a:p>
            <a:pPr>
              <a:buNone/>
            </a:pPr>
            <a:endParaRPr lang="en-US" sz="2600" dirty="0" smtClean="0"/>
          </a:p>
        </p:txBody>
      </p:sp>
      <p:sp>
        <p:nvSpPr>
          <p:cNvPr id="5" name="Date Placeholder 4"/>
          <p:cNvSpPr>
            <a:spLocks noGrp="1"/>
          </p:cNvSpPr>
          <p:nvPr>
            <p:ph type="dt" sz="half" idx="10"/>
          </p:nvPr>
        </p:nvSpPr>
        <p:spPr/>
        <p:txBody>
          <a:bodyPr/>
          <a:lstStyle/>
          <a:p>
            <a:fld id="{30E336B2-823C-894F-9DEA-51533DB8C458}" type="datetime1">
              <a:rPr lang="en-US" smtClean="0"/>
              <a:pPr/>
              <a:t>9/8/11</a:t>
            </a:fld>
            <a:endParaRPr lang="en-US"/>
          </a:p>
        </p:txBody>
      </p:sp>
      <p:sp>
        <p:nvSpPr>
          <p:cNvPr id="7" name="Footer Placeholder 6"/>
          <p:cNvSpPr>
            <a:spLocks noGrp="1"/>
          </p:cNvSpPr>
          <p:nvPr>
            <p:ph type="ftr" sz="quarter" idx="11"/>
          </p:nvPr>
        </p:nvSpPr>
        <p:spPr/>
        <p:txBody>
          <a:bodyPr/>
          <a:lstStyle/>
          <a:p>
            <a:r>
              <a:rPr lang="en-US" smtClean="0"/>
              <a:t>Tolerating Hardware Device Failures in Software</a:t>
            </a:r>
            <a:endParaRPr lang="en-US"/>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chemeClr val="tx2"/>
                </a:solidFill>
              </a:rPr>
              <a:t>Carburizer</a:t>
            </a:r>
            <a:endParaRPr lang="en-US" sz="3600" dirty="0">
              <a:solidFill>
                <a:schemeClr val="tx2"/>
              </a:solidFill>
            </a:endParaRPr>
          </a:p>
        </p:txBody>
      </p:sp>
      <p:sp>
        <p:nvSpPr>
          <p:cNvPr id="3" name="Content Placeholder 2"/>
          <p:cNvSpPr>
            <a:spLocks noGrp="1"/>
          </p:cNvSpPr>
          <p:nvPr>
            <p:ph idx="1"/>
          </p:nvPr>
        </p:nvSpPr>
        <p:spPr/>
        <p:txBody>
          <a:bodyPr>
            <a:normAutofit fontScale="92500" lnSpcReduction="10000"/>
          </a:bodyPr>
          <a:lstStyle/>
          <a:p>
            <a:r>
              <a:rPr lang="en-US" sz="2811" dirty="0" smtClean="0">
                <a:solidFill>
                  <a:srgbClr val="000000"/>
                </a:solidFill>
              </a:rPr>
              <a:t>Goal: Tolerate hardware device failures in software through hardware failure detection and recovery</a:t>
            </a:r>
          </a:p>
          <a:p>
            <a:pPr>
              <a:buNone/>
            </a:pPr>
            <a:endParaRPr lang="en-US" sz="2800" dirty="0" smtClean="0"/>
          </a:p>
          <a:p>
            <a:r>
              <a:rPr lang="en-US" sz="2800" dirty="0" smtClean="0"/>
              <a:t>Static analysis tool - analyze and insert code to:</a:t>
            </a:r>
            <a:endParaRPr lang="en-US" sz="2600" dirty="0" smtClean="0">
              <a:solidFill>
                <a:schemeClr val="accent1"/>
              </a:solidFill>
            </a:endParaRPr>
          </a:p>
          <a:p>
            <a:pPr lvl="1">
              <a:buFont typeface="Corbel" pitchFamily="34" charset="0"/>
              <a:buChar char="»"/>
            </a:pPr>
            <a:r>
              <a:rPr lang="en-US" sz="2600" dirty="0" smtClean="0">
                <a:solidFill>
                  <a:schemeClr val="accent3"/>
                </a:solidFill>
              </a:rPr>
              <a:t>Detect and fix </a:t>
            </a:r>
            <a:r>
              <a:rPr lang="en-US" sz="2600" dirty="0" smtClean="0">
                <a:solidFill>
                  <a:srgbClr val="1B587C"/>
                </a:solidFill>
              </a:rPr>
              <a:t>hardware </a:t>
            </a:r>
            <a:r>
              <a:rPr lang="en-US" sz="2600" dirty="0" smtClean="0">
                <a:solidFill>
                  <a:schemeClr val="accent3"/>
                </a:solidFill>
              </a:rPr>
              <a:t>dependence bugs</a:t>
            </a:r>
          </a:p>
          <a:p>
            <a:pPr lvl="1">
              <a:buFont typeface="Corbel" pitchFamily="34" charset="0"/>
              <a:buChar char="»"/>
            </a:pPr>
            <a:r>
              <a:rPr lang="en-US" sz="2600" dirty="0" smtClean="0">
                <a:solidFill>
                  <a:schemeClr val="accent3"/>
                </a:solidFill>
              </a:rPr>
              <a:t>Detect and generate missing error reporting information</a:t>
            </a:r>
          </a:p>
          <a:p>
            <a:pPr lvl="1">
              <a:buNone/>
            </a:pPr>
            <a:endParaRPr lang="en-US" sz="2800" dirty="0" smtClean="0"/>
          </a:p>
          <a:p>
            <a:r>
              <a:rPr lang="en-US" sz="2800" dirty="0" smtClean="0">
                <a:solidFill>
                  <a:schemeClr val="tx2">
                    <a:lumMod val="75000"/>
                    <a:lumOff val="25000"/>
                  </a:schemeClr>
                </a:solidFill>
              </a:rPr>
              <a:t>Runtime</a:t>
            </a:r>
          </a:p>
          <a:p>
            <a:pPr lvl="1">
              <a:buFont typeface="Corbel" pitchFamily="34" charset="0"/>
              <a:buChar char="»"/>
            </a:pPr>
            <a:r>
              <a:rPr lang="en-US" sz="2600" dirty="0" smtClean="0">
                <a:solidFill>
                  <a:schemeClr val="tx2">
                    <a:lumMod val="75000"/>
                    <a:lumOff val="25000"/>
                  </a:schemeClr>
                </a:solidFill>
              </a:rPr>
              <a:t>Handle interrupt failures</a:t>
            </a:r>
          </a:p>
          <a:p>
            <a:pPr lvl="1">
              <a:buFont typeface="Corbel" pitchFamily="34" charset="0"/>
              <a:buChar char="»"/>
            </a:pPr>
            <a:r>
              <a:rPr lang="en-US" sz="2600" dirty="0" smtClean="0">
                <a:solidFill>
                  <a:schemeClr val="tx2">
                    <a:lumMod val="75000"/>
                    <a:lumOff val="25000"/>
                  </a:schemeClr>
                </a:solidFill>
              </a:rPr>
              <a:t>Transparently recover from failures</a:t>
            </a:r>
          </a:p>
        </p:txBody>
      </p:sp>
      <p:sp>
        <p:nvSpPr>
          <p:cNvPr id="5" name="Date Placeholder 4"/>
          <p:cNvSpPr>
            <a:spLocks noGrp="1"/>
          </p:cNvSpPr>
          <p:nvPr>
            <p:ph type="dt" sz="half" idx="10"/>
          </p:nvPr>
        </p:nvSpPr>
        <p:spPr/>
        <p:txBody>
          <a:bodyPr/>
          <a:lstStyle/>
          <a:p>
            <a:fld id="{666C4ECE-E733-CF43-9D40-27C7BD0E7728}" type="datetime1">
              <a:rPr lang="en-US" smtClean="0"/>
              <a:pPr/>
              <a:t>9/8/11</a:t>
            </a:fld>
            <a:endParaRPr lang="en-US"/>
          </a:p>
        </p:txBody>
      </p:sp>
      <p:sp>
        <p:nvSpPr>
          <p:cNvPr id="7" name="Footer Placeholder 6"/>
          <p:cNvSpPr>
            <a:spLocks noGrp="1"/>
          </p:cNvSpPr>
          <p:nvPr>
            <p:ph type="ftr" sz="quarter" idx="11"/>
          </p:nvPr>
        </p:nvSpPr>
        <p:spPr/>
        <p:txBody>
          <a:bodyPr/>
          <a:lstStyle/>
          <a:p>
            <a:r>
              <a:rPr lang="en-US" smtClean="0"/>
              <a:t>Tolerating Hardware Device Failures in Software</a:t>
            </a:r>
            <a:endParaRPr lang="en-US"/>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chemeClr val="tx2"/>
                </a:solidFill>
              </a:rPr>
              <a:t>Outline</a:t>
            </a:r>
            <a:endParaRPr lang="en-US" sz="3600" dirty="0">
              <a:solidFill>
                <a:schemeClr val="tx2"/>
              </a:solidFill>
            </a:endParaRPr>
          </a:p>
        </p:txBody>
      </p:sp>
      <p:sp>
        <p:nvSpPr>
          <p:cNvPr id="3" name="Content Placeholder 2"/>
          <p:cNvSpPr>
            <a:spLocks noGrp="1"/>
          </p:cNvSpPr>
          <p:nvPr>
            <p:ph idx="1"/>
          </p:nvPr>
        </p:nvSpPr>
        <p:spPr/>
        <p:txBody>
          <a:bodyPr>
            <a:normAutofit/>
          </a:bodyPr>
          <a:lstStyle/>
          <a:p>
            <a:r>
              <a:rPr lang="en-US" sz="2800" dirty="0" smtClean="0">
                <a:solidFill>
                  <a:srgbClr val="FF0000"/>
                </a:solidFill>
              </a:rPr>
              <a:t>Background</a:t>
            </a:r>
          </a:p>
          <a:p>
            <a:r>
              <a:rPr lang="en-US" sz="2800" dirty="0" smtClean="0"/>
              <a:t>Hardening drivers</a:t>
            </a:r>
          </a:p>
          <a:p>
            <a:r>
              <a:rPr lang="en-US" sz="2800" dirty="0" smtClean="0"/>
              <a:t>Reporting errors</a:t>
            </a:r>
          </a:p>
          <a:p>
            <a:r>
              <a:rPr lang="en-US" sz="2800" dirty="0" smtClean="0"/>
              <a:t>Conclusion</a:t>
            </a:r>
          </a:p>
        </p:txBody>
      </p:sp>
      <p:sp>
        <p:nvSpPr>
          <p:cNvPr id="5" name="Date Placeholder 4"/>
          <p:cNvSpPr>
            <a:spLocks noGrp="1"/>
          </p:cNvSpPr>
          <p:nvPr>
            <p:ph type="dt" sz="half" idx="10"/>
          </p:nvPr>
        </p:nvSpPr>
        <p:spPr/>
        <p:txBody>
          <a:bodyPr/>
          <a:lstStyle/>
          <a:p>
            <a:fld id="{2A46432A-D073-B348-8EF8-EBDAF371EFAC}" type="datetime1">
              <a:rPr lang="en-US" smtClean="0"/>
              <a:pPr/>
              <a:t>9/8/11</a:t>
            </a:fld>
            <a:endParaRPr lang="en-US"/>
          </a:p>
        </p:txBody>
      </p:sp>
      <p:sp>
        <p:nvSpPr>
          <p:cNvPr id="7" name="Footer Placeholder 6"/>
          <p:cNvSpPr>
            <a:spLocks noGrp="1"/>
          </p:cNvSpPr>
          <p:nvPr>
            <p:ph type="ftr" sz="quarter" idx="11"/>
          </p:nvPr>
        </p:nvSpPr>
        <p:spPr/>
        <p:txBody>
          <a:bodyPr/>
          <a:lstStyle/>
          <a:p>
            <a:r>
              <a:rPr lang="en-US" smtClean="0"/>
              <a:t>Tolerating Hardware Device Failures in Software</a:t>
            </a:r>
            <a:endParaRPr lang="en-US"/>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chemeClr val="tx2"/>
                </a:solidFill>
              </a:rPr>
              <a:t>Hardware unreliability</a:t>
            </a:r>
            <a:endParaRPr lang="en-US" sz="3600" dirty="0">
              <a:solidFill>
                <a:schemeClr val="tx2"/>
              </a:solidFill>
            </a:endParaRPr>
          </a:p>
        </p:txBody>
      </p:sp>
      <p:sp>
        <p:nvSpPr>
          <p:cNvPr id="3" name="Content Placeholder 2"/>
          <p:cNvSpPr>
            <a:spLocks noGrp="1"/>
          </p:cNvSpPr>
          <p:nvPr>
            <p:ph idx="1"/>
          </p:nvPr>
        </p:nvSpPr>
        <p:spPr/>
        <p:txBody>
          <a:bodyPr>
            <a:normAutofit/>
          </a:bodyPr>
          <a:lstStyle/>
          <a:p>
            <a:r>
              <a:rPr lang="en-US" sz="2800" dirty="0" smtClean="0"/>
              <a:t>Sources of hardware misbehavior:</a:t>
            </a:r>
          </a:p>
          <a:p>
            <a:pPr lvl="1">
              <a:buFont typeface="Corbel" pitchFamily="34" charset="0"/>
              <a:buChar char="»"/>
            </a:pPr>
            <a:r>
              <a:rPr lang="en-US" sz="2600" dirty="0" smtClean="0">
                <a:solidFill>
                  <a:schemeClr val="accent3"/>
                </a:solidFill>
              </a:rPr>
              <a:t>Device wear-out, insufficient burn-in</a:t>
            </a:r>
          </a:p>
          <a:p>
            <a:pPr lvl="1">
              <a:buFont typeface="Corbel" pitchFamily="34" charset="0"/>
              <a:buChar char="»"/>
            </a:pPr>
            <a:r>
              <a:rPr lang="en-US" sz="2600" dirty="0" smtClean="0">
                <a:solidFill>
                  <a:schemeClr val="accent3"/>
                </a:solidFill>
              </a:rPr>
              <a:t>Bridging faults</a:t>
            </a:r>
          </a:p>
          <a:p>
            <a:pPr lvl="1">
              <a:buFont typeface="Corbel" pitchFamily="34" charset="0"/>
              <a:buChar char="»"/>
            </a:pPr>
            <a:r>
              <a:rPr lang="en-US" sz="2600" dirty="0" smtClean="0">
                <a:solidFill>
                  <a:schemeClr val="accent3"/>
                </a:solidFill>
              </a:rPr>
              <a:t>Electromagnetic radiation</a:t>
            </a:r>
          </a:p>
          <a:p>
            <a:pPr lvl="1">
              <a:buFont typeface="Corbel" pitchFamily="34" charset="0"/>
              <a:buChar char="»"/>
            </a:pPr>
            <a:r>
              <a:rPr lang="en-US" sz="2600" dirty="0" smtClean="0">
                <a:solidFill>
                  <a:schemeClr val="accent3"/>
                </a:solidFill>
              </a:rPr>
              <a:t>Firmware bugs</a:t>
            </a:r>
          </a:p>
          <a:p>
            <a:r>
              <a:rPr lang="en-US" sz="2800" dirty="0" smtClean="0"/>
              <a:t>Result of misbehavior: </a:t>
            </a:r>
            <a:endParaRPr lang="en-US" sz="2400" dirty="0" smtClean="0">
              <a:solidFill>
                <a:srgbClr val="1B587C"/>
              </a:solidFill>
            </a:endParaRPr>
          </a:p>
          <a:p>
            <a:pPr lvl="1">
              <a:buFont typeface="Corbel" pitchFamily="34" charset="0"/>
              <a:buChar char="»"/>
            </a:pPr>
            <a:r>
              <a:rPr lang="en-US" sz="2400" dirty="0" smtClean="0">
                <a:solidFill>
                  <a:srgbClr val="1B587C"/>
                </a:solidFill>
              </a:rPr>
              <a:t>Corrupted/stuck-at inputs</a:t>
            </a:r>
          </a:p>
          <a:p>
            <a:pPr lvl="1">
              <a:buFont typeface="Corbel" pitchFamily="34" charset="0"/>
              <a:buChar char="»"/>
            </a:pPr>
            <a:r>
              <a:rPr lang="en-US" sz="2400" dirty="0" smtClean="0">
                <a:solidFill>
                  <a:srgbClr val="1B587C"/>
                </a:solidFill>
              </a:rPr>
              <a:t>Timing errors/unpredictable DMA </a:t>
            </a:r>
          </a:p>
          <a:p>
            <a:pPr lvl="1">
              <a:buFont typeface="Corbel" pitchFamily="34" charset="0"/>
              <a:buChar char="»"/>
            </a:pPr>
            <a:r>
              <a:rPr lang="en-US" sz="2400" dirty="0" smtClean="0">
                <a:solidFill>
                  <a:srgbClr val="1B587C"/>
                </a:solidFill>
              </a:rPr>
              <a:t>Interrupt storms/missing interrupts</a:t>
            </a:r>
            <a:endParaRPr lang="en-US" sz="2400" dirty="0" smtClean="0">
              <a:solidFill>
                <a:schemeClr val="accent3"/>
              </a:solidFill>
            </a:endParaRPr>
          </a:p>
          <a:p>
            <a:pPr lvl="1"/>
            <a:endParaRPr lang="en-US" sz="2400" dirty="0" smtClean="0">
              <a:solidFill>
                <a:srgbClr val="1B587C"/>
              </a:solidFill>
            </a:endParaRPr>
          </a:p>
        </p:txBody>
      </p:sp>
      <p:sp>
        <p:nvSpPr>
          <p:cNvPr id="5" name="Date Placeholder 4"/>
          <p:cNvSpPr>
            <a:spLocks noGrp="1"/>
          </p:cNvSpPr>
          <p:nvPr>
            <p:ph type="dt" sz="half" idx="10"/>
          </p:nvPr>
        </p:nvSpPr>
        <p:spPr/>
        <p:txBody>
          <a:bodyPr/>
          <a:lstStyle/>
          <a:p>
            <a:fld id="{EF8729E2-46AE-6F4A-B114-B6509F2679C5}" type="datetime1">
              <a:rPr lang="en-US" smtClean="0"/>
              <a:pPr/>
              <a:t>9/8/11</a:t>
            </a:fld>
            <a:endParaRPr lang="en-US"/>
          </a:p>
        </p:txBody>
      </p:sp>
      <p:sp>
        <p:nvSpPr>
          <p:cNvPr id="7" name="Footer Placeholder 6"/>
          <p:cNvSpPr>
            <a:spLocks noGrp="1"/>
          </p:cNvSpPr>
          <p:nvPr>
            <p:ph type="ftr" sz="quarter" idx="11"/>
          </p:nvPr>
        </p:nvSpPr>
        <p:spPr/>
        <p:txBody>
          <a:bodyPr/>
          <a:lstStyle/>
          <a:p>
            <a:r>
              <a:rPr lang="en-US" smtClean="0"/>
              <a:t>Tolerating Hardware Device Failures in Software</a:t>
            </a:r>
            <a:endParaRPr lang="en-US"/>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sz="3600" dirty="0" smtClean="0">
                <a:solidFill>
                  <a:schemeClr val="tx2"/>
                </a:solidFill>
              </a:rPr>
              <a:t>Vendor recommendations for driver developers</a:t>
            </a:r>
            <a:endParaRPr lang="en-US" sz="3600" dirty="0">
              <a:solidFill>
                <a:schemeClr val="tx2"/>
              </a:solidFill>
            </a:endParaRPr>
          </a:p>
        </p:txBody>
      </p:sp>
      <p:sp>
        <p:nvSpPr>
          <p:cNvPr id="5" name="Date Placeholder 4"/>
          <p:cNvSpPr>
            <a:spLocks noGrp="1"/>
          </p:cNvSpPr>
          <p:nvPr>
            <p:ph type="dt" sz="half" idx="10"/>
          </p:nvPr>
        </p:nvSpPr>
        <p:spPr/>
        <p:txBody>
          <a:bodyPr/>
          <a:lstStyle/>
          <a:p>
            <a:fld id="{F2BE02D5-76E7-C946-88BA-480F12BB88DE}" type="datetime1">
              <a:rPr lang="en-US" smtClean="0"/>
              <a:pPr/>
              <a:t>9/8/11</a:t>
            </a:fld>
            <a:endParaRPr lang="en-US"/>
          </a:p>
        </p:txBody>
      </p:sp>
      <p:sp>
        <p:nvSpPr>
          <p:cNvPr id="7" name="Footer Placeholder 6"/>
          <p:cNvSpPr>
            <a:spLocks noGrp="1"/>
          </p:cNvSpPr>
          <p:nvPr>
            <p:ph type="ftr" sz="quarter" idx="11"/>
          </p:nvPr>
        </p:nvSpPr>
        <p:spPr/>
        <p:txBody>
          <a:bodyPr/>
          <a:lstStyle/>
          <a:p>
            <a:r>
              <a:rPr lang="en-US" smtClean="0"/>
              <a:t>Tolerating Hardware Device Failures in Software</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551844064"/>
              </p:ext>
            </p:extLst>
          </p:nvPr>
        </p:nvGraphicFramePr>
        <p:xfrm>
          <a:off x="914400" y="914400"/>
          <a:ext cx="7315200" cy="5486400"/>
        </p:xfrm>
        <a:graphic>
          <a:graphicData uri="http://schemas.openxmlformats.org/drawingml/2006/table">
            <a:tbl>
              <a:tblPr firstRow="1" bandRow="1">
                <a:effectLst>
                  <a:outerShdw blurRad="50800" dist="38100" dir="2700000" algn="tl" rotWithShape="0">
                    <a:srgbClr val="000000">
                      <a:alpha val="43000"/>
                    </a:srgbClr>
                  </a:outerShdw>
                </a:effectLst>
                <a:tableStyleId>{0505E3EF-67EA-436B-97B2-0124C06EBD24}</a:tableStyleId>
              </a:tblPr>
              <a:tblGrid>
                <a:gridCol w="2095500"/>
                <a:gridCol w="2359798"/>
                <a:gridCol w="726302"/>
                <a:gridCol w="685800"/>
                <a:gridCol w="738352"/>
                <a:gridCol w="709448"/>
              </a:tblGrid>
              <a:tr h="182880">
                <a:tc rowSpan="2">
                  <a:txBody>
                    <a:bodyPr/>
                    <a:lstStyle/>
                    <a:p>
                      <a:r>
                        <a:rPr lang="en-US" dirty="0" smtClean="0"/>
                        <a:t>Recommendation</a:t>
                      </a:r>
                      <a:endParaRPr lang="en-US" dirty="0"/>
                    </a:p>
                  </a:txBody>
                  <a:tcPr/>
                </a:tc>
                <a:tc rowSpan="2">
                  <a:txBody>
                    <a:bodyPr/>
                    <a:lstStyle/>
                    <a:p>
                      <a:r>
                        <a:rPr lang="en-US" dirty="0" smtClean="0"/>
                        <a:t>Summary</a:t>
                      </a:r>
                      <a:endParaRPr lang="en-US" dirty="0"/>
                    </a:p>
                  </a:txBody>
                  <a:tcPr/>
                </a:tc>
                <a:tc gridSpan="4">
                  <a:txBody>
                    <a:bodyPr/>
                    <a:lstStyle/>
                    <a:p>
                      <a:pPr algn="ctr"/>
                      <a:r>
                        <a:rPr lang="en-US" dirty="0" smtClean="0"/>
                        <a:t>Recommended</a:t>
                      </a:r>
                      <a:r>
                        <a:rPr lang="en-US" baseline="0" dirty="0" smtClean="0"/>
                        <a:t> by</a:t>
                      </a:r>
                      <a:endParaRPr lang="en-US" dirty="0" smtClean="0"/>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r>
                        <a:rPr lang="en-US" dirty="0" smtClean="0"/>
                        <a:t>Intel</a:t>
                      </a:r>
                    </a:p>
                  </a:txBody>
                  <a:tcPr/>
                </a:tc>
                <a:tc>
                  <a:txBody>
                    <a:bodyPr/>
                    <a:lstStyle/>
                    <a:p>
                      <a:r>
                        <a:rPr lang="en-US" dirty="0" smtClean="0"/>
                        <a:t>Sun</a:t>
                      </a:r>
                    </a:p>
                  </a:txBody>
                  <a:tcPr/>
                </a:tc>
                <a:tc>
                  <a:txBody>
                    <a:bodyPr/>
                    <a:lstStyle/>
                    <a:p>
                      <a:r>
                        <a:rPr lang="en-US" dirty="0" smtClean="0"/>
                        <a:t>MS</a:t>
                      </a:r>
                    </a:p>
                  </a:txBody>
                  <a:tcPr/>
                </a:tc>
                <a:tc>
                  <a:txBody>
                    <a:bodyPr/>
                    <a:lstStyle/>
                    <a:p>
                      <a:r>
                        <a:rPr lang="en-US" dirty="0" smtClean="0"/>
                        <a:t>Linux</a:t>
                      </a:r>
                    </a:p>
                  </a:txBody>
                  <a:tcPr/>
                </a:tc>
              </a:tr>
              <a:tr h="327987">
                <a:tc rowSpan="3">
                  <a:txBody>
                    <a:bodyPr/>
                    <a:lstStyle/>
                    <a:p>
                      <a:r>
                        <a:rPr lang="en-US" sz="1800" dirty="0" smtClean="0"/>
                        <a:t>Validation</a:t>
                      </a:r>
                      <a:endParaRPr lang="en-US" sz="1800" dirty="0"/>
                    </a:p>
                  </a:txBody>
                  <a:tcPr/>
                </a:tc>
                <a:tc>
                  <a:txBody>
                    <a:bodyPr/>
                    <a:lstStyle/>
                    <a:p>
                      <a:r>
                        <a:rPr lang="en-US" sz="1600" dirty="0" smtClean="0"/>
                        <a:t>Input validation</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u="none" dirty="0" smtClean="0">
                          <a:solidFill>
                            <a:schemeClr val="accent3"/>
                          </a:solidFill>
                          <a:sym typeface="Wingdings 2"/>
                        </a:rPr>
                        <a:t></a:t>
                      </a:r>
                      <a:endParaRPr lang="en-US" sz="1600" u="none" dirty="0" smtClean="0">
                        <a:solidFill>
                          <a:schemeClr val="accent3"/>
                        </a:solidFill>
                      </a:endParaRPr>
                    </a:p>
                  </a:txBody>
                  <a:tcPr/>
                </a:tc>
                <a:tc>
                  <a:txBody>
                    <a:bodyPr/>
                    <a:lstStyle/>
                    <a:p>
                      <a:pPr algn="ctr"/>
                      <a:r>
                        <a:rPr lang="en-US" sz="1800" u="none" dirty="0" smtClean="0">
                          <a:solidFill>
                            <a:schemeClr val="accent3"/>
                          </a:solidFill>
                          <a:sym typeface="Wingdings 2"/>
                        </a:rPr>
                        <a:t></a:t>
                      </a:r>
                      <a:endParaRPr lang="en-US" sz="1800" u="none" dirty="0">
                        <a:solidFill>
                          <a:schemeClr val="accent3"/>
                        </a:solidFill>
                      </a:endParaRPr>
                    </a:p>
                  </a:txBody>
                  <a:tcPr/>
                </a:tc>
                <a:tc>
                  <a:txBody>
                    <a:bodyPr/>
                    <a:lstStyle/>
                    <a:p>
                      <a:pPr algn="ctr"/>
                      <a:r>
                        <a:rPr lang="en-US" sz="1800" u="none" dirty="0" smtClean="0">
                          <a:solidFill>
                            <a:schemeClr val="accent3"/>
                          </a:solidFill>
                          <a:sym typeface="Wingdings 2"/>
                        </a:rPr>
                        <a:t></a:t>
                      </a:r>
                      <a:endParaRPr lang="en-US" sz="1800" u="none" dirty="0">
                        <a:solidFill>
                          <a:schemeClr val="accent3"/>
                        </a:solidFill>
                      </a:endParaRPr>
                    </a:p>
                  </a:txBody>
                  <a:tcPr/>
                </a:tc>
                <a:tc>
                  <a:txBody>
                    <a:bodyPr/>
                    <a:lstStyle/>
                    <a:p>
                      <a:pPr algn="ctr"/>
                      <a:endParaRPr lang="en-US" sz="1800" u="none" dirty="0">
                        <a:solidFill>
                          <a:schemeClr val="accent3"/>
                        </a:solidFill>
                      </a:endParaRPr>
                    </a:p>
                  </a:txBody>
                  <a:tcPr/>
                </a:tc>
              </a:tr>
              <a:tr h="327987">
                <a:tc vMerge="1">
                  <a:txBody>
                    <a:bodyPr/>
                    <a:lstStyle/>
                    <a:p>
                      <a:endParaRPr lang="en-US"/>
                    </a:p>
                  </a:txBody>
                  <a:tcPr/>
                </a:tc>
                <a:tc>
                  <a:txBody>
                    <a:bodyPr/>
                    <a:lstStyle/>
                    <a:p>
                      <a:r>
                        <a:rPr lang="en-US" sz="1600" dirty="0" smtClean="0"/>
                        <a:t>Read once</a:t>
                      </a:r>
                      <a:r>
                        <a:rPr lang="en-US" sz="1600" baseline="0" dirty="0" smtClean="0"/>
                        <a:t>&amp; CRC data</a:t>
                      </a:r>
                      <a:endParaRPr lang="en-US" sz="1600" dirty="0"/>
                    </a:p>
                  </a:txBody>
                  <a:tcPr/>
                </a:tc>
                <a:tc>
                  <a:txBody>
                    <a:bodyPr/>
                    <a:lstStyle/>
                    <a:p>
                      <a:pPr algn="ctr"/>
                      <a:r>
                        <a:rPr lang="en-US" sz="1600" u="none" dirty="0" smtClean="0">
                          <a:solidFill>
                            <a:schemeClr val="accent3"/>
                          </a:solidFill>
                          <a:sym typeface="Wingdings 2"/>
                        </a:rPr>
                        <a:t></a:t>
                      </a:r>
                      <a:endParaRPr lang="en-US" sz="1600" b="0" u="none" dirty="0">
                        <a:solidFill>
                          <a:schemeClr val="accent3"/>
                        </a:solidFill>
                        <a:latin typeface="Times New Roman" pitchFamily="18" charset="0"/>
                        <a:cs typeface="Times New Roman" pitchFamily="18" charset="0"/>
                      </a:endParaRPr>
                    </a:p>
                  </a:txBody>
                  <a:tcPr/>
                </a:tc>
                <a:tc>
                  <a:txBody>
                    <a:bodyPr/>
                    <a:lstStyle/>
                    <a:p>
                      <a:pPr algn="ctr"/>
                      <a:r>
                        <a:rPr lang="en-US" sz="1800" u="none" dirty="0" smtClean="0">
                          <a:solidFill>
                            <a:schemeClr val="accent3"/>
                          </a:solidFill>
                          <a:sym typeface="Wingdings 2"/>
                        </a:rPr>
                        <a:t></a:t>
                      </a:r>
                      <a:endParaRPr lang="en-US" sz="1800" u="none" dirty="0">
                        <a:solidFill>
                          <a:schemeClr val="accent3"/>
                        </a:solidFill>
                      </a:endParaRPr>
                    </a:p>
                  </a:txBody>
                  <a:tcPr/>
                </a:tc>
                <a:tc>
                  <a:txBody>
                    <a:bodyPr/>
                    <a:lstStyle/>
                    <a:p>
                      <a:pPr algn="ctr"/>
                      <a:endParaRPr lang="en-US" sz="1800" u="none" dirty="0">
                        <a:solidFill>
                          <a:schemeClr val="accent3"/>
                        </a:solidFill>
                      </a:endParaRPr>
                    </a:p>
                  </a:txBody>
                  <a:tcPr/>
                </a:tc>
                <a:tc>
                  <a:txBody>
                    <a:bodyPr/>
                    <a:lstStyle/>
                    <a:p>
                      <a:pPr algn="ctr"/>
                      <a:r>
                        <a:rPr lang="en-US" sz="1800" u="none" dirty="0" smtClean="0">
                          <a:solidFill>
                            <a:schemeClr val="accent3"/>
                          </a:solidFill>
                          <a:sym typeface="Wingdings 2"/>
                        </a:rPr>
                        <a:t></a:t>
                      </a:r>
                      <a:endParaRPr lang="en-US" sz="1800" u="none" dirty="0">
                        <a:solidFill>
                          <a:schemeClr val="accent3"/>
                        </a:solidFill>
                      </a:endParaRPr>
                    </a:p>
                  </a:txBody>
                  <a:tcPr/>
                </a:tc>
              </a:tr>
              <a:tr h="327987">
                <a:tc vMerge="1">
                  <a:txBody>
                    <a:bodyPr/>
                    <a:lstStyle/>
                    <a:p>
                      <a:endParaRPr lang="en-US"/>
                    </a:p>
                  </a:txBody>
                  <a:tcPr/>
                </a:tc>
                <a:tc>
                  <a:txBody>
                    <a:bodyPr/>
                    <a:lstStyle/>
                    <a:p>
                      <a:r>
                        <a:rPr lang="en-US" sz="1600" dirty="0" smtClean="0"/>
                        <a:t>DMA</a:t>
                      </a:r>
                      <a:r>
                        <a:rPr lang="en-US" sz="1600" baseline="0" dirty="0" smtClean="0"/>
                        <a:t> protection</a:t>
                      </a:r>
                      <a:endParaRPr lang="en-US" sz="1600" dirty="0"/>
                    </a:p>
                  </a:txBody>
                  <a:tcPr/>
                </a:tc>
                <a:tc>
                  <a:txBody>
                    <a:bodyPr/>
                    <a:lstStyle/>
                    <a:p>
                      <a:pPr algn="ctr"/>
                      <a:r>
                        <a:rPr lang="en-US" sz="1600" u="none" dirty="0" smtClean="0">
                          <a:solidFill>
                            <a:schemeClr val="accent3"/>
                          </a:solidFill>
                          <a:sym typeface="Wingdings 2"/>
                        </a:rPr>
                        <a:t></a:t>
                      </a:r>
                      <a:endParaRPr lang="en-US" sz="1600" u="none" dirty="0">
                        <a:solidFill>
                          <a:schemeClr val="accent3"/>
                        </a:solidFill>
                      </a:endParaRPr>
                    </a:p>
                  </a:txBody>
                  <a:tcPr/>
                </a:tc>
                <a:tc>
                  <a:txBody>
                    <a:bodyPr/>
                    <a:lstStyle/>
                    <a:p>
                      <a:pPr algn="ctr"/>
                      <a:r>
                        <a:rPr lang="en-US" sz="1800" u="none" dirty="0" smtClean="0">
                          <a:solidFill>
                            <a:schemeClr val="accent3"/>
                          </a:solidFill>
                          <a:sym typeface="Wingdings 2"/>
                        </a:rPr>
                        <a:t></a:t>
                      </a:r>
                      <a:endParaRPr lang="en-US" sz="1800" u="none" dirty="0">
                        <a:solidFill>
                          <a:schemeClr val="accent3"/>
                        </a:solidFill>
                      </a:endParaRPr>
                    </a:p>
                  </a:txBody>
                  <a:tcPr/>
                </a:tc>
                <a:tc>
                  <a:txBody>
                    <a:bodyPr/>
                    <a:lstStyle/>
                    <a:p>
                      <a:pPr algn="ctr"/>
                      <a:endParaRPr lang="en-US" sz="1800" u="none" dirty="0">
                        <a:solidFill>
                          <a:schemeClr val="accent3"/>
                        </a:solidFill>
                      </a:endParaRPr>
                    </a:p>
                  </a:txBody>
                  <a:tcPr/>
                </a:tc>
                <a:tc>
                  <a:txBody>
                    <a:bodyPr/>
                    <a:lstStyle/>
                    <a:p>
                      <a:pPr algn="ctr"/>
                      <a:endParaRPr lang="en-US" sz="1800" u="none" dirty="0">
                        <a:solidFill>
                          <a:schemeClr val="accent3"/>
                        </a:solidFill>
                      </a:endParaRPr>
                    </a:p>
                  </a:txBody>
                  <a:tcPr/>
                </a:tc>
              </a:tr>
              <a:tr h="327987">
                <a:tc rowSpan="5">
                  <a:txBody>
                    <a:bodyPr/>
                    <a:lstStyle/>
                    <a:p>
                      <a:r>
                        <a:rPr lang="en-US" sz="1800" dirty="0" smtClean="0"/>
                        <a:t>Timing</a:t>
                      </a:r>
                      <a:endParaRPr lang="en-US" sz="1800" dirty="0"/>
                    </a:p>
                  </a:txBody>
                  <a:tcPr/>
                </a:tc>
                <a:tc>
                  <a:txBody>
                    <a:bodyPr/>
                    <a:lstStyle/>
                    <a:p>
                      <a:r>
                        <a:rPr lang="en-US" sz="1600" dirty="0" smtClean="0"/>
                        <a:t>Infinite polling</a:t>
                      </a:r>
                      <a:endParaRPr lang="en-US" sz="1600" dirty="0"/>
                    </a:p>
                  </a:txBody>
                  <a:tcPr/>
                </a:tc>
                <a:tc>
                  <a:txBody>
                    <a:bodyPr/>
                    <a:lstStyle/>
                    <a:p>
                      <a:pPr algn="ctr"/>
                      <a:r>
                        <a:rPr lang="en-US" sz="1600" u="none" dirty="0" smtClean="0">
                          <a:solidFill>
                            <a:schemeClr val="accent3"/>
                          </a:solidFill>
                          <a:sym typeface="Wingdings 2"/>
                        </a:rPr>
                        <a:t></a:t>
                      </a:r>
                      <a:endParaRPr lang="en-US" sz="1600" u="none" dirty="0">
                        <a:solidFill>
                          <a:schemeClr val="accent3"/>
                        </a:solidFill>
                      </a:endParaRPr>
                    </a:p>
                  </a:txBody>
                  <a:tcPr/>
                </a:tc>
                <a:tc>
                  <a:txBody>
                    <a:bodyPr/>
                    <a:lstStyle/>
                    <a:p>
                      <a:pPr algn="ctr"/>
                      <a:r>
                        <a:rPr lang="en-US" sz="1800" u="none" dirty="0" smtClean="0">
                          <a:solidFill>
                            <a:schemeClr val="accent3"/>
                          </a:solidFill>
                          <a:sym typeface="Wingdings 2"/>
                        </a:rPr>
                        <a:t></a:t>
                      </a:r>
                      <a:endParaRPr lang="en-US" sz="1800" u="none" dirty="0">
                        <a:solidFill>
                          <a:schemeClr val="accent3"/>
                        </a:solidFill>
                      </a:endParaRPr>
                    </a:p>
                  </a:txBody>
                  <a:tcPr/>
                </a:tc>
                <a:tc>
                  <a:txBody>
                    <a:bodyPr/>
                    <a:lstStyle/>
                    <a:p>
                      <a:pPr algn="ctr"/>
                      <a:r>
                        <a:rPr lang="en-US" sz="1800" u="none" dirty="0" smtClean="0">
                          <a:solidFill>
                            <a:schemeClr val="accent3"/>
                          </a:solidFill>
                          <a:sym typeface="Wingdings 2"/>
                        </a:rPr>
                        <a:t></a:t>
                      </a:r>
                      <a:endParaRPr lang="en-US" sz="1800" u="none" dirty="0">
                        <a:solidFill>
                          <a:schemeClr val="accent3"/>
                        </a:solidFill>
                      </a:endParaRPr>
                    </a:p>
                  </a:txBody>
                  <a:tcPr/>
                </a:tc>
                <a:tc>
                  <a:txBody>
                    <a:bodyPr/>
                    <a:lstStyle/>
                    <a:p>
                      <a:pPr algn="ctr"/>
                      <a:endParaRPr lang="en-US" sz="1800" u="none" dirty="0">
                        <a:solidFill>
                          <a:schemeClr val="accent3"/>
                        </a:solidFill>
                      </a:endParaRPr>
                    </a:p>
                  </a:txBody>
                  <a:tcPr/>
                </a:tc>
              </a:tr>
              <a:tr h="327987">
                <a:tc vMerge="1">
                  <a:txBody>
                    <a:bodyPr/>
                    <a:lstStyle/>
                    <a:p>
                      <a:endParaRPr lang="en-US"/>
                    </a:p>
                  </a:txBody>
                  <a:tcPr/>
                </a:tc>
                <a:tc>
                  <a:txBody>
                    <a:bodyPr/>
                    <a:lstStyle/>
                    <a:p>
                      <a:r>
                        <a:rPr lang="en-US" sz="1600" dirty="0" smtClean="0"/>
                        <a:t>Stuck interrupt</a:t>
                      </a:r>
                      <a:endParaRPr lang="en-US" sz="1600" dirty="0"/>
                    </a:p>
                  </a:txBody>
                  <a:tcPr/>
                </a:tc>
                <a:tc>
                  <a:txBody>
                    <a:bodyPr/>
                    <a:lstStyle/>
                    <a:p>
                      <a:pPr algn="ctr"/>
                      <a:endParaRPr lang="en-US" sz="1600" u="none" dirty="0">
                        <a:solidFill>
                          <a:schemeClr val="accent3"/>
                        </a:solidFill>
                      </a:endParaRPr>
                    </a:p>
                  </a:txBody>
                  <a:tcPr/>
                </a:tc>
                <a:tc>
                  <a:txBody>
                    <a:bodyPr/>
                    <a:lstStyle/>
                    <a:p>
                      <a:pPr algn="ctr"/>
                      <a:r>
                        <a:rPr lang="en-US" sz="1800" u="none" dirty="0" smtClean="0">
                          <a:solidFill>
                            <a:schemeClr val="accent3"/>
                          </a:solidFill>
                          <a:sym typeface="Wingdings 2"/>
                        </a:rPr>
                        <a:t></a:t>
                      </a:r>
                      <a:endParaRPr lang="en-US" sz="1800" u="none" dirty="0">
                        <a:solidFill>
                          <a:schemeClr val="accent3"/>
                        </a:solidFill>
                      </a:endParaRPr>
                    </a:p>
                  </a:txBody>
                  <a:tcPr/>
                </a:tc>
                <a:tc>
                  <a:txBody>
                    <a:bodyPr/>
                    <a:lstStyle/>
                    <a:p>
                      <a:pPr algn="ctr"/>
                      <a:endParaRPr lang="en-US" sz="1800" u="none" dirty="0">
                        <a:solidFill>
                          <a:schemeClr val="accent3"/>
                        </a:solidFill>
                      </a:endParaRPr>
                    </a:p>
                  </a:txBody>
                  <a:tcPr/>
                </a:tc>
                <a:tc>
                  <a:txBody>
                    <a:bodyPr/>
                    <a:lstStyle/>
                    <a:p>
                      <a:pPr algn="ctr"/>
                      <a:endParaRPr lang="en-US" sz="1800" u="none" dirty="0">
                        <a:solidFill>
                          <a:schemeClr val="accent3"/>
                        </a:solidFill>
                      </a:endParaRPr>
                    </a:p>
                  </a:txBody>
                  <a:tcPr/>
                </a:tc>
              </a:tr>
              <a:tr h="167640">
                <a:tc vMerge="1">
                  <a:txBody>
                    <a:bodyPr/>
                    <a:lstStyle/>
                    <a:p>
                      <a:endParaRPr lang="en-US"/>
                    </a:p>
                  </a:txBody>
                  <a:tcPr/>
                </a:tc>
                <a:tc>
                  <a:txBody>
                    <a:bodyPr/>
                    <a:lstStyle/>
                    <a:p>
                      <a:r>
                        <a:rPr lang="en-US" sz="1600" dirty="0" smtClean="0"/>
                        <a:t>Lost request</a:t>
                      </a:r>
                      <a:endParaRPr lang="en-US" sz="1600" dirty="0"/>
                    </a:p>
                  </a:txBody>
                  <a:tcPr/>
                </a:tc>
                <a:tc>
                  <a:txBody>
                    <a:bodyPr/>
                    <a:lstStyle/>
                    <a:p>
                      <a:pPr algn="ctr"/>
                      <a:endParaRPr lang="en-US" sz="1600" b="1" u="none" dirty="0">
                        <a:solidFill>
                          <a:schemeClr val="accent3"/>
                        </a:solidFill>
                        <a:latin typeface="Wingdings" pitchFamily="2" charset="2"/>
                      </a:endParaRPr>
                    </a:p>
                  </a:txBody>
                  <a:tcPr/>
                </a:tc>
                <a:tc>
                  <a:txBody>
                    <a:bodyPr/>
                    <a:lstStyle/>
                    <a:p>
                      <a:pPr algn="ctr"/>
                      <a:endParaRPr lang="en-US" sz="1800" u="none" dirty="0">
                        <a:solidFill>
                          <a:schemeClr val="accent3"/>
                        </a:solidFill>
                      </a:endParaRPr>
                    </a:p>
                  </a:txBody>
                  <a:tcPr/>
                </a:tc>
                <a:tc>
                  <a:txBody>
                    <a:bodyPr/>
                    <a:lstStyle/>
                    <a:p>
                      <a:pPr algn="ctr"/>
                      <a:r>
                        <a:rPr lang="en-US" sz="1800" u="none" dirty="0" smtClean="0">
                          <a:solidFill>
                            <a:schemeClr val="accent3"/>
                          </a:solidFill>
                          <a:sym typeface="Wingdings 2"/>
                        </a:rPr>
                        <a:t></a:t>
                      </a:r>
                      <a:endParaRPr lang="en-US" sz="1800" u="none" dirty="0">
                        <a:solidFill>
                          <a:schemeClr val="accent3"/>
                        </a:solidFill>
                      </a:endParaRPr>
                    </a:p>
                  </a:txBody>
                  <a:tcPr/>
                </a:tc>
                <a:tc>
                  <a:txBody>
                    <a:bodyPr/>
                    <a:lstStyle/>
                    <a:p>
                      <a:pPr algn="ctr"/>
                      <a:endParaRPr lang="en-US" sz="1800" u="none" dirty="0">
                        <a:solidFill>
                          <a:schemeClr val="accent3"/>
                        </a:solidFill>
                      </a:endParaRPr>
                    </a:p>
                  </a:txBody>
                  <a:tcPr/>
                </a:tc>
              </a:tr>
              <a:tr h="167640">
                <a:tc vMerge="1">
                  <a:txBody>
                    <a:bodyPr/>
                    <a:lstStyle/>
                    <a:p>
                      <a:endParaRPr lang="en-US"/>
                    </a:p>
                  </a:txBody>
                  <a:tcPr/>
                </a:tc>
                <a:tc>
                  <a:txBody>
                    <a:bodyPr/>
                    <a:lstStyle/>
                    <a:p>
                      <a:r>
                        <a:rPr lang="en-US" sz="1600" dirty="0" smtClean="0"/>
                        <a:t>Avoid excess delay in OS</a:t>
                      </a:r>
                      <a:endParaRPr lang="en-US" sz="1600" dirty="0"/>
                    </a:p>
                  </a:txBody>
                  <a:tcPr/>
                </a:tc>
                <a:tc>
                  <a:txBody>
                    <a:bodyPr/>
                    <a:lstStyle/>
                    <a:p>
                      <a:pPr algn="ctr"/>
                      <a:endParaRPr lang="en-US" sz="1600" u="none" dirty="0">
                        <a:solidFill>
                          <a:schemeClr val="accent3"/>
                        </a:solidFill>
                      </a:endParaRPr>
                    </a:p>
                  </a:txBody>
                  <a:tcPr/>
                </a:tc>
                <a:tc>
                  <a:txBody>
                    <a:bodyPr/>
                    <a:lstStyle/>
                    <a:p>
                      <a:pPr algn="ctr"/>
                      <a:endParaRPr lang="en-US" sz="1800" u="none" dirty="0">
                        <a:solidFill>
                          <a:schemeClr val="accent3"/>
                        </a:solidFill>
                      </a:endParaRPr>
                    </a:p>
                  </a:txBody>
                  <a:tcPr/>
                </a:tc>
                <a:tc>
                  <a:txBody>
                    <a:bodyPr/>
                    <a:lstStyle/>
                    <a:p>
                      <a:pPr algn="ctr"/>
                      <a:r>
                        <a:rPr lang="en-US" sz="1800" u="none" dirty="0" smtClean="0">
                          <a:solidFill>
                            <a:schemeClr val="accent3"/>
                          </a:solidFill>
                          <a:sym typeface="Wingdings 2"/>
                        </a:rPr>
                        <a:t></a:t>
                      </a:r>
                      <a:endParaRPr lang="en-US" sz="1800" u="none" dirty="0">
                        <a:solidFill>
                          <a:schemeClr val="accent3"/>
                        </a:solidFill>
                      </a:endParaRPr>
                    </a:p>
                  </a:txBody>
                  <a:tcPr/>
                </a:tc>
                <a:tc>
                  <a:txBody>
                    <a:bodyPr/>
                    <a:lstStyle/>
                    <a:p>
                      <a:pPr algn="ctr"/>
                      <a:endParaRPr lang="en-US" sz="1800" u="none" dirty="0">
                        <a:solidFill>
                          <a:schemeClr val="accent3"/>
                        </a:solidFill>
                      </a:endParaRPr>
                    </a:p>
                  </a:txBody>
                  <a:tcPr/>
                </a:tc>
              </a:tr>
              <a:tr h="327987">
                <a:tc vMerge="1">
                  <a:txBody>
                    <a:bodyPr/>
                    <a:lstStyle/>
                    <a:p>
                      <a:endParaRPr lang="en-US"/>
                    </a:p>
                  </a:txBody>
                  <a:tcPr/>
                </a:tc>
                <a:tc>
                  <a:txBody>
                    <a:bodyPr/>
                    <a:lstStyle/>
                    <a:p>
                      <a:r>
                        <a:rPr lang="en-US" sz="1600" dirty="0" smtClean="0"/>
                        <a:t>Unexpected events</a:t>
                      </a:r>
                      <a:endParaRPr lang="en-US" sz="1600" dirty="0"/>
                    </a:p>
                  </a:txBody>
                  <a:tcPr/>
                </a:tc>
                <a:tc>
                  <a:txBody>
                    <a:bodyPr/>
                    <a:lstStyle/>
                    <a:p>
                      <a:pPr algn="ctr"/>
                      <a:r>
                        <a:rPr lang="en-US" sz="1600" u="none" dirty="0" smtClean="0">
                          <a:solidFill>
                            <a:schemeClr val="accent3"/>
                          </a:solidFill>
                          <a:sym typeface="Wingdings 2"/>
                        </a:rPr>
                        <a:t></a:t>
                      </a:r>
                      <a:endParaRPr lang="en-US" sz="1600" u="none" dirty="0">
                        <a:solidFill>
                          <a:schemeClr val="accent3"/>
                        </a:solidFill>
                      </a:endParaRPr>
                    </a:p>
                  </a:txBody>
                  <a:tcPr/>
                </a:tc>
                <a:tc>
                  <a:txBody>
                    <a:bodyPr/>
                    <a:lstStyle/>
                    <a:p>
                      <a:pPr algn="ctr"/>
                      <a:endParaRPr lang="en-US" sz="1800" u="none" dirty="0">
                        <a:solidFill>
                          <a:schemeClr val="accent3"/>
                        </a:solidFill>
                      </a:endParaRPr>
                    </a:p>
                  </a:txBody>
                  <a:tcPr/>
                </a:tc>
                <a:tc>
                  <a:txBody>
                    <a:bodyPr/>
                    <a:lstStyle/>
                    <a:p>
                      <a:pPr algn="ctr"/>
                      <a:r>
                        <a:rPr lang="en-US" sz="1800" u="none" dirty="0" smtClean="0">
                          <a:solidFill>
                            <a:schemeClr val="accent3"/>
                          </a:solidFill>
                          <a:sym typeface="Wingdings 2"/>
                        </a:rPr>
                        <a:t></a:t>
                      </a:r>
                      <a:endParaRPr lang="en-US" sz="1800" u="none" dirty="0">
                        <a:solidFill>
                          <a:schemeClr val="accent3"/>
                        </a:solidFill>
                      </a:endParaRPr>
                    </a:p>
                  </a:txBody>
                  <a:tcPr/>
                </a:tc>
                <a:tc>
                  <a:txBody>
                    <a:bodyPr/>
                    <a:lstStyle/>
                    <a:p>
                      <a:pPr algn="ctr"/>
                      <a:endParaRPr lang="en-US" sz="1800" u="none">
                        <a:solidFill>
                          <a:schemeClr val="accent3"/>
                        </a:solidFill>
                      </a:endParaRPr>
                    </a:p>
                  </a:txBody>
                  <a:tcPr/>
                </a:tc>
              </a:tr>
              <a:tr h="365662">
                <a:tc>
                  <a:txBody>
                    <a:bodyPr/>
                    <a:lstStyle/>
                    <a:p>
                      <a:r>
                        <a:rPr lang="en-US" sz="1800" dirty="0" smtClean="0"/>
                        <a:t>Reporting</a:t>
                      </a:r>
                      <a:endParaRPr lang="en-US" sz="1800" dirty="0"/>
                    </a:p>
                  </a:txBody>
                  <a:tcPr/>
                </a:tc>
                <a:tc>
                  <a:txBody>
                    <a:bodyPr/>
                    <a:lstStyle/>
                    <a:p>
                      <a:r>
                        <a:rPr lang="en-US" sz="1600" dirty="0" smtClean="0"/>
                        <a:t>Report all failures</a:t>
                      </a:r>
                      <a:endParaRPr lang="en-US" sz="1600" dirty="0"/>
                    </a:p>
                  </a:txBody>
                  <a:tcPr/>
                </a:tc>
                <a:tc>
                  <a:txBody>
                    <a:bodyPr/>
                    <a:lstStyle/>
                    <a:p>
                      <a:pPr algn="ctr"/>
                      <a:r>
                        <a:rPr lang="en-US" sz="1600" u="none" dirty="0" smtClean="0">
                          <a:solidFill>
                            <a:schemeClr val="accent3"/>
                          </a:solidFill>
                          <a:sym typeface="Wingdings 2"/>
                        </a:rPr>
                        <a:t></a:t>
                      </a:r>
                      <a:endParaRPr lang="en-US" sz="1600" u="none" dirty="0">
                        <a:solidFill>
                          <a:schemeClr val="accent3"/>
                        </a:solidFill>
                      </a:endParaRPr>
                    </a:p>
                  </a:txBody>
                  <a:tcPr/>
                </a:tc>
                <a:tc>
                  <a:txBody>
                    <a:bodyPr/>
                    <a:lstStyle/>
                    <a:p>
                      <a:pPr algn="ctr"/>
                      <a:r>
                        <a:rPr lang="en-US" sz="1800" u="none" dirty="0" smtClean="0">
                          <a:solidFill>
                            <a:schemeClr val="accent3"/>
                          </a:solidFill>
                          <a:sym typeface="Wingdings 2"/>
                        </a:rPr>
                        <a:t></a:t>
                      </a:r>
                      <a:endParaRPr lang="en-US" sz="1800" u="none" dirty="0">
                        <a:solidFill>
                          <a:schemeClr val="accent3"/>
                        </a:solidFill>
                      </a:endParaRPr>
                    </a:p>
                  </a:txBody>
                  <a:tcPr/>
                </a:tc>
                <a:tc>
                  <a:txBody>
                    <a:bodyPr/>
                    <a:lstStyle/>
                    <a:p>
                      <a:pPr algn="ctr"/>
                      <a:r>
                        <a:rPr lang="en-US" sz="1800" u="none" dirty="0" smtClean="0">
                          <a:solidFill>
                            <a:schemeClr val="accent3"/>
                          </a:solidFill>
                          <a:sym typeface="Wingdings 2"/>
                        </a:rPr>
                        <a:t></a:t>
                      </a:r>
                      <a:endParaRPr lang="en-US" sz="1800" u="none" dirty="0">
                        <a:solidFill>
                          <a:schemeClr val="accent3"/>
                        </a:solidFill>
                      </a:endParaRPr>
                    </a:p>
                  </a:txBody>
                  <a:tcPr/>
                </a:tc>
                <a:tc>
                  <a:txBody>
                    <a:bodyPr/>
                    <a:lstStyle/>
                    <a:p>
                      <a:pPr algn="ctr"/>
                      <a:endParaRPr lang="en-US" sz="1800" u="none" dirty="0">
                        <a:solidFill>
                          <a:schemeClr val="accent3"/>
                        </a:solidFill>
                      </a:endParaRPr>
                    </a:p>
                  </a:txBody>
                  <a:tcPr/>
                </a:tc>
              </a:tr>
              <a:tr h="327987">
                <a:tc rowSpan="4">
                  <a:txBody>
                    <a:bodyPr/>
                    <a:lstStyle/>
                    <a:p>
                      <a:r>
                        <a:rPr lang="en-US" sz="1800" dirty="0" smtClean="0"/>
                        <a:t>Recovery</a:t>
                      </a:r>
                      <a:endParaRPr lang="en-US" sz="1800" dirty="0"/>
                    </a:p>
                  </a:txBody>
                  <a:tcPr/>
                </a:tc>
                <a:tc>
                  <a:txBody>
                    <a:bodyPr/>
                    <a:lstStyle/>
                    <a:p>
                      <a:r>
                        <a:rPr lang="en-US" sz="1600" dirty="0" smtClean="0"/>
                        <a:t>Handle</a:t>
                      </a:r>
                      <a:r>
                        <a:rPr lang="en-US" sz="1600" baseline="0" dirty="0" smtClean="0"/>
                        <a:t> all failures</a:t>
                      </a:r>
                      <a:endParaRPr lang="en-US" sz="1600" dirty="0"/>
                    </a:p>
                  </a:txBody>
                  <a:tcPr/>
                </a:tc>
                <a:tc>
                  <a:txBody>
                    <a:bodyPr/>
                    <a:lstStyle/>
                    <a:p>
                      <a:pPr algn="ctr"/>
                      <a:endParaRPr lang="en-US" sz="1600" u="none" dirty="0">
                        <a:solidFill>
                          <a:schemeClr val="accent3"/>
                        </a:solidFill>
                      </a:endParaRPr>
                    </a:p>
                  </a:txBody>
                  <a:tcPr/>
                </a:tc>
                <a:tc>
                  <a:txBody>
                    <a:bodyPr/>
                    <a:lstStyle/>
                    <a:p>
                      <a:pPr algn="ctr"/>
                      <a:r>
                        <a:rPr lang="en-US" sz="1800" u="none" dirty="0" smtClean="0">
                          <a:solidFill>
                            <a:schemeClr val="accent3"/>
                          </a:solidFill>
                          <a:sym typeface="Wingdings 2"/>
                        </a:rPr>
                        <a:t></a:t>
                      </a:r>
                      <a:endParaRPr lang="en-US" sz="1800" u="none" dirty="0">
                        <a:solidFill>
                          <a:schemeClr val="accent3"/>
                        </a:solidFill>
                      </a:endParaRPr>
                    </a:p>
                  </a:txBody>
                  <a:tcPr/>
                </a:tc>
                <a:tc>
                  <a:txBody>
                    <a:bodyPr/>
                    <a:lstStyle/>
                    <a:p>
                      <a:pPr algn="ctr"/>
                      <a:r>
                        <a:rPr lang="en-US" sz="1800" u="none" dirty="0" smtClean="0">
                          <a:solidFill>
                            <a:schemeClr val="accent3"/>
                          </a:solidFill>
                          <a:sym typeface="Wingdings 2"/>
                        </a:rPr>
                        <a:t></a:t>
                      </a:r>
                      <a:endParaRPr lang="en-US" sz="1800" u="none" dirty="0">
                        <a:solidFill>
                          <a:schemeClr val="accent3"/>
                        </a:solidFill>
                      </a:endParaRPr>
                    </a:p>
                  </a:txBody>
                  <a:tcPr/>
                </a:tc>
                <a:tc>
                  <a:txBody>
                    <a:bodyPr/>
                    <a:lstStyle/>
                    <a:p>
                      <a:pPr algn="ctr"/>
                      <a:endParaRPr lang="en-US" sz="1800" u="none" dirty="0">
                        <a:solidFill>
                          <a:schemeClr val="accent3"/>
                        </a:solidFill>
                      </a:endParaRPr>
                    </a:p>
                  </a:txBody>
                  <a:tcPr/>
                </a:tc>
              </a:tr>
              <a:tr h="268224">
                <a:tc vMerge="1">
                  <a:txBody>
                    <a:bodyPr/>
                    <a:lstStyle/>
                    <a:p>
                      <a:endParaRPr lang="en-US"/>
                    </a:p>
                  </a:txBody>
                  <a:tcPr/>
                </a:tc>
                <a:tc>
                  <a:txBody>
                    <a:bodyPr/>
                    <a:lstStyle/>
                    <a:p>
                      <a:r>
                        <a:rPr lang="en-US" sz="1600" dirty="0" smtClean="0"/>
                        <a:t>Cleanup correctly</a:t>
                      </a:r>
                      <a:endParaRPr lang="en-US" sz="1600" dirty="0"/>
                    </a:p>
                  </a:txBody>
                  <a:tcPr/>
                </a:tc>
                <a:tc>
                  <a:txBody>
                    <a:bodyPr/>
                    <a:lstStyle/>
                    <a:p>
                      <a:pPr algn="ctr"/>
                      <a:r>
                        <a:rPr lang="en-US" sz="1800" u="none" dirty="0" smtClean="0">
                          <a:solidFill>
                            <a:schemeClr val="accent3"/>
                          </a:solidFill>
                          <a:sym typeface="Wingdings 2"/>
                        </a:rPr>
                        <a:t></a:t>
                      </a:r>
                      <a:endParaRPr lang="en-US" sz="1800" u="none" dirty="0">
                        <a:solidFill>
                          <a:schemeClr val="accent3"/>
                        </a:solidFill>
                      </a:endParaRPr>
                    </a:p>
                  </a:txBody>
                  <a:tcPr/>
                </a:tc>
                <a:tc>
                  <a:txBody>
                    <a:bodyPr/>
                    <a:lstStyle/>
                    <a:p>
                      <a:pPr algn="ctr"/>
                      <a:r>
                        <a:rPr lang="en-US" sz="1800" u="none" dirty="0" smtClean="0">
                          <a:solidFill>
                            <a:schemeClr val="accent3"/>
                          </a:solidFill>
                          <a:sym typeface="Wingdings 2"/>
                        </a:rPr>
                        <a:t></a:t>
                      </a:r>
                      <a:endParaRPr lang="en-US" sz="1800" u="none" dirty="0">
                        <a:solidFill>
                          <a:schemeClr val="accent3"/>
                        </a:solidFill>
                      </a:endParaRPr>
                    </a:p>
                  </a:txBody>
                  <a:tcPr/>
                </a:tc>
                <a:tc>
                  <a:txBody>
                    <a:bodyPr/>
                    <a:lstStyle/>
                    <a:p>
                      <a:pPr algn="ctr"/>
                      <a:endParaRPr lang="en-US" sz="1800" u="none" dirty="0">
                        <a:solidFill>
                          <a:schemeClr val="accent3"/>
                        </a:solidFill>
                      </a:endParaRPr>
                    </a:p>
                  </a:txBody>
                  <a:tcPr/>
                </a:tc>
                <a:tc>
                  <a:txBody>
                    <a:bodyPr/>
                    <a:lstStyle/>
                    <a:p>
                      <a:pPr algn="ctr"/>
                      <a:endParaRPr lang="en-US" sz="1800" u="none" dirty="0">
                        <a:solidFill>
                          <a:schemeClr val="accent3"/>
                        </a:solidFill>
                      </a:endParaRPr>
                    </a:p>
                  </a:txBody>
                  <a:tcPr/>
                </a:tc>
              </a:tr>
              <a:tr h="335280">
                <a:tc vMerge="1">
                  <a:txBody>
                    <a:bodyPr/>
                    <a:lstStyle/>
                    <a:p>
                      <a:endParaRPr lang="en-US"/>
                    </a:p>
                  </a:txBody>
                  <a:tcPr/>
                </a:tc>
                <a:tc>
                  <a:txBody>
                    <a:bodyPr/>
                    <a:lstStyle/>
                    <a:p>
                      <a:r>
                        <a:rPr lang="en-US" sz="1600" dirty="0" smtClean="0"/>
                        <a:t>Do not crash on failure</a:t>
                      </a:r>
                      <a:endParaRPr lang="en-US" sz="1600" dirty="0"/>
                    </a:p>
                  </a:txBody>
                  <a:tcPr/>
                </a:tc>
                <a:tc>
                  <a:txBody>
                    <a:bodyPr/>
                    <a:lstStyle/>
                    <a:p>
                      <a:pPr algn="ctr"/>
                      <a:r>
                        <a:rPr lang="en-US" sz="1800" u="none" dirty="0" smtClean="0">
                          <a:solidFill>
                            <a:schemeClr val="accent3"/>
                          </a:solidFill>
                          <a:sym typeface="Wingdings 2"/>
                        </a:rPr>
                        <a:t></a:t>
                      </a:r>
                      <a:endParaRPr lang="en-US" sz="1800" u="none" dirty="0">
                        <a:solidFill>
                          <a:schemeClr val="accent3"/>
                        </a:solidFill>
                      </a:endParaRPr>
                    </a:p>
                  </a:txBody>
                  <a:tcPr/>
                </a:tc>
                <a:tc>
                  <a:txBody>
                    <a:bodyPr/>
                    <a:lstStyle/>
                    <a:p>
                      <a:pPr algn="ctr"/>
                      <a:endParaRPr lang="en-US" sz="1800" u="none" dirty="0">
                        <a:solidFill>
                          <a:schemeClr val="accent3"/>
                        </a:solidFill>
                      </a:endParaRPr>
                    </a:p>
                  </a:txBody>
                  <a:tcPr/>
                </a:tc>
                <a:tc>
                  <a:txBody>
                    <a:bodyPr/>
                    <a:lstStyle/>
                    <a:p>
                      <a:pPr algn="ctr"/>
                      <a:r>
                        <a:rPr lang="en-US" sz="1800" u="none" dirty="0" smtClean="0">
                          <a:solidFill>
                            <a:schemeClr val="accent3"/>
                          </a:solidFill>
                          <a:sym typeface="Wingdings 2"/>
                        </a:rPr>
                        <a:t></a:t>
                      </a:r>
                      <a:endParaRPr lang="en-US" sz="1800" u="none" dirty="0">
                        <a:solidFill>
                          <a:schemeClr val="accent3"/>
                        </a:solidFill>
                      </a:endParaRPr>
                    </a:p>
                  </a:txBody>
                  <a:tcPr/>
                </a:tc>
                <a:tc>
                  <a:txBody>
                    <a:bodyPr/>
                    <a:lstStyle/>
                    <a:p>
                      <a:pPr algn="ctr"/>
                      <a:r>
                        <a:rPr lang="en-US" sz="1800" u="none" dirty="0" smtClean="0">
                          <a:solidFill>
                            <a:schemeClr val="accent3"/>
                          </a:solidFill>
                          <a:sym typeface="Wingdings 2"/>
                        </a:rPr>
                        <a:t></a:t>
                      </a:r>
                      <a:endParaRPr lang="en-US" sz="1800" u="none" dirty="0">
                        <a:solidFill>
                          <a:schemeClr val="accent3"/>
                        </a:solidFill>
                      </a:endParaRPr>
                    </a:p>
                  </a:txBody>
                  <a:tcPr/>
                </a:tc>
              </a:tr>
              <a:tr h="335280">
                <a:tc vMerge="1">
                  <a:txBody>
                    <a:bodyPr/>
                    <a:lstStyle/>
                    <a:p>
                      <a:endParaRPr lang="en-US"/>
                    </a:p>
                  </a:txBody>
                  <a:tcPr/>
                </a:tc>
                <a:tc>
                  <a:txBody>
                    <a:bodyPr/>
                    <a:lstStyle/>
                    <a:p>
                      <a:r>
                        <a:rPr lang="en-US" sz="1600" dirty="0" smtClean="0"/>
                        <a:t>Wrap I/O memory access</a:t>
                      </a:r>
                      <a:endParaRPr lang="en-US" sz="1600" dirty="0"/>
                    </a:p>
                  </a:txBody>
                  <a:tcPr/>
                </a:tc>
                <a:tc>
                  <a:txBody>
                    <a:bodyPr/>
                    <a:lstStyle/>
                    <a:p>
                      <a:pPr algn="ctr"/>
                      <a:r>
                        <a:rPr lang="en-US" sz="1800" u="none" dirty="0" smtClean="0">
                          <a:solidFill>
                            <a:schemeClr val="accent3"/>
                          </a:solidFill>
                          <a:sym typeface="Wingdings 2"/>
                        </a:rPr>
                        <a:t></a:t>
                      </a:r>
                      <a:endParaRPr lang="en-US" sz="1800" u="none" dirty="0">
                        <a:solidFill>
                          <a:schemeClr val="accent3"/>
                        </a:solidFill>
                      </a:endParaRPr>
                    </a:p>
                  </a:txBody>
                  <a:tcPr/>
                </a:tc>
                <a:tc>
                  <a:txBody>
                    <a:bodyPr/>
                    <a:lstStyle/>
                    <a:p>
                      <a:pPr algn="ctr"/>
                      <a:r>
                        <a:rPr lang="en-US" sz="1800" u="none" dirty="0" smtClean="0">
                          <a:solidFill>
                            <a:schemeClr val="accent3"/>
                          </a:solidFill>
                          <a:sym typeface="Wingdings 2"/>
                        </a:rPr>
                        <a:t></a:t>
                      </a:r>
                      <a:endParaRPr lang="en-US" sz="1800" u="none" dirty="0">
                        <a:solidFill>
                          <a:schemeClr val="accent3"/>
                        </a:solidFill>
                      </a:endParaRPr>
                    </a:p>
                  </a:txBody>
                  <a:tcPr/>
                </a:tc>
                <a:tc>
                  <a:txBody>
                    <a:bodyPr/>
                    <a:lstStyle/>
                    <a:p>
                      <a:pPr algn="ctr"/>
                      <a:r>
                        <a:rPr lang="en-US" sz="1800" u="none" dirty="0" smtClean="0">
                          <a:solidFill>
                            <a:schemeClr val="accent3"/>
                          </a:solidFill>
                          <a:sym typeface="Wingdings 2"/>
                        </a:rPr>
                        <a:t></a:t>
                      </a:r>
                      <a:endParaRPr lang="en-US" sz="1800" u="none" dirty="0">
                        <a:solidFill>
                          <a:schemeClr val="accent3"/>
                        </a:solidFill>
                      </a:endParaRPr>
                    </a:p>
                  </a:txBody>
                  <a:tcPr/>
                </a:tc>
                <a:tc>
                  <a:txBody>
                    <a:bodyPr/>
                    <a:lstStyle/>
                    <a:p>
                      <a:pPr algn="ctr"/>
                      <a:r>
                        <a:rPr lang="en-US" sz="1800" u="none" dirty="0" smtClean="0">
                          <a:solidFill>
                            <a:schemeClr val="accent3"/>
                          </a:solidFill>
                          <a:sym typeface="Wingdings 2"/>
                        </a:rPr>
                        <a:t></a:t>
                      </a:r>
                      <a:endParaRPr lang="en-US" sz="1800" u="none" dirty="0">
                        <a:solidFill>
                          <a:schemeClr val="accent3"/>
                        </a:solidFill>
                      </a:endParaRPr>
                    </a:p>
                  </a:txBody>
                  <a:tcPr/>
                </a:tc>
              </a:tr>
            </a:tbl>
          </a:graphicData>
        </a:graphic>
      </p:graphicFrame>
      <p:sp>
        <p:nvSpPr>
          <p:cNvPr id="10" name="Frame 9"/>
          <p:cNvSpPr/>
          <p:nvPr/>
        </p:nvSpPr>
        <p:spPr>
          <a:xfrm>
            <a:off x="914400" y="1600200"/>
            <a:ext cx="7315200" cy="1143000"/>
          </a:xfrm>
          <a:prstGeom prst="frame">
            <a:avLst>
              <a:gd name="adj1" fmla="val 3646"/>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schemeClr val="tx1"/>
              </a:solidFill>
            </a:endParaRPr>
          </a:p>
        </p:txBody>
      </p:sp>
      <p:sp>
        <p:nvSpPr>
          <p:cNvPr id="11" name="Frame 10"/>
          <p:cNvSpPr/>
          <p:nvPr/>
        </p:nvSpPr>
        <p:spPr>
          <a:xfrm>
            <a:off x="914400" y="2667000"/>
            <a:ext cx="7315200" cy="1905000"/>
          </a:xfrm>
          <a:prstGeom prst="frame">
            <a:avLst>
              <a:gd name="adj1" fmla="val 3646"/>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schemeClr val="tx1"/>
              </a:solidFill>
            </a:endParaRPr>
          </a:p>
        </p:txBody>
      </p:sp>
      <p:sp>
        <p:nvSpPr>
          <p:cNvPr id="12" name="Frame 11"/>
          <p:cNvSpPr/>
          <p:nvPr/>
        </p:nvSpPr>
        <p:spPr>
          <a:xfrm>
            <a:off x="914400" y="4572000"/>
            <a:ext cx="7315200" cy="381000"/>
          </a:xfrm>
          <a:prstGeom prst="frame">
            <a:avLst>
              <a:gd name="adj1" fmla="val 13646"/>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schemeClr val="tx1"/>
              </a:solidFill>
            </a:endParaRPr>
          </a:p>
        </p:txBody>
      </p:sp>
      <p:sp>
        <p:nvSpPr>
          <p:cNvPr id="13" name="Frame 12"/>
          <p:cNvSpPr/>
          <p:nvPr/>
        </p:nvSpPr>
        <p:spPr>
          <a:xfrm>
            <a:off x="914400" y="4876800"/>
            <a:ext cx="7315200" cy="1524000"/>
          </a:xfrm>
          <a:prstGeom prst="frame">
            <a:avLst>
              <a:gd name="adj1" fmla="val 3646"/>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schemeClr val="tx1"/>
              </a:solidFill>
            </a:endParaRPr>
          </a:p>
        </p:txBody>
      </p:sp>
      <p:sp>
        <p:nvSpPr>
          <p:cNvPr id="14" name="Rounded Rectangle 13"/>
          <p:cNvSpPr/>
          <p:nvPr/>
        </p:nvSpPr>
        <p:spPr>
          <a:xfrm>
            <a:off x="228600" y="3200400"/>
            <a:ext cx="8763000" cy="12954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dirty="0" smtClean="0">
                <a:solidFill>
                  <a:schemeClr val="bg1"/>
                </a:solidFill>
              </a:rPr>
              <a:t>Goal: </a:t>
            </a:r>
            <a:r>
              <a:rPr lang="en-US" sz="2400" i="1" dirty="0" smtClean="0">
                <a:solidFill>
                  <a:schemeClr val="bg1"/>
                </a:solidFill>
              </a:rPr>
              <a:t>Automatically </a:t>
            </a:r>
            <a:r>
              <a:rPr lang="en-US" sz="2400" dirty="0" smtClean="0">
                <a:solidFill>
                  <a:schemeClr val="bg1"/>
                </a:solidFill>
              </a:rPr>
              <a:t>implement as many recommendations as possible in commodity drivers</a:t>
            </a:r>
            <a:endParaRPr lang="en-US" sz="2400" dirty="0">
              <a:solidFill>
                <a:schemeClr val="bg1"/>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0"/>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1"/>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2"/>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3"/>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1" grpId="1" animBg="1"/>
      <p:bldP spid="12" grpId="0" animBg="1"/>
      <p:bldP spid="12" grpId="1" animBg="1"/>
      <p:bldP spid="13" grpId="0" animBg="1"/>
      <p:bldP spid="13" grpId="1"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chemeClr val="tx2"/>
                </a:solidFill>
              </a:rPr>
              <a:t>Carburizer architecture</a:t>
            </a:r>
            <a:endParaRPr lang="en-US" sz="3600" dirty="0">
              <a:solidFill>
                <a:schemeClr val="tx2"/>
              </a:solidFill>
            </a:endParaRPr>
          </a:p>
        </p:txBody>
      </p:sp>
      <p:sp>
        <p:nvSpPr>
          <p:cNvPr id="5" name="Date Placeholder 4"/>
          <p:cNvSpPr>
            <a:spLocks noGrp="1"/>
          </p:cNvSpPr>
          <p:nvPr>
            <p:ph type="dt" sz="half" idx="10"/>
          </p:nvPr>
        </p:nvSpPr>
        <p:spPr/>
        <p:txBody>
          <a:bodyPr/>
          <a:lstStyle/>
          <a:p>
            <a:fld id="{3E67C5AC-D8C2-2C4B-8B62-B89F487C8EE3}" type="datetime1">
              <a:rPr lang="en-US" smtClean="0"/>
              <a:pPr/>
              <a:t>9/8/11</a:t>
            </a:fld>
            <a:endParaRPr lang="en-US"/>
          </a:p>
        </p:txBody>
      </p:sp>
      <p:sp>
        <p:nvSpPr>
          <p:cNvPr id="7" name="Footer Placeholder 6"/>
          <p:cNvSpPr>
            <a:spLocks noGrp="1"/>
          </p:cNvSpPr>
          <p:nvPr>
            <p:ph type="ftr" sz="quarter" idx="11"/>
          </p:nvPr>
        </p:nvSpPr>
        <p:spPr/>
        <p:txBody>
          <a:bodyPr/>
          <a:lstStyle/>
          <a:p>
            <a:r>
              <a:rPr lang="en-US" smtClean="0"/>
              <a:t>Tolerating Hardware Device Failures in Software</a:t>
            </a:r>
            <a:endParaRPr lang="en-US"/>
          </a:p>
        </p:txBody>
      </p:sp>
      <p:sp>
        <p:nvSpPr>
          <p:cNvPr id="32" name="Rectangle 31"/>
          <p:cNvSpPr/>
          <p:nvPr/>
        </p:nvSpPr>
        <p:spPr>
          <a:xfrm>
            <a:off x="4876800" y="1981200"/>
            <a:ext cx="3657600" cy="2971800"/>
          </a:xfrm>
          <a:prstGeom prst="rect">
            <a:avLst/>
          </a:prstGeom>
        </p:spPr>
        <p:style>
          <a:lnRef idx="2">
            <a:schemeClr val="accent4"/>
          </a:lnRef>
          <a:fillRef idx="1">
            <a:schemeClr val="lt1"/>
          </a:fillRef>
          <a:effectRef idx="0">
            <a:schemeClr val="accent4"/>
          </a:effectRef>
          <a:fontRef idx="minor">
            <a:schemeClr val="dk1"/>
          </a:fontRef>
        </p:style>
        <p:txBody>
          <a:bodyPr rtlCol="0" anchor="t"/>
          <a:lstStyle/>
          <a:p>
            <a:pPr algn="ctr"/>
            <a:r>
              <a:rPr lang="en-US" sz="2400" dirty="0" smtClean="0"/>
              <a:t>		OS Kernel</a:t>
            </a:r>
            <a:endParaRPr lang="en-US" sz="2400" dirty="0"/>
          </a:p>
        </p:txBody>
      </p:sp>
      <p:sp>
        <p:nvSpPr>
          <p:cNvPr id="9" name="Rounded Rectangle 8"/>
          <p:cNvSpPr/>
          <p:nvPr/>
        </p:nvSpPr>
        <p:spPr>
          <a:xfrm>
            <a:off x="685800" y="1143000"/>
            <a:ext cx="8077200" cy="5105400"/>
          </a:xfrm>
          <a:prstGeom prst="roundRect">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a:p>
            <a:pPr algn="ctr"/>
            <a:endParaRPr lang="en-US" dirty="0"/>
          </a:p>
        </p:txBody>
      </p:sp>
      <p:grpSp>
        <p:nvGrpSpPr>
          <p:cNvPr id="36" name="Group 35"/>
          <p:cNvGrpSpPr/>
          <p:nvPr/>
        </p:nvGrpSpPr>
        <p:grpSpPr>
          <a:xfrm>
            <a:off x="685800" y="3429000"/>
            <a:ext cx="1219200" cy="1143000"/>
            <a:chOff x="1143000" y="3429000"/>
            <a:chExt cx="1219200" cy="1143000"/>
          </a:xfrm>
        </p:grpSpPr>
        <p:sp>
          <p:nvSpPr>
            <p:cNvPr id="10" name="Trapezoid 9"/>
            <p:cNvSpPr/>
            <p:nvPr/>
          </p:nvSpPr>
          <p:spPr>
            <a:xfrm>
              <a:off x="1143000" y="3429000"/>
              <a:ext cx="914400" cy="838200"/>
            </a:xfrm>
            <a:prstGeom prst="trapezoid">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3" name="Trapezoid 12"/>
            <p:cNvSpPr/>
            <p:nvPr/>
          </p:nvSpPr>
          <p:spPr>
            <a:xfrm>
              <a:off x="1295400" y="3581400"/>
              <a:ext cx="914400" cy="838200"/>
            </a:xfrm>
            <a:prstGeom prst="trapezoid">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4" name="Trapezoid 13"/>
            <p:cNvSpPr/>
            <p:nvPr/>
          </p:nvSpPr>
          <p:spPr>
            <a:xfrm>
              <a:off x="1447800" y="3733800"/>
              <a:ext cx="914400" cy="838200"/>
            </a:xfrm>
            <a:prstGeom prst="trapezoid">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500" dirty="0" smtClean="0">
                  <a:latin typeface="Consolas" pitchFamily="49" charset="0"/>
                </a:rPr>
                <a:t>If (c==0) {</a:t>
              </a:r>
            </a:p>
            <a:p>
              <a:r>
                <a:rPr lang="en-US" sz="500" dirty="0" smtClean="0">
                  <a:latin typeface="Consolas" pitchFamily="49" charset="0"/>
                </a:rPr>
                <a:t>.</a:t>
              </a:r>
              <a:endParaRPr lang="en-US" sz="500" dirty="0">
                <a:latin typeface="Consolas" pitchFamily="49" charset="0"/>
              </a:endParaRPr>
            </a:p>
            <a:p>
              <a:r>
                <a:rPr lang="en-US" sz="500" dirty="0" smtClean="0">
                  <a:latin typeface="Consolas" pitchFamily="49" charset="0"/>
                </a:rPr>
                <a:t>print (“Driver init”);</a:t>
              </a:r>
            </a:p>
            <a:p>
              <a:r>
                <a:rPr lang="en-US" sz="500" dirty="0" smtClean="0">
                  <a:latin typeface="Consolas" pitchFamily="49" charset="0"/>
                </a:rPr>
                <a:t>}</a:t>
              </a:r>
            </a:p>
            <a:p>
              <a:r>
                <a:rPr lang="en-US" sz="500" dirty="0" smtClean="0">
                  <a:latin typeface="Consolas" pitchFamily="49" charset="0"/>
                </a:rPr>
                <a:t>.</a:t>
              </a:r>
            </a:p>
            <a:p>
              <a:r>
                <a:rPr lang="en-US" sz="500" dirty="0" smtClean="0">
                  <a:latin typeface="Consolas" pitchFamily="49" charset="0"/>
                </a:rPr>
                <a:t>.</a:t>
              </a:r>
            </a:p>
            <a:p>
              <a:endParaRPr lang="en-US" sz="500" dirty="0">
                <a:latin typeface="Consolas" pitchFamily="49" charset="0"/>
              </a:endParaRPr>
            </a:p>
          </p:txBody>
        </p:sp>
      </p:grpSp>
      <p:sp>
        <p:nvSpPr>
          <p:cNvPr id="15" name="Rounded Rectangle 14"/>
          <p:cNvSpPr/>
          <p:nvPr/>
        </p:nvSpPr>
        <p:spPr>
          <a:xfrm>
            <a:off x="914400" y="4572000"/>
            <a:ext cx="990600" cy="457200"/>
          </a:xfrm>
          <a:prstGeom prst="roundRect">
            <a:avLst/>
          </a:prstGeom>
          <a:solidFill>
            <a:schemeClr val="accent2">
              <a:lumMod val="20000"/>
              <a:lumOff val="80000"/>
            </a:schemeClr>
          </a:solidFill>
          <a:effectLst>
            <a:outerShdw blurRad="50800" dist="38100" dir="2700000" algn="tl" rotWithShape="0">
              <a:srgbClr val="000000">
                <a:alpha val="43000"/>
              </a:srgb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dirty="0" smtClean="0"/>
              <a:t>Driver</a:t>
            </a:r>
            <a:endParaRPr lang="en-US" sz="2000" dirty="0"/>
          </a:p>
        </p:txBody>
      </p:sp>
      <p:sp>
        <p:nvSpPr>
          <p:cNvPr id="19" name="Rounded Rectangle 18"/>
          <p:cNvSpPr/>
          <p:nvPr/>
        </p:nvSpPr>
        <p:spPr>
          <a:xfrm>
            <a:off x="1981200" y="3352800"/>
            <a:ext cx="1600200" cy="533400"/>
          </a:xfrm>
          <a:prstGeom prst="roundRect">
            <a:avLst/>
          </a:prstGeom>
          <a:solidFill>
            <a:schemeClr val="accent1">
              <a:lumMod val="20000"/>
              <a:lumOff val="80000"/>
            </a:schemeClr>
          </a:solidFill>
          <a:effectLst>
            <a:outerShdw blurRad="50800" dist="38100" dir="2700000" algn="tl" rotWithShape="0">
              <a:srgbClr val="000000">
                <a:alpha val="43000"/>
              </a:srgb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Carburizer</a:t>
            </a:r>
            <a:endParaRPr lang="en-US" sz="2400" dirty="0"/>
          </a:p>
        </p:txBody>
      </p:sp>
      <p:cxnSp>
        <p:nvCxnSpPr>
          <p:cNvPr id="20" name="Straight Arrow Connector 19"/>
          <p:cNvCxnSpPr/>
          <p:nvPr/>
        </p:nvCxnSpPr>
        <p:spPr>
          <a:xfrm>
            <a:off x="5257800" y="3581400"/>
            <a:ext cx="304800"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3" name="Trapezoid 22"/>
          <p:cNvSpPr/>
          <p:nvPr/>
        </p:nvSpPr>
        <p:spPr>
          <a:xfrm>
            <a:off x="5486400" y="3429000"/>
            <a:ext cx="1066800" cy="762000"/>
          </a:xfrm>
          <a:prstGeom prst="trapezoid">
            <a:avLst/>
          </a:prstGeom>
          <a:effectLst>
            <a:glow rad="101600">
              <a:schemeClr val="accent1">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r>
              <a:rPr lang="en-US" sz="500" dirty="0" smtClean="0">
                <a:latin typeface="Consolas" pitchFamily="49" charset="0"/>
              </a:rPr>
              <a:t>If (c==0) {</a:t>
            </a:r>
          </a:p>
          <a:p>
            <a:r>
              <a:rPr lang="en-US" sz="500" dirty="0" smtClean="0">
                <a:latin typeface="Consolas" pitchFamily="49" charset="0"/>
              </a:rPr>
              <a:t>.</a:t>
            </a:r>
            <a:endParaRPr lang="en-US" sz="500" dirty="0">
              <a:latin typeface="Consolas" pitchFamily="49" charset="0"/>
            </a:endParaRPr>
          </a:p>
          <a:p>
            <a:r>
              <a:rPr lang="en-US" sz="500" dirty="0" smtClean="0">
                <a:latin typeface="Consolas" pitchFamily="49" charset="0"/>
              </a:rPr>
              <a:t>print (“Driver init”);</a:t>
            </a:r>
          </a:p>
          <a:p>
            <a:r>
              <a:rPr lang="en-US" sz="500" dirty="0" smtClean="0">
                <a:latin typeface="Consolas" pitchFamily="49" charset="0"/>
              </a:rPr>
              <a:t>}</a:t>
            </a:r>
          </a:p>
          <a:p>
            <a:r>
              <a:rPr lang="en-US" sz="500" dirty="0" smtClean="0">
                <a:latin typeface="Consolas" pitchFamily="49" charset="0"/>
              </a:rPr>
              <a:t>.</a:t>
            </a:r>
          </a:p>
          <a:p>
            <a:r>
              <a:rPr lang="en-US" sz="500" dirty="0" smtClean="0">
                <a:latin typeface="Consolas" pitchFamily="49" charset="0"/>
              </a:rPr>
              <a:t>.</a:t>
            </a:r>
          </a:p>
          <a:p>
            <a:endParaRPr lang="en-US" sz="500" dirty="0">
              <a:latin typeface="Consolas" pitchFamily="49" charset="0"/>
            </a:endParaRPr>
          </a:p>
        </p:txBody>
      </p:sp>
      <p:cxnSp>
        <p:nvCxnSpPr>
          <p:cNvPr id="30" name="Straight Connector 29"/>
          <p:cNvCxnSpPr/>
          <p:nvPr/>
        </p:nvCxnSpPr>
        <p:spPr>
          <a:xfrm rot="5400000">
            <a:off x="2591594" y="3885406"/>
            <a:ext cx="4267200" cy="1588"/>
          </a:xfrm>
          <a:prstGeom prst="line">
            <a:avLst/>
          </a:prstGeom>
          <a:ln>
            <a:prstDash val="sysDash"/>
          </a:ln>
        </p:spPr>
        <p:style>
          <a:lnRef idx="2">
            <a:schemeClr val="accent3"/>
          </a:lnRef>
          <a:fillRef idx="0">
            <a:schemeClr val="accent3"/>
          </a:fillRef>
          <a:effectRef idx="1">
            <a:schemeClr val="accent3"/>
          </a:effectRef>
          <a:fontRef idx="minor">
            <a:schemeClr val="tx1"/>
          </a:fontRef>
        </p:style>
      </p:cxnSp>
      <p:sp>
        <p:nvSpPr>
          <p:cNvPr id="44" name="TextBox 43"/>
          <p:cNvSpPr txBox="1"/>
          <p:nvPr/>
        </p:nvSpPr>
        <p:spPr>
          <a:xfrm>
            <a:off x="1143000" y="1295400"/>
            <a:ext cx="3581400" cy="830997"/>
          </a:xfrm>
          <a:prstGeom prst="rect">
            <a:avLst/>
          </a:prstGeom>
          <a:noFill/>
        </p:spPr>
        <p:txBody>
          <a:bodyPr wrap="square" rtlCol="0">
            <a:spAutoFit/>
          </a:bodyPr>
          <a:lstStyle/>
          <a:p>
            <a:pPr algn="ctr"/>
            <a:r>
              <a:rPr lang="en-US" sz="2400" dirty="0" smtClean="0"/>
              <a:t>Hardware dependency bug detection</a:t>
            </a:r>
            <a:endParaRPr lang="en-US" sz="2400" dirty="0"/>
          </a:p>
        </p:txBody>
      </p:sp>
      <p:sp>
        <p:nvSpPr>
          <p:cNvPr id="45" name="TextBox 44"/>
          <p:cNvSpPr txBox="1"/>
          <p:nvPr/>
        </p:nvSpPr>
        <p:spPr>
          <a:xfrm>
            <a:off x="4648200" y="1295400"/>
            <a:ext cx="3886200" cy="830997"/>
          </a:xfrm>
          <a:prstGeom prst="rect">
            <a:avLst/>
          </a:prstGeom>
          <a:noFill/>
        </p:spPr>
        <p:txBody>
          <a:bodyPr wrap="square" rtlCol="0">
            <a:spAutoFit/>
          </a:bodyPr>
          <a:lstStyle/>
          <a:p>
            <a:pPr algn="ctr"/>
            <a:r>
              <a:rPr lang="en-US" sz="2400" dirty="0"/>
              <a:t>R</a:t>
            </a:r>
            <a:r>
              <a:rPr lang="en-US" sz="2400" dirty="0" smtClean="0"/>
              <a:t>ecovery and detection of interrupt issues</a:t>
            </a:r>
            <a:endParaRPr lang="en-US" sz="2400" dirty="0"/>
          </a:p>
        </p:txBody>
      </p:sp>
      <p:sp>
        <p:nvSpPr>
          <p:cNvPr id="27" name="Rounded Rectangle 26"/>
          <p:cNvSpPr/>
          <p:nvPr/>
        </p:nvSpPr>
        <p:spPr>
          <a:xfrm>
            <a:off x="5105400" y="4191000"/>
            <a:ext cx="1676400" cy="609600"/>
          </a:xfrm>
          <a:prstGeom prst="roundRect">
            <a:avLst/>
          </a:prstGeom>
          <a:solidFill>
            <a:schemeClr val="accent2">
              <a:lumMod val="20000"/>
              <a:lumOff val="80000"/>
            </a:schemeClr>
          </a:solidFill>
          <a:effectLst>
            <a:outerShdw blurRad="50800" dist="38100" dir="2700000" algn="tl" rotWithShape="0">
              <a:srgbClr val="000000">
                <a:alpha val="43000"/>
              </a:srgb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dirty="0" smtClean="0"/>
              <a:t>Hardened Driver Binary</a:t>
            </a:r>
            <a:endParaRPr lang="en-US" sz="2000" dirty="0"/>
          </a:p>
        </p:txBody>
      </p:sp>
      <p:grpSp>
        <p:nvGrpSpPr>
          <p:cNvPr id="35" name="Group 34"/>
          <p:cNvGrpSpPr/>
          <p:nvPr/>
        </p:nvGrpSpPr>
        <p:grpSpPr>
          <a:xfrm>
            <a:off x="5029200" y="2514600"/>
            <a:ext cx="3429000" cy="3581400"/>
            <a:chOff x="5029200" y="2514600"/>
            <a:chExt cx="3429000" cy="3581400"/>
          </a:xfrm>
          <a:effectLst>
            <a:outerShdw blurRad="50800" dist="38100" dir="2700000" algn="tl" rotWithShape="0">
              <a:srgbClr val="000000">
                <a:alpha val="43000"/>
              </a:srgbClr>
            </a:outerShdw>
          </a:effectLst>
        </p:grpSpPr>
        <p:sp>
          <p:nvSpPr>
            <p:cNvPr id="28" name="Round Same Side Corner Rectangle 27"/>
            <p:cNvSpPr/>
            <p:nvPr/>
          </p:nvSpPr>
          <p:spPr>
            <a:xfrm>
              <a:off x="5029200" y="5334000"/>
              <a:ext cx="1828800" cy="762000"/>
            </a:xfrm>
            <a:prstGeom prst="round2SameRect">
              <a:avLst/>
            </a:prstGeom>
            <a:solidFill>
              <a:schemeClr val="accent3">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2000" dirty="0" smtClean="0"/>
                <a:t>Faulty Hardware</a:t>
              </a:r>
              <a:endParaRPr lang="en-US" sz="2000" dirty="0"/>
            </a:p>
          </p:txBody>
        </p:sp>
        <p:sp>
          <p:nvSpPr>
            <p:cNvPr id="33" name="Rounded Rectangle 32"/>
            <p:cNvSpPr/>
            <p:nvPr/>
          </p:nvSpPr>
          <p:spPr>
            <a:xfrm>
              <a:off x="6858000" y="3581400"/>
              <a:ext cx="1600200" cy="990600"/>
            </a:xfrm>
            <a:prstGeom prst="roundRect">
              <a:avLst/>
            </a:prstGeom>
            <a:solidFill>
              <a:schemeClr val="accent1">
                <a:lumMod val="40000"/>
                <a:lumOff val="60000"/>
              </a:schemeClr>
            </a:solidFill>
            <a:effectLst>
              <a:outerShdw blurRad="50800" dist="38100" dir="2700000" algn="tl" rotWithShape="0">
                <a:srgbClr val="000000">
                  <a:alpha val="43000"/>
                </a:srgb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Carburizer Runtime</a:t>
              </a:r>
              <a:endParaRPr lang="en-US" sz="2400" dirty="0"/>
            </a:p>
          </p:txBody>
        </p:sp>
        <p:cxnSp>
          <p:nvCxnSpPr>
            <p:cNvPr id="34" name="Straight Arrow Connector 33"/>
            <p:cNvCxnSpPr/>
            <p:nvPr/>
          </p:nvCxnSpPr>
          <p:spPr>
            <a:xfrm>
              <a:off x="6477000" y="3962400"/>
              <a:ext cx="381000"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7" name="Straight Arrow Connector 36"/>
            <p:cNvCxnSpPr/>
            <p:nvPr/>
          </p:nvCxnSpPr>
          <p:spPr>
            <a:xfrm rot="5400000" flipH="1" flipV="1">
              <a:off x="5830094" y="3238500"/>
              <a:ext cx="380206" cy="794"/>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cxnSp>
          <p:nvCxnSpPr>
            <p:cNvPr id="42" name="Shape 41"/>
            <p:cNvCxnSpPr>
              <a:endCxn id="33" idx="0"/>
            </p:cNvCxnSpPr>
            <p:nvPr/>
          </p:nvCxnSpPr>
          <p:spPr>
            <a:xfrm>
              <a:off x="6019800" y="3352800"/>
              <a:ext cx="1638300" cy="228600"/>
            </a:xfrm>
            <a:prstGeom prst="bentConnector2">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3" name="Straight Arrow Connector 42"/>
            <p:cNvCxnSpPr/>
            <p:nvPr/>
          </p:nvCxnSpPr>
          <p:spPr>
            <a:xfrm rot="5400000" flipH="1" flipV="1">
              <a:off x="5678290" y="5065910"/>
              <a:ext cx="533400" cy="2779"/>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sp>
          <p:nvSpPr>
            <p:cNvPr id="29" name="Rounded Rectangle 28"/>
            <p:cNvSpPr/>
            <p:nvPr/>
          </p:nvSpPr>
          <p:spPr>
            <a:xfrm>
              <a:off x="5334000" y="2514600"/>
              <a:ext cx="2362200" cy="533400"/>
            </a:xfrm>
            <a:prstGeom prst="roundRect">
              <a:avLst/>
            </a:prstGeom>
            <a:solidFill>
              <a:schemeClr val="accent3">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2400" dirty="0" smtClean="0"/>
                <a:t>Kernel Interface</a:t>
              </a:r>
              <a:endParaRPr lang="en-US" sz="2400" dirty="0"/>
            </a:p>
          </p:txBody>
        </p:sp>
      </p:grpSp>
      <p:cxnSp>
        <p:nvCxnSpPr>
          <p:cNvPr id="53" name="Shape 52"/>
          <p:cNvCxnSpPr>
            <a:stCxn id="14" idx="3"/>
            <a:endCxn id="19" idx="2"/>
          </p:cNvCxnSpPr>
          <p:nvPr/>
        </p:nvCxnSpPr>
        <p:spPr>
          <a:xfrm flipV="1">
            <a:off x="1800225" y="3886200"/>
            <a:ext cx="981075" cy="266700"/>
          </a:xfrm>
          <a:prstGeom prst="bentConnector2">
            <a:avLst/>
          </a:prstGeom>
          <a:ln>
            <a:tailEnd type="arrow"/>
          </a:ln>
        </p:spPr>
        <p:style>
          <a:lnRef idx="3">
            <a:schemeClr val="accent2"/>
          </a:lnRef>
          <a:fillRef idx="0">
            <a:schemeClr val="accent2"/>
          </a:fillRef>
          <a:effectRef idx="2">
            <a:schemeClr val="accent2"/>
          </a:effectRef>
          <a:fontRef idx="minor">
            <a:schemeClr val="tx1"/>
          </a:fontRef>
        </p:style>
      </p:cxnSp>
      <p:grpSp>
        <p:nvGrpSpPr>
          <p:cNvPr id="74" name="Group 73"/>
          <p:cNvGrpSpPr/>
          <p:nvPr/>
        </p:nvGrpSpPr>
        <p:grpSpPr>
          <a:xfrm>
            <a:off x="3581400" y="3352800"/>
            <a:ext cx="1600200" cy="533400"/>
            <a:chOff x="3581400" y="3352800"/>
            <a:chExt cx="1600200" cy="533400"/>
          </a:xfrm>
        </p:grpSpPr>
        <p:sp>
          <p:nvSpPr>
            <p:cNvPr id="49" name="Rounded Rectangle 48"/>
            <p:cNvSpPr/>
            <p:nvPr/>
          </p:nvSpPr>
          <p:spPr>
            <a:xfrm>
              <a:off x="3962400" y="3352800"/>
              <a:ext cx="1219200" cy="533400"/>
            </a:xfrm>
            <a:prstGeom prst="roundRect">
              <a:avLst/>
            </a:prstGeom>
            <a:solidFill>
              <a:schemeClr val="accent4">
                <a:lumMod val="20000"/>
                <a:lumOff val="80000"/>
              </a:schemeClr>
            </a:solidFill>
            <a:effectLst>
              <a:outerShdw blurRad="50800" dist="38100" dir="2700000" algn="tl" rotWithShape="0">
                <a:srgbClr val="000000">
                  <a:alpha val="43000"/>
                </a:srgb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a:r>
                <a:rPr lang="en-US" sz="2000" dirty="0" smtClean="0"/>
                <a:t>Compiler</a:t>
              </a:r>
              <a:endParaRPr lang="en-US" sz="2000" dirty="0"/>
            </a:p>
          </p:txBody>
        </p:sp>
        <p:cxnSp>
          <p:nvCxnSpPr>
            <p:cNvPr id="55" name="Straight Arrow Connector 54"/>
            <p:cNvCxnSpPr/>
            <p:nvPr/>
          </p:nvCxnSpPr>
          <p:spPr>
            <a:xfrm flipV="1">
              <a:off x="3581400" y="3581400"/>
              <a:ext cx="381000" cy="79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pSp>
      <p:sp>
        <p:nvSpPr>
          <p:cNvPr id="69" name="Snip and Round Single Corner Rectangle 68"/>
          <p:cNvSpPr/>
          <p:nvPr/>
        </p:nvSpPr>
        <p:spPr>
          <a:xfrm>
            <a:off x="2362200" y="4724400"/>
            <a:ext cx="1600200" cy="535305"/>
          </a:xfrm>
          <a:prstGeom prst="snipRoundRect">
            <a:avLst/>
          </a:prstGeom>
          <a:solidFill>
            <a:schemeClr val="accent2">
              <a:lumMod val="40000"/>
              <a:lumOff val="60000"/>
            </a:schemeClr>
          </a:solidFill>
          <a:ln/>
        </p:spPr>
        <p:style>
          <a:lnRef idx="2">
            <a:schemeClr val="accent2"/>
          </a:lnRef>
          <a:fillRef idx="1">
            <a:schemeClr val="lt1"/>
          </a:fillRef>
          <a:effectRef idx="0">
            <a:schemeClr val="accent2"/>
          </a:effectRef>
          <a:fontRef idx="minor">
            <a:schemeClr val="dk1"/>
          </a:fontRef>
        </p:style>
        <p:txBody>
          <a:bodyPr/>
          <a:lstStyle/>
          <a:p>
            <a:r>
              <a:rPr lang="en-US" dirty="0" smtClean="0"/>
              <a:t>  List of bugs</a:t>
            </a:r>
            <a:endParaRPr lang="en-US" dirty="0"/>
          </a:p>
        </p:txBody>
      </p:sp>
      <p:cxnSp>
        <p:nvCxnSpPr>
          <p:cNvPr id="70" name="Straight Arrow Connector 69"/>
          <p:cNvCxnSpPr/>
          <p:nvPr/>
        </p:nvCxnSpPr>
        <p:spPr>
          <a:xfrm>
            <a:off x="3124200" y="3886200"/>
            <a:ext cx="0" cy="8382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9" grpId="0" animBg="1"/>
      <p:bldP spid="23" grpId="0" animBg="1"/>
      <p:bldP spid="27" grpId="0" animBg="1"/>
      <p:bldP spid="69" grpId="0" animBg="1"/>
    </p:bldLst>
  </p:timing>
</p:sld>
</file>

<file path=ppt/theme/theme1.xml><?xml version="1.0" encoding="utf-8"?>
<a:theme xmlns:a="http://schemas.openxmlformats.org/drawingml/2006/main" name="Office Them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Equity.thmx</Template>
  <TotalTime>45824</TotalTime>
  <Words>4367</Words>
  <Application>Microsoft Macintosh PowerPoint</Application>
  <PresentationFormat>On-screen Show (4:3)</PresentationFormat>
  <Paragraphs>752</Paragraphs>
  <Slides>29</Slides>
  <Notes>29</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Tolerating Hardware Device Failures in Software </vt:lpstr>
      <vt:lpstr>Current state of OS-hardware interaction</vt:lpstr>
      <vt:lpstr>Current state of OS-hardware interaction</vt:lpstr>
      <vt:lpstr>How do the hardware bugs manifest?</vt:lpstr>
      <vt:lpstr>Carburizer</vt:lpstr>
      <vt:lpstr>Outline</vt:lpstr>
      <vt:lpstr>Hardware unreliability</vt:lpstr>
      <vt:lpstr>Vendor recommendations for driver developers</vt:lpstr>
      <vt:lpstr>Carburizer architecture</vt:lpstr>
      <vt:lpstr>Outline</vt:lpstr>
      <vt:lpstr>Hardening drivers</vt:lpstr>
      <vt:lpstr>Hardening drivers</vt:lpstr>
      <vt:lpstr>Finding sensitive code</vt:lpstr>
      <vt:lpstr>Detecting risky uses of tainted variables</vt:lpstr>
      <vt:lpstr>Example: Infinite polling</vt:lpstr>
      <vt:lpstr>Not all bugs are obvious</vt:lpstr>
      <vt:lpstr>Detecting risky uses of tainted variables</vt:lpstr>
      <vt:lpstr>Example: Unsafe array accesses</vt:lpstr>
      <vt:lpstr>Analysis results over the Linux kernel</vt:lpstr>
      <vt:lpstr>Analysis results over Linux 2.6.18.8</vt:lpstr>
      <vt:lpstr>Repairing drivers</vt:lpstr>
      <vt:lpstr>Outline</vt:lpstr>
      <vt:lpstr>Reporting errors</vt:lpstr>
      <vt:lpstr>Detecting driver-detected device failures</vt:lpstr>
      <vt:lpstr>Detecting existing reporting code</vt:lpstr>
      <vt:lpstr>Evaluation</vt:lpstr>
      <vt:lpstr>Conclusion</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Tolerating Hardware Device Failures in Software</dc:title>
  <dc:creator>Asim</dc:creator>
  <cp:lastModifiedBy>Asim Kadav</cp:lastModifiedBy>
  <cp:revision>1118</cp:revision>
  <cp:lastPrinted>2011-09-06T16:11:11Z</cp:lastPrinted>
  <dcterms:created xsi:type="dcterms:W3CDTF">2009-10-10T03:31:41Z</dcterms:created>
  <dcterms:modified xsi:type="dcterms:W3CDTF">2011-09-08T21:55:47Z</dcterms:modified>
</cp:coreProperties>
</file>