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4"/>
  </p:sldMasterIdLst>
  <p:notesMasterIdLst>
    <p:notesMasterId r:id="rId33"/>
  </p:notesMasterIdLst>
  <p:handoutMasterIdLst>
    <p:handoutMasterId r:id="rId34"/>
  </p:handout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9" r:id="rId3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0860A8"/>
  </p:clrMru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5827" autoAdjust="0"/>
  </p:normalViewPr>
  <p:slideViewPr>
    <p:cSldViewPr>
      <p:cViewPr varScale="1">
        <p:scale>
          <a:sx n="51" d="100"/>
          <a:sy n="51" d="100"/>
        </p:scale>
        <p:origin x="-55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lu\Documents\gcc\X32\gcc-4.7-20110527-x32%20SNB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lu\Documents\gcc\X32\gcc-4.7-20110527-x32%20SNB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lu\Documents\gcc\X32\gcc-4.7-20110527-x32%20SNB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lu\Documents\gcc\X32\gcc-4.7-20110527-x32%20SNB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lu\Documents\gcc\X32\gcc-4.7-20110527-x32%20SNB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lu\Documents\gcc\X32\gcc-4.7-20110527-x32%20SNB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lu\Documents\gcc\X32\gcc-4.7-20110527-x32%20SNB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lu\Documents\gcc\X32\gcc-4.7-20110527-x32%20SNB.xlsx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'SNB 2K INT'!$L$1:$L$2</c:f>
              <c:strCache>
                <c:ptCount val="1"/>
                <c:pt idx="0">
                  <c:v>x32 vs 32 -O2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'SNB 2K INT'!$K$3:$K$15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253.perlbmk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SPECint2000</c:v>
                </c:pt>
              </c:strCache>
            </c:strRef>
          </c:cat>
          <c:val>
            <c:numRef>
              <c:f>'SNB 2K INT'!$L$3:$L$15</c:f>
              <c:numCache>
                <c:formatCode>0.00</c:formatCode>
                <c:ptCount val="13"/>
                <c:pt idx="0">
                  <c:v>0.96762425900592863</c:v>
                </c:pt>
                <c:pt idx="1">
                  <c:v>0.96349299065420568</c:v>
                </c:pt>
                <c:pt idx="2">
                  <c:v>0.96970889063729515</c:v>
                </c:pt>
                <c:pt idx="3">
                  <c:v>0.97015105740181373</c:v>
                </c:pt>
                <c:pt idx="4">
                  <c:v>1.2713395638629279</c:v>
                </c:pt>
                <c:pt idx="5">
                  <c:v>1.1441912588718715</c:v>
                </c:pt>
                <c:pt idx="6">
                  <c:v>1.3114794053131829</c:v>
                </c:pt>
                <c:pt idx="7">
                  <c:v>1.0323255813953489</c:v>
                </c:pt>
                <c:pt idx="8">
                  <c:v>1.0852314474650964</c:v>
                </c:pt>
                <c:pt idx="9">
                  <c:v>1.1197550464958066</c:v>
                </c:pt>
                <c:pt idx="10">
                  <c:v>1.0655513827244754</c:v>
                </c:pt>
                <c:pt idx="11">
                  <c:v>1.091301385419029</c:v>
                </c:pt>
                <c:pt idx="12">
                  <c:v>1.0771964373755059</c:v>
                </c:pt>
              </c:numCache>
            </c:numRef>
          </c:val>
        </c:ser>
        <c:ser>
          <c:idx val="1"/>
          <c:order val="1"/>
          <c:tx>
            <c:strRef>
              <c:f>'SNB 2K INT'!$M$1:$M$2</c:f>
              <c:strCache>
                <c:ptCount val="1"/>
                <c:pt idx="0">
                  <c:v>x32 vs 32 -O3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'SNB 2K INT'!$K$3:$K$15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253.perlbmk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SPECint2000</c:v>
                </c:pt>
              </c:strCache>
            </c:strRef>
          </c:cat>
          <c:val>
            <c:numRef>
              <c:f>'SNB 2K INT'!$M$3:$M$15</c:f>
              <c:numCache>
                <c:formatCode>0.00</c:formatCode>
                <c:ptCount val="13"/>
                <c:pt idx="0">
                  <c:v>0.99626865671641796</c:v>
                </c:pt>
                <c:pt idx="1">
                  <c:v>0.97406004080442921</c:v>
                </c:pt>
                <c:pt idx="2">
                  <c:v>0.97491800115762928</c:v>
                </c:pt>
                <c:pt idx="3">
                  <c:v>0.97745454545454558</c:v>
                </c:pt>
                <c:pt idx="4">
                  <c:v>1.288712241653418</c:v>
                </c:pt>
                <c:pt idx="5">
                  <c:v>1.0812101910828025</c:v>
                </c:pt>
                <c:pt idx="6">
                  <c:v>1.3609271523178808</c:v>
                </c:pt>
                <c:pt idx="7">
                  <c:v>1.0028449502133712</c:v>
                </c:pt>
                <c:pt idx="8">
                  <c:v>1.1009925558312661</c:v>
                </c:pt>
                <c:pt idx="9">
                  <c:v>1.0921568627451006</c:v>
                </c:pt>
                <c:pt idx="10">
                  <c:v>1.1006267409470738</c:v>
                </c:pt>
                <c:pt idx="11">
                  <c:v>1.0815964523281556</c:v>
                </c:pt>
                <c:pt idx="12">
                  <c:v>1.0799691767285069</c:v>
                </c:pt>
              </c:numCache>
            </c:numRef>
          </c:val>
        </c:ser>
        <c:ser>
          <c:idx val="2"/>
          <c:order val="2"/>
          <c:tx>
            <c:strRef>
              <c:f>'SNB 2K INT'!$N$1:$N$2</c:f>
              <c:strCache>
                <c:ptCount val="1"/>
                <c:pt idx="0">
                  <c:v>x32 vs 64 -O2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'SNB 2K INT'!$K$3:$K$15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253.perlbmk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SPECint2000</c:v>
                </c:pt>
              </c:strCache>
            </c:strRef>
          </c:cat>
          <c:val>
            <c:numRef>
              <c:f>'SNB 2K INT'!$N$3:$N$15</c:f>
              <c:numCache>
                <c:formatCode>0.00</c:formatCode>
                <c:ptCount val="13"/>
                <c:pt idx="0">
                  <c:v>0.93356797184337859</c:v>
                </c:pt>
                <c:pt idx="1">
                  <c:v>1.0446485117162791</c:v>
                </c:pt>
                <c:pt idx="2">
                  <c:v>1.0797196671046827</c:v>
                </c:pt>
                <c:pt idx="3">
                  <c:v>1.2855084067253804</c:v>
                </c:pt>
                <c:pt idx="4">
                  <c:v>0.9310974218571757</c:v>
                </c:pt>
                <c:pt idx="5">
                  <c:v>1.1664127951256664</c:v>
                </c:pt>
                <c:pt idx="6">
                  <c:v>0.98661532819948661</c:v>
                </c:pt>
                <c:pt idx="7">
                  <c:v>1.0711872586872586</c:v>
                </c:pt>
                <c:pt idx="8">
                  <c:v>1.0259319286871935</c:v>
                </c:pt>
                <c:pt idx="9">
                  <c:v>1.0304738050511375</c:v>
                </c:pt>
                <c:pt idx="10">
                  <c:v>0.99808122801407095</c:v>
                </c:pt>
                <c:pt idx="11">
                  <c:v>1.0950319051959878</c:v>
                </c:pt>
                <c:pt idx="12">
                  <c:v>1.0499676226446917</c:v>
                </c:pt>
              </c:numCache>
            </c:numRef>
          </c:val>
        </c:ser>
        <c:ser>
          <c:idx val="3"/>
          <c:order val="3"/>
          <c:tx>
            <c:strRef>
              <c:f>'SNB 2K INT'!$O$1:$O$2</c:f>
              <c:strCache>
                <c:ptCount val="1"/>
                <c:pt idx="0">
                  <c:v>x32 vs 64 -O3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'SNB 2K INT'!$K$3:$K$15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253.perlbmk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SPECint2000</c:v>
                </c:pt>
              </c:strCache>
            </c:strRef>
          </c:cat>
          <c:val>
            <c:numRef>
              <c:f>'SNB 2K INT'!$O$3:$O$15</c:f>
              <c:numCache>
                <c:formatCode>0.00</c:formatCode>
                <c:ptCount val="13"/>
                <c:pt idx="0">
                  <c:v>0.93193717277486909</c:v>
                </c:pt>
                <c:pt idx="1">
                  <c:v>1.0447014692091279</c:v>
                </c:pt>
                <c:pt idx="2">
                  <c:v>1.0769394714407503</c:v>
                </c:pt>
                <c:pt idx="3">
                  <c:v>1.2935514918190558</c:v>
                </c:pt>
                <c:pt idx="4">
                  <c:v>0.94519589552238981</c:v>
                </c:pt>
                <c:pt idx="5">
                  <c:v>1.2013446567586661</c:v>
                </c:pt>
                <c:pt idx="6">
                  <c:v>1.024086378737542</c:v>
                </c:pt>
                <c:pt idx="7">
                  <c:v>0.97174362508614753</c:v>
                </c:pt>
                <c:pt idx="8">
                  <c:v>1.033302282254305</c:v>
                </c:pt>
                <c:pt idx="9">
                  <c:v>1.0245248313917841</c:v>
                </c:pt>
                <c:pt idx="10">
                  <c:v>0.99215317011927151</c:v>
                </c:pt>
                <c:pt idx="11">
                  <c:v>1.0902995082700044</c:v>
                </c:pt>
                <c:pt idx="12">
                  <c:v>1.0479940920880861</c:v>
                </c:pt>
              </c:numCache>
            </c:numRef>
          </c:val>
        </c:ser>
        <c:axId val="158819072"/>
        <c:axId val="158820608"/>
      </c:barChart>
      <c:catAx>
        <c:axId val="158819072"/>
        <c:scaling>
          <c:orientation val="minMax"/>
        </c:scaling>
        <c:axPos val="b"/>
        <c:tickLblPos val="nextTo"/>
        <c:crossAx val="158820608"/>
        <c:crosses val="autoZero"/>
        <c:auto val="1"/>
        <c:lblAlgn val="ctr"/>
        <c:lblOffset val="100"/>
      </c:catAx>
      <c:valAx>
        <c:axId val="158820608"/>
        <c:scaling>
          <c:orientation val="minMax"/>
        </c:scaling>
        <c:axPos val="l"/>
        <c:majorGridlines/>
        <c:numFmt formatCode="0.00" sourceLinked="1"/>
        <c:tickLblPos val="nextTo"/>
        <c:crossAx val="158819072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'SNB 2K FP'!$L$1:$L$2</c:f>
              <c:strCache>
                <c:ptCount val="1"/>
                <c:pt idx="0">
                  <c:v>x32 vs 32 -O2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'SNB 2K FP'!$K$3:$K$17</c:f>
              <c:strCache>
                <c:ptCount val="15"/>
                <c:pt idx="0">
                  <c:v>168.wupwise</c:v>
                </c:pt>
                <c:pt idx="1">
                  <c:v>171.swim</c:v>
                </c:pt>
                <c:pt idx="2">
                  <c:v>172.mgrid</c:v>
                </c:pt>
                <c:pt idx="3">
                  <c:v>173.applu</c:v>
                </c:pt>
                <c:pt idx="4">
                  <c:v>177.mesa</c:v>
                </c:pt>
                <c:pt idx="5">
                  <c:v>178.galgel</c:v>
                </c:pt>
                <c:pt idx="6">
                  <c:v>179.art</c:v>
                </c:pt>
                <c:pt idx="7">
                  <c:v>183.equake</c:v>
                </c:pt>
                <c:pt idx="8">
                  <c:v>187.facerec</c:v>
                </c:pt>
                <c:pt idx="9">
                  <c:v>188.ammp</c:v>
                </c:pt>
                <c:pt idx="10">
                  <c:v>189.lucas</c:v>
                </c:pt>
                <c:pt idx="11">
                  <c:v>191.fma3d</c:v>
                </c:pt>
                <c:pt idx="12">
                  <c:v>200.sixtrack</c:v>
                </c:pt>
                <c:pt idx="13">
                  <c:v>301.apsi</c:v>
                </c:pt>
                <c:pt idx="14">
                  <c:v>SPECfp2000</c:v>
                </c:pt>
              </c:strCache>
            </c:strRef>
          </c:cat>
          <c:val>
            <c:numRef>
              <c:f>'SNB 2K FP'!$L$3:$L$17</c:f>
              <c:numCache>
                <c:formatCode>0.00</c:formatCode>
                <c:ptCount val="15"/>
                <c:pt idx="0">
                  <c:v>1.044031560193434</c:v>
                </c:pt>
                <c:pt idx="1">
                  <c:v>1.0035530507228618</c:v>
                </c:pt>
                <c:pt idx="2">
                  <c:v>1.1321114929362361</c:v>
                </c:pt>
                <c:pt idx="3">
                  <c:v>0.9769319492502887</c:v>
                </c:pt>
                <c:pt idx="4">
                  <c:v>1.1523229246001563</c:v>
                </c:pt>
                <c:pt idx="5">
                  <c:v>0.88937117417918765</c:v>
                </c:pt>
                <c:pt idx="6">
                  <c:v>0.95688445345392326</c:v>
                </c:pt>
                <c:pt idx="7">
                  <c:v>1.1438250096786682</c:v>
                </c:pt>
                <c:pt idx="8">
                  <c:v>0.98993288590603778</c:v>
                </c:pt>
                <c:pt idx="9">
                  <c:v>1.061662875916098</c:v>
                </c:pt>
                <c:pt idx="10">
                  <c:v>1.1641925326135887</c:v>
                </c:pt>
                <c:pt idx="11">
                  <c:v>1.0896535580524338</c:v>
                </c:pt>
                <c:pt idx="12">
                  <c:v>0.98094612352168198</c:v>
                </c:pt>
                <c:pt idx="13">
                  <c:v>0.98317185109637961</c:v>
                </c:pt>
                <c:pt idx="14">
                  <c:v>1.037368713005449</c:v>
                </c:pt>
              </c:numCache>
            </c:numRef>
          </c:val>
        </c:ser>
        <c:ser>
          <c:idx val="1"/>
          <c:order val="1"/>
          <c:tx>
            <c:strRef>
              <c:f>'SNB 2K FP'!$M$1:$M$2</c:f>
              <c:strCache>
                <c:ptCount val="1"/>
                <c:pt idx="0">
                  <c:v>x32 vs 32 -O3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'SNB 2K FP'!$K$3:$K$17</c:f>
              <c:strCache>
                <c:ptCount val="15"/>
                <c:pt idx="0">
                  <c:v>168.wupwise</c:v>
                </c:pt>
                <c:pt idx="1">
                  <c:v>171.swim</c:v>
                </c:pt>
                <c:pt idx="2">
                  <c:v>172.mgrid</c:v>
                </c:pt>
                <c:pt idx="3">
                  <c:v>173.applu</c:v>
                </c:pt>
                <c:pt idx="4">
                  <c:v>177.mesa</c:v>
                </c:pt>
                <c:pt idx="5">
                  <c:v>178.galgel</c:v>
                </c:pt>
                <c:pt idx="6">
                  <c:v>179.art</c:v>
                </c:pt>
                <c:pt idx="7">
                  <c:v>183.equake</c:v>
                </c:pt>
                <c:pt idx="8">
                  <c:v>187.facerec</c:v>
                </c:pt>
                <c:pt idx="9">
                  <c:v>188.ammp</c:v>
                </c:pt>
                <c:pt idx="10">
                  <c:v>189.lucas</c:v>
                </c:pt>
                <c:pt idx="11">
                  <c:v>191.fma3d</c:v>
                </c:pt>
                <c:pt idx="12">
                  <c:v>200.sixtrack</c:v>
                </c:pt>
                <c:pt idx="13">
                  <c:v>301.apsi</c:v>
                </c:pt>
                <c:pt idx="14">
                  <c:v>SPECfp2000</c:v>
                </c:pt>
              </c:strCache>
            </c:strRef>
          </c:cat>
          <c:val>
            <c:numRef>
              <c:f>'SNB 2K FP'!$M$3:$M$17</c:f>
              <c:numCache>
                <c:formatCode>0.00</c:formatCode>
                <c:ptCount val="15"/>
                <c:pt idx="0">
                  <c:v>1.1287688442211061</c:v>
                </c:pt>
                <c:pt idx="1">
                  <c:v>1.0154367910185917</c:v>
                </c:pt>
                <c:pt idx="2">
                  <c:v>1.0051532411174398</c:v>
                </c:pt>
                <c:pt idx="3">
                  <c:v>1.0565684899485741</c:v>
                </c:pt>
                <c:pt idx="4">
                  <c:v>1.1150442477876075</c:v>
                </c:pt>
                <c:pt idx="5">
                  <c:v>0.9573285920657868</c:v>
                </c:pt>
                <c:pt idx="6">
                  <c:v>0.95844631733235619</c:v>
                </c:pt>
                <c:pt idx="7">
                  <c:v>1.1095223608153331</c:v>
                </c:pt>
                <c:pt idx="8">
                  <c:v>1.026471504204298</c:v>
                </c:pt>
                <c:pt idx="9">
                  <c:v>1.0504422663160442</c:v>
                </c:pt>
                <c:pt idx="10">
                  <c:v>1.1438988095238101</c:v>
                </c:pt>
                <c:pt idx="11">
                  <c:v>1.1123042505592815</c:v>
                </c:pt>
                <c:pt idx="12">
                  <c:v>0.92056650246305416</c:v>
                </c:pt>
                <c:pt idx="13">
                  <c:v>1.0208133971291813</c:v>
                </c:pt>
                <c:pt idx="14">
                  <c:v>1.0421077300444728</c:v>
                </c:pt>
              </c:numCache>
            </c:numRef>
          </c:val>
        </c:ser>
        <c:ser>
          <c:idx val="2"/>
          <c:order val="2"/>
          <c:tx>
            <c:strRef>
              <c:f>'SNB 2K FP'!$N$1:$N$2</c:f>
              <c:strCache>
                <c:ptCount val="1"/>
                <c:pt idx="0">
                  <c:v>x32 vs 64 -O2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'SNB 2K FP'!$K$3:$K$17</c:f>
              <c:strCache>
                <c:ptCount val="15"/>
                <c:pt idx="0">
                  <c:v>168.wupwise</c:v>
                </c:pt>
                <c:pt idx="1">
                  <c:v>171.swim</c:v>
                </c:pt>
                <c:pt idx="2">
                  <c:v>172.mgrid</c:v>
                </c:pt>
                <c:pt idx="3">
                  <c:v>173.applu</c:v>
                </c:pt>
                <c:pt idx="4">
                  <c:v>177.mesa</c:v>
                </c:pt>
                <c:pt idx="5">
                  <c:v>178.galgel</c:v>
                </c:pt>
                <c:pt idx="6">
                  <c:v>179.art</c:v>
                </c:pt>
                <c:pt idx="7">
                  <c:v>183.equake</c:v>
                </c:pt>
                <c:pt idx="8">
                  <c:v>187.facerec</c:v>
                </c:pt>
                <c:pt idx="9">
                  <c:v>188.ammp</c:v>
                </c:pt>
                <c:pt idx="10">
                  <c:v>189.lucas</c:v>
                </c:pt>
                <c:pt idx="11">
                  <c:v>191.fma3d</c:v>
                </c:pt>
                <c:pt idx="12">
                  <c:v>200.sixtrack</c:v>
                </c:pt>
                <c:pt idx="13">
                  <c:v>301.apsi</c:v>
                </c:pt>
                <c:pt idx="14">
                  <c:v>SPECfp2000</c:v>
                </c:pt>
              </c:strCache>
            </c:strRef>
          </c:cat>
          <c:val>
            <c:numRef>
              <c:f>'SNB 2K FP'!$N$3:$N$17</c:f>
              <c:numCache>
                <c:formatCode>0.00</c:formatCode>
                <c:ptCount val="15"/>
                <c:pt idx="0">
                  <c:v>0.92076318742985408</c:v>
                </c:pt>
                <c:pt idx="1">
                  <c:v>0.98084061789007482</c:v>
                </c:pt>
                <c:pt idx="2">
                  <c:v>0.99463267359946361</c:v>
                </c:pt>
                <c:pt idx="3">
                  <c:v>0.94362745098039391</c:v>
                </c:pt>
                <c:pt idx="4">
                  <c:v>0.98975141735717642</c:v>
                </c:pt>
                <c:pt idx="5">
                  <c:v>0.88474313551815764</c:v>
                </c:pt>
                <c:pt idx="6">
                  <c:v>1.0120392512575238</c:v>
                </c:pt>
                <c:pt idx="7">
                  <c:v>0.98812709030100332</c:v>
                </c:pt>
                <c:pt idx="8">
                  <c:v>0.86625734116390818</c:v>
                </c:pt>
                <c:pt idx="9">
                  <c:v>1.0204032062181199</c:v>
                </c:pt>
                <c:pt idx="10">
                  <c:v>0.97869658389007963</c:v>
                </c:pt>
                <c:pt idx="11">
                  <c:v>0.95841054148651428</c:v>
                </c:pt>
                <c:pt idx="12">
                  <c:v>0.94974554707379399</c:v>
                </c:pt>
                <c:pt idx="13">
                  <c:v>0.93501454898157133</c:v>
                </c:pt>
                <c:pt idx="14">
                  <c:v>0.95776212247590309</c:v>
                </c:pt>
              </c:numCache>
            </c:numRef>
          </c:val>
        </c:ser>
        <c:ser>
          <c:idx val="3"/>
          <c:order val="3"/>
          <c:tx>
            <c:strRef>
              <c:f>'SNB 2K FP'!$O$1:$O$2</c:f>
              <c:strCache>
                <c:ptCount val="1"/>
                <c:pt idx="0">
                  <c:v>x32 vs 64 -O3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'SNB 2K FP'!$K$3:$K$17</c:f>
              <c:strCache>
                <c:ptCount val="15"/>
                <c:pt idx="0">
                  <c:v>168.wupwise</c:v>
                </c:pt>
                <c:pt idx="1">
                  <c:v>171.swim</c:v>
                </c:pt>
                <c:pt idx="2">
                  <c:v>172.mgrid</c:v>
                </c:pt>
                <c:pt idx="3">
                  <c:v>173.applu</c:v>
                </c:pt>
                <c:pt idx="4">
                  <c:v>177.mesa</c:v>
                </c:pt>
                <c:pt idx="5">
                  <c:v>178.galgel</c:v>
                </c:pt>
                <c:pt idx="6">
                  <c:v>179.art</c:v>
                </c:pt>
                <c:pt idx="7">
                  <c:v>183.equake</c:v>
                </c:pt>
                <c:pt idx="8">
                  <c:v>187.facerec</c:v>
                </c:pt>
                <c:pt idx="9">
                  <c:v>188.ammp</c:v>
                </c:pt>
                <c:pt idx="10">
                  <c:v>189.lucas</c:v>
                </c:pt>
                <c:pt idx="11">
                  <c:v>191.fma3d</c:v>
                </c:pt>
                <c:pt idx="12">
                  <c:v>200.sixtrack</c:v>
                </c:pt>
                <c:pt idx="13">
                  <c:v>301.apsi</c:v>
                </c:pt>
                <c:pt idx="14">
                  <c:v>SPECfp2000</c:v>
                </c:pt>
              </c:strCache>
            </c:strRef>
          </c:cat>
          <c:val>
            <c:numRef>
              <c:f>'SNB 2K FP'!$O$3:$O$17</c:f>
              <c:numCache>
                <c:formatCode>0.00</c:formatCode>
                <c:ptCount val="15"/>
                <c:pt idx="0">
                  <c:v>0.99584372402327515</c:v>
                </c:pt>
                <c:pt idx="1">
                  <c:v>0.99336460359226486</c:v>
                </c:pt>
                <c:pt idx="2">
                  <c:v>0.91778107974244649</c:v>
                </c:pt>
                <c:pt idx="3">
                  <c:v>0.99362497252143489</c:v>
                </c:pt>
                <c:pt idx="4">
                  <c:v>1.0045558086560393</c:v>
                </c:pt>
                <c:pt idx="5">
                  <c:v>0.89655531272764988</c:v>
                </c:pt>
                <c:pt idx="6">
                  <c:v>1.0100401606425728</c:v>
                </c:pt>
                <c:pt idx="7">
                  <c:v>1.0160189441426408</c:v>
                </c:pt>
                <c:pt idx="8">
                  <c:v>0.88258133618958512</c:v>
                </c:pt>
                <c:pt idx="9">
                  <c:v>1.0066437571592184</c:v>
                </c:pt>
                <c:pt idx="10">
                  <c:v>0.96352469290549192</c:v>
                </c:pt>
                <c:pt idx="11">
                  <c:v>0.9949969981989194</c:v>
                </c:pt>
                <c:pt idx="12">
                  <c:v>0.92398022249690981</c:v>
                </c:pt>
                <c:pt idx="13">
                  <c:v>0.96429378531073451</c:v>
                </c:pt>
                <c:pt idx="14">
                  <c:v>0.96783846259349382</c:v>
                </c:pt>
              </c:numCache>
            </c:numRef>
          </c:val>
        </c:ser>
        <c:axId val="158900224"/>
        <c:axId val="158901760"/>
      </c:barChart>
      <c:catAx>
        <c:axId val="158900224"/>
        <c:scaling>
          <c:orientation val="minMax"/>
        </c:scaling>
        <c:axPos val="b"/>
        <c:tickLblPos val="nextTo"/>
        <c:crossAx val="158901760"/>
        <c:crosses val="autoZero"/>
        <c:auto val="1"/>
        <c:lblAlgn val="ctr"/>
        <c:lblOffset val="100"/>
      </c:catAx>
      <c:valAx>
        <c:axId val="158901760"/>
        <c:scaling>
          <c:orientation val="minMax"/>
        </c:scaling>
        <c:axPos val="l"/>
        <c:majorGridlines/>
        <c:numFmt formatCode="0.00" sourceLinked="1"/>
        <c:tickLblPos val="nextTo"/>
        <c:crossAx val="158900224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'SNB 2K6 INT'!$L$1:$L$2</c:f>
              <c:strCache>
                <c:ptCount val="1"/>
                <c:pt idx="0">
                  <c:v>x32 vs 32 -O2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'SNB 2K6 INT'!$K$3:$K$15</c:f>
              <c:strCache>
                <c:ptCount val="13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SPECint2006</c:v>
                </c:pt>
              </c:strCache>
            </c:strRef>
          </c:cat>
          <c:val>
            <c:numRef>
              <c:f>'SNB 2K6 INT'!$L$3:$L$15</c:f>
              <c:numCache>
                <c:formatCode>0.00</c:formatCode>
                <c:ptCount val="13"/>
                <c:pt idx="0">
                  <c:v>1.0317919075144455</c:v>
                </c:pt>
                <c:pt idx="1">
                  <c:v>1.0815450643776823</c:v>
                </c:pt>
                <c:pt idx="2">
                  <c:v>0.98567335243553156</c:v>
                </c:pt>
                <c:pt idx="3">
                  <c:v>1.0134357005758157</c:v>
                </c:pt>
                <c:pt idx="4">
                  <c:v>0.99633699633699557</c:v>
                </c:pt>
                <c:pt idx="5">
                  <c:v>1</c:v>
                </c:pt>
                <c:pt idx="6">
                  <c:v>0.97101449275362361</c:v>
                </c:pt>
                <c:pt idx="7">
                  <c:v>1.149012567324956</c:v>
                </c:pt>
                <c:pt idx="8">
                  <c:v>1.2545045045045047</c:v>
                </c:pt>
                <c:pt idx="9">
                  <c:v>1.1169811320754717</c:v>
                </c:pt>
                <c:pt idx="10">
                  <c:v>1.1776649746192893</c:v>
                </c:pt>
                <c:pt idx="11">
                  <c:v>1.0853994490358128</c:v>
                </c:pt>
                <c:pt idx="12">
                  <c:v>1.0686963918373198</c:v>
                </c:pt>
              </c:numCache>
            </c:numRef>
          </c:val>
        </c:ser>
        <c:ser>
          <c:idx val="1"/>
          <c:order val="1"/>
          <c:tx>
            <c:strRef>
              <c:f>'SNB 2K6 INT'!$M$1:$M$2</c:f>
              <c:strCache>
                <c:ptCount val="1"/>
                <c:pt idx="0">
                  <c:v>x32 vs 32 -O3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'SNB 2K6 INT'!$K$3:$K$15</c:f>
              <c:strCache>
                <c:ptCount val="13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SPECint2006</c:v>
                </c:pt>
              </c:strCache>
            </c:strRef>
          </c:cat>
          <c:val>
            <c:numRef>
              <c:f>'SNB 2K6 INT'!$M$3:$M$15</c:f>
              <c:numCache>
                <c:formatCode>0.00</c:formatCode>
                <c:ptCount val="13"/>
                <c:pt idx="0">
                  <c:v>1.0467836257309939</c:v>
                </c:pt>
                <c:pt idx="1">
                  <c:v>1.1371681415929202</c:v>
                </c:pt>
                <c:pt idx="2">
                  <c:v>1.0464480874316939</c:v>
                </c:pt>
                <c:pt idx="3">
                  <c:v>1.0054347826086909</c:v>
                </c:pt>
                <c:pt idx="4">
                  <c:v>0.99622641509433951</c:v>
                </c:pt>
                <c:pt idx="5">
                  <c:v>1.0162601626016261</c:v>
                </c:pt>
                <c:pt idx="6">
                  <c:v>0.98576512455516008</c:v>
                </c:pt>
                <c:pt idx="7">
                  <c:v>1.2700729927007326</c:v>
                </c:pt>
                <c:pt idx="8">
                  <c:v>1.3086680761099359</c:v>
                </c:pt>
                <c:pt idx="9">
                  <c:v>1.1194029850746268</c:v>
                </c:pt>
                <c:pt idx="10">
                  <c:v>1.1698113207547169</c:v>
                </c:pt>
                <c:pt idx="11">
                  <c:v>1.0739795918367347</c:v>
                </c:pt>
                <c:pt idx="12">
                  <c:v>1.0934623694530221</c:v>
                </c:pt>
              </c:numCache>
            </c:numRef>
          </c:val>
        </c:ser>
        <c:ser>
          <c:idx val="2"/>
          <c:order val="2"/>
          <c:tx>
            <c:strRef>
              <c:f>'SNB 2K6 INT'!$N$1:$N$2</c:f>
              <c:strCache>
                <c:ptCount val="1"/>
                <c:pt idx="0">
                  <c:v>x32 vs 64 -O2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'SNB 2K6 INT'!$K$3:$K$15</c:f>
              <c:strCache>
                <c:ptCount val="13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SPECint2006</c:v>
                </c:pt>
              </c:strCache>
            </c:strRef>
          </c:cat>
          <c:val>
            <c:numRef>
              <c:f>'SNB 2K6 INT'!$N$3:$N$15</c:f>
              <c:numCache>
                <c:formatCode>0.00</c:formatCode>
                <c:ptCount val="13"/>
                <c:pt idx="0">
                  <c:v>1.0438596491228058</c:v>
                </c:pt>
                <c:pt idx="1">
                  <c:v>0.98823529411764566</c:v>
                </c:pt>
                <c:pt idx="2">
                  <c:v>1.0424242424242383</c:v>
                </c:pt>
                <c:pt idx="3">
                  <c:v>1.458563535911602</c:v>
                </c:pt>
                <c:pt idx="4">
                  <c:v>0.97841726618705027</c:v>
                </c:pt>
                <c:pt idx="5">
                  <c:v>0.92490118577074931</c:v>
                </c:pt>
                <c:pt idx="6">
                  <c:v>0.95714285714285763</c:v>
                </c:pt>
                <c:pt idx="7">
                  <c:v>1.0174880763116061</c:v>
                </c:pt>
                <c:pt idx="8">
                  <c:v>1.1184738955823295</c:v>
                </c:pt>
                <c:pt idx="9">
                  <c:v>1.2131147540983598</c:v>
                </c:pt>
                <c:pt idx="10">
                  <c:v>1.0593607305936072</c:v>
                </c:pt>
                <c:pt idx="11">
                  <c:v>1.1098591549295773</c:v>
                </c:pt>
                <c:pt idx="12">
                  <c:v>1.0681193383336169</c:v>
                </c:pt>
              </c:numCache>
            </c:numRef>
          </c:val>
        </c:ser>
        <c:ser>
          <c:idx val="3"/>
          <c:order val="3"/>
          <c:tx>
            <c:strRef>
              <c:f>'SNB 2K6 INT'!$O$1:$O$2</c:f>
              <c:strCache>
                <c:ptCount val="1"/>
                <c:pt idx="0">
                  <c:v>x32 vs 64 -O3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'SNB 2K6 INT'!$K$3:$K$15</c:f>
              <c:strCache>
                <c:ptCount val="13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SPECint2006</c:v>
                </c:pt>
              </c:strCache>
            </c:strRef>
          </c:cat>
          <c:val>
            <c:numRef>
              <c:f>'SNB 2K6 INT'!$O$3:$O$15</c:f>
              <c:numCache>
                <c:formatCode>0.00</c:formatCode>
                <c:ptCount val="13"/>
                <c:pt idx="0">
                  <c:v>1.0686567164179104</c:v>
                </c:pt>
                <c:pt idx="1">
                  <c:v>1.0039062499999953</c:v>
                </c:pt>
                <c:pt idx="2">
                  <c:v>1.1331360946745559</c:v>
                </c:pt>
                <c:pt idx="3">
                  <c:v>1.48</c:v>
                </c:pt>
                <c:pt idx="4">
                  <c:v>0.97058823529411764</c:v>
                </c:pt>
                <c:pt idx="5">
                  <c:v>0.93984962406015204</c:v>
                </c:pt>
                <c:pt idx="6">
                  <c:v>0.95189003436426256</c:v>
                </c:pt>
                <c:pt idx="7">
                  <c:v>1.0028818443804033</c:v>
                </c:pt>
                <c:pt idx="8">
                  <c:v>1.1679245283018869</c:v>
                </c:pt>
                <c:pt idx="9">
                  <c:v>1.2195121951219512</c:v>
                </c:pt>
                <c:pt idx="10">
                  <c:v>1.0553191489361702</c:v>
                </c:pt>
                <c:pt idx="11">
                  <c:v>1.137837837837838</c:v>
                </c:pt>
                <c:pt idx="12">
                  <c:v>1.0856067100875741</c:v>
                </c:pt>
              </c:numCache>
            </c:numRef>
          </c:val>
        </c:ser>
        <c:axId val="158952832"/>
        <c:axId val="158987392"/>
      </c:barChart>
      <c:catAx>
        <c:axId val="158952832"/>
        <c:scaling>
          <c:orientation val="minMax"/>
        </c:scaling>
        <c:axPos val="b"/>
        <c:tickLblPos val="nextTo"/>
        <c:crossAx val="158987392"/>
        <c:crosses val="autoZero"/>
        <c:auto val="1"/>
        <c:lblAlgn val="ctr"/>
        <c:lblOffset val="100"/>
      </c:catAx>
      <c:valAx>
        <c:axId val="158987392"/>
        <c:scaling>
          <c:orientation val="minMax"/>
        </c:scaling>
        <c:axPos val="l"/>
        <c:majorGridlines/>
        <c:numFmt formatCode="0.00" sourceLinked="1"/>
        <c:tickLblPos val="nextTo"/>
        <c:crossAx val="158952832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'SNB 2K6 FP'!$L$1:$L$2</c:f>
              <c:strCache>
                <c:ptCount val="1"/>
                <c:pt idx="0">
                  <c:v>x32 vs 32 -O2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'SNB 2K6 FP'!$K$3:$K$20</c:f>
              <c:strCache>
                <c:ptCount val="18"/>
                <c:pt idx="0">
                  <c:v>410.bwaves</c:v>
                </c:pt>
                <c:pt idx="1">
                  <c:v>416.gamess</c:v>
                </c:pt>
                <c:pt idx="2">
                  <c:v>433.milc</c:v>
                </c:pt>
                <c:pt idx="3">
                  <c:v>434.zeusmp</c:v>
                </c:pt>
                <c:pt idx="4">
                  <c:v>435.gromacs</c:v>
                </c:pt>
                <c:pt idx="5">
                  <c:v>436.cactusADM</c:v>
                </c:pt>
                <c:pt idx="6">
                  <c:v>437.leslie3d</c:v>
                </c:pt>
                <c:pt idx="7">
                  <c:v>444.namd</c:v>
                </c:pt>
                <c:pt idx="8">
                  <c:v>447.dealII</c:v>
                </c:pt>
                <c:pt idx="9">
                  <c:v>450.soplex</c:v>
                </c:pt>
                <c:pt idx="10">
                  <c:v>453.povray</c:v>
                </c:pt>
                <c:pt idx="11">
                  <c:v>454.calculix</c:v>
                </c:pt>
                <c:pt idx="12">
                  <c:v>459.GemsFDTD</c:v>
                </c:pt>
                <c:pt idx="13">
                  <c:v>465.tonto</c:v>
                </c:pt>
                <c:pt idx="14">
                  <c:v>470.lbm</c:v>
                </c:pt>
                <c:pt idx="15">
                  <c:v>481.wrf</c:v>
                </c:pt>
                <c:pt idx="16">
                  <c:v>482.sphinx3</c:v>
                </c:pt>
                <c:pt idx="17">
                  <c:v>SPECfp2006</c:v>
                </c:pt>
              </c:strCache>
            </c:strRef>
          </c:cat>
          <c:val>
            <c:numRef>
              <c:f>'SNB 2K6 FP'!$L$3:$L$20</c:f>
              <c:numCache>
                <c:formatCode>0.00</c:formatCode>
                <c:ptCount val="18"/>
                <c:pt idx="0">
                  <c:v>1.1216494845360825</c:v>
                </c:pt>
                <c:pt idx="1">
                  <c:v>1.05</c:v>
                </c:pt>
                <c:pt idx="2">
                  <c:v>1.046875</c:v>
                </c:pt>
                <c:pt idx="3">
                  <c:v>0.9758620689655173</c:v>
                </c:pt>
                <c:pt idx="4">
                  <c:v>1.0940170940170941</c:v>
                </c:pt>
                <c:pt idx="5">
                  <c:v>1.1428571428571441</c:v>
                </c:pt>
                <c:pt idx="6">
                  <c:v>1.003690036900369</c:v>
                </c:pt>
                <c:pt idx="7">
                  <c:v>1.0727272727272728</c:v>
                </c:pt>
                <c:pt idx="8">
                  <c:v>1.3058823529411758</c:v>
                </c:pt>
                <c:pt idx="9">
                  <c:v>1.015228426395939</c:v>
                </c:pt>
                <c:pt idx="10">
                  <c:v>1.1597633136094636</c:v>
                </c:pt>
                <c:pt idx="11">
                  <c:v>1.0078125</c:v>
                </c:pt>
                <c:pt idx="12">
                  <c:v>1.2813688212927761</c:v>
                </c:pt>
                <c:pt idx="13">
                  <c:v>1.206896551724135</c:v>
                </c:pt>
                <c:pt idx="14">
                  <c:v>1.0647359454855201</c:v>
                </c:pt>
                <c:pt idx="15">
                  <c:v>0.92788461538461564</c:v>
                </c:pt>
                <c:pt idx="16">
                  <c:v>1.0222772277227723</c:v>
                </c:pt>
                <c:pt idx="17">
                  <c:v>1.0836774213261395</c:v>
                </c:pt>
              </c:numCache>
            </c:numRef>
          </c:val>
        </c:ser>
        <c:ser>
          <c:idx val="1"/>
          <c:order val="1"/>
          <c:tx>
            <c:strRef>
              <c:f>'SNB 2K6 FP'!$M$1:$M$2</c:f>
              <c:strCache>
                <c:ptCount val="1"/>
                <c:pt idx="0">
                  <c:v>x32 vs 32 -O3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'SNB 2K6 FP'!$K$3:$K$20</c:f>
              <c:strCache>
                <c:ptCount val="18"/>
                <c:pt idx="0">
                  <c:v>410.bwaves</c:v>
                </c:pt>
                <c:pt idx="1">
                  <c:v>416.gamess</c:v>
                </c:pt>
                <c:pt idx="2">
                  <c:v>433.milc</c:v>
                </c:pt>
                <c:pt idx="3">
                  <c:v>434.zeusmp</c:v>
                </c:pt>
                <c:pt idx="4">
                  <c:v>435.gromacs</c:v>
                </c:pt>
                <c:pt idx="5">
                  <c:v>436.cactusADM</c:v>
                </c:pt>
                <c:pt idx="6">
                  <c:v>437.leslie3d</c:v>
                </c:pt>
                <c:pt idx="7">
                  <c:v>444.namd</c:v>
                </c:pt>
                <c:pt idx="8">
                  <c:v>447.dealII</c:v>
                </c:pt>
                <c:pt idx="9">
                  <c:v>450.soplex</c:v>
                </c:pt>
                <c:pt idx="10">
                  <c:v>453.povray</c:v>
                </c:pt>
                <c:pt idx="11">
                  <c:v>454.calculix</c:v>
                </c:pt>
                <c:pt idx="12">
                  <c:v>459.GemsFDTD</c:v>
                </c:pt>
                <c:pt idx="13">
                  <c:v>465.tonto</c:v>
                </c:pt>
                <c:pt idx="14">
                  <c:v>470.lbm</c:v>
                </c:pt>
                <c:pt idx="15">
                  <c:v>481.wrf</c:v>
                </c:pt>
                <c:pt idx="16">
                  <c:v>482.sphinx3</c:v>
                </c:pt>
                <c:pt idx="17">
                  <c:v>SPECfp2006</c:v>
                </c:pt>
              </c:strCache>
            </c:strRef>
          </c:cat>
          <c:val>
            <c:numRef>
              <c:f>'SNB 2K6 FP'!$M$3:$M$20</c:f>
              <c:numCache>
                <c:formatCode>0.00</c:formatCode>
                <c:ptCount val="18"/>
                <c:pt idx="0">
                  <c:v>1.1317991631799158</c:v>
                </c:pt>
                <c:pt idx="1">
                  <c:v>1.0925266903914559</c:v>
                </c:pt>
                <c:pt idx="2">
                  <c:v>1.098245614035088</c:v>
                </c:pt>
                <c:pt idx="3">
                  <c:v>1.0310559006211206</c:v>
                </c:pt>
                <c:pt idx="4">
                  <c:v>1.1212121212121242</c:v>
                </c:pt>
                <c:pt idx="5">
                  <c:v>1.2154696132596625</c:v>
                </c:pt>
                <c:pt idx="6">
                  <c:v>1.0596590909090882</c:v>
                </c:pt>
                <c:pt idx="7">
                  <c:v>1.0488888888888901</c:v>
                </c:pt>
                <c:pt idx="8">
                  <c:v>1.18604651162791</c:v>
                </c:pt>
                <c:pt idx="9">
                  <c:v>1.009900990099007</c:v>
                </c:pt>
                <c:pt idx="10">
                  <c:v>1.1796407185628739</c:v>
                </c:pt>
                <c:pt idx="11">
                  <c:v>1.1282051282051309</c:v>
                </c:pt>
                <c:pt idx="12">
                  <c:v>1.2105263157894677</c:v>
                </c:pt>
                <c:pt idx="13">
                  <c:v>1.2107843137254872</c:v>
                </c:pt>
                <c:pt idx="14">
                  <c:v>1.1050788091068331</c:v>
                </c:pt>
                <c:pt idx="15">
                  <c:v>0.95272727272727364</c:v>
                </c:pt>
                <c:pt idx="16">
                  <c:v>1.0982142857142858</c:v>
                </c:pt>
                <c:pt idx="17">
                  <c:v>1.1081415338817318</c:v>
                </c:pt>
              </c:numCache>
            </c:numRef>
          </c:val>
        </c:ser>
        <c:ser>
          <c:idx val="2"/>
          <c:order val="2"/>
          <c:tx>
            <c:strRef>
              <c:f>'SNB 2K6 FP'!$N$1:$N$2</c:f>
              <c:strCache>
                <c:ptCount val="1"/>
                <c:pt idx="0">
                  <c:v>x32 vs 64 -O2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'SNB 2K6 FP'!$K$3:$K$20</c:f>
              <c:strCache>
                <c:ptCount val="18"/>
                <c:pt idx="0">
                  <c:v>410.bwaves</c:v>
                </c:pt>
                <c:pt idx="1">
                  <c:v>416.gamess</c:v>
                </c:pt>
                <c:pt idx="2">
                  <c:v>433.milc</c:v>
                </c:pt>
                <c:pt idx="3">
                  <c:v>434.zeusmp</c:v>
                </c:pt>
                <c:pt idx="4">
                  <c:v>435.gromacs</c:v>
                </c:pt>
                <c:pt idx="5">
                  <c:v>436.cactusADM</c:v>
                </c:pt>
                <c:pt idx="6">
                  <c:v>437.leslie3d</c:v>
                </c:pt>
                <c:pt idx="7">
                  <c:v>444.namd</c:v>
                </c:pt>
                <c:pt idx="8">
                  <c:v>447.dealII</c:v>
                </c:pt>
                <c:pt idx="9">
                  <c:v>450.soplex</c:v>
                </c:pt>
                <c:pt idx="10">
                  <c:v>453.povray</c:v>
                </c:pt>
                <c:pt idx="11">
                  <c:v>454.calculix</c:v>
                </c:pt>
                <c:pt idx="12">
                  <c:v>459.GemsFDTD</c:v>
                </c:pt>
                <c:pt idx="13">
                  <c:v>465.tonto</c:v>
                </c:pt>
                <c:pt idx="14">
                  <c:v>470.lbm</c:v>
                </c:pt>
                <c:pt idx="15">
                  <c:v>481.wrf</c:v>
                </c:pt>
                <c:pt idx="16">
                  <c:v>482.sphinx3</c:v>
                </c:pt>
                <c:pt idx="17">
                  <c:v>SPECfp2006</c:v>
                </c:pt>
              </c:strCache>
            </c:strRef>
          </c:cat>
          <c:val>
            <c:numRef>
              <c:f>'SNB 2K6 FP'!$N$3:$N$20</c:f>
              <c:numCache>
                <c:formatCode>0.00</c:formatCode>
                <c:ptCount val="18"/>
                <c:pt idx="0">
                  <c:v>0.89326765188834156</c:v>
                </c:pt>
                <c:pt idx="1">
                  <c:v>0.96625766871165497</c:v>
                </c:pt>
                <c:pt idx="2">
                  <c:v>0.96057347670250903</c:v>
                </c:pt>
                <c:pt idx="3">
                  <c:v>0.96258503401360562</c:v>
                </c:pt>
                <c:pt idx="4">
                  <c:v>0.98084291187739459</c:v>
                </c:pt>
                <c:pt idx="5">
                  <c:v>0.97049180327869156</c:v>
                </c:pt>
                <c:pt idx="6">
                  <c:v>0.94444444444444464</c:v>
                </c:pt>
                <c:pt idx="7">
                  <c:v>1</c:v>
                </c:pt>
                <c:pt idx="8">
                  <c:v>1.0647482014388487</c:v>
                </c:pt>
                <c:pt idx="9">
                  <c:v>1.0282776349614426</c:v>
                </c:pt>
                <c:pt idx="10">
                  <c:v>1</c:v>
                </c:pt>
                <c:pt idx="11">
                  <c:v>0.83225806451612905</c:v>
                </c:pt>
                <c:pt idx="12">
                  <c:v>0.93611111111111123</c:v>
                </c:pt>
                <c:pt idx="13">
                  <c:v>0.91760299625468311</c:v>
                </c:pt>
                <c:pt idx="14">
                  <c:v>0.99522292993630346</c:v>
                </c:pt>
                <c:pt idx="15">
                  <c:v>0.91037735849056611</c:v>
                </c:pt>
                <c:pt idx="16">
                  <c:v>0.99758454106279992</c:v>
                </c:pt>
                <c:pt idx="17">
                  <c:v>0.9608963281686258</c:v>
                </c:pt>
              </c:numCache>
            </c:numRef>
          </c:val>
        </c:ser>
        <c:ser>
          <c:idx val="3"/>
          <c:order val="3"/>
          <c:tx>
            <c:strRef>
              <c:f>'SNB 2K6 FP'!$O$1:$O$2</c:f>
              <c:strCache>
                <c:ptCount val="1"/>
                <c:pt idx="0">
                  <c:v>x32 vs 64 -O3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'SNB 2K6 FP'!$K$3:$K$20</c:f>
              <c:strCache>
                <c:ptCount val="18"/>
                <c:pt idx="0">
                  <c:v>410.bwaves</c:v>
                </c:pt>
                <c:pt idx="1">
                  <c:v>416.gamess</c:v>
                </c:pt>
                <c:pt idx="2">
                  <c:v>433.milc</c:v>
                </c:pt>
                <c:pt idx="3">
                  <c:v>434.zeusmp</c:v>
                </c:pt>
                <c:pt idx="4">
                  <c:v>435.gromacs</c:v>
                </c:pt>
                <c:pt idx="5">
                  <c:v>436.cactusADM</c:v>
                </c:pt>
                <c:pt idx="6">
                  <c:v>437.leslie3d</c:v>
                </c:pt>
                <c:pt idx="7">
                  <c:v>444.namd</c:v>
                </c:pt>
                <c:pt idx="8">
                  <c:v>447.dealII</c:v>
                </c:pt>
                <c:pt idx="9">
                  <c:v>450.soplex</c:v>
                </c:pt>
                <c:pt idx="10">
                  <c:v>453.povray</c:v>
                </c:pt>
                <c:pt idx="11">
                  <c:v>454.calculix</c:v>
                </c:pt>
                <c:pt idx="12">
                  <c:v>459.GemsFDTD</c:v>
                </c:pt>
                <c:pt idx="13">
                  <c:v>465.tonto</c:v>
                </c:pt>
                <c:pt idx="14">
                  <c:v>470.lbm</c:v>
                </c:pt>
                <c:pt idx="15">
                  <c:v>481.wrf</c:v>
                </c:pt>
                <c:pt idx="16">
                  <c:v>482.sphinx3</c:v>
                </c:pt>
                <c:pt idx="17">
                  <c:v>SPECfp2006</c:v>
                </c:pt>
              </c:strCache>
            </c:strRef>
          </c:cat>
          <c:val>
            <c:numRef>
              <c:f>'SNB 2K6 FP'!$O$3:$O$20</c:f>
              <c:numCache>
                <c:formatCode>0.00</c:formatCode>
                <c:ptCount val="18"/>
                <c:pt idx="0">
                  <c:v>0.94580419580419584</c:v>
                </c:pt>
                <c:pt idx="1">
                  <c:v>0.98397435897435859</c:v>
                </c:pt>
                <c:pt idx="2">
                  <c:v>1.0756013745704458</c:v>
                </c:pt>
                <c:pt idx="3">
                  <c:v>0.96793002915451964</c:v>
                </c:pt>
                <c:pt idx="4">
                  <c:v>1.0077821011673151</c:v>
                </c:pt>
                <c:pt idx="5">
                  <c:v>1.111111111111112</c:v>
                </c:pt>
                <c:pt idx="6">
                  <c:v>0.93249999999999988</c:v>
                </c:pt>
                <c:pt idx="7">
                  <c:v>1.0042553191489363</c:v>
                </c:pt>
                <c:pt idx="8">
                  <c:v>1.1333333333333333</c:v>
                </c:pt>
                <c:pt idx="9">
                  <c:v>1.0329113924050604</c:v>
                </c:pt>
                <c:pt idx="10">
                  <c:v>1.0154639175257718</c:v>
                </c:pt>
                <c:pt idx="11">
                  <c:v>0.9565217391304347</c:v>
                </c:pt>
                <c:pt idx="12">
                  <c:v>0.94780219780219788</c:v>
                </c:pt>
                <c:pt idx="13">
                  <c:v>0.91821561338290003</c:v>
                </c:pt>
                <c:pt idx="14">
                  <c:v>0.99841772151898656</c:v>
                </c:pt>
                <c:pt idx="15">
                  <c:v>0.96323529411764708</c:v>
                </c:pt>
                <c:pt idx="16">
                  <c:v>1.0271398747390397</c:v>
                </c:pt>
                <c:pt idx="17">
                  <c:v>0.99959566054168303</c:v>
                </c:pt>
              </c:numCache>
            </c:numRef>
          </c:val>
        </c:ser>
        <c:axId val="159407104"/>
        <c:axId val="159441664"/>
      </c:barChart>
      <c:catAx>
        <c:axId val="159407104"/>
        <c:scaling>
          <c:orientation val="minMax"/>
        </c:scaling>
        <c:axPos val="b"/>
        <c:tickLblPos val="nextTo"/>
        <c:crossAx val="159441664"/>
        <c:crosses val="autoZero"/>
        <c:auto val="1"/>
        <c:lblAlgn val="ctr"/>
        <c:lblOffset val="100"/>
      </c:catAx>
      <c:valAx>
        <c:axId val="159441664"/>
        <c:scaling>
          <c:orientation val="minMax"/>
        </c:scaling>
        <c:axPos val="l"/>
        <c:majorGridlines/>
        <c:numFmt formatCode="0.00" sourceLinked="1"/>
        <c:tickLblPos val="nextTo"/>
        <c:crossAx val="159407104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'SNB PIC 2K INT'!$L$1:$L$2</c:f>
              <c:strCache>
                <c:ptCount val="1"/>
                <c:pt idx="0">
                  <c:v>x32 vs 32 -O2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'SNB PIC 2K INT'!$K$3:$K$15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253.perlbmk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SPECint2000</c:v>
                </c:pt>
              </c:strCache>
            </c:strRef>
          </c:cat>
          <c:val>
            <c:numRef>
              <c:f>'SNB PIC 2K INT'!$L$3:$L$15</c:f>
              <c:numCache>
                <c:formatCode>0.00</c:formatCode>
                <c:ptCount val="13"/>
                <c:pt idx="0">
                  <c:v>1.0482908301682041</c:v>
                </c:pt>
                <c:pt idx="1">
                  <c:v>1.0540452014412089</c:v>
                </c:pt>
                <c:pt idx="2">
                  <c:v>1.0570966250577898</c:v>
                </c:pt>
                <c:pt idx="3">
                  <c:v>0.99708994708994658</c:v>
                </c:pt>
                <c:pt idx="4">
                  <c:v>1.492963409730599</c:v>
                </c:pt>
                <c:pt idx="5">
                  <c:v>1.294792586054722</c:v>
                </c:pt>
                <c:pt idx="6">
                  <c:v>1.4099737532808367</c:v>
                </c:pt>
                <c:pt idx="7">
                  <c:v>1.1744680851063829</c:v>
                </c:pt>
                <c:pt idx="8">
                  <c:v>1.2120679554774458</c:v>
                </c:pt>
                <c:pt idx="9">
                  <c:v>1.3002595904239977</c:v>
                </c:pt>
                <c:pt idx="10">
                  <c:v>1.2111650485436878</c:v>
                </c:pt>
                <c:pt idx="11">
                  <c:v>1.1577479076845041</c:v>
                </c:pt>
                <c:pt idx="12">
                  <c:v>1.1921260257523341</c:v>
                </c:pt>
              </c:numCache>
            </c:numRef>
          </c:val>
        </c:ser>
        <c:ser>
          <c:idx val="1"/>
          <c:order val="1"/>
          <c:tx>
            <c:strRef>
              <c:f>'SNB PIC 2K INT'!$M$1:$M$2</c:f>
              <c:strCache>
                <c:ptCount val="1"/>
                <c:pt idx="0">
                  <c:v>x32 vs 32 -O3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'SNB PIC 2K INT'!$K$3:$K$15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253.perlbmk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SPECint2000</c:v>
                </c:pt>
              </c:strCache>
            </c:strRef>
          </c:cat>
          <c:val>
            <c:numRef>
              <c:f>'SNB PIC 2K INT'!$M$3:$M$15</c:f>
              <c:numCache>
                <c:formatCode>0.00</c:formatCode>
                <c:ptCount val="13"/>
                <c:pt idx="0">
                  <c:v>1.0325680726107849</c:v>
                </c:pt>
                <c:pt idx="1">
                  <c:v>1.0372967803634014</c:v>
                </c:pt>
                <c:pt idx="2">
                  <c:v>1.1324033844042991</c:v>
                </c:pt>
                <c:pt idx="3">
                  <c:v>1.0126548905879238</c:v>
                </c:pt>
                <c:pt idx="4">
                  <c:v>1.4735586481113319</c:v>
                </c:pt>
                <c:pt idx="5">
                  <c:v>1.2975352112676031</c:v>
                </c:pt>
                <c:pt idx="6">
                  <c:v>1.4782716662527937</c:v>
                </c:pt>
                <c:pt idx="7">
                  <c:v>1.1400233372228699</c:v>
                </c:pt>
                <c:pt idx="8">
                  <c:v>1.312267657992565</c:v>
                </c:pt>
                <c:pt idx="9">
                  <c:v>1.3940141931502623</c:v>
                </c:pt>
                <c:pt idx="10">
                  <c:v>1.2273276904473955</c:v>
                </c:pt>
                <c:pt idx="11">
                  <c:v>1.1346341463414633</c:v>
                </c:pt>
                <c:pt idx="12">
                  <c:v>1.2123520283513265</c:v>
                </c:pt>
              </c:numCache>
            </c:numRef>
          </c:val>
        </c:ser>
        <c:ser>
          <c:idx val="2"/>
          <c:order val="2"/>
          <c:tx>
            <c:strRef>
              <c:f>'SNB PIC 2K INT'!$N$1:$N$2</c:f>
              <c:strCache>
                <c:ptCount val="1"/>
                <c:pt idx="0">
                  <c:v>x32 vs 64 -O2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'SNB PIC 2K INT'!$K$3:$K$15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253.perlbmk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SPECint2000</c:v>
                </c:pt>
              </c:strCache>
            </c:strRef>
          </c:cat>
          <c:val>
            <c:numRef>
              <c:f>'SNB PIC 2K INT'!$N$3:$N$15</c:f>
              <c:numCache>
                <c:formatCode>0.00</c:formatCode>
                <c:ptCount val="13"/>
                <c:pt idx="0">
                  <c:v>0.887459807073955</c:v>
                </c:pt>
                <c:pt idx="1">
                  <c:v>1.0578566732412886</c:v>
                </c:pt>
                <c:pt idx="2">
                  <c:v>1.0083792723263498</c:v>
                </c:pt>
                <c:pt idx="3">
                  <c:v>1.2791447480061078</c:v>
                </c:pt>
                <c:pt idx="4">
                  <c:v>0.94119138149556403</c:v>
                </c:pt>
                <c:pt idx="5">
                  <c:v>1.167064439140812</c:v>
                </c:pt>
                <c:pt idx="6">
                  <c:v>0.99518340125972549</c:v>
                </c:pt>
                <c:pt idx="7">
                  <c:v>1.0117831893165761</c:v>
                </c:pt>
                <c:pt idx="8">
                  <c:v>1.0245110175786079</c:v>
                </c:pt>
                <c:pt idx="9">
                  <c:v>1.0002218770800948</c:v>
                </c:pt>
                <c:pt idx="10">
                  <c:v>1.0131979695431481</c:v>
                </c:pt>
                <c:pt idx="11">
                  <c:v>1.0858705994291138</c:v>
                </c:pt>
                <c:pt idx="12">
                  <c:v>1.034937176696515</c:v>
                </c:pt>
              </c:numCache>
            </c:numRef>
          </c:val>
        </c:ser>
        <c:ser>
          <c:idx val="3"/>
          <c:order val="3"/>
          <c:tx>
            <c:strRef>
              <c:f>'SNB PIC 2K INT'!$O$1:$O$2</c:f>
              <c:strCache>
                <c:ptCount val="1"/>
                <c:pt idx="0">
                  <c:v>x32 vs 64 -O3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'SNB PIC 2K INT'!$K$3:$K$15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253.perlbmk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SPECint2000</c:v>
                </c:pt>
              </c:strCache>
            </c:strRef>
          </c:cat>
          <c:val>
            <c:numRef>
              <c:f>'SNB PIC 2K INT'!$O$3:$O$15</c:f>
              <c:numCache>
                <c:formatCode>0.00</c:formatCode>
                <c:ptCount val="13"/>
                <c:pt idx="0">
                  <c:v>0.9101176470588237</c:v>
                </c:pt>
                <c:pt idx="1">
                  <c:v>1.0517129928894609</c:v>
                </c:pt>
                <c:pt idx="2">
                  <c:v>1.0672413793103448</c:v>
                </c:pt>
                <c:pt idx="3">
                  <c:v>1.3151857558637221</c:v>
                </c:pt>
                <c:pt idx="4">
                  <c:v>0.95147625160462135</c:v>
                </c:pt>
                <c:pt idx="5">
                  <c:v>1.1620023649980351</c:v>
                </c:pt>
                <c:pt idx="6">
                  <c:v>1.0032018874283757</c:v>
                </c:pt>
                <c:pt idx="7">
                  <c:v>1.0297760210803688</c:v>
                </c:pt>
                <c:pt idx="8">
                  <c:v>1.0384898259377329</c:v>
                </c:pt>
                <c:pt idx="9">
                  <c:v>1.0013297872340365</c:v>
                </c:pt>
                <c:pt idx="10">
                  <c:v>0.99477295001633448</c:v>
                </c:pt>
                <c:pt idx="11">
                  <c:v>1.0953614315987761</c:v>
                </c:pt>
                <c:pt idx="12">
                  <c:v>1.0471770527493756</c:v>
                </c:pt>
              </c:numCache>
            </c:numRef>
          </c:val>
        </c:ser>
        <c:axId val="159328896"/>
        <c:axId val="159342976"/>
      </c:barChart>
      <c:catAx>
        <c:axId val="159328896"/>
        <c:scaling>
          <c:orientation val="minMax"/>
        </c:scaling>
        <c:axPos val="b"/>
        <c:tickLblPos val="nextTo"/>
        <c:crossAx val="159342976"/>
        <c:crosses val="autoZero"/>
        <c:auto val="1"/>
        <c:lblAlgn val="ctr"/>
        <c:lblOffset val="100"/>
      </c:catAx>
      <c:valAx>
        <c:axId val="159342976"/>
        <c:scaling>
          <c:orientation val="minMax"/>
        </c:scaling>
        <c:axPos val="l"/>
        <c:majorGridlines/>
        <c:numFmt formatCode="0.00" sourceLinked="1"/>
        <c:tickLblPos val="nextTo"/>
        <c:crossAx val="159328896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'SNB PIC 2K FP'!$L$1:$L$2</c:f>
              <c:strCache>
                <c:ptCount val="1"/>
                <c:pt idx="0">
                  <c:v>x32 vs 32 -O2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'SNB PIC 2K FP'!$K$3:$K$17</c:f>
              <c:strCache>
                <c:ptCount val="15"/>
                <c:pt idx="0">
                  <c:v>168.wupwise</c:v>
                </c:pt>
                <c:pt idx="1">
                  <c:v>171.swim</c:v>
                </c:pt>
                <c:pt idx="2">
                  <c:v>172.mgrid</c:v>
                </c:pt>
                <c:pt idx="3">
                  <c:v>173.applu</c:v>
                </c:pt>
                <c:pt idx="4">
                  <c:v>177.mesa</c:v>
                </c:pt>
                <c:pt idx="5">
                  <c:v>178.galgel</c:v>
                </c:pt>
                <c:pt idx="6">
                  <c:v>179.art</c:v>
                </c:pt>
                <c:pt idx="7">
                  <c:v>183.equake</c:v>
                </c:pt>
                <c:pt idx="8">
                  <c:v>187.facerec</c:v>
                </c:pt>
                <c:pt idx="9">
                  <c:v>188.ammp</c:v>
                </c:pt>
                <c:pt idx="10">
                  <c:v>189.lucas</c:v>
                </c:pt>
                <c:pt idx="11">
                  <c:v>191.fma3d</c:v>
                </c:pt>
                <c:pt idx="12">
                  <c:v>200.sixtrack</c:v>
                </c:pt>
                <c:pt idx="13">
                  <c:v>301.apsi</c:v>
                </c:pt>
                <c:pt idx="14">
                  <c:v>SPECfp2000</c:v>
                </c:pt>
              </c:strCache>
            </c:strRef>
          </c:cat>
          <c:val>
            <c:numRef>
              <c:f>'SNB PIC 2K FP'!$L$3:$L$17</c:f>
              <c:numCache>
                <c:formatCode>0.00</c:formatCode>
                <c:ptCount val="15"/>
                <c:pt idx="0">
                  <c:v>1.1030400860909335</c:v>
                </c:pt>
                <c:pt idx="1">
                  <c:v>0.9977938472852067</c:v>
                </c:pt>
                <c:pt idx="2">
                  <c:v>1.1950826279725921</c:v>
                </c:pt>
                <c:pt idx="3">
                  <c:v>1.028481012658228</c:v>
                </c:pt>
                <c:pt idx="4">
                  <c:v>1.2219492219492218</c:v>
                </c:pt>
                <c:pt idx="5">
                  <c:v>0.93622569938359712</c:v>
                </c:pt>
                <c:pt idx="6">
                  <c:v>0.9594912859161564</c:v>
                </c:pt>
                <c:pt idx="7">
                  <c:v>1.1724211423699888</c:v>
                </c:pt>
                <c:pt idx="8">
                  <c:v>1.0549379732560049</c:v>
                </c:pt>
                <c:pt idx="9">
                  <c:v>1.0617128463476071</c:v>
                </c:pt>
                <c:pt idx="10">
                  <c:v>1.1709608972415884</c:v>
                </c:pt>
                <c:pt idx="11">
                  <c:v>1.1331006979062812</c:v>
                </c:pt>
                <c:pt idx="12">
                  <c:v>1.0013306719893538</c:v>
                </c:pt>
                <c:pt idx="13">
                  <c:v>1.0152792413066378</c:v>
                </c:pt>
                <c:pt idx="14">
                  <c:v>1.0715180092179717</c:v>
                </c:pt>
              </c:numCache>
            </c:numRef>
          </c:val>
        </c:ser>
        <c:ser>
          <c:idx val="1"/>
          <c:order val="1"/>
          <c:tx>
            <c:strRef>
              <c:f>'SNB PIC 2K FP'!$M$1:$M$2</c:f>
              <c:strCache>
                <c:ptCount val="1"/>
                <c:pt idx="0">
                  <c:v>x32 vs 32 -O3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'SNB PIC 2K FP'!$K$3:$K$17</c:f>
              <c:strCache>
                <c:ptCount val="15"/>
                <c:pt idx="0">
                  <c:v>168.wupwise</c:v>
                </c:pt>
                <c:pt idx="1">
                  <c:v>171.swim</c:v>
                </c:pt>
                <c:pt idx="2">
                  <c:v>172.mgrid</c:v>
                </c:pt>
                <c:pt idx="3">
                  <c:v>173.applu</c:v>
                </c:pt>
                <c:pt idx="4">
                  <c:v>177.mesa</c:v>
                </c:pt>
                <c:pt idx="5">
                  <c:v>178.galgel</c:v>
                </c:pt>
                <c:pt idx="6">
                  <c:v>179.art</c:v>
                </c:pt>
                <c:pt idx="7">
                  <c:v>183.equake</c:v>
                </c:pt>
                <c:pt idx="8">
                  <c:v>187.facerec</c:v>
                </c:pt>
                <c:pt idx="9">
                  <c:v>188.ammp</c:v>
                </c:pt>
                <c:pt idx="10">
                  <c:v>189.lucas</c:v>
                </c:pt>
                <c:pt idx="11">
                  <c:v>191.fma3d</c:v>
                </c:pt>
                <c:pt idx="12">
                  <c:v>200.sixtrack</c:v>
                </c:pt>
                <c:pt idx="13">
                  <c:v>301.apsi</c:v>
                </c:pt>
                <c:pt idx="14">
                  <c:v>SPECfp2000</c:v>
                </c:pt>
              </c:strCache>
            </c:strRef>
          </c:cat>
          <c:val>
            <c:numRef>
              <c:f>'SNB PIC 2K FP'!$M$3:$M$17</c:f>
              <c:numCache>
                <c:formatCode>0.00</c:formatCode>
                <c:ptCount val="15"/>
                <c:pt idx="0">
                  <c:v>1.222936400541272</c:v>
                </c:pt>
                <c:pt idx="1">
                  <c:v>1.0195248176899494</c:v>
                </c:pt>
                <c:pt idx="2">
                  <c:v>1.033463469046292</c:v>
                </c:pt>
                <c:pt idx="3">
                  <c:v>1.100121506682868</c:v>
                </c:pt>
                <c:pt idx="4">
                  <c:v>1.2181413466889259</c:v>
                </c:pt>
                <c:pt idx="5">
                  <c:v>0.9696934374635785</c:v>
                </c:pt>
                <c:pt idx="6">
                  <c:v>0.9633642930856553</c:v>
                </c:pt>
                <c:pt idx="7">
                  <c:v>1.1855283911671892</c:v>
                </c:pt>
                <c:pt idx="8">
                  <c:v>1.0836357637743319</c:v>
                </c:pt>
                <c:pt idx="9">
                  <c:v>1.0652440519990178</c:v>
                </c:pt>
                <c:pt idx="10">
                  <c:v>1.3033688843744684</c:v>
                </c:pt>
                <c:pt idx="11">
                  <c:v>1.1368794326241134</c:v>
                </c:pt>
                <c:pt idx="12">
                  <c:v>0.97298994974874353</c:v>
                </c:pt>
                <c:pt idx="13">
                  <c:v>1.0986500519210829</c:v>
                </c:pt>
                <c:pt idx="14">
                  <c:v>1.093534355472553</c:v>
                </c:pt>
              </c:numCache>
            </c:numRef>
          </c:val>
        </c:ser>
        <c:ser>
          <c:idx val="2"/>
          <c:order val="2"/>
          <c:tx>
            <c:strRef>
              <c:f>'SNB PIC 2K FP'!$N$1:$N$2</c:f>
              <c:strCache>
                <c:ptCount val="1"/>
                <c:pt idx="0">
                  <c:v>x32 vs 64 -O2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'SNB PIC 2K FP'!$K$3:$K$17</c:f>
              <c:strCache>
                <c:ptCount val="15"/>
                <c:pt idx="0">
                  <c:v>168.wupwise</c:v>
                </c:pt>
                <c:pt idx="1">
                  <c:v>171.swim</c:v>
                </c:pt>
                <c:pt idx="2">
                  <c:v>172.mgrid</c:v>
                </c:pt>
                <c:pt idx="3">
                  <c:v>173.applu</c:v>
                </c:pt>
                <c:pt idx="4">
                  <c:v>177.mesa</c:v>
                </c:pt>
                <c:pt idx="5">
                  <c:v>178.galgel</c:v>
                </c:pt>
                <c:pt idx="6">
                  <c:v>179.art</c:v>
                </c:pt>
                <c:pt idx="7">
                  <c:v>183.equake</c:v>
                </c:pt>
                <c:pt idx="8">
                  <c:v>187.facerec</c:v>
                </c:pt>
                <c:pt idx="9">
                  <c:v>188.ammp</c:v>
                </c:pt>
                <c:pt idx="10">
                  <c:v>189.lucas</c:v>
                </c:pt>
                <c:pt idx="11">
                  <c:v>191.fma3d</c:v>
                </c:pt>
                <c:pt idx="12">
                  <c:v>200.sixtrack</c:v>
                </c:pt>
                <c:pt idx="13">
                  <c:v>301.apsi</c:v>
                </c:pt>
                <c:pt idx="14">
                  <c:v>SPECfp2000</c:v>
                </c:pt>
              </c:strCache>
            </c:strRef>
          </c:cat>
          <c:val>
            <c:numRef>
              <c:f>'SNB PIC 2K FP'!$N$3:$N$17</c:f>
              <c:numCache>
                <c:formatCode>0.00</c:formatCode>
                <c:ptCount val="15"/>
                <c:pt idx="0">
                  <c:v>0.90929252605899313</c:v>
                </c:pt>
                <c:pt idx="1">
                  <c:v>0.97719361421198114</c:v>
                </c:pt>
                <c:pt idx="2">
                  <c:v>0.99563465413028873</c:v>
                </c:pt>
                <c:pt idx="3">
                  <c:v>0.94519015659955474</c:v>
                </c:pt>
                <c:pt idx="4">
                  <c:v>0.98525203609949374</c:v>
                </c:pt>
                <c:pt idx="5">
                  <c:v>0.88592260235558262</c:v>
                </c:pt>
                <c:pt idx="6">
                  <c:v>1.0551670551670538</c:v>
                </c:pt>
                <c:pt idx="7">
                  <c:v>0.98478338703902557</c:v>
                </c:pt>
                <c:pt idx="8">
                  <c:v>0.89161220043572986</c:v>
                </c:pt>
                <c:pt idx="9">
                  <c:v>0.99598298676748431</c:v>
                </c:pt>
                <c:pt idx="10">
                  <c:v>0.97452068617558218</c:v>
                </c:pt>
                <c:pt idx="11">
                  <c:v>0.95685118922332135</c:v>
                </c:pt>
                <c:pt idx="12">
                  <c:v>0.96043395022335676</c:v>
                </c:pt>
                <c:pt idx="13">
                  <c:v>0.92355619458423066</c:v>
                </c:pt>
                <c:pt idx="14">
                  <c:v>0.95906975105026016</c:v>
                </c:pt>
              </c:numCache>
            </c:numRef>
          </c:val>
        </c:ser>
        <c:ser>
          <c:idx val="3"/>
          <c:order val="3"/>
          <c:tx>
            <c:strRef>
              <c:f>'SNB PIC 2K FP'!$O$1:$O$2</c:f>
              <c:strCache>
                <c:ptCount val="1"/>
                <c:pt idx="0">
                  <c:v>x32 vs 64 -O3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'SNB PIC 2K FP'!$K$3:$K$17</c:f>
              <c:strCache>
                <c:ptCount val="15"/>
                <c:pt idx="0">
                  <c:v>168.wupwise</c:v>
                </c:pt>
                <c:pt idx="1">
                  <c:v>171.swim</c:v>
                </c:pt>
                <c:pt idx="2">
                  <c:v>172.mgrid</c:v>
                </c:pt>
                <c:pt idx="3">
                  <c:v>173.applu</c:v>
                </c:pt>
                <c:pt idx="4">
                  <c:v>177.mesa</c:v>
                </c:pt>
                <c:pt idx="5">
                  <c:v>178.galgel</c:v>
                </c:pt>
                <c:pt idx="6">
                  <c:v>179.art</c:v>
                </c:pt>
                <c:pt idx="7">
                  <c:v>183.equake</c:v>
                </c:pt>
                <c:pt idx="8">
                  <c:v>187.facerec</c:v>
                </c:pt>
                <c:pt idx="9">
                  <c:v>188.ammp</c:v>
                </c:pt>
                <c:pt idx="10">
                  <c:v>189.lucas</c:v>
                </c:pt>
                <c:pt idx="11">
                  <c:v>191.fma3d</c:v>
                </c:pt>
                <c:pt idx="12">
                  <c:v>200.sixtrack</c:v>
                </c:pt>
                <c:pt idx="13">
                  <c:v>301.apsi</c:v>
                </c:pt>
                <c:pt idx="14">
                  <c:v>SPECfp2000</c:v>
                </c:pt>
              </c:strCache>
            </c:strRef>
          </c:cat>
          <c:val>
            <c:numRef>
              <c:f>'SNB PIC 2K FP'!$O$3:$O$17</c:f>
              <c:numCache>
                <c:formatCode>0.00</c:formatCode>
                <c:ptCount val="15"/>
                <c:pt idx="0">
                  <c:v>1.0163058757379815</c:v>
                </c:pt>
                <c:pt idx="1">
                  <c:v>0.98724373576309798</c:v>
                </c:pt>
                <c:pt idx="2">
                  <c:v>0.91846344485749531</c:v>
                </c:pt>
                <c:pt idx="3">
                  <c:v>0.99428947946408963</c:v>
                </c:pt>
                <c:pt idx="4">
                  <c:v>0.98826185101580133</c:v>
                </c:pt>
                <c:pt idx="5">
                  <c:v>0.866291783817557</c:v>
                </c:pt>
                <c:pt idx="6">
                  <c:v>1.0092671248745109</c:v>
                </c:pt>
                <c:pt idx="7">
                  <c:v>0.99817397078353254</c:v>
                </c:pt>
                <c:pt idx="8">
                  <c:v>0.8945934903990197</c:v>
                </c:pt>
                <c:pt idx="9">
                  <c:v>0.98480725623582765</c:v>
                </c:pt>
                <c:pt idx="10">
                  <c:v>0.96587630159327564</c:v>
                </c:pt>
                <c:pt idx="11">
                  <c:v>0.98363673552873798</c:v>
                </c:pt>
                <c:pt idx="12">
                  <c:v>0.95794681508967405</c:v>
                </c:pt>
                <c:pt idx="13">
                  <c:v>0.95422773393461102</c:v>
                </c:pt>
                <c:pt idx="14">
                  <c:v>0.96470109394895565</c:v>
                </c:pt>
              </c:numCache>
            </c:numRef>
          </c:val>
        </c:ser>
        <c:axId val="159787264"/>
        <c:axId val="159801344"/>
      </c:barChart>
      <c:catAx>
        <c:axId val="159787264"/>
        <c:scaling>
          <c:orientation val="minMax"/>
        </c:scaling>
        <c:axPos val="b"/>
        <c:tickLblPos val="nextTo"/>
        <c:crossAx val="159801344"/>
        <c:crosses val="autoZero"/>
        <c:auto val="1"/>
        <c:lblAlgn val="ctr"/>
        <c:lblOffset val="100"/>
      </c:catAx>
      <c:valAx>
        <c:axId val="159801344"/>
        <c:scaling>
          <c:orientation val="minMax"/>
        </c:scaling>
        <c:axPos val="l"/>
        <c:majorGridlines/>
        <c:numFmt formatCode="0.00" sourceLinked="1"/>
        <c:tickLblPos val="nextTo"/>
        <c:crossAx val="159787264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'SNB PIC 2K6 INT'!$L$1:$L$3</c:f>
              <c:strCache>
                <c:ptCount val="1"/>
                <c:pt idx="0">
                  <c:v>x32 vs 32 -O2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'SNB PIC 2K6 INT'!$K$4:$K$16</c:f>
              <c:strCache>
                <c:ptCount val="13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SPECint2006</c:v>
                </c:pt>
              </c:strCache>
            </c:strRef>
          </c:cat>
          <c:val>
            <c:numRef>
              <c:f>'SNB PIC 2K6 INT'!$L$4:$L$16</c:f>
              <c:numCache>
                <c:formatCode>0.00</c:formatCode>
                <c:ptCount val="13"/>
                <c:pt idx="0">
                  <c:v>1.1702898550724636</c:v>
                </c:pt>
                <c:pt idx="1">
                  <c:v>1.2200956937799012</c:v>
                </c:pt>
                <c:pt idx="2">
                  <c:v>1.0822784810126582</c:v>
                </c:pt>
                <c:pt idx="3">
                  <c:v>1.0208768267223383</c:v>
                </c:pt>
                <c:pt idx="4">
                  <c:v>1.0840336134453779</c:v>
                </c:pt>
                <c:pt idx="5">
                  <c:v>1</c:v>
                </c:pt>
                <c:pt idx="6">
                  <c:v>1.0986547085201794</c:v>
                </c:pt>
                <c:pt idx="7">
                  <c:v>1.1423423423423422</c:v>
                </c:pt>
                <c:pt idx="8">
                  <c:v>1.3381995133819951</c:v>
                </c:pt>
                <c:pt idx="9">
                  <c:v>1.2362869198312274</c:v>
                </c:pt>
                <c:pt idx="10">
                  <c:v>1.2349726775956278</c:v>
                </c:pt>
                <c:pt idx="11">
                  <c:v>1.1732522796352618</c:v>
                </c:pt>
                <c:pt idx="12">
                  <c:v>1.1462580637962894</c:v>
                </c:pt>
              </c:numCache>
            </c:numRef>
          </c:val>
        </c:ser>
        <c:ser>
          <c:idx val="1"/>
          <c:order val="1"/>
          <c:tx>
            <c:strRef>
              <c:f>'SNB PIC 2K6 INT'!$M$1:$M$3</c:f>
              <c:strCache>
                <c:ptCount val="1"/>
                <c:pt idx="0">
                  <c:v>x32 vs 32 -O3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'SNB PIC 2K6 INT'!$K$4:$K$16</c:f>
              <c:strCache>
                <c:ptCount val="13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SPECint2006</c:v>
                </c:pt>
              </c:strCache>
            </c:strRef>
          </c:cat>
          <c:val>
            <c:numRef>
              <c:f>'SNB PIC 2K6 INT'!$M$4:$M$16</c:f>
              <c:numCache>
                <c:formatCode>0.00</c:formatCode>
                <c:ptCount val="13"/>
                <c:pt idx="0">
                  <c:v>1.0889679715302527</c:v>
                </c:pt>
                <c:pt idx="1">
                  <c:v>1.229665071770335</c:v>
                </c:pt>
                <c:pt idx="2">
                  <c:v>1.1454545454545453</c:v>
                </c:pt>
                <c:pt idx="3">
                  <c:v>1.0020661157024766</c:v>
                </c:pt>
                <c:pt idx="4">
                  <c:v>1.0865800865800865</c:v>
                </c:pt>
                <c:pt idx="5">
                  <c:v>1.0331950207468881</c:v>
                </c:pt>
                <c:pt idx="6">
                  <c:v>1.0888888888888901</c:v>
                </c:pt>
                <c:pt idx="7">
                  <c:v>1.215547703180212</c:v>
                </c:pt>
                <c:pt idx="8">
                  <c:v>1.4420803782505911</c:v>
                </c:pt>
                <c:pt idx="9">
                  <c:v>1.2175732217573219</c:v>
                </c:pt>
                <c:pt idx="10">
                  <c:v>1.1436170212766004</c:v>
                </c:pt>
                <c:pt idx="11">
                  <c:v>1.1590909090909089</c:v>
                </c:pt>
                <c:pt idx="12">
                  <c:v>1.1493788610953088</c:v>
                </c:pt>
              </c:numCache>
            </c:numRef>
          </c:val>
        </c:ser>
        <c:ser>
          <c:idx val="2"/>
          <c:order val="2"/>
          <c:tx>
            <c:strRef>
              <c:f>'SNB PIC 2K6 INT'!$N$1:$N$3</c:f>
              <c:strCache>
                <c:ptCount val="1"/>
                <c:pt idx="0">
                  <c:v>x32 vs 64 -O2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'SNB PIC 2K6 INT'!$K$4:$K$16</c:f>
              <c:strCache>
                <c:ptCount val="13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SPECint2006</c:v>
                </c:pt>
              </c:strCache>
            </c:strRef>
          </c:cat>
          <c:val>
            <c:numRef>
              <c:f>'SNB PIC 2K6 INT'!$N$4:$N$16</c:f>
              <c:numCache>
                <c:formatCode>0.00</c:formatCode>
                <c:ptCount val="13"/>
                <c:pt idx="0">
                  <c:v>1.0352564102564099</c:v>
                </c:pt>
                <c:pt idx="1">
                  <c:v>0.99221789883268308</c:v>
                </c:pt>
                <c:pt idx="2">
                  <c:v>1.0426829268292732</c:v>
                </c:pt>
                <c:pt idx="3">
                  <c:v>1.459701492537308</c:v>
                </c:pt>
                <c:pt idx="4">
                  <c:v>0.9735849056603777</c:v>
                </c:pt>
                <c:pt idx="5">
                  <c:v>0.90909090909090906</c:v>
                </c:pt>
                <c:pt idx="6">
                  <c:v>0.93155893536121659</c:v>
                </c:pt>
                <c:pt idx="7">
                  <c:v>1.0144</c:v>
                </c:pt>
                <c:pt idx="8">
                  <c:v>1.1270491803278688</c:v>
                </c:pt>
                <c:pt idx="9">
                  <c:v>1.2107438016528926</c:v>
                </c:pt>
                <c:pt idx="10">
                  <c:v>1.0710900473933638</c:v>
                </c:pt>
                <c:pt idx="11">
                  <c:v>1.1028571428571441</c:v>
                </c:pt>
                <c:pt idx="12">
                  <c:v>1.064104710659485</c:v>
                </c:pt>
              </c:numCache>
            </c:numRef>
          </c:val>
        </c:ser>
        <c:ser>
          <c:idx val="3"/>
          <c:order val="3"/>
          <c:tx>
            <c:strRef>
              <c:f>'SNB PIC 2K6 INT'!$O$1:$O$3</c:f>
              <c:strCache>
                <c:ptCount val="1"/>
                <c:pt idx="0">
                  <c:v>x32 vs 64 -O3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'SNB PIC 2K6 INT'!$K$4:$K$16</c:f>
              <c:strCache>
                <c:ptCount val="13"/>
                <c:pt idx="0">
                  <c:v>400.perlbench</c:v>
                </c:pt>
                <c:pt idx="1">
                  <c:v>401.bzip2</c:v>
                </c:pt>
                <c:pt idx="2">
                  <c:v>403.gcc</c:v>
                </c:pt>
                <c:pt idx="3">
                  <c:v>429.mcf</c:v>
                </c:pt>
                <c:pt idx="4">
                  <c:v>445.gobmk</c:v>
                </c:pt>
                <c:pt idx="5">
                  <c:v>456.hmmer</c:v>
                </c:pt>
                <c:pt idx="6">
                  <c:v>458.sjeng</c:v>
                </c:pt>
                <c:pt idx="7">
                  <c:v>462.libquantum</c:v>
                </c:pt>
                <c:pt idx="8">
                  <c:v>464.h264ref</c:v>
                </c:pt>
                <c:pt idx="9">
                  <c:v>471.omnetpp</c:v>
                </c:pt>
                <c:pt idx="10">
                  <c:v>473.astar</c:v>
                </c:pt>
                <c:pt idx="11">
                  <c:v>483.xalancbmk</c:v>
                </c:pt>
                <c:pt idx="12">
                  <c:v>SPECint2006</c:v>
                </c:pt>
              </c:strCache>
            </c:strRef>
          </c:cat>
          <c:val>
            <c:numRef>
              <c:f>'SNB PIC 2K6 INT'!$O$4:$O$16</c:f>
              <c:numCache>
                <c:formatCode>0.00</c:formatCode>
                <c:ptCount val="13"/>
                <c:pt idx="0">
                  <c:v>0.97452229299363069</c:v>
                </c:pt>
                <c:pt idx="1">
                  <c:v>1.0078431372548993</c:v>
                </c:pt>
                <c:pt idx="2">
                  <c:v>1.1351351351351351</c:v>
                </c:pt>
                <c:pt idx="3">
                  <c:v>1.4349112426035477</c:v>
                </c:pt>
                <c:pt idx="4">
                  <c:v>0.98046874999999756</c:v>
                </c:pt>
                <c:pt idx="5">
                  <c:v>0.94676806083650178</c:v>
                </c:pt>
                <c:pt idx="6">
                  <c:v>0.91417910447761197</c:v>
                </c:pt>
                <c:pt idx="7">
                  <c:v>0.99421965317919225</c:v>
                </c:pt>
                <c:pt idx="8">
                  <c:v>1.1663479923518205</c:v>
                </c:pt>
                <c:pt idx="9">
                  <c:v>1.2074688796680497</c:v>
                </c:pt>
                <c:pt idx="10">
                  <c:v>1.033653846153846</c:v>
                </c:pt>
                <c:pt idx="11">
                  <c:v>1.1301939058171744</c:v>
                </c:pt>
                <c:pt idx="12">
                  <c:v>1.0687432245221549</c:v>
                </c:pt>
              </c:numCache>
            </c:numRef>
          </c:val>
        </c:ser>
        <c:axId val="159713152"/>
        <c:axId val="159714688"/>
      </c:barChart>
      <c:catAx>
        <c:axId val="159713152"/>
        <c:scaling>
          <c:orientation val="minMax"/>
        </c:scaling>
        <c:axPos val="b"/>
        <c:tickLblPos val="nextTo"/>
        <c:crossAx val="159714688"/>
        <c:crosses val="autoZero"/>
        <c:auto val="1"/>
        <c:lblAlgn val="ctr"/>
        <c:lblOffset val="100"/>
      </c:catAx>
      <c:valAx>
        <c:axId val="159714688"/>
        <c:scaling>
          <c:orientation val="minMax"/>
        </c:scaling>
        <c:axPos val="l"/>
        <c:majorGridlines/>
        <c:numFmt formatCode="0.00" sourceLinked="1"/>
        <c:tickLblPos val="nextTo"/>
        <c:crossAx val="159713152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'SNB PIC 2K6 FP'!$L$1:$L$2</c:f>
              <c:strCache>
                <c:ptCount val="1"/>
                <c:pt idx="0">
                  <c:v>x32 vs 32 -O2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'SNB PIC 2K6 FP'!$K$3:$K$20</c:f>
              <c:strCache>
                <c:ptCount val="18"/>
                <c:pt idx="0">
                  <c:v>410.bwaves</c:v>
                </c:pt>
                <c:pt idx="1">
                  <c:v>416.gamess</c:v>
                </c:pt>
                <c:pt idx="2">
                  <c:v>433.milc</c:v>
                </c:pt>
                <c:pt idx="3">
                  <c:v>434.zeusmp</c:v>
                </c:pt>
                <c:pt idx="4">
                  <c:v>435.gromacs</c:v>
                </c:pt>
                <c:pt idx="5">
                  <c:v>436.cactusADM</c:v>
                </c:pt>
                <c:pt idx="6">
                  <c:v>437.leslie3d</c:v>
                </c:pt>
                <c:pt idx="7">
                  <c:v>444.namd</c:v>
                </c:pt>
                <c:pt idx="8">
                  <c:v>447.dealII</c:v>
                </c:pt>
                <c:pt idx="9">
                  <c:v>450.soplex</c:v>
                </c:pt>
                <c:pt idx="10">
                  <c:v>453.povray</c:v>
                </c:pt>
                <c:pt idx="11">
                  <c:v>454.calculix</c:v>
                </c:pt>
                <c:pt idx="12">
                  <c:v>459.GemsFDTD</c:v>
                </c:pt>
                <c:pt idx="13">
                  <c:v>465.tonto</c:v>
                </c:pt>
                <c:pt idx="14">
                  <c:v>470.lbm</c:v>
                </c:pt>
                <c:pt idx="15">
                  <c:v>481.wrf</c:v>
                </c:pt>
                <c:pt idx="16">
                  <c:v>482.sphinx3</c:v>
                </c:pt>
                <c:pt idx="17">
                  <c:v>SPECfp2006</c:v>
                </c:pt>
              </c:strCache>
            </c:strRef>
          </c:cat>
          <c:val>
            <c:numRef>
              <c:f>'SNB PIC 2K6 FP'!$L$3:$L$20</c:f>
              <c:numCache>
                <c:formatCode>0.00</c:formatCode>
                <c:ptCount val="18"/>
                <c:pt idx="0">
                  <c:v>1.1706263498920089</c:v>
                </c:pt>
                <c:pt idx="1">
                  <c:v>1.1706349206349207</c:v>
                </c:pt>
                <c:pt idx="2">
                  <c:v>1.046875</c:v>
                </c:pt>
                <c:pt idx="3">
                  <c:v>0.99290780141843971</c:v>
                </c:pt>
                <c:pt idx="4">
                  <c:v>1.1125541125541119</c:v>
                </c:pt>
                <c:pt idx="5">
                  <c:v>1.0933852140077822</c:v>
                </c:pt>
                <c:pt idx="6">
                  <c:v>1.0225563909774436</c:v>
                </c:pt>
                <c:pt idx="7">
                  <c:v>1.0779816513761458</c:v>
                </c:pt>
                <c:pt idx="8">
                  <c:v>1.33939393939394</c:v>
                </c:pt>
                <c:pt idx="9">
                  <c:v>1.0693333333333335</c:v>
                </c:pt>
                <c:pt idx="10">
                  <c:v>1.3837638376383758</c:v>
                </c:pt>
                <c:pt idx="11">
                  <c:v>1.0483870967741935</c:v>
                </c:pt>
                <c:pt idx="12">
                  <c:v>1.3203125000000027</c:v>
                </c:pt>
                <c:pt idx="13">
                  <c:v>1.2397959183673442</c:v>
                </c:pt>
                <c:pt idx="14">
                  <c:v>1.1205035971223019</c:v>
                </c:pt>
                <c:pt idx="15">
                  <c:v>0.95544554455445563</c:v>
                </c:pt>
                <c:pt idx="16">
                  <c:v>1.0429292929292875</c:v>
                </c:pt>
                <c:pt idx="17">
                  <c:v>1.1236217866609239</c:v>
                </c:pt>
              </c:numCache>
            </c:numRef>
          </c:val>
        </c:ser>
        <c:ser>
          <c:idx val="1"/>
          <c:order val="1"/>
          <c:tx>
            <c:strRef>
              <c:f>'SNB PIC 2K6 FP'!$M$1:$M$2</c:f>
              <c:strCache>
                <c:ptCount val="1"/>
                <c:pt idx="0">
                  <c:v>x32 vs 32 -O3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'SNB PIC 2K6 FP'!$K$3:$K$20</c:f>
              <c:strCache>
                <c:ptCount val="18"/>
                <c:pt idx="0">
                  <c:v>410.bwaves</c:v>
                </c:pt>
                <c:pt idx="1">
                  <c:v>416.gamess</c:v>
                </c:pt>
                <c:pt idx="2">
                  <c:v>433.milc</c:v>
                </c:pt>
                <c:pt idx="3">
                  <c:v>434.zeusmp</c:v>
                </c:pt>
                <c:pt idx="4">
                  <c:v>435.gromacs</c:v>
                </c:pt>
                <c:pt idx="5">
                  <c:v>436.cactusADM</c:v>
                </c:pt>
                <c:pt idx="6">
                  <c:v>437.leslie3d</c:v>
                </c:pt>
                <c:pt idx="7">
                  <c:v>444.namd</c:v>
                </c:pt>
                <c:pt idx="8">
                  <c:v>447.dealII</c:v>
                </c:pt>
                <c:pt idx="9">
                  <c:v>450.soplex</c:v>
                </c:pt>
                <c:pt idx="10">
                  <c:v>453.povray</c:v>
                </c:pt>
                <c:pt idx="11">
                  <c:v>454.calculix</c:v>
                </c:pt>
                <c:pt idx="12">
                  <c:v>459.GemsFDTD</c:v>
                </c:pt>
                <c:pt idx="13">
                  <c:v>465.tonto</c:v>
                </c:pt>
                <c:pt idx="14">
                  <c:v>470.lbm</c:v>
                </c:pt>
                <c:pt idx="15">
                  <c:v>481.wrf</c:v>
                </c:pt>
                <c:pt idx="16">
                  <c:v>482.sphinx3</c:v>
                </c:pt>
                <c:pt idx="17">
                  <c:v>SPECfp2006</c:v>
                </c:pt>
              </c:strCache>
            </c:strRef>
          </c:cat>
          <c:val>
            <c:numRef>
              <c:f>'SNB PIC 2K6 FP'!$M$3:$M$20</c:f>
              <c:numCache>
                <c:formatCode>0.00</c:formatCode>
                <c:ptCount val="18"/>
                <c:pt idx="0">
                  <c:v>1.1563169164882265</c:v>
                </c:pt>
                <c:pt idx="1">
                  <c:v>1.1504065040650433</c:v>
                </c:pt>
                <c:pt idx="2">
                  <c:v>1.0915492957746431</c:v>
                </c:pt>
                <c:pt idx="3">
                  <c:v>1.0509554140127415</c:v>
                </c:pt>
                <c:pt idx="4">
                  <c:v>1.1266375545851541</c:v>
                </c:pt>
                <c:pt idx="5">
                  <c:v>0.94683544303797462</c:v>
                </c:pt>
                <c:pt idx="6">
                  <c:v>1.0780346820809217</c:v>
                </c:pt>
                <c:pt idx="7">
                  <c:v>1.0875576036866361</c:v>
                </c:pt>
                <c:pt idx="8">
                  <c:v>1.2119047619047618</c:v>
                </c:pt>
                <c:pt idx="9">
                  <c:v>1.082228116710876</c:v>
                </c:pt>
                <c:pt idx="10">
                  <c:v>1.3653136531365313</c:v>
                </c:pt>
                <c:pt idx="11">
                  <c:v>1.1894273127753299</c:v>
                </c:pt>
                <c:pt idx="12">
                  <c:v>1.2321428571428572</c:v>
                </c:pt>
                <c:pt idx="13">
                  <c:v>1.2727272727272718</c:v>
                </c:pt>
                <c:pt idx="14">
                  <c:v>1.1348920863309353</c:v>
                </c:pt>
                <c:pt idx="15">
                  <c:v>0.95604395604395664</c:v>
                </c:pt>
                <c:pt idx="16">
                  <c:v>1.1095890410958904</c:v>
                </c:pt>
                <c:pt idx="17">
                  <c:v>1.1273575058617598</c:v>
                </c:pt>
              </c:numCache>
            </c:numRef>
          </c:val>
        </c:ser>
        <c:ser>
          <c:idx val="2"/>
          <c:order val="2"/>
          <c:tx>
            <c:strRef>
              <c:f>'SNB PIC 2K6 FP'!$N$1:$N$2</c:f>
              <c:strCache>
                <c:ptCount val="1"/>
                <c:pt idx="0">
                  <c:v>x32 vs 64 -O2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'SNB PIC 2K6 FP'!$K$3:$K$20</c:f>
              <c:strCache>
                <c:ptCount val="18"/>
                <c:pt idx="0">
                  <c:v>410.bwaves</c:v>
                </c:pt>
                <c:pt idx="1">
                  <c:v>416.gamess</c:v>
                </c:pt>
                <c:pt idx="2">
                  <c:v>433.milc</c:v>
                </c:pt>
                <c:pt idx="3">
                  <c:v>434.zeusmp</c:v>
                </c:pt>
                <c:pt idx="4">
                  <c:v>435.gromacs</c:v>
                </c:pt>
                <c:pt idx="5">
                  <c:v>436.cactusADM</c:v>
                </c:pt>
                <c:pt idx="6">
                  <c:v>437.leslie3d</c:v>
                </c:pt>
                <c:pt idx="7">
                  <c:v>444.namd</c:v>
                </c:pt>
                <c:pt idx="8">
                  <c:v>447.dealII</c:v>
                </c:pt>
                <c:pt idx="9">
                  <c:v>450.soplex</c:v>
                </c:pt>
                <c:pt idx="10">
                  <c:v>453.povray</c:v>
                </c:pt>
                <c:pt idx="11">
                  <c:v>454.calculix</c:v>
                </c:pt>
                <c:pt idx="12">
                  <c:v>459.GemsFDTD</c:v>
                </c:pt>
                <c:pt idx="13">
                  <c:v>465.tonto</c:v>
                </c:pt>
                <c:pt idx="14">
                  <c:v>470.lbm</c:v>
                </c:pt>
                <c:pt idx="15">
                  <c:v>481.wrf</c:v>
                </c:pt>
                <c:pt idx="16">
                  <c:v>482.sphinx3</c:v>
                </c:pt>
                <c:pt idx="17">
                  <c:v>SPECfp2006</c:v>
                </c:pt>
              </c:strCache>
            </c:strRef>
          </c:cat>
          <c:val>
            <c:numRef>
              <c:f>'SNB PIC 2K6 FP'!$N$3:$N$20</c:f>
              <c:numCache>
                <c:formatCode>0.00</c:formatCode>
                <c:ptCount val="18"/>
                <c:pt idx="0">
                  <c:v>0.88998357963875208</c:v>
                </c:pt>
                <c:pt idx="1">
                  <c:v>0.94249201277955275</c:v>
                </c:pt>
                <c:pt idx="2">
                  <c:v>0.96057347670250903</c:v>
                </c:pt>
                <c:pt idx="3">
                  <c:v>0.95238095238095244</c:v>
                </c:pt>
                <c:pt idx="4">
                  <c:v>0.98091603053435117</c:v>
                </c:pt>
                <c:pt idx="5">
                  <c:v>0.93355481727574763</c:v>
                </c:pt>
                <c:pt idx="6">
                  <c:v>0.94773519163763054</c:v>
                </c:pt>
                <c:pt idx="7">
                  <c:v>1</c:v>
                </c:pt>
                <c:pt idx="8">
                  <c:v>1.04</c:v>
                </c:pt>
                <c:pt idx="9">
                  <c:v>1.0308483290488459</c:v>
                </c:pt>
                <c:pt idx="10">
                  <c:v>1.0245901639344259</c:v>
                </c:pt>
                <c:pt idx="11">
                  <c:v>0.84967320261438251</c:v>
                </c:pt>
                <c:pt idx="12">
                  <c:v>0.9415041782729805</c:v>
                </c:pt>
                <c:pt idx="13">
                  <c:v>0.9135338345864662</c:v>
                </c:pt>
                <c:pt idx="14">
                  <c:v>0.98575949367088866</c:v>
                </c:pt>
                <c:pt idx="15">
                  <c:v>0.91037735849056611</c:v>
                </c:pt>
                <c:pt idx="16">
                  <c:v>1.002427184466022</c:v>
                </c:pt>
                <c:pt idx="17">
                  <c:v>0.95785316845046198</c:v>
                </c:pt>
              </c:numCache>
            </c:numRef>
          </c:val>
        </c:ser>
        <c:ser>
          <c:idx val="3"/>
          <c:order val="3"/>
          <c:tx>
            <c:strRef>
              <c:f>'SNB PIC 2K6 FP'!$O$1:$O$2</c:f>
              <c:strCache>
                <c:ptCount val="1"/>
                <c:pt idx="0">
                  <c:v>x32 vs 64 -O3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'SNB PIC 2K6 FP'!$K$3:$K$20</c:f>
              <c:strCache>
                <c:ptCount val="18"/>
                <c:pt idx="0">
                  <c:v>410.bwaves</c:v>
                </c:pt>
                <c:pt idx="1">
                  <c:v>416.gamess</c:v>
                </c:pt>
                <c:pt idx="2">
                  <c:v>433.milc</c:v>
                </c:pt>
                <c:pt idx="3">
                  <c:v>434.zeusmp</c:v>
                </c:pt>
                <c:pt idx="4">
                  <c:v>435.gromacs</c:v>
                </c:pt>
                <c:pt idx="5">
                  <c:v>436.cactusADM</c:v>
                </c:pt>
                <c:pt idx="6">
                  <c:v>437.leslie3d</c:v>
                </c:pt>
                <c:pt idx="7">
                  <c:v>444.namd</c:v>
                </c:pt>
                <c:pt idx="8">
                  <c:v>447.dealII</c:v>
                </c:pt>
                <c:pt idx="9">
                  <c:v>450.soplex</c:v>
                </c:pt>
                <c:pt idx="10">
                  <c:v>453.povray</c:v>
                </c:pt>
                <c:pt idx="11">
                  <c:v>454.calculix</c:v>
                </c:pt>
                <c:pt idx="12">
                  <c:v>459.GemsFDTD</c:v>
                </c:pt>
                <c:pt idx="13">
                  <c:v>465.tonto</c:v>
                </c:pt>
                <c:pt idx="14">
                  <c:v>470.lbm</c:v>
                </c:pt>
                <c:pt idx="15">
                  <c:v>481.wrf</c:v>
                </c:pt>
                <c:pt idx="16">
                  <c:v>482.sphinx3</c:v>
                </c:pt>
                <c:pt idx="17">
                  <c:v>SPECfp2006</c:v>
                </c:pt>
              </c:strCache>
            </c:strRef>
          </c:cat>
          <c:val>
            <c:numRef>
              <c:f>'SNB PIC 2K6 FP'!$O$3:$O$20</c:f>
              <c:numCache>
                <c:formatCode>0.00</c:formatCode>
                <c:ptCount val="18"/>
                <c:pt idx="0">
                  <c:v>0.94570928196147164</c:v>
                </c:pt>
                <c:pt idx="1">
                  <c:v>0.94648829431438164</c:v>
                </c:pt>
                <c:pt idx="2">
                  <c:v>1.0652920962199286</c:v>
                </c:pt>
                <c:pt idx="3">
                  <c:v>0.96491228070175239</c:v>
                </c:pt>
                <c:pt idx="4">
                  <c:v>1</c:v>
                </c:pt>
                <c:pt idx="5">
                  <c:v>0.90776699029126029</c:v>
                </c:pt>
                <c:pt idx="6">
                  <c:v>0.93483709273182969</c:v>
                </c:pt>
                <c:pt idx="7">
                  <c:v>1</c:v>
                </c:pt>
                <c:pt idx="8">
                  <c:v>1.0969827586206897</c:v>
                </c:pt>
                <c:pt idx="9">
                  <c:v>1.0461538461538489</c:v>
                </c:pt>
                <c:pt idx="10">
                  <c:v>1.0393258426966292</c:v>
                </c:pt>
                <c:pt idx="11">
                  <c:v>0.98181818181818159</c:v>
                </c:pt>
                <c:pt idx="12">
                  <c:v>0.95303867403315068</c:v>
                </c:pt>
                <c:pt idx="13">
                  <c:v>0.94029850746268662</c:v>
                </c:pt>
                <c:pt idx="14">
                  <c:v>0.99684044233807556</c:v>
                </c:pt>
                <c:pt idx="15">
                  <c:v>0.96309963099631146</c:v>
                </c:pt>
                <c:pt idx="16">
                  <c:v>1.0210084033613445</c:v>
                </c:pt>
                <c:pt idx="17">
                  <c:v>0.98719102443261353</c:v>
                </c:pt>
              </c:numCache>
            </c:numRef>
          </c:val>
        </c:ser>
        <c:axId val="159770112"/>
        <c:axId val="159771648"/>
      </c:barChart>
      <c:catAx>
        <c:axId val="159770112"/>
        <c:scaling>
          <c:orientation val="minMax"/>
        </c:scaling>
        <c:axPos val="b"/>
        <c:tickLblPos val="nextTo"/>
        <c:crossAx val="159771648"/>
        <c:crosses val="autoZero"/>
        <c:auto val="1"/>
        <c:lblAlgn val="ctr"/>
        <c:lblOffset val="100"/>
      </c:catAx>
      <c:valAx>
        <c:axId val="159771648"/>
        <c:scaling>
          <c:orientation val="minMax"/>
        </c:scaling>
        <c:axPos val="l"/>
        <c:majorGridlines/>
        <c:numFmt formatCode="0.00" sourceLinked="1"/>
        <c:tickLblPos val="nextTo"/>
        <c:crossAx val="159770112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12D7-D816-486C-B6D4-C230EC4131A1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41D0-BD70-4A99-95D6-D775CF875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796EC-EDC5-40D1-A8BF-37CC17BFB66A}" type="datetimeFigureOut">
              <a:rPr lang="en-US" smtClean="0"/>
              <a:pPr/>
              <a:t>9/7/2011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A42F2-AD44-4B81-90EC-C985E80ED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85EE3-3B6C-439C-B061-1052EC78931F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Intro for H.J.</a:t>
            </a:r>
            <a:r>
              <a:rPr lang="en-US" baseline="0" dirty="0" smtClean="0"/>
              <a:t>, Peter and Milind.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14ED82-E706-4105-98FF-AC8AD083B31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X32 is functional complete.  Move to 64bit offset</a:t>
            </a:r>
            <a:r>
              <a:rPr lang="en-US" baseline="0" dirty="0" smtClean="0"/>
              <a:t> default as well as</a:t>
            </a:r>
            <a:r>
              <a:rPr lang="en-US" dirty="0" smtClean="0"/>
              <a:t> 64bit </a:t>
            </a:r>
            <a:r>
              <a:rPr lang="en-US" dirty="0" err="1" smtClean="0"/>
              <a:t>time_t</a:t>
            </a:r>
            <a:r>
              <a:rPr lang="en-US" dirty="0" smtClean="0"/>
              <a:t> to resolve</a:t>
            </a:r>
            <a:r>
              <a:rPr lang="en-US" baseline="0" dirty="0" smtClean="0"/>
              <a:t> year 2038 issue.</a:t>
            </a: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4AB1C-2B08-49EF-A75F-594A89F90297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benchmarks improve by more than 40%.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Reduce register pressure against ia32.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Reduce memory traffic against Intel64.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32bit long multiply is 2X faster than 64bit long on Atom/Intel64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14ED82-E706-4105-98FF-AC8AD083B3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same x86-64 object files are used to generate x32 </a:t>
            </a:r>
            <a:r>
              <a:rPr lang="en-US" baseline="0" dirty="0" err="1" smtClean="0"/>
              <a:t>vDSO</a:t>
            </a:r>
            <a:r>
              <a:rPr lang="en-US" baseline="0" dirty="0" smtClean="0"/>
              <a:t> in kernel since</a:t>
            </a:r>
          </a:p>
          <a:p>
            <a:r>
              <a:rPr lang="en-US" baseline="0" dirty="0" smtClean="0"/>
              <a:t>those functions use the same ABI.</a:t>
            </a:r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D1E5D-A9C3-4E56-9AFD-DBD7E65C619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D1E5D-A9C3-4E56-9AFD-DBD7E65C619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Close performance gap between X32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ia32/Intel64.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Get the first x32 OS:</a:t>
            </a:r>
            <a:endParaRPr lang="en-US" baseline="0" dirty="0"/>
          </a:p>
          <a:p>
            <a:pPr lvl="1">
              <a:buFont typeface="Arial" pitchFamily="34" charset="0"/>
              <a:buChar char="•"/>
            </a:pPr>
            <a:r>
              <a:rPr lang="en-US" baseline="0" dirty="0" err="1" smtClean="0"/>
              <a:t>ChromeOS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14ED82-E706-4105-98FF-AC8AD083B31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262E5-57FD-483E-8A91-AE2A6226EA58}" type="slidenum">
              <a:rPr lang="en-US"/>
              <a:pPr/>
              <a:t>26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X32 isn’t new.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1B877-0F1E-4E81-BDC7-0B1840E79931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42F2-AD44-4B81-90EC-C985E80ED8A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905E1-615B-4A0C-8829-FFE94310AC36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EE66E-658A-463D-A4A6-16FCDD2E8786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New improved</a:t>
            </a:r>
            <a:r>
              <a:rPr lang="en-US" baseline="0" dirty="0" smtClean="0"/>
              <a:t> </a:t>
            </a:r>
            <a:r>
              <a:rPr lang="en-US" dirty="0" smtClean="0"/>
              <a:t>ABI with</a:t>
            </a:r>
            <a:r>
              <a:rPr lang="en-US" baseline="0" dirty="0" smtClean="0"/>
              <a:t> existing hardware.</a:t>
            </a: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CB98C-F9B0-443B-9596-E717BAB60AE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14ED82-E706-4105-98FF-AC8AD083B31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9937C-F785-4081-81EB-39453746EAD9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X32</a:t>
            </a:r>
            <a:r>
              <a:rPr lang="en-US" baseline="0" dirty="0" smtClean="0"/>
              <a:t> PIC doesn’t need function call nor reserve a register.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084CD-07C9-4953-AF0B-9887DE3A2B42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Native</a:t>
            </a:r>
            <a:r>
              <a:rPr lang="en-US" baseline="0" dirty="0" smtClean="0"/>
              <a:t> 64bit integer support.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8314E-449E-4BA3-BBFC-3320E072DC85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Pass parameters</a:t>
            </a:r>
            <a:r>
              <a:rPr lang="en-US" baseline="0" dirty="0" smtClean="0"/>
              <a:t> in registers.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7B770A-BCA7-48BF-BCF0-A79CD32FA7F3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 more</a:t>
            </a:r>
            <a:r>
              <a:rPr lang="en-US" baseline="0" dirty="0" smtClean="0"/>
              <a:t> x87.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219200" y="16764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lang="en-US" sz="3600" kern="1200" baseline="0" dirty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Neo Sans Intel Medium" pitchFamily="34" charset="0"/>
              </a:defRPr>
            </a:lvl1pPr>
          </a:lstStyle>
          <a:p>
            <a:r>
              <a:rPr lang="en-US" dirty="0" smtClean="0"/>
              <a:t>Click to add Title and Subtitle</a:t>
            </a:r>
            <a:endParaRPr lang="en-US" dirty="0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133600" y="3810000"/>
            <a:ext cx="6794645" cy="1279236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r">
              <a:buFontTx/>
              <a:buNone/>
              <a:defRPr lang="en-US" sz="2400" kern="1200" baseline="0" dirty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Neo Sans Intel Medium" pitchFamily="34" charset="0"/>
              </a:defRPr>
            </a:lvl1pPr>
          </a:lstStyle>
          <a:p>
            <a:r>
              <a:rPr lang="en-US" dirty="0" smtClean="0"/>
              <a:t>Click to add Presenter name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62000" y="6629400"/>
            <a:ext cx="19050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lnSpc>
                <a:spcPct val="80000"/>
              </a:lnSpc>
              <a:spcBef>
                <a:spcPct val="50000"/>
              </a:spcBef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dirty="0" smtClean="0"/>
              <a:t>Intel Confidential 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D2D4532-1F63-42F5-86ED-C1410817A4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8750"/>
            <a:ext cx="8231187" cy="889000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Neo Sans Intel Medium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1738"/>
            <a:ext cx="8237537" cy="47672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Neo Sans Intel Medium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Neo Sans Intel Medium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Neo Sans Intel Medium" pitchFamily="34" charset="0"/>
              </a:defRPr>
            </a:lvl3pPr>
            <a:lvl4pPr>
              <a:defRPr sz="1800">
                <a:solidFill>
                  <a:schemeClr val="tx2"/>
                </a:solidFill>
                <a:latin typeface="Neo Sans Intel Medium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Neo Sans Intel Medium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62000" y="6629400"/>
            <a:ext cx="19050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lnSpc>
                <a:spcPct val="80000"/>
              </a:lnSpc>
              <a:spcBef>
                <a:spcPct val="50000"/>
              </a:spcBef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dirty="0" smtClean="0"/>
              <a:t>Intel Confidential </a:t>
            </a:r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D2D4532-1F63-42F5-86ED-C1410817A4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8750"/>
            <a:ext cx="8231187" cy="8890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tx2"/>
                </a:solidFill>
                <a:latin typeface="Neo Sans Intel Medium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1739"/>
            <a:ext cx="4041775" cy="471373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Neo Sans Intel Medium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Neo Sans Intel Medium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Neo Sans Intel Medium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Neo Sans Intel Medium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Neo Sans Intel Medium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9"/>
            <a:ext cx="4043362" cy="470229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400" kern="1200" dirty="0" smtClean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000" kern="1200" dirty="0" smtClean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800" kern="1200" dirty="0" smtClean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600" kern="1200" dirty="0" smtClean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62000" y="6629400"/>
            <a:ext cx="19050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lnSpc>
                <a:spcPct val="80000"/>
              </a:lnSpc>
              <a:spcBef>
                <a:spcPct val="50000"/>
              </a:spcBef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dirty="0" smtClean="0"/>
              <a:t>Intel Confidential 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D2D4532-1F63-42F5-86ED-C1410817A4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intSFT_w.eps"/>
          <p:cNvPicPr>
            <a:picLocks noChangeAspect="1"/>
          </p:cNvPicPr>
          <p:nvPr userDrawn="1"/>
        </p:nvPicPr>
        <p:blipFill>
          <a:blip r:embed="rId2" cstate="print"/>
          <a:srcRect l="4047" r="2625" b="8128"/>
          <a:stretch>
            <a:fillRect/>
          </a:stretch>
        </p:blipFill>
        <p:spPr bwMode="auto">
          <a:xfrm>
            <a:off x="8307387" y="6019800"/>
            <a:ext cx="83661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intSFT_w.eps"/>
          <p:cNvPicPr>
            <a:picLocks noChangeAspect="1"/>
          </p:cNvPicPr>
          <p:nvPr userDrawn="1"/>
        </p:nvPicPr>
        <p:blipFill>
          <a:blip r:embed="rId2" cstate="print"/>
          <a:srcRect l="4047" r="2625" b="8128"/>
          <a:stretch>
            <a:fillRect/>
          </a:stretch>
        </p:blipFill>
        <p:spPr bwMode="auto">
          <a:xfrm>
            <a:off x="2286000" y="914400"/>
            <a:ext cx="4495800" cy="375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Documents and Settings\CMckay\Desktop\SoftwareInitiative-ENG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219200"/>
            <a:ext cx="3505200" cy="3203165"/>
          </a:xfrm>
          <a:prstGeom prst="rect">
            <a:avLst/>
          </a:prstGeom>
          <a:noFill/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62000" y="6629400"/>
            <a:ext cx="19050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lnSpc>
                <a:spcPct val="80000"/>
              </a:lnSpc>
              <a:spcBef>
                <a:spcPct val="50000"/>
              </a:spcBef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dirty="0" smtClean="0"/>
              <a:t>Intel Confidential 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D2D4532-1F63-42F5-86ED-C1410817A4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ntel_4c_100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7763" y="409575"/>
            <a:ext cx="11890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051550"/>
            <a:ext cx="9147175" cy="806450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800" b="1" dirty="0" smtClean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800" b="1" dirty="0" smtClean="0">
              <a:solidFill>
                <a:srgbClr val="FFFFFF"/>
              </a:solidFill>
            </a:endParaRPr>
          </a:p>
        </p:txBody>
      </p:sp>
      <p:pic>
        <p:nvPicPr>
          <p:cNvPr id="5" name="Picture 12" descr="intSFT_w.eps"/>
          <p:cNvPicPr>
            <a:picLocks noChangeAspect="1"/>
          </p:cNvPicPr>
          <p:nvPr/>
        </p:nvPicPr>
        <p:blipFill>
          <a:blip r:embed="rId7" cstate="print"/>
          <a:srcRect l="4047" r="2625" b="8128"/>
          <a:stretch>
            <a:fillRect/>
          </a:stretch>
        </p:blipFill>
        <p:spPr bwMode="auto">
          <a:xfrm>
            <a:off x="8307387" y="6019800"/>
            <a:ext cx="83661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6553200" y="6172200"/>
            <a:ext cx="17526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Software &amp; Services </a:t>
            </a:r>
            <a:r>
              <a:rPr lang="en-US" sz="1200" b="1" dirty="0" smtClean="0">
                <a:solidFill>
                  <a:srgbClr val="FFFFFF"/>
                </a:solidFill>
              </a:rPr>
              <a:t>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x32abi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x32ab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mpro.com/Address_Models_Oracle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67688" cy="923330"/>
          </a:xfrm>
        </p:spPr>
        <p:txBody>
          <a:bodyPr/>
          <a:lstStyle/>
          <a:p>
            <a:pPr algn="l" eaLnBrk="1" hangingPunct="1"/>
            <a:r>
              <a:rPr lang="en-US" dirty="0" smtClean="0"/>
              <a:t>X32 – A </a:t>
            </a:r>
            <a:r>
              <a:rPr lang="en-US" dirty="0" smtClean="0"/>
              <a:t>Native</a:t>
            </a:r>
            <a:r>
              <a:rPr lang="en-US" dirty="0" smtClean="0"/>
              <a:t> </a:t>
            </a:r>
            <a:r>
              <a:rPr lang="en-US" dirty="0" smtClean="0"/>
              <a:t>32bit ABI For </a:t>
            </a:r>
            <a:r>
              <a:rPr lang="en-US" dirty="0" smtClean="0"/>
              <a:t>X86-64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5052" y="4167188"/>
            <a:ext cx="4650311" cy="692497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H.J. Lu, H Peter Anvin, Milind Girkar</a:t>
            </a:r>
          </a:p>
          <a:p>
            <a:pPr marL="0" indent="0" eaLnBrk="1" hangingPunct="1"/>
            <a:r>
              <a:rPr lang="en-US" dirty="0" smtClean="0"/>
              <a:t>September, 2011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Useful in closed or semi-closed environments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Open environments tend to be constrained by compatibility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Classic embedded devices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Yocto</a:t>
            </a:r>
            <a:r>
              <a:rPr lang="en-US" dirty="0" smtClean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The minimal x32 image is available.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F306D-5275-4FA9-9152-894DC389E5CA}" type="slidenum">
              <a:rPr lang="ja-JP" altLang="en-US" smtClean="0"/>
              <a:pPr>
                <a:defRPr/>
              </a:pPr>
              <a:t>10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Status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fontAlgn="ctr">
              <a:buFont typeface="Arial" charset="0"/>
              <a:buChar char="•"/>
            </a:pPr>
            <a:r>
              <a:rPr lang="en-US" dirty="0" smtClean="0"/>
              <a:t>Extended x86-64 psABI to support x32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Checked x32 support into Linux assembler/</a:t>
            </a:r>
            <a:r>
              <a:rPr lang="en-US" dirty="0" err="1" smtClean="0"/>
              <a:t>disassembler</a:t>
            </a:r>
            <a:r>
              <a:rPr lang="en-US" dirty="0" smtClean="0"/>
              <a:t> and linker.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Checked x32 support into GCC 4.7:</a:t>
            </a:r>
          </a:p>
          <a:p>
            <a:pPr lvl="2" fontAlgn="ctr">
              <a:buFont typeface="Arial" charset="0"/>
              <a:buChar char="•"/>
            </a:pPr>
            <a:r>
              <a:rPr lang="en-US" dirty="0" smtClean="0"/>
              <a:t>Scheduled to be released in Q1’12.</a:t>
            </a:r>
          </a:p>
          <a:p>
            <a:pPr lvl="2" fontAlgn="ctr">
              <a:buFont typeface="Arial" charset="0"/>
              <a:buChar char="•"/>
            </a:pPr>
            <a:r>
              <a:rPr lang="en-US" dirty="0" smtClean="0"/>
              <a:t>Passed the GCC testsuite.</a:t>
            </a:r>
          </a:p>
          <a:p>
            <a:pPr lvl="2" fontAlgn="ctr">
              <a:buFont typeface="Arial" charset="0"/>
              <a:buChar char="•"/>
            </a:pPr>
            <a:r>
              <a:rPr lang="en-US" dirty="0" smtClean="0"/>
              <a:t>Passed SPEC CPU 2K/2006.</a:t>
            </a:r>
          </a:p>
          <a:p>
            <a:pPr lvl="2" fontAlgn="ctr">
              <a:buFont typeface="Arial" charset="0"/>
              <a:buChar char="•"/>
            </a:pPr>
            <a:r>
              <a:rPr lang="en-US" dirty="0" smtClean="0"/>
              <a:t>Started hourly x32 tracking with:</a:t>
            </a:r>
          </a:p>
          <a:p>
            <a:pPr lvl="3" fontAlgn="ctr">
              <a:buFont typeface="Arial" charset="0"/>
              <a:buChar char="•"/>
            </a:pPr>
            <a:r>
              <a:rPr lang="en-US" dirty="0" smtClean="0"/>
              <a:t>The GCC testsuite.</a:t>
            </a:r>
          </a:p>
          <a:p>
            <a:pPr lvl="3" fontAlgn="ctr">
              <a:buFont typeface="Arial" charset="0"/>
              <a:buChar char="•"/>
            </a:pPr>
            <a:r>
              <a:rPr lang="en-US" dirty="0" smtClean="0"/>
              <a:t>SPEC CPU 2K/2006.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Created a prototype Linux kernel with x32 support:</a:t>
            </a:r>
          </a:p>
          <a:p>
            <a:pPr lvl="2" fontAlgn="ctr">
              <a:buFont typeface="Arial" charset="0"/>
              <a:buChar char="•"/>
            </a:pPr>
            <a:r>
              <a:rPr lang="en-US" dirty="0" smtClean="0"/>
              <a:t>Full system call implementation.</a:t>
            </a:r>
          </a:p>
          <a:p>
            <a:pPr lvl="2" fontAlgn="ctr">
              <a:buFont typeface="Arial" charset="0"/>
              <a:buChar char="•"/>
            </a:pPr>
            <a:r>
              <a:rPr lang="en-US" dirty="0" err="1" smtClean="0"/>
              <a:t>vDSO</a:t>
            </a:r>
            <a:endParaRPr lang="en-US" dirty="0" smtClean="0"/>
          </a:p>
          <a:p>
            <a:pPr lvl="2" fontAlgn="ctr">
              <a:buFont typeface="Arial" charset="0"/>
              <a:buChar char="•"/>
            </a:pPr>
            <a:r>
              <a:rPr lang="en-US" dirty="0" smtClean="0"/>
              <a:t>Core dump</a:t>
            </a:r>
          </a:p>
          <a:p>
            <a:pPr lvl="2" fontAlgn="ctr">
              <a:buFont typeface="Arial" charset="0"/>
              <a:buChar char="•"/>
            </a:pPr>
            <a:r>
              <a:rPr lang="en-US" dirty="0" smtClean="0"/>
              <a:t>64bit file system calls.</a:t>
            </a:r>
          </a:p>
          <a:p>
            <a:pPr lvl="2" fontAlgn="ctr">
              <a:buFont typeface="Arial" charset="0"/>
              <a:buChar char="•"/>
            </a:pPr>
            <a:r>
              <a:rPr lang="en-US" dirty="0" smtClean="0"/>
              <a:t>64bit </a:t>
            </a:r>
            <a:r>
              <a:rPr lang="en-US" dirty="0" err="1" smtClean="0"/>
              <a:t>time_t</a:t>
            </a:r>
            <a:r>
              <a:rPr lang="en-US" dirty="0" smtClean="0"/>
              <a:t>.</a:t>
            </a:r>
          </a:p>
          <a:p>
            <a:pPr lvl="2" fontAlgn="ctr">
              <a:buFont typeface="Arial" charset="0"/>
              <a:buChar char="•"/>
            </a:pPr>
            <a:r>
              <a:rPr lang="en-US" dirty="0" smtClean="0"/>
              <a:t>Target Linux kernel 3.2/Q4’11.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Added x32 support to the GNU C library x32 branch.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Added x32 support to GDB x32 branch.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Created the x32 project website:</a:t>
            </a:r>
          </a:p>
          <a:p>
            <a:pPr lvl="2" fontAlgn="ctr">
              <a:buFont typeface="Arial" charset="0"/>
              <a:buChar char="•"/>
            </a:pPr>
            <a:r>
              <a:rPr lang="en-US" dirty="0" smtClean="0">
                <a:hlinkClick r:id="rId3"/>
              </a:rPr>
              <a:t>https://sites.google.com/site/x32abi/</a:t>
            </a:r>
            <a:endParaRPr lang="en-US" dirty="0" smtClean="0"/>
          </a:p>
          <a:p>
            <a:pPr lvl="1" fontAlgn="ctr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89D30C40-C957-4948-9F1C-E6D9519F965B}" type="slidenum">
              <a:rPr lang="ja-JP" altLang="en-US"/>
              <a:pPr/>
              <a:t>11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X32 System Call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153399" cy="4572000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 SYSCALL instructions: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Faster than “INT $80”.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Share system table to minimize overhead: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Use x86-64 system calls as much as possible.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Separate system call table adds overhead to the native x86-64 case.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 32bit </a:t>
            </a:r>
            <a:r>
              <a:rPr lang="en-US" dirty="0" err="1" smtClean="0"/>
              <a:t>compat</a:t>
            </a:r>
            <a:r>
              <a:rPr lang="en-US" dirty="0" smtClean="0"/>
              <a:t> system call paths for </a:t>
            </a:r>
            <a:r>
              <a:rPr lang="en-US" dirty="0" err="1" smtClean="0"/>
              <a:t>struct</a:t>
            </a:r>
            <a:r>
              <a:rPr lang="en-US" dirty="0" smtClean="0"/>
              <a:t> function parameters with: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Indirect pointer references.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Long fields.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28 </a:t>
            </a:r>
            <a:r>
              <a:rPr lang="en-US" dirty="0" err="1" smtClean="0"/>
              <a:t>compat</a:t>
            </a:r>
            <a:r>
              <a:rPr lang="en-US" smtClean="0"/>
              <a:t> system calls.</a:t>
            </a:r>
            <a:endParaRPr lang="en-US" dirty="0" smtClean="0"/>
          </a:p>
          <a:p>
            <a:r>
              <a:rPr lang="en-US" dirty="0" smtClean="0"/>
              <a:t>Use bit 30 in system call number to support the input system compatibility handling: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structures that include pointers on the read/write path.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sizeof</a:t>
            </a:r>
            <a:r>
              <a:rPr lang="en-US" dirty="0" smtClean="0"/>
              <a:t>(long)-sensitive text strings in </a:t>
            </a:r>
            <a:r>
              <a:rPr lang="en-US" dirty="0" err="1" smtClean="0"/>
              <a:t>sysfs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F306D-5275-4FA9-9152-894DC389E5CA}" type="slidenum">
              <a:rPr lang="ja-JP" altLang="en-US" smtClean="0"/>
              <a:pPr>
                <a:defRPr/>
              </a:pPr>
              <a:t>12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On Core i7 2600K 3.40GHz: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Improved SPEC CPU 2K/2006 INT </a:t>
            </a:r>
            <a:r>
              <a:rPr lang="en-US" dirty="0" err="1" smtClean="0"/>
              <a:t>geomean</a:t>
            </a:r>
            <a:r>
              <a:rPr lang="en-US" dirty="0" smtClean="0"/>
              <a:t> by 7-10% over ia32 and 5-8% over Intel64.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Improved SPEC CPU 2K/2006 FP </a:t>
            </a:r>
            <a:r>
              <a:rPr lang="en-US" dirty="0" err="1" smtClean="0"/>
              <a:t>geomean</a:t>
            </a:r>
            <a:r>
              <a:rPr lang="en-US" dirty="0" smtClean="0"/>
              <a:t> by 5-11% over ia32.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Very little changes in SPEC CPU 2K/2006 FP </a:t>
            </a:r>
            <a:r>
              <a:rPr lang="en-US" dirty="0" err="1" smtClean="0"/>
              <a:t>geomean</a:t>
            </a:r>
            <a:r>
              <a:rPr lang="en-US" dirty="0" smtClean="0"/>
              <a:t>, comparing against Intel64.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Comparing against ia32 PIC, x32 PIC: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Improved SPEC CPU 2K INT by another 10%.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Improved SPEC CPU 2K FP by another 3%.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Improved SPEC CPU 2006 INT by another 6%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Improved SPEC CPU 2006 FP by another 2%.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F306D-5275-4FA9-9152-894DC389E5CA}" type="slidenum">
              <a:rPr lang="ja-JP" altLang="en-US" smtClean="0"/>
              <a:pPr>
                <a:defRPr/>
              </a:pPr>
              <a:t>13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 CPU 2000 INT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5613" y="1201738"/>
          <a:ext cx="8237537" cy="484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 CPU 2000 FP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5613" y="1201738"/>
          <a:ext cx="8237537" cy="484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 CPU 2006 INT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5613" y="1201738"/>
          <a:ext cx="8237537" cy="484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 CPU 2006 FP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5613" y="1201738"/>
          <a:ext cx="8237537" cy="484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 CPU 2000 INT (PIC)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5613" y="1201738"/>
          <a:ext cx="8237537" cy="484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 CPU 2000 FP (PIC)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5613" y="1201738"/>
          <a:ext cx="8237537" cy="484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Problem statement</a:t>
            </a:r>
          </a:p>
          <a:p>
            <a:pPr lvl="1" eaLnBrk="1" hangingPunct="1"/>
            <a:r>
              <a:rPr lang="en-US" dirty="0" smtClean="0"/>
              <a:t>x32 psABI</a:t>
            </a:r>
          </a:p>
          <a:p>
            <a:pPr lvl="1" eaLnBrk="1" hangingPunct="1"/>
            <a:r>
              <a:rPr lang="en-US" dirty="0" smtClean="0"/>
              <a:t>Code examples</a:t>
            </a:r>
          </a:p>
          <a:p>
            <a:pPr lvl="1" eaLnBrk="1" hangingPunct="1"/>
            <a:r>
              <a:rPr lang="en-US" dirty="0" smtClean="0"/>
              <a:t>Performance Data</a:t>
            </a:r>
          </a:p>
          <a:p>
            <a:pPr lvl="1" eaLnBrk="1" hangingPunct="1"/>
            <a:r>
              <a:rPr lang="en-US" dirty="0" smtClean="0"/>
              <a:t>Status</a:t>
            </a:r>
          </a:p>
          <a:p>
            <a:pPr lvl="1" eaLnBrk="1" hangingPunct="1"/>
            <a:r>
              <a:rPr lang="en-US" dirty="0" smtClean="0"/>
              <a:t>Challenges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59BC8465-2285-43EC-A12B-9DB8EB0D73A7}" type="slidenum">
              <a:rPr lang="ja-JP" altLang="en-US"/>
              <a:pPr/>
              <a:t>2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 CPU 2006 INT (PIC)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5613" y="1201738"/>
          <a:ext cx="8237537" cy="484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 CPU 2006 FP (PIC)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5613" y="1201738"/>
          <a:ext cx="8237537" cy="484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X32 Compatibility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28625" y="1066800"/>
            <a:ext cx="8275638" cy="4876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x32 libraries can co-exist with existing libraries of 32-bit and 64-bit </a:t>
            </a:r>
            <a:r>
              <a:rPr lang="en-US" dirty="0" err="1" smtClean="0"/>
              <a:t>psABIs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cs typeface="Courier New" pitchFamily="49" charset="0"/>
              </a:rPr>
              <a:t>/lib	</a:t>
            </a:r>
            <a:r>
              <a:rPr lang="en-US" sz="2200" dirty="0" smtClean="0"/>
              <a:t>Libraries for i386 psABI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cs typeface="Courier New" pitchFamily="49" charset="0"/>
              </a:rPr>
              <a:t>/lib64	</a:t>
            </a:r>
            <a:r>
              <a:rPr lang="en-US" sz="2200" dirty="0" smtClean="0"/>
              <a:t>Libraries for x86-64 psABI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cs typeface="Courier New" pitchFamily="49" charset="0"/>
              </a:rPr>
              <a:t>/libx32	</a:t>
            </a:r>
            <a:r>
              <a:rPr lang="en-US" sz="2200" dirty="0" smtClean="0"/>
              <a:t>Libraries for x32 psABI</a:t>
            </a:r>
          </a:p>
          <a:p>
            <a:r>
              <a:rPr lang="en-US" dirty="0" smtClean="0"/>
              <a:t>Can’t link/load IA32 shared libraries into x32 executables/shared libraries.  x32 is not compatible with IA32: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Signal handling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Exception handling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Procedure Linkage Table (PLT), Global Offset Table (GOT), Thread Local Storage (TLS) and relocations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Data structure memory layout</a:t>
            </a:r>
          </a:p>
          <a:p>
            <a:r>
              <a:rPr lang="en-US" dirty="0" smtClean="0"/>
              <a:t>IA32 browser </a:t>
            </a:r>
            <a:r>
              <a:rPr lang="en-US" dirty="0" err="1" smtClean="0"/>
              <a:t>plugins</a:t>
            </a:r>
            <a:r>
              <a:rPr lang="en-US" dirty="0" smtClean="0"/>
              <a:t> work correctly with x32 browsers since </a:t>
            </a:r>
            <a:r>
              <a:rPr lang="en-US" dirty="0" err="1" smtClean="0"/>
              <a:t>plugins</a:t>
            </a:r>
            <a:r>
              <a:rPr lang="en-US" dirty="0" smtClean="0"/>
              <a:t> can be run as a separate process: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Adobe Flash (via </a:t>
            </a:r>
            <a:r>
              <a:rPr lang="en-US" dirty="0" err="1" smtClean="0"/>
              <a:t>nsplugin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Acrobat Reader</a:t>
            </a:r>
          </a:p>
          <a:p>
            <a:r>
              <a:rPr lang="en-US" dirty="0" smtClean="0"/>
              <a:t>The x86-64 and x32 assembly codes are remarkably close.  Porting x86-64 assembly code to x32: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Address and long are 32 bits instead of 64 bits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2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48C0E7B1-43A9-4585-A6B7-43CEDBBA1C78}" type="slidenum">
              <a:rPr lang="ja-JP" altLang="en-US"/>
              <a:pPr/>
              <a:t>22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Require the whole new ecosystem: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Must provide new set of </a:t>
            </a:r>
            <a:r>
              <a:rPr lang="en-US" dirty="0" err="1" smtClean="0"/>
              <a:t>libs</a:t>
            </a:r>
            <a:r>
              <a:rPr lang="en-US" dirty="0" smtClean="0"/>
              <a:t> etc., port code, maintain a new version etc in addition to existing ABIs.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fuse off Intel64.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64bit BIOS/FW/Driver.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Need the Linux community support.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Some porting is required:</a:t>
            </a:r>
          </a:p>
          <a:p>
            <a:pPr lvl="2"/>
            <a:r>
              <a:rPr lang="en-US" dirty="0" smtClean="0"/>
              <a:t>Need x32 porting guide.</a:t>
            </a:r>
          </a:p>
          <a:p>
            <a:r>
              <a:rPr lang="en-US" dirty="0" smtClean="0"/>
              <a:t>Non-trivial resources needed to improve x32 tools: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GCC</a:t>
            </a:r>
          </a:p>
          <a:p>
            <a:pPr lvl="2"/>
            <a:r>
              <a:rPr lang="en-US" dirty="0" smtClean="0"/>
              <a:t>Optimization for x32</a:t>
            </a:r>
          </a:p>
          <a:p>
            <a:pPr lvl="2"/>
            <a:r>
              <a:rPr lang="en-US" dirty="0" smtClean="0"/>
              <a:t>Improve x32 addressing modes</a:t>
            </a:r>
          </a:p>
          <a:p>
            <a:pPr lvl="3">
              <a:buFont typeface="Arial" charset="0"/>
              <a:buChar char="•"/>
            </a:pPr>
            <a:r>
              <a:rPr lang="en-US" dirty="0" smtClean="0"/>
              <a:t>Avoid unnecessary LEA instructions.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Get other compilers e.g. </a:t>
            </a:r>
            <a:r>
              <a:rPr lang="en-US" dirty="0" err="1" smtClean="0"/>
              <a:t>icc</a:t>
            </a:r>
            <a:r>
              <a:rPr lang="en-US" dirty="0" smtClean="0"/>
              <a:t> and tools to use x32.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Kernel:</a:t>
            </a:r>
          </a:p>
          <a:p>
            <a:pPr lvl="2"/>
            <a:r>
              <a:rPr lang="en-US" dirty="0" smtClean="0"/>
              <a:t>Deploying a new ABI gives an opportunity for a clean slate</a:t>
            </a:r>
          </a:p>
          <a:p>
            <a:pPr lvl="3">
              <a:buFont typeface="Arial" charset="0"/>
              <a:buChar char="•"/>
            </a:pPr>
            <a:r>
              <a:rPr lang="en-US" dirty="0" smtClean="0"/>
              <a:t>Add some new </a:t>
            </a:r>
            <a:r>
              <a:rPr lang="en-US" dirty="0" err="1" smtClean="0"/>
              <a:t>compat</a:t>
            </a:r>
            <a:r>
              <a:rPr lang="en-US" dirty="0" smtClean="0"/>
              <a:t> system calls.</a:t>
            </a:r>
          </a:p>
          <a:p>
            <a:pPr lvl="4"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48C0E7B1-43A9-4585-A6B7-43CEDBBA1C78}" type="slidenum">
              <a:rPr lang="ja-JP" altLang="en-US"/>
              <a:pPr/>
              <a:t>23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Unnecessary LEA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IA32:</a:t>
            </a:r>
          </a:p>
          <a:p>
            <a:pPr lvl="3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0x4(%ebx,%eax,4),%</a:t>
            </a:r>
            <a:r>
              <a:rPr lang="en-US" dirty="0" err="1" smtClean="0"/>
              <a:t>edx</a:t>
            </a:r>
            <a:r>
              <a:rPr lang="en-US" dirty="0" smtClean="0"/>
              <a:t> </a:t>
            </a:r>
          </a:p>
          <a:p>
            <a:pPr lvl="3">
              <a:buNone/>
            </a:pPr>
            <a:r>
              <a:rPr lang="en-US" dirty="0" err="1" smtClean="0"/>
              <a:t>cmp</a:t>
            </a:r>
            <a:r>
              <a:rPr lang="en-US" dirty="0" smtClean="0"/>
              <a:t> %</a:t>
            </a:r>
            <a:r>
              <a:rPr lang="en-US" dirty="0" err="1" smtClean="0"/>
              <a:t>ecx,%edx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X32:</a:t>
            </a:r>
          </a:p>
          <a:p>
            <a:pPr lvl="3">
              <a:buNone/>
            </a:pPr>
            <a:r>
              <a:rPr lang="en-US" dirty="0" smtClean="0"/>
              <a:t>lea (%r9,%rax,4),%</a:t>
            </a:r>
            <a:r>
              <a:rPr lang="en-US" dirty="0" err="1" smtClean="0"/>
              <a:t>edx</a:t>
            </a:r>
            <a:r>
              <a:rPr lang="en-US" dirty="0" smtClean="0"/>
              <a:t> </a:t>
            </a:r>
          </a:p>
          <a:p>
            <a:pPr lvl="3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edx,%ecx</a:t>
            </a:r>
            <a:r>
              <a:rPr lang="en-US" dirty="0" smtClean="0"/>
              <a:t> </a:t>
            </a:r>
          </a:p>
          <a:p>
            <a:pPr lvl="3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0x4(%</a:t>
            </a:r>
            <a:r>
              <a:rPr lang="en-US" dirty="0" err="1" smtClean="0"/>
              <a:t>rcx</a:t>
            </a:r>
            <a:r>
              <a:rPr lang="en-US" dirty="0" smtClean="0"/>
              <a:t>),%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3">
              <a:buNone/>
            </a:pPr>
            <a:r>
              <a:rPr lang="en-US" dirty="0" err="1" smtClean="0"/>
              <a:t>cmp</a:t>
            </a:r>
            <a:r>
              <a:rPr lang="en-US" dirty="0" smtClean="0"/>
              <a:t> %</a:t>
            </a:r>
            <a:r>
              <a:rPr lang="en-US" dirty="0" err="1" smtClean="0"/>
              <a:t>esi,%ecx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Call For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X32 support for Fedora 15 is available at</a:t>
            </a:r>
          </a:p>
          <a:p>
            <a:pPr lvl="2"/>
            <a:r>
              <a:rPr lang="en-US" dirty="0" smtClean="0">
                <a:hlinkClick r:id="rId3"/>
              </a:rPr>
              <a:t>https://sites.google.com/site/x32abi/</a:t>
            </a:r>
            <a:endParaRPr lang="en-US" dirty="0" smtClean="0"/>
          </a:p>
          <a:p>
            <a:pPr lvl="1"/>
            <a:r>
              <a:rPr lang="en-US" dirty="0" smtClean="0"/>
              <a:t>Enable x32 via yum:</a:t>
            </a:r>
          </a:p>
          <a:p>
            <a:pPr lvl="2"/>
            <a:r>
              <a:rPr lang="en-US" dirty="0" smtClean="0"/>
              <a:t>X32 kernel rpm.</a:t>
            </a:r>
          </a:p>
          <a:p>
            <a:pPr lvl="2"/>
            <a:r>
              <a:rPr lang="en-US" dirty="0" smtClean="0"/>
              <a:t>X32 glibc rpms</a:t>
            </a:r>
          </a:p>
          <a:p>
            <a:pPr lvl="1"/>
            <a:r>
              <a:rPr lang="en-US" dirty="0" smtClean="0"/>
              <a:t>Install x32 </a:t>
            </a:r>
            <a:r>
              <a:rPr lang="en-US" dirty="0" err="1" smtClean="0"/>
              <a:t>toolchain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Download x32 GCC/</a:t>
            </a:r>
            <a:r>
              <a:rPr lang="en-US" dirty="0" err="1" smtClean="0"/>
              <a:t>Binutils</a:t>
            </a:r>
            <a:r>
              <a:rPr lang="en-US" dirty="0" smtClean="0"/>
              <a:t>/GDB</a:t>
            </a:r>
          </a:p>
          <a:p>
            <a:pPr lvl="2"/>
            <a:r>
              <a:rPr lang="en-US" dirty="0" smtClean="0"/>
              <a:t>Collect performance data on your favorite benchmarks:</a:t>
            </a:r>
          </a:p>
          <a:p>
            <a:pPr lvl="3"/>
            <a:r>
              <a:rPr lang="en-US" dirty="0" smtClean="0"/>
              <a:t>ia32: -m32</a:t>
            </a:r>
          </a:p>
          <a:p>
            <a:pPr lvl="3"/>
            <a:r>
              <a:rPr lang="en-US" dirty="0" smtClean="0"/>
              <a:t>Intel64: -m64</a:t>
            </a:r>
          </a:p>
          <a:p>
            <a:pPr lvl="3"/>
            <a:r>
              <a:rPr lang="en-US" dirty="0" smtClean="0"/>
              <a:t>x32: -mx32</a:t>
            </a:r>
          </a:p>
          <a:p>
            <a:pPr lvl="2"/>
            <a:r>
              <a:rPr lang="en-US" dirty="0" smtClean="0"/>
              <a:t>Report x32 </a:t>
            </a:r>
            <a:r>
              <a:rPr lang="en-US" dirty="0" err="1" smtClean="0"/>
              <a:t>toolchain</a:t>
            </a:r>
            <a:r>
              <a:rPr lang="en-US" dirty="0" smtClean="0"/>
              <a:t> bugs:</a:t>
            </a:r>
          </a:p>
          <a:p>
            <a:pPr lvl="3"/>
            <a:r>
              <a:rPr lang="en-US" dirty="0" smtClean="0"/>
              <a:t>Provide </a:t>
            </a:r>
            <a:r>
              <a:rPr lang="en-US" dirty="0" err="1" smtClean="0"/>
              <a:t>testcases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F306D-5275-4FA9-9152-894DC389E5CA}" type="slidenum">
              <a:rPr lang="ja-JP" altLang="en-US" smtClean="0"/>
              <a:pPr>
                <a:defRPr/>
              </a:pPr>
              <a:t>25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Backup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7D4673B4-9D80-4A65-9A43-58C17BE4EADC}" type="slidenum">
              <a:rPr lang="ja-JP" altLang="en-US"/>
              <a:pPr/>
              <a:t>26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X32 History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" pitchFamily="18" charset="0"/>
              <a:buNone/>
            </a:pPr>
            <a:endParaRPr lang="en-US" sz="1700" dirty="0" smtClean="0"/>
          </a:p>
          <a:p>
            <a:pPr lvl="1">
              <a:buFont typeface="Arial" charset="0"/>
              <a:buChar char="•"/>
            </a:pPr>
            <a:r>
              <a:rPr lang="en-US" sz="1700" dirty="0" smtClean="0"/>
              <a:t>MIPS has o32, n32 and n64 </a:t>
            </a:r>
            <a:r>
              <a:rPr lang="en-US" sz="1700" dirty="0" err="1" smtClean="0"/>
              <a:t>psABIs</a:t>
            </a:r>
            <a:r>
              <a:rPr lang="en-US" sz="1700" dirty="0" smtClean="0"/>
              <a:t>. According to</a:t>
            </a:r>
          </a:p>
          <a:p>
            <a:pPr lvl="2">
              <a:buFontTx/>
              <a:buNone/>
            </a:pPr>
            <a:r>
              <a:rPr lang="en-US" sz="1500" dirty="0" smtClean="0">
                <a:hlinkClick r:id="rId3"/>
              </a:rPr>
              <a:t>http://www.prompro.com/Address_Models_Oracle.pdf</a:t>
            </a:r>
            <a:endParaRPr lang="en-US" sz="1500" dirty="0" smtClean="0"/>
          </a:p>
          <a:p>
            <a:pPr lvl="2">
              <a:buFont typeface="Arial" charset="0"/>
              <a:buChar char="•"/>
            </a:pPr>
            <a:r>
              <a:rPr lang="en-US" sz="1500" dirty="0" smtClean="0"/>
              <a:t>“Because the N32 ABI can increase an application's performance by 25 percent, many customers make it their choice when designing applications.”</a:t>
            </a:r>
          </a:p>
          <a:p>
            <a:pPr lvl="2">
              <a:buFont typeface="Arial" charset="0"/>
              <a:buChar char="•"/>
            </a:pPr>
            <a:endParaRPr lang="en-US" sz="150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ABFA512C-5E17-4F65-A403-EF7D0B5D447D}" type="slidenum">
              <a:rPr lang="ja-JP" altLang="en-US"/>
              <a:pPr/>
              <a:t>27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Intel Confidential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2D4532-1F63-42F5-86ED-C1410817A4FA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Problem Statement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75638" cy="4351338"/>
          </a:xfrm>
        </p:spPr>
        <p:txBody>
          <a:bodyPr/>
          <a:lstStyle/>
          <a:p>
            <a:pPr lvl="1" eaLnBrk="1" hangingPunct="1">
              <a:lnSpc>
                <a:spcPct val="70000"/>
              </a:lnSpc>
            </a:pPr>
            <a:r>
              <a:rPr lang="en-US" sz="1700" dirty="0" smtClean="0"/>
              <a:t>Intel Architecture must improve</a:t>
            </a:r>
            <a:r>
              <a:rPr lang="en-US" sz="1600" dirty="0" smtClean="0"/>
              <a:t> performance in 32bit</a:t>
            </a:r>
            <a:r>
              <a:rPr lang="en-US" sz="1700" dirty="0" smtClean="0"/>
              <a:t>.</a:t>
            </a:r>
          </a:p>
          <a:p>
            <a:pPr lvl="2" eaLnBrk="1" hangingPunct="1">
              <a:lnSpc>
                <a:spcPct val="70000"/>
              </a:lnSpc>
            </a:pPr>
            <a:r>
              <a:rPr lang="en-US" dirty="0" smtClean="0"/>
              <a:t>Intel64</a:t>
            </a:r>
          </a:p>
          <a:p>
            <a:pPr lvl="3" eaLnBrk="1" hangingPunct="1">
              <a:lnSpc>
                <a:spcPct val="70000"/>
              </a:lnSpc>
            </a:pPr>
            <a:r>
              <a:rPr lang="en-US" dirty="0" smtClean="0"/>
              <a:t>16 64-bit integer registers and 16 SSE registers.</a:t>
            </a:r>
          </a:p>
          <a:p>
            <a:pPr lvl="3" eaLnBrk="1" hangingPunct="1">
              <a:lnSpc>
                <a:spcPct val="70000"/>
              </a:lnSpc>
            </a:pPr>
            <a:r>
              <a:rPr lang="en-US" dirty="0" smtClean="0"/>
              <a:t>SSE FP has much better performance than x87.</a:t>
            </a:r>
          </a:p>
          <a:p>
            <a:pPr lvl="2" eaLnBrk="1" hangingPunct="1">
              <a:lnSpc>
                <a:spcPct val="70000"/>
              </a:lnSpc>
            </a:pPr>
            <a:r>
              <a:rPr lang="en-US" dirty="0" smtClean="0"/>
              <a:t>Many markets for Intel devices currently do not require more than a 32-bit address space.</a:t>
            </a:r>
          </a:p>
          <a:p>
            <a:pPr lvl="2" eaLnBrk="1" hangingPunct="1">
              <a:lnSpc>
                <a:spcPct val="70000"/>
              </a:lnSpc>
            </a:pPr>
            <a:r>
              <a:rPr lang="en-US" dirty="0" smtClean="0"/>
              <a:t>In many environments, ABI Legacy compatibility is not a concern:</a:t>
            </a:r>
          </a:p>
          <a:p>
            <a:pPr lvl="3" eaLnBrk="1" hangingPunct="1">
              <a:lnSpc>
                <a:spcPct val="70000"/>
              </a:lnSpc>
            </a:pPr>
            <a:r>
              <a:rPr lang="en-US" dirty="0" smtClean="0"/>
              <a:t>No expectation of running existing desktop applications.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700" dirty="0" smtClean="0"/>
              <a:t>Existing 32bit psABI doesn’t fully exploit Intel64</a:t>
            </a:r>
          </a:p>
          <a:p>
            <a:pPr lvl="2" eaLnBrk="1" hangingPunct="1">
              <a:lnSpc>
                <a:spcPct val="70000"/>
              </a:lnSpc>
            </a:pPr>
            <a:r>
              <a:rPr lang="en-US" dirty="0" smtClean="0"/>
              <a:t>i386 psABI was developed more than 20 years ago.</a:t>
            </a:r>
          </a:p>
          <a:p>
            <a:pPr lvl="2" eaLnBrk="1" hangingPunct="1">
              <a:lnSpc>
                <a:spcPct val="70000"/>
              </a:lnSpc>
            </a:pPr>
            <a:r>
              <a:rPr lang="en-US" dirty="0" smtClean="0"/>
              <a:t>Only 8 32-bit integer register and 8 SSE registers are usable.</a:t>
            </a:r>
          </a:p>
          <a:p>
            <a:pPr lvl="2" eaLnBrk="1" hangingPunct="1">
              <a:lnSpc>
                <a:spcPct val="70000"/>
              </a:lnSpc>
            </a:pPr>
            <a:r>
              <a:rPr lang="en-US" dirty="0" smtClean="0"/>
              <a:t>x87 is used for FP.</a:t>
            </a:r>
          </a:p>
          <a:p>
            <a:pPr lvl="3" eaLnBrk="1" hangingPunct="1">
              <a:lnSpc>
                <a:spcPct val="70000"/>
              </a:lnSpc>
            </a:pPr>
            <a:r>
              <a:rPr lang="en-US" dirty="0" smtClean="0"/>
              <a:t>Even if function uses SSE FP, return values are still passed in x87.</a:t>
            </a:r>
          </a:p>
          <a:p>
            <a:pPr lvl="2" eaLnBrk="1" hangingPunct="1">
              <a:lnSpc>
                <a:spcPct val="70000"/>
              </a:lnSpc>
            </a:pPr>
            <a:r>
              <a:rPr lang="en-US" dirty="0" smtClean="0"/>
              <a:t>Leaves performance on the table for IA</a:t>
            </a:r>
          </a:p>
          <a:p>
            <a:pPr lvl="3" eaLnBrk="1" hangingPunct="1">
              <a:lnSpc>
                <a:spcPct val="70000"/>
              </a:lnSpc>
            </a:pPr>
            <a:r>
              <a:rPr lang="en-US" dirty="0" smtClean="0"/>
              <a:t>i386 Position Independent Code (PIC), which is used extensively in shared libraries,  slows down performance by &gt;20%.</a:t>
            </a:r>
          </a:p>
          <a:p>
            <a:pPr lvl="3" eaLnBrk="1" hangingPunct="1">
              <a:lnSpc>
                <a:spcPct val="70000"/>
              </a:lnSpc>
            </a:pPr>
            <a:r>
              <a:rPr lang="en-US" dirty="0" smtClean="0"/>
              <a:t>Passes parameters in memory instead of registers.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788315BF-68E0-45ED-A25B-2B0BC6B95C04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20842" y="5943600"/>
            <a:ext cx="8823158" cy="70978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9050" algn="ctr">
            <a:solidFill>
              <a:srgbClr val="11111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 i="1" dirty="0" smtClean="0">
                <a:solidFill>
                  <a:schemeClr val="bg1"/>
                </a:solidFill>
              </a:rPr>
              <a:t>Can we exploit Intel64 to improve 32bit performance</a:t>
            </a:r>
            <a:r>
              <a:rPr lang="en-US" sz="2400" b="1" i="1" dirty="0" smtClean="0">
                <a:solidFill>
                  <a:schemeClr val="bg1"/>
                </a:solidFill>
              </a:rPr>
              <a:t>?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28625" y="292100"/>
            <a:ext cx="8275638" cy="622300"/>
          </a:xfrm>
        </p:spPr>
        <p:txBody>
          <a:bodyPr/>
          <a:lstStyle/>
          <a:p>
            <a:pPr algn="ctr"/>
            <a:r>
              <a:rPr lang="en-US" sz="2400" dirty="0" smtClean="0"/>
              <a:t>X32 – A New 32bit ABI for Intel Architecture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75638" cy="44196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charset="0"/>
              <a:buChar char="•"/>
            </a:pPr>
            <a:r>
              <a:rPr lang="en-US" sz="1600" b="1" dirty="0" smtClean="0"/>
              <a:t>x32 psABI: Same as “small” model in x86-64 </a:t>
            </a:r>
            <a:r>
              <a:rPr lang="en-US" sz="1600" b="1" dirty="0" err="1" smtClean="0"/>
              <a:t>psABI</a:t>
            </a:r>
            <a:r>
              <a:rPr lang="en-US" sz="1600" b="1" dirty="0" smtClean="0"/>
              <a:t> with 32-bit address space:</a:t>
            </a:r>
          </a:p>
          <a:p>
            <a:pPr lvl="2">
              <a:buFont typeface="Arial" charset="0"/>
              <a:buChar char="•"/>
            </a:pPr>
            <a:r>
              <a:rPr lang="en-US" sz="1400" b="1" dirty="0" smtClean="0"/>
              <a:t>Long and pointer size are 32 bits.</a:t>
            </a:r>
          </a:p>
          <a:p>
            <a:pPr lvl="2">
              <a:buFont typeface="Arial" charset="0"/>
              <a:buChar char="•"/>
            </a:pPr>
            <a:r>
              <a:rPr lang="en-US" sz="1400" dirty="0" smtClean="0"/>
              <a:t>64bit </a:t>
            </a:r>
            <a:r>
              <a:rPr lang="en-US" sz="1400" dirty="0" err="1" smtClean="0"/>
              <a:t>imul</a:t>
            </a:r>
            <a:r>
              <a:rPr lang="en-US" sz="1400" dirty="0" smtClean="0"/>
              <a:t> latency is twice of 32bit </a:t>
            </a:r>
            <a:r>
              <a:rPr lang="en-US" sz="1400" dirty="0" err="1" smtClean="0"/>
              <a:t>imul</a:t>
            </a:r>
            <a:r>
              <a:rPr lang="en-US" sz="1400" dirty="0" smtClean="0"/>
              <a:t> on Atom.  Some EEMBC 1.1 benchmarks are 2X slower when switching from IA32 to intel64.</a:t>
            </a:r>
            <a:endParaRPr lang="en-US" sz="1400" b="1" dirty="0" smtClean="0"/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16 64-bit integer registers (</a:t>
            </a:r>
            <a:r>
              <a:rPr lang="en-US" sz="1400" dirty="0" smtClean="0"/>
              <a:t>8 additional integer registers)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8 additional SSE registers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Use SSE for floating point math (not slower x87)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IP-relative addressing is faster</a:t>
            </a:r>
          </a:p>
          <a:p>
            <a:pPr lvl="2">
              <a:buFont typeface="Arial" charset="0"/>
              <a:buChar char="•"/>
            </a:pPr>
            <a:r>
              <a:rPr lang="en-US" sz="1400" dirty="0" smtClean="0"/>
              <a:t>Extensively used in PIC code – all shared libraries.  Very important for Android.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Up to 6 integer/FP function parameters can be passed in registers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Optimal data alignment:</a:t>
            </a:r>
          </a:p>
          <a:p>
            <a:pPr lvl="2">
              <a:buFont typeface="Arial" charset="0"/>
              <a:buChar char="•"/>
            </a:pPr>
            <a:r>
              <a:rPr lang="en-US" sz="1400" dirty="0" smtClean="0"/>
              <a:t>64bit integer and double are aligned to 8byte instead of 4byte.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Efficient 64-bit integer code:</a:t>
            </a:r>
          </a:p>
          <a:p>
            <a:pPr lvl="2">
              <a:buFont typeface="Arial" charset="0"/>
              <a:buChar char="•"/>
            </a:pPr>
            <a:r>
              <a:rPr lang="en-US" sz="1400" dirty="0" smtClean="0"/>
              <a:t>Resolve 64bit computation bottleneck on Android, with 64bit integer instructions like divdi3/moddi3.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Bring new processor features to 32-bit applications:</a:t>
            </a:r>
          </a:p>
          <a:p>
            <a:pPr lvl="2">
              <a:buFont typeface="Arial" charset="0"/>
              <a:buChar char="•"/>
            </a:pPr>
            <a:r>
              <a:rPr lang="en-US" sz="1400" dirty="0" smtClean="0"/>
              <a:t>Some processor features only available in 64-bit mode.</a:t>
            </a:r>
          </a:p>
          <a:p>
            <a:pPr lvl="2">
              <a:buFont typeface="Arial" charset="0"/>
              <a:buChar char="•"/>
            </a:pPr>
            <a:r>
              <a:rPr lang="en-US" sz="1400" dirty="0" smtClean="0"/>
              <a:t>128-bit integer arithmetic is only supported with Intel64.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2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EC3D9635-E0CC-4BB8-8D3D-B4D489BE972E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178932" y="5493804"/>
            <a:ext cx="8823158" cy="70978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9050" algn="ctr">
            <a:solidFill>
              <a:srgbClr val="111111"/>
            </a:solidFill>
            <a:round/>
            <a:headEnd/>
            <a:tailEnd/>
          </a:ln>
        </p:spPr>
        <p:txBody>
          <a:bodyPr wrap="squar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i="1" dirty="0" smtClean="0">
                <a:solidFill>
                  <a:schemeClr val="bg1"/>
                </a:solidFill>
              </a:rPr>
              <a:t>Same memory footprint as IA32 with advantages of Intel64. No hardware changes are required</a:t>
            </a:r>
            <a:endParaRPr lang="en-US" sz="18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ABI 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447800"/>
          <a:ext cx="68865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/>
                <a:gridCol w="1676400"/>
                <a:gridCol w="16002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x86-64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Integer registers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 smtClean="0"/>
                        <a:t> (PIC)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FP registers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Pointers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4 bytes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bytes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bytes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64-bit</a:t>
                      </a:r>
                      <a:r>
                        <a:rPr lang="en-US" sz="1400" baseline="0" dirty="0" smtClean="0"/>
                        <a:t> arithmetic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Floating point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x87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SSE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SSE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Calling</a:t>
                      </a:r>
                      <a:r>
                        <a:rPr lang="en-US" sz="1400" baseline="0" dirty="0" smtClean="0"/>
                        <a:t> convention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Memory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Registers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Registers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PIC</a:t>
                      </a:r>
                      <a:r>
                        <a:rPr lang="en-US" sz="1400" baseline="0" dirty="0" smtClean="0"/>
                        <a:t> prologue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2-3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insn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F306D-5275-4FA9-9152-894DC389E5CA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400" dirty="0" smtClean="0"/>
              <a:t>Efficient Position Independent Code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2819400"/>
            <a:ext cx="3962400" cy="25542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>
                <a:solidFill>
                  <a:srgbClr val="00FF00"/>
                </a:solidFill>
                <a:latin typeface="Arial" charset="0"/>
              </a:rPr>
              <a:t>i</a:t>
            </a:r>
            <a:r>
              <a:rPr lang="en-US" sz="1600" b="1" u="sng" dirty="0" smtClean="0">
                <a:solidFill>
                  <a:srgbClr val="00FF00"/>
                </a:solidFill>
                <a:latin typeface="Arial" charset="0"/>
              </a:rPr>
              <a:t>386 </a:t>
            </a:r>
            <a:r>
              <a:rPr lang="en-US" sz="1600" b="1" u="sng" dirty="0" err="1">
                <a:solidFill>
                  <a:srgbClr val="00FF00"/>
                </a:solidFill>
                <a:latin typeface="Arial" charset="0"/>
              </a:rPr>
              <a:t>psABI</a:t>
            </a:r>
            <a:endParaRPr lang="en-US" sz="1600" b="1" u="sng" dirty="0">
              <a:solidFill>
                <a:srgbClr val="00FF00"/>
              </a:solidFill>
              <a:latin typeface="Arial" charset="0"/>
            </a:endParaRPr>
          </a:p>
          <a:p>
            <a:r>
              <a:rPr lang="en-US" sz="1200" dirty="0">
                <a:latin typeface="Arial" charset="0"/>
              </a:rPr>
              <a:t>        call    __i686.get_pc_thunk.cx</a:t>
            </a:r>
          </a:p>
          <a:p>
            <a:r>
              <a:rPr lang="en-US" sz="1200" dirty="0">
                <a:latin typeface="Arial" charset="0"/>
              </a:rPr>
              <a:t>        </a:t>
            </a:r>
            <a:r>
              <a:rPr lang="en-US" sz="1200" dirty="0" err="1">
                <a:latin typeface="Arial" charset="0"/>
              </a:rPr>
              <a:t>addl</a:t>
            </a:r>
            <a:r>
              <a:rPr lang="en-US" sz="1200" dirty="0">
                <a:latin typeface="Arial" charset="0"/>
              </a:rPr>
              <a:t>    $_GLOBAL_OFFSET_TABLE_, %</a:t>
            </a:r>
            <a:r>
              <a:rPr lang="en-US" sz="1200" dirty="0" err="1">
                <a:latin typeface="Arial" charset="0"/>
              </a:rPr>
              <a:t>ecx</a:t>
            </a:r>
            <a:endParaRPr lang="en-US" sz="1200" dirty="0">
              <a:latin typeface="Arial" charset="0"/>
            </a:endParaRPr>
          </a:p>
          <a:p>
            <a:r>
              <a:rPr lang="en-US" sz="1200" dirty="0">
                <a:latin typeface="Arial" charset="0"/>
              </a:rPr>
              <a:t>        </a:t>
            </a:r>
            <a:r>
              <a:rPr lang="en-US" sz="1200" dirty="0" err="1">
                <a:latin typeface="Arial" charset="0"/>
              </a:rPr>
              <a:t>movl</a:t>
            </a:r>
            <a:r>
              <a:rPr lang="en-US" sz="1200" dirty="0">
                <a:latin typeface="Arial" charset="0"/>
              </a:rPr>
              <a:t>    </a:t>
            </a:r>
            <a:r>
              <a:rPr lang="en-US" sz="1200" dirty="0" err="1">
                <a:latin typeface="Arial" charset="0"/>
              </a:rPr>
              <a:t>y@GOT</a:t>
            </a:r>
            <a:r>
              <a:rPr lang="en-US" sz="1200" dirty="0">
                <a:latin typeface="Arial" charset="0"/>
              </a:rPr>
              <a:t>(%</a:t>
            </a:r>
            <a:r>
              <a:rPr lang="en-US" sz="1200" dirty="0" err="1">
                <a:latin typeface="Arial" charset="0"/>
              </a:rPr>
              <a:t>ecx</a:t>
            </a:r>
            <a:r>
              <a:rPr lang="en-US" sz="1200" dirty="0">
                <a:latin typeface="Arial" charset="0"/>
              </a:rPr>
              <a:t>), %</a:t>
            </a:r>
            <a:r>
              <a:rPr lang="en-US" sz="1200" dirty="0" err="1">
                <a:latin typeface="Arial" charset="0"/>
              </a:rPr>
              <a:t>eax</a:t>
            </a:r>
            <a:endParaRPr lang="en-US" sz="1200" dirty="0">
              <a:latin typeface="Arial" charset="0"/>
            </a:endParaRPr>
          </a:p>
          <a:p>
            <a:r>
              <a:rPr lang="en-US" sz="1200" dirty="0">
                <a:latin typeface="Arial" charset="0"/>
              </a:rPr>
              <a:t>        </a:t>
            </a:r>
            <a:r>
              <a:rPr lang="en-US" sz="1200" dirty="0" err="1">
                <a:latin typeface="Arial" charset="0"/>
              </a:rPr>
              <a:t>movl</a:t>
            </a:r>
            <a:r>
              <a:rPr lang="en-US" sz="1200" dirty="0">
                <a:latin typeface="Arial" charset="0"/>
              </a:rPr>
              <a:t>    </a:t>
            </a:r>
            <a:r>
              <a:rPr lang="en-US" sz="1200" dirty="0" err="1">
                <a:latin typeface="Arial" charset="0"/>
              </a:rPr>
              <a:t>x@GOT</a:t>
            </a:r>
            <a:r>
              <a:rPr lang="en-US" sz="1200" dirty="0">
                <a:latin typeface="Arial" charset="0"/>
              </a:rPr>
              <a:t>(%</a:t>
            </a:r>
            <a:r>
              <a:rPr lang="en-US" sz="1200" dirty="0" err="1">
                <a:latin typeface="Arial" charset="0"/>
              </a:rPr>
              <a:t>ecx</a:t>
            </a:r>
            <a:r>
              <a:rPr lang="en-US" sz="1200" dirty="0">
                <a:latin typeface="Arial" charset="0"/>
              </a:rPr>
              <a:t>), %</a:t>
            </a:r>
            <a:r>
              <a:rPr lang="en-US" sz="1200" dirty="0" err="1">
                <a:latin typeface="Arial" charset="0"/>
              </a:rPr>
              <a:t>edx</a:t>
            </a:r>
            <a:endParaRPr lang="en-US" sz="1200" dirty="0">
              <a:latin typeface="Arial" charset="0"/>
            </a:endParaRPr>
          </a:p>
          <a:p>
            <a:r>
              <a:rPr lang="en-US" sz="1200" dirty="0">
                <a:latin typeface="Arial" charset="0"/>
              </a:rPr>
              <a:t>        </a:t>
            </a:r>
            <a:r>
              <a:rPr lang="en-US" sz="1200" dirty="0" err="1">
                <a:latin typeface="Arial" charset="0"/>
              </a:rPr>
              <a:t>movl</a:t>
            </a:r>
            <a:r>
              <a:rPr lang="en-US" sz="1200" dirty="0">
                <a:latin typeface="Arial" charset="0"/>
              </a:rPr>
              <a:t>    (%</a:t>
            </a:r>
            <a:r>
              <a:rPr lang="en-US" sz="1200" dirty="0" err="1">
                <a:latin typeface="Arial" charset="0"/>
              </a:rPr>
              <a:t>eax</a:t>
            </a:r>
            <a:r>
              <a:rPr lang="en-US" sz="1200" dirty="0">
                <a:latin typeface="Arial" charset="0"/>
              </a:rPr>
              <a:t>), %</a:t>
            </a:r>
            <a:r>
              <a:rPr lang="en-US" sz="1200" dirty="0" err="1">
                <a:latin typeface="Arial" charset="0"/>
              </a:rPr>
              <a:t>eax</a:t>
            </a:r>
            <a:endParaRPr lang="en-US" sz="1200" dirty="0">
              <a:latin typeface="Arial" charset="0"/>
            </a:endParaRPr>
          </a:p>
          <a:p>
            <a:r>
              <a:rPr lang="en-US" sz="1200" dirty="0">
                <a:latin typeface="Arial" charset="0"/>
              </a:rPr>
              <a:t>        </a:t>
            </a:r>
            <a:r>
              <a:rPr lang="en-US" sz="1200" dirty="0" err="1">
                <a:latin typeface="Arial" charset="0"/>
              </a:rPr>
              <a:t>imull</a:t>
            </a:r>
            <a:r>
              <a:rPr lang="en-US" sz="1200" dirty="0">
                <a:latin typeface="Arial" charset="0"/>
              </a:rPr>
              <a:t>    (%</a:t>
            </a:r>
            <a:r>
              <a:rPr lang="en-US" sz="1200" dirty="0" err="1">
                <a:latin typeface="Arial" charset="0"/>
              </a:rPr>
              <a:t>edx</a:t>
            </a:r>
            <a:r>
              <a:rPr lang="en-US" sz="1200" dirty="0">
                <a:latin typeface="Arial" charset="0"/>
              </a:rPr>
              <a:t>), %</a:t>
            </a:r>
            <a:r>
              <a:rPr lang="en-US" sz="1200" dirty="0" err="1">
                <a:latin typeface="Arial" charset="0"/>
              </a:rPr>
              <a:t>eax</a:t>
            </a:r>
            <a:endParaRPr lang="en-US" sz="1200" dirty="0">
              <a:latin typeface="Arial" charset="0"/>
            </a:endParaRPr>
          </a:p>
          <a:p>
            <a:r>
              <a:rPr lang="en-US" sz="1200" dirty="0">
                <a:latin typeface="Arial" charset="0"/>
              </a:rPr>
              <a:t>        </a:t>
            </a:r>
            <a:r>
              <a:rPr lang="en-US" sz="1200" dirty="0" err="1">
                <a:latin typeface="Arial" charset="0"/>
              </a:rPr>
              <a:t>movl</a:t>
            </a:r>
            <a:r>
              <a:rPr lang="en-US" sz="1200" dirty="0">
                <a:latin typeface="Arial" charset="0"/>
              </a:rPr>
              <a:t>    </a:t>
            </a:r>
            <a:r>
              <a:rPr lang="en-US" sz="1200" dirty="0" err="1">
                <a:latin typeface="Arial" charset="0"/>
              </a:rPr>
              <a:t>z@GOT</a:t>
            </a:r>
            <a:r>
              <a:rPr lang="en-US" sz="1200" dirty="0">
                <a:latin typeface="Arial" charset="0"/>
              </a:rPr>
              <a:t>(%</a:t>
            </a:r>
            <a:r>
              <a:rPr lang="en-US" sz="1200" dirty="0" err="1">
                <a:latin typeface="Arial" charset="0"/>
              </a:rPr>
              <a:t>ecx</a:t>
            </a:r>
            <a:r>
              <a:rPr lang="en-US" sz="1200" dirty="0">
                <a:latin typeface="Arial" charset="0"/>
              </a:rPr>
              <a:t>), %</a:t>
            </a:r>
            <a:r>
              <a:rPr lang="en-US" sz="1200" dirty="0" err="1">
                <a:latin typeface="Arial" charset="0"/>
              </a:rPr>
              <a:t>edx</a:t>
            </a:r>
            <a:endParaRPr lang="en-US" sz="1200" dirty="0">
              <a:latin typeface="Arial" charset="0"/>
            </a:endParaRPr>
          </a:p>
          <a:p>
            <a:r>
              <a:rPr lang="en-US" sz="1200" dirty="0">
                <a:latin typeface="Arial" charset="0"/>
              </a:rPr>
              <a:t>        </a:t>
            </a:r>
            <a:r>
              <a:rPr lang="en-US" sz="1200" dirty="0" err="1">
                <a:latin typeface="Arial" charset="0"/>
              </a:rPr>
              <a:t>movl</a:t>
            </a:r>
            <a:r>
              <a:rPr lang="en-US" sz="1200" dirty="0">
                <a:latin typeface="Arial" charset="0"/>
              </a:rPr>
              <a:t>    %</a:t>
            </a:r>
            <a:r>
              <a:rPr lang="en-US" sz="1200" dirty="0" err="1">
                <a:latin typeface="Arial" charset="0"/>
              </a:rPr>
              <a:t>eax</a:t>
            </a:r>
            <a:r>
              <a:rPr lang="en-US" sz="1200" dirty="0">
                <a:latin typeface="Arial" charset="0"/>
              </a:rPr>
              <a:t>, (%</a:t>
            </a:r>
            <a:r>
              <a:rPr lang="en-US" sz="1200" dirty="0" err="1">
                <a:latin typeface="Arial" charset="0"/>
              </a:rPr>
              <a:t>edx</a:t>
            </a:r>
            <a:r>
              <a:rPr lang="en-US" sz="1200" dirty="0">
                <a:latin typeface="Arial" charset="0"/>
              </a:rPr>
              <a:t>)</a:t>
            </a:r>
          </a:p>
          <a:p>
            <a:r>
              <a:rPr lang="en-US" sz="1200" dirty="0">
                <a:latin typeface="Arial" charset="0"/>
              </a:rPr>
              <a:t>        ret</a:t>
            </a:r>
          </a:p>
          <a:p>
            <a:r>
              <a:rPr lang="en-US" sz="1200" dirty="0">
                <a:latin typeface="Arial" charset="0"/>
              </a:rPr>
              <a:t>__i686.get_pc_thunk.cx:</a:t>
            </a:r>
          </a:p>
          <a:p>
            <a:r>
              <a:rPr lang="en-US" sz="1200" dirty="0">
                <a:latin typeface="Arial" charset="0"/>
              </a:rPr>
              <a:t>        </a:t>
            </a:r>
            <a:r>
              <a:rPr lang="en-US" sz="1200" dirty="0" err="1">
                <a:latin typeface="Arial" charset="0"/>
              </a:rPr>
              <a:t>movl</a:t>
            </a:r>
            <a:r>
              <a:rPr lang="en-US" sz="1200" dirty="0">
                <a:latin typeface="Arial" charset="0"/>
              </a:rPr>
              <a:t>    (%</a:t>
            </a:r>
            <a:r>
              <a:rPr lang="en-US" sz="1200" dirty="0" err="1">
                <a:latin typeface="Arial" charset="0"/>
              </a:rPr>
              <a:t>esp</a:t>
            </a:r>
            <a:r>
              <a:rPr lang="en-US" sz="1200" dirty="0">
                <a:latin typeface="Arial" charset="0"/>
              </a:rPr>
              <a:t>), %</a:t>
            </a:r>
            <a:r>
              <a:rPr lang="en-US" sz="1200" dirty="0" err="1">
                <a:latin typeface="Arial" charset="0"/>
              </a:rPr>
              <a:t>ecx</a:t>
            </a:r>
            <a:endParaRPr lang="en-US" sz="1200" dirty="0">
              <a:latin typeface="Arial" charset="0"/>
            </a:endParaRPr>
          </a:p>
          <a:p>
            <a:r>
              <a:rPr lang="en-US" sz="1200" dirty="0">
                <a:latin typeface="Arial" charset="0"/>
              </a:rPr>
              <a:t>        ret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304800" y="1219200"/>
            <a:ext cx="6019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defRPr/>
            </a:pPr>
            <a:r>
              <a:rPr lang="fr-FR" sz="1800" dirty="0" err="1">
                <a:latin typeface="Arial" charset="0"/>
              </a:rPr>
              <a:t>extern</a:t>
            </a:r>
            <a:r>
              <a:rPr lang="fr-FR" sz="1800" dirty="0">
                <a:latin typeface="Arial" charset="0"/>
              </a:rPr>
              <a:t> </a:t>
            </a:r>
            <a:r>
              <a:rPr lang="fr-FR" sz="1800" dirty="0" err="1">
                <a:latin typeface="Arial" charset="0"/>
              </a:rPr>
              <a:t>int</a:t>
            </a:r>
            <a:r>
              <a:rPr lang="fr-FR" sz="1800" dirty="0">
                <a:latin typeface="Arial" charset="0"/>
              </a:rPr>
              <a:t> x, y, z;</a:t>
            </a:r>
          </a:p>
          <a:p>
            <a:pPr lvl="1">
              <a:defRPr/>
            </a:pPr>
            <a:r>
              <a:rPr lang="fr-FR" sz="1800" dirty="0" err="1">
                <a:latin typeface="Arial" charset="0"/>
              </a:rPr>
              <a:t>void</a:t>
            </a:r>
            <a:r>
              <a:rPr lang="fr-FR" sz="1800" dirty="0">
                <a:latin typeface="Arial" charset="0"/>
              </a:rPr>
              <a:t> </a:t>
            </a:r>
            <a:r>
              <a:rPr lang="fr-FR" sz="1800" dirty="0" err="1">
                <a:latin typeface="Arial" charset="0"/>
              </a:rPr>
              <a:t>foo</a:t>
            </a:r>
            <a:r>
              <a:rPr lang="fr-FR" sz="1800" dirty="0">
                <a:latin typeface="Arial" charset="0"/>
              </a:rPr>
              <a:t> () {  z = x * y; }</a:t>
            </a:r>
          </a:p>
          <a:p>
            <a:pPr lvl="1">
              <a:defRPr/>
            </a:pP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4572000" y="2819400"/>
            <a:ext cx="3962400" cy="18462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rgbClr val="00FF00"/>
                </a:solidFill>
                <a:latin typeface="Arial" charset="0"/>
              </a:rPr>
              <a:t>x32 </a:t>
            </a:r>
            <a:r>
              <a:rPr lang="en-US" sz="1600" b="1" u="sng" dirty="0">
                <a:solidFill>
                  <a:srgbClr val="00FF00"/>
                </a:solidFill>
                <a:latin typeface="Arial" charset="0"/>
              </a:rPr>
              <a:t>psABI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</a:t>
            </a:r>
            <a:r>
              <a:rPr lang="en-US" sz="1400" dirty="0" err="1">
                <a:latin typeface="Arial" charset="0"/>
              </a:rPr>
              <a:t>x@GOTPCREL</a:t>
            </a:r>
            <a:r>
              <a:rPr lang="en-US" sz="1400" dirty="0">
                <a:latin typeface="Arial" charset="0"/>
              </a:rPr>
              <a:t>(%rip), %</a:t>
            </a:r>
            <a:r>
              <a:rPr lang="en-US" sz="1400" dirty="0" err="1">
                <a:latin typeface="Arial" charset="0"/>
              </a:rPr>
              <a:t>edx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</a:t>
            </a:r>
            <a:r>
              <a:rPr lang="en-US" sz="1400" dirty="0" err="1">
                <a:latin typeface="Arial" charset="0"/>
              </a:rPr>
              <a:t>y@GOTPCREL</a:t>
            </a:r>
            <a:r>
              <a:rPr lang="en-US" sz="1400" dirty="0">
                <a:latin typeface="Arial" charset="0"/>
              </a:rPr>
              <a:t>(%rip), %</a:t>
            </a:r>
            <a:r>
              <a:rPr lang="en-US" sz="1400" dirty="0" err="1">
                <a:latin typeface="Arial" charset="0"/>
              </a:rPr>
              <a:t>eax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(%</a:t>
            </a:r>
            <a:r>
              <a:rPr lang="en-US" sz="1400" dirty="0" err="1">
                <a:latin typeface="Arial" charset="0"/>
              </a:rPr>
              <a:t>rax</a:t>
            </a:r>
            <a:r>
              <a:rPr lang="en-US" sz="1400" dirty="0">
                <a:latin typeface="Arial" charset="0"/>
              </a:rPr>
              <a:t>), %</a:t>
            </a:r>
            <a:r>
              <a:rPr lang="en-US" sz="1400" dirty="0" err="1">
                <a:latin typeface="Arial" charset="0"/>
              </a:rPr>
              <a:t>rax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imull</a:t>
            </a:r>
            <a:r>
              <a:rPr lang="en-US" sz="1400" dirty="0">
                <a:latin typeface="Arial" charset="0"/>
              </a:rPr>
              <a:t>    (%</a:t>
            </a:r>
            <a:r>
              <a:rPr lang="en-US" sz="1400" dirty="0" err="1">
                <a:latin typeface="Arial" charset="0"/>
              </a:rPr>
              <a:t>rdx</a:t>
            </a:r>
            <a:r>
              <a:rPr lang="en-US" sz="1400" dirty="0">
                <a:latin typeface="Arial" charset="0"/>
              </a:rPr>
              <a:t>), %</a:t>
            </a:r>
            <a:r>
              <a:rPr lang="en-US" sz="1400" dirty="0" err="1">
                <a:latin typeface="Arial" charset="0"/>
              </a:rPr>
              <a:t>rax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</a:t>
            </a:r>
            <a:r>
              <a:rPr lang="en-US" sz="1400" dirty="0" err="1">
                <a:latin typeface="Arial" charset="0"/>
              </a:rPr>
              <a:t>z@GOTPCREL</a:t>
            </a:r>
            <a:r>
              <a:rPr lang="en-US" sz="1400" dirty="0">
                <a:latin typeface="Arial" charset="0"/>
              </a:rPr>
              <a:t>(%rip), %</a:t>
            </a:r>
            <a:r>
              <a:rPr lang="en-US" sz="1400" dirty="0" err="1">
                <a:latin typeface="Arial" charset="0"/>
              </a:rPr>
              <a:t>edx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%</a:t>
            </a:r>
            <a:r>
              <a:rPr lang="en-US" sz="1400" dirty="0" err="1">
                <a:latin typeface="Arial" charset="0"/>
              </a:rPr>
              <a:t>rax</a:t>
            </a:r>
            <a:r>
              <a:rPr lang="en-US" sz="1400" dirty="0">
                <a:latin typeface="Arial" charset="0"/>
              </a:rPr>
              <a:t>, (%</a:t>
            </a:r>
            <a:r>
              <a:rPr lang="en-US" sz="1400" dirty="0" err="1">
                <a:latin typeface="Arial" charset="0"/>
              </a:rPr>
              <a:t>rdx</a:t>
            </a:r>
            <a:r>
              <a:rPr lang="en-US" sz="1400" dirty="0">
                <a:latin typeface="Arial" charset="0"/>
              </a:rPr>
              <a:t>)</a:t>
            </a:r>
          </a:p>
          <a:p>
            <a:r>
              <a:rPr lang="en-US" sz="1400" dirty="0">
                <a:latin typeface="Arial" charset="0"/>
              </a:rPr>
              <a:t>        ret </a:t>
            </a:r>
          </a:p>
        </p:txBody>
      </p:sp>
      <p:sp>
        <p:nvSpPr>
          <p:cNvPr id="8199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5A1E0415-12E2-415D-BD00-429B3CFFE763}" type="slidenum">
              <a:rPr lang="ja-JP" altLang="en-US"/>
              <a:pPr/>
              <a:t>6</a:t>
            </a:fld>
            <a:endParaRPr lang="en-US" altLang="ja-JP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78932" y="5493804"/>
            <a:ext cx="8823158" cy="70978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9050" algn="ctr">
            <a:solidFill>
              <a:srgbClr val="111111"/>
            </a:solidFill>
            <a:round/>
            <a:headEnd/>
            <a:tailEnd/>
          </a:ln>
        </p:spPr>
        <p:txBody>
          <a:bodyPr wrap="squar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i="1" dirty="0" smtClean="0">
                <a:solidFill>
                  <a:schemeClr val="bg1"/>
                </a:solidFill>
              </a:rPr>
              <a:t>X32 PIC code is shorter and faster.</a:t>
            </a:r>
            <a:endParaRPr lang="en-US" sz="18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400" dirty="0" smtClean="0"/>
              <a:t>Efficient 64-bit Integer Arithmetic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44500" y="1816100"/>
            <a:ext cx="3962400" cy="30469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>
                <a:solidFill>
                  <a:srgbClr val="00FF00"/>
                </a:solidFill>
                <a:latin typeface="Arial" charset="0"/>
              </a:rPr>
              <a:t>i</a:t>
            </a:r>
            <a:r>
              <a:rPr lang="en-US" sz="1600" b="1" u="sng" dirty="0" smtClean="0">
                <a:solidFill>
                  <a:srgbClr val="00FF00"/>
                </a:solidFill>
                <a:latin typeface="Arial" charset="0"/>
              </a:rPr>
              <a:t>386 </a:t>
            </a:r>
            <a:r>
              <a:rPr lang="en-US" sz="1600" b="1" u="sng" dirty="0" err="1">
                <a:solidFill>
                  <a:srgbClr val="00FF00"/>
                </a:solidFill>
                <a:latin typeface="Arial" charset="0"/>
              </a:rPr>
              <a:t>psABI</a:t>
            </a:r>
            <a:endParaRPr lang="en-US" sz="1600" b="1" u="sng" dirty="0">
              <a:solidFill>
                <a:srgbClr val="00FF00"/>
              </a:solidFill>
              <a:latin typeface="Arial" charset="0"/>
            </a:endParaRPr>
          </a:p>
          <a:p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movl</a:t>
            </a:r>
            <a:r>
              <a:rPr lang="en-US" sz="1600" dirty="0" smtClean="0">
                <a:latin typeface="Arial" charset="0"/>
              </a:rPr>
              <a:t>	x+4, %</a:t>
            </a:r>
            <a:r>
              <a:rPr lang="en-US" sz="1600" dirty="0" err="1" smtClean="0">
                <a:latin typeface="Arial" charset="0"/>
              </a:rPr>
              <a:t>edx</a:t>
            </a:r>
            <a:endParaRPr lang="en-US" sz="1600" dirty="0" smtClean="0">
              <a:latin typeface="Arial" charset="0"/>
            </a:endParaRPr>
          </a:p>
          <a:p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movl</a:t>
            </a:r>
            <a:r>
              <a:rPr lang="en-US" sz="1600" dirty="0" smtClean="0">
                <a:latin typeface="Arial" charset="0"/>
              </a:rPr>
              <a:t>	y+4, %</a:t>
            </a:r>
            <a:r>
              <a:rPr lang="en-US" sz="1600" dirty="0" err="1" smtClean="0">
                <a:latin typeface="Arial" charset="0"/>
              </a:rPr>
              <a:t>eax</a:t>
            </a:r>
            <a:endParaRPr lang="en-US" sz="1600" dirty="0" smtClean="0">
              <a:latin typeface="Arial" charset="0"/>
            </a:endParaRPr>
          </a:p>
          <a:p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imull</a:t>
            </a:r>
            <a:r>
              <a:rPr lang="en-US" sz="1600" dirty="0" smtClean="0">
                <a:latin typeface="Arial" charset="0"/>
              </a:rPr>
              <a:t>	y, %</a:t>
            </a:r>
            <a:r>
              <a:rPr lang="en-US" sz="1600" dirty="0" err="1" smtClean="0">
                <a:latin typeface="Arial" charset="0"/>
              </a:rPr>
              <a:t>edx</a:t>
            </a:r>
            <a:endParaRPr lang="en-US" sz="1600" dirty="0" smtClean="0">
              <a:latin typeface="Arial" charset="0"/>
            </a:endParaRPr>
          </a:p>
          <a:p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imull</a:t>
            </a:r>
            <a:r>
              <a:rPr lang="en-US" sz="1600" dirty="0" smtClean="0">
                <a:latin typeface="Arial" charset="0"/>
              </a:rPr>
              <a:t>	x, %</a:t>
            </a:r>
            <a:r>
              <a:rPr lang="en-US" sz="1600" dirty="0" err="1" smtClean="0">
                <a:latin typeface="Arial" charset="0"/>
              </a:rPr>
              <a:t>eax</a:t>
            </a:r>
            <a:endParaRPr lang="en-US" sz="1600" dirty="0" smtClean="0">
              <a:latin typeface="Arial" charset="0"/>
            </a:endParaRPr>
          </a:p>
          <a:p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leal</a:t>
            </a:r>
            <a:r>
              <a:rPr lang="en-US" sz="1600" dirty="0" smtClean="0">
                <a:latin typeface="Arial" charset="0"/>
              </a:rPr>
              <a:t>	(%</a:t>
            </a:r>
            <a:r>
              <a:rPr lang="en-US" sz="1600" dirty="0" err="1" smtClean="0">
                <a:latin typeface="Arial" charset="0"/>
              </a:rPr>
              <a:t>edx,%eax</a:t>
            </a:r>
            <a:r>
              <a:rPr lang="en-US" sz="1600" dirty="0" smtClean="0">
                <a:latin typeface="Arial" charset="0"/>
              </a:rPr>
              <a:t>), %</a:t>
            </a:r>
            <a:r>
              <a:rPr lang="en-US" sz="1600" dirty="0" err="1" smtClean="0">
                <a:latin typeface="Arial" charset="0"/>
              </a:rPr>
              <a:t>ecx</a:t>
            </a:r>
            <a:endParaRPr lang="en-US" sz="1600" dirty="0" smtClean="0">
              <a:latin typeface="Arial" charset="0"/>
            </a:endParaRPr>
          </a:p>
          <a:p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movl</a:t>
            </a:r>
            <a:r>
              <a:rPr lang="en-US" sz="1600" dirty="0" smtClean="0">
                <a:latin typeface="Arial" charset="0"/>
              </a:rPr>
              <a:t>	y, %</a:t>
            </a:r>
            <a:r>
              <a:rPr lang="en-US" sz="1600" dirty="0" err="1" smtClean="0">
                <a:latin typeface="Arial" charset="0"/>
              </a:rPr>
              <a:t>eax</a:t>
            </a:r>
            <a:endParaRPr lang="en-US" sz="1600" dirty="0" smtClean="0">
              <a:latin typeface="Arial" charset="0"/>
            </a:endParaRPr>
          </a:p>
          <a:p>
            <a:r>
              <a:rPr lang="en-US" sz="1600" dirty="0" smtClean="0">
                <a:latin typeface="Arial" charset="0"/>
              </a:rPr>
              <a:t>	mull	x</a:t>
            </a:r>
          </a:p>
          <a:p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addl</a:t>
            </a:r>
            <a:r>
              <a:rPr lang="en-US" sz="1600" dirty="0" smtClean="0">
                <a:latin typeface="Arial" charset="0"/>
              </a:rPr>
              <a:t>	%</a:t>
            </a:r>
            <a:r>
              <a:rPr lang="en-US" sz="1600" dirty="0" err="1" smtClean="0">
                <a:latin typeface="Arial" charset="0"/>
              </a:rPr>
              <a:t>ecx</a:t>
            </a:r>
            <a:r>
              <a:rPr lang="en-US" sz="1600" dirty="0" smtClean="0">
                <a:latin typeface="Arial" charset="0"/>
              </a:rPr>
              <a:t>, %</a:t>
            </a:r>
            <a:r>
              <a:rPr lang="en-US" sz="1600" dirty="0" err="1" smtClean="0">
                <a:latin typeface="Arial" charset="0"/>
              </a:rPr>
              <a:t>edx</a:t>
            </a:r>
            <a:endParaRPr lang="en-US" sz="1600" dirty="0" smtClean="0">
              <a:latin typeface="Arial" charset="0"/>
            </a:endParaRPr>
          </a:p>
          <a:p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movl</a:t>
            </a:r>
            <a:r>
              <a:rPr lang="en-US" sz="1600" dirty="0" smtClean="0">
                <a:latin typeface="Arial" charset="0"/>
              </a:rPr>
              <a:t>	%</a:t>
            </a:r>
            <a:r>
              <a:rPr lang="en-US" sz="1600" dirty="0" err="1" smtClean="0">
                <a:latin typeface="Arial" charset="0"/>
              </a:rPr>
              <a:t>eax</a:t>
            </a:r>
            <a:r>
              <a:rPr lang="en-US" sz="1600" dirty="0" smtClean="0">
                <a:latin typeface="Arial" charset="0"/>
              </a:rPr>
              <a:t>, z</a:t>
            </a:r>
          </a:p>
          <a:p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movl</a:t>
            </a:r>
            <a:r>
              <a:rPr lang="en-US" sz="1600" dirty="0" smtClean="0">
                <a:latin typeface="Arial" charset="0"/>
              </a:rPr>
              <a:t>	%</a:t>
            </a:r>
            <a:r>
              <a:rPr lang="en-US" sz="1600" dirty="0" err="1" smtClean="0">
                <a:latin typeface="Arial" charset="0"/>
              </a:rPr>
              <a:t>edx</a:t>
            </a:r>
            <a:r>
              <a:rPr lang="en-US" sz="1600" dirty="0" smtClean="0">
                <a:latin typeface="Arial" charset="0"/>
              </a:rPr>
              <a:t>, z+4</a:t>
            </a:r>
          </a:p>
          <a:p>
            <a:r>
              <a:rPr lang="en-US" sz="1600" dirty="0" smtClean="0">
                <a:latin typeface="Arial" charset="0"/>
              </a:rPr>
              <a:t>	ret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304800" y="914400"/>
            <a:ext cx="6019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defRPr/>
            </a:pPr>
            <a:r>
              <a:rPr lang="fr-FR" sz="1800" dirty="0" err="1">
                <a:latin typeface="Arial" charset="0"/>
              </a:rPr>
              <a:t>extern</a:t>
            </a:r>
            <a:r>
              <a:rPr lang="fr-FR" sz="1800" dirty="0">
                <a:latin typeface="Arial" charset="0"/>
              </a:rPr>
              <a:t> long </a:t>
            </a:r>
            <a:r>
              <a:rPr lang="fr-FR" sz="1800" dirty="0" err="1">
                <a:latin typeface="Arial" charset="0"/>
              </a:rPr>
              <a:t>long</a:t>
            </a:r>
            <a:r>
              <a:rPr lang="fr-FR" sz="1800" dirty="0">
                <a:latin typeface="Arial" charset="0"/>
              </a:rPr>
              <a:t> x, y, z;</a:t>
            </a:r>
          </a:p>
          <a:p>
            <a:pPr lvl="1">
              <a:defRPr/>
            </a:pPr>
            <a:r>
              <a:rPr lang="fr-FR" sz="1800" dirty="0" err="1">
                <a:latin typeface="Arial" charset="0"/>
              </a:rPr>
              <a:t>void</a:t>
            </a:r>
            <a:r>
              <a:rPr lang="fr-FR" sz="1800" dirty="0">
                <a:latin typeface="Arial" charset="0"/>
              </a:rPr>
              <a:t> </a:t>
            </a:r>
            <a:r>
              <a:rPr lang="fr-FR" sz="1800" dirty="0" err="1">
                <a:latin typeface="Arial" charset="0"/>
              </a:rPr>
              <a:t>foo</a:t>
            </a:r>
            <a:r>
              <a:rPr lang="fr-FR" sz="1800" dirty="0">
                <a:latin typeface="Arial" charset="0"/>
              </a:rPr>
              <a:t> () {  z = x * y; }</a:t>
            </a:r>
          </a:p>
          <a:p>
            <a:pPr lvl="1">
              <a:defRPr/>
            </a:pP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4572000" y="1828800"/>
            <a:ext cx="3962400" cy="132343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rgbClr val="00FF00"/>
                </a:solidFill>
                <a:latin typeface="Arial" charset="0"/>
              </a:rPr>
              <a:t>x32 psABI</a:t>
            </a:r>
          </a:p>
          <a:p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movq</a:t>
            </a:r>
            <a:r>
              <a:rPr lang="en-US" sz="1600" dirty="0" smtClean="0">
                <a:latin typeface="Arial" charset="0"/>
              </a:rPr>
              <a:t>	x(%rip), %</a:t>
            </a:r>
            <a:r>
              <a:rPr lang="en-US" sz="1600" dirty="0" err="1" smtClean="0">
                <a:latin typeface="Arial" charset="0"/>
              </a:rPr>
              <a:t>rax</a:t>
            </a:r>
            <a:endParaRPr lang="en-US" sz="1600" dirty="0" smtClean="0">
              <a:latin typeface="Arial" charset="0"/>
            </a:endParaRPr>
          </a:p>
          <a:p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imulq</a:t>
            </a:r>
            <a:r>
              <a:rPr lang="en-US" sz="1600" dirty="0" smtClean="0">
                <a:latin typeface="Arial" charset="0"/>
              </a:rPr>
              <a:t>	y(%rip), %</a:t>
            </a:r>
            <a:r>
              <a:rPr lang="en-US" sz="1600" dirty="0" err="1" smtClean="0">
                <a:latin typeface="Arial" charset="0"/>
              </a:rPr>
              <a:t>rax</a:t>
            </a:r>
            <a:endParaRPr lang="en-US" sz="1600" dirty="0" smtClean="0">
              <a:latin typeface="Arial" charset="0"/>
            </a:endParaRPr>
          </a:p>
          <a:p>
            <a:r>
              <a:rPr lang="en-US" sz="1600" dirty="0" smtClean="0">
                <a:latin typeface="Arial" charset="0"/>
              </a:rPr>
              <a:t>	</a:t>
            </a:r>
            <a:r>
              <a:rPr lang="en-US" sz="1600" dirty="0" err="1" smtClean="0">
                <a:latin typeface="Arial" charset="0"/>
              </a:rPr>
              <a:t>movq</a:t>
            </a:r>
            <a:r>
              <a:rPr lang="en-US" sz="1600" dirty="0" smtClean="0">
                <a:latin typeface="Arial" charset="0"/>
              </a:rPr>
              <a:t>	%</a:t>
            </a:r>
            <a:r>
              <a:rPr lang="en-US" sz="1600" dirty="0" err="1" smtClean="0">
                <a:latin typeface="Arial" charset="0"/>
              </a:rPr>
              <a:t>rax</a:t>
            </a:r>
            <a:r>
              <a:rPr lang="en-US" sz="1600" dirty="0" smtClean="0">
                <a:latin typeface="Arial" charset="0"/>
              </a:rPr>
              <a:t>, z(%rip)</a:t>
            </a:r>
          </a:p>
          <a:p>
            <a:r>
              <a:rPr lang="en-US" sz="1600" dirty="0" smtClean="0">
                <a:latin typeface="Arial" charset="0"/>
              </a:rPr>
              <a:t>	ret</a:t>
            </a:r>
          </a:p>
        </p:txBody>
      </p:sp>
      <p:sp>
        <p:nvSpPr>
          <p:cNvPr id="9223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C0DF70F2-02EE-49A6-A0A2-DFC90E8069C0}" type="slidenum">
              <a:rPr lang="ja-JP" altLang="en-US"/>
              <a:pPr/>
              <a:t>7</a:t>
            </a:fld>
            <a:endParaRPr lang="en-US" altLang="ja-JP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78932" y="5669650"/>
            <a:ext cx="8823158" cy="70978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9050" algn="ctr">
            <a:solidFill>
              <a:srgbClr val="111111"/>
            </a:solidFill>
            <a:round/>
            <a:headEnd/>
            <a:tailEnd/>
          </a:ln>
        </p:spPr>
        <p:txBody>
          <a:bodyPr wrap="squar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i="1" dirty="0" smtClean="0">
                <a:solidFill>
                  <a:schemeClr val="bg1"/>
                </a:solidFill>
              </a:rPr>
              <a:t>X32 provides very efficient 64-bit integer support  (3 instructions vs. 10 instructions).</a:t>
            </a:r>
            <a:endParaRPr lang="en-US" sz="18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400" smtClean="0"/>
              <a:t>Efficient Function Parameter Passing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3962400" cy="24923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rgbClr val="00FF00"/>
                </a:solidFill>
                <a:latin typeface="Arial" charset="0"/>
              </a:rPr>
              <a:t>i386 </a:t>
            </a:r>
            <a:r>
              <a:rPr lang="en-US" sz="1600" b="1" u="sng" dirty="0" err="1">
                <a:solidFill>
                  <a:srgbClr val="00FF00"/>
                </a:solidFill>
                <a:latin typeface="Arial" charset="0"/>
              </a:rPr>
              <a:t>psABI</a:t>
            </a:r>
            <a:endParaRPr lang="en-US" sz="1600" b="1" u="sng" dirty="0">
              <a:solidFill>
                <a:srgbClr val="00FF00"/>
              </a:solidFill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subl</a:t>
            </a:r>
            <a:r>
              <a:rPr lang="en-US" sz="1400" dirty="0">
                <a:latin typeface="Arial" charset="0"/>
              </a:rPr>
              <a:t>    $28, %</a:t>
            </a:r>
            <a:r>
              <a:rPr lang="en-US" sz="1400" dirty="0" err="1">
                <a:latin typeface="Arial" charset="0"/>
              </a:rPr>
              <a:t>esp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32(%</a:t>
            </a:r>
            <a:r>
              <a:rPr lang="en-US" sz="1400" dirty="0" err="1">
                <a:latin typeface="Arial" charset="0"/>
              </a:rPr>
              <a:t>esp</a:t>
            </a:r>
            <a:r>
              <a:rPr lang="en-US" sz="1400" dirty="0">
                <a:latin typeface="Arial" charset="0"/>
              </a:rPr>
              <a:t>), %</a:t>
            </a:r>
            <a:r>
              <a:rPr lang="en-US" sz="1400" dirty="0" err="1">
                <a:latin typeface="Arial" charset="0"/>
              </a:rPr>
              <a:t>eax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%</a:t>
            </a:r>
            <a:r>
              <a:rPr lang="en-US" sz="1400" dirty="0" err="1">
                <a:latin typeface="Arial" charset="0"/>
              </a:rPr>
              <a:t>eax</a:t>
            </a:r>
            <a:r>
              <a:rPr lang="en-US" sz="1400" dirty="0">
                <a:latin typeface="Arial" charset="0"/>
              </a:rPr>
              <a:t>, 8(%</a:t>
            </a:r>
            <a:r>
              <a:rPr lang="en-US" sz="1400" dirty="0" err="1">
                <a:latin typeface="Arial" charset="0"/>
              </a:rPr>
              <a:t>esp</a:t>
            </a:r>
            <a:r>
              <a:rPr lang="en-US" sz="1400" dirty="0">
                <a:latin typeface="Arial" charset="0"/>
              </a:rPr>
              <a:t>)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40(%</a:t>
            </a:r>
            <a:r>
              <a:rPr lang="en-US" sz="1400" dirty="0" err="1">
                <a:latin typeface="Arial" charset="0"/>
              </a:rPr>
              <a:t>esp</a:t>
            </a:r>
            <a:r>
              <a:rPr lang="en-US" sz="1400" dirty="0">
                <a:latin typeface="Arial" charset="0"/>
              </a:rPr>
              <a:t>), %</a:t>
            </a:r>
            <a:r>
              <a:rPr lang="en-US" sz="1400" dirty="0" err="1">
                <a:latin typeface="Arial" charset="0"/>
              </a:rPr>
              <a:t>eax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%</a:t>
            </a:r>
            <a:r>
              <a:rPr lang="en-US" sz="1400" dirty="0" err="1">
                <a:latin typeface="Arial" charset="0"/>
              </a:rPr>
              <a:t>eax</a:t>
            </a:r>
            <a:r>
              <a:rPr lang="en-US" sz="1400" dirty="0">
                <a:latin typeface="Arial" charset="0"/>
              </a:rPr>
              <a:t>, 4(%</a:t>
            </a:r>
            <a:r>
              <a:rPr lang="en-US" sz="1400" dirty="0" err="1">
                <a:latin typeface="Arial" charset="0"/>
              </a:rPr>
              <a:t>esp</a:t>
            </a:r>
            <a:r>
              <a:rPr lang="en-US" sz="1400" dirty="0">
                <a:latin typeface="Arial" charset="0"/>
              </a:rPr>
              <a:t>)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36(%</a:t>
            </a:r>
            <a:r>
              <a:rPr lang="en-US" sz="1400" dirty="0" err="1">
                <a:latin typeface="Arial" charset="0"/>
              </a:rPr>
              <a:t>esp</a:t>
            </a:r>
            <a:r>
              <a:rPr lang="en-US" sz="1400" dirty="0">
                <a:latin typeface="Arial" charset="0"/>
              </a:rPr>
              <a:t>), %</a:t>
            </a:r>
            <a:r>
              <a:rPr lang="en-US" sz="1400" dirty="0" err="1">
                <a:latin typeface="Arial" charset="0"/>
              </a:rPr>
              <a:t>eax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%</a:t>
            </a:r>
            <a:r>
              <a:rPr lang="en-US" sz="1400" dirty="0" err="1">
                <a:latin typeface="Arial" charset="0"/>
              </a:rPr>
              <a:t>eax</a:t>
            </a:r>
            <a:r>
              <a:rPr lang="en-US" sz="1400" dirty="0">
                <a:latin typeface="Arial" charset="0"/>
              </a:rPr>
              <a:t>, (%</a:t>
            </a:r>
            <a:r>
              <a:rPr lang="en-US" sz="1400" dirty="0" err="1">
                <a:latin typeface="Arial" charset="0"/>
              </a:rPr>
              <a:t>esp</a:t>
            </a:r>
            <a:r>
              <a:rPr lang="en-US" sz="1400" dirty="0">
                <a:latin typeface="Arial" charset="0"/>
              </a:rPr>
              <a:t>)</a:t>
            </a:r>
          </a:p>
          <a:p>
            <a:r>
              <a:rPr lang="en-US" sz="1400" dirty="0">
                <a:latin typeface="Arial" charset="0"/>
              </a:rPr>
              <a:t>        call    bar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addl</a:t>
            </a:r>
            <a:r>
              <a:rPr lang="en-US" sz="1400" dirty="0">
                <a:latin typeface="Arial" charset="0"/>
              </a:rPr>
              <a:t>    $28, %</a:t>
            </a:r>
            <a:r>
              <a:rPr lang="en-US" sz="1400" dirty="0" err="1">
                <a:latin typeface="Arial" charset="0"/>
              </a:rPr>
              <a:t>esp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ret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304800" y="914400"/>
            <a:ext cx="6019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800" dirty="0">
                <a:latin typeface="Arial" charset="0"/>
              </a:rPr>
              <a:t>void bar (</a:t>
            </a:r>
            <a:r>
              <a:rPr lang="en-US" sz="1800" dirty="0" err="1">
                <a:latin typeface="Arial" charset="0"/>
              </a:rPr>
              <a:t>int</a:t>
            </a:r>
            <a:r>
              <a:rPr lang="en-US" sz="1800" dirty="0">
                <a:latin typeface="Arial" charset="0"/>
              </a:rPr>
              <a:t> x, </a:t>
            </a:r>
            <a:r>
              <a:rPr lang="en-US" sz="1800" dirty="0" err="1">
                <a:latin typeface="Arial" charset="0"/>
              </a:rPr>
              <a:t>int</a:t>
            </a:r>
            <a:r>
              <a:rPr lang="en-US" sz="1800" dirty="0">
                <a:latin typeface="Arial" charset="0"/>
              </a:rPr>
              <a:t> y, </a:t>
            </a:r>
            <a:r>
              <a:rPr lang="en-US" sz="1800" dirty="0" err="1">
                <a:latin typeface="Arial" charset="0"/>
              </a:rPr>
              <a:t>int</a:t>
            </a:r>
            <a:r>
              <a:rPr lang="en-US" sz="1800" dirty="0">
                <a:latin typeface="Arial" charset="0"/>
              </a:rPr>
              <a:t> z);</a:t>
            </a:r>
          </a:p>
          <a:p>
            <a:pPr lvl="1">
              <a:defRPr/>
            </a:pPr>
            <a:r>
              <a:rPr lang="en-US" sz="1800" dirty="0">
                <a:latin typeface="Arial" charset="0"/>
              </a:rPr>
              <a:t>void </a:t>
            </a:r>
            <a:r>
              <a:rPr lang="en-US" sz="1800" dirty="0" err="1">
                <a:latin typeface="Arial" charset="0"/>
              </a:rPr>
              <a:t>foo</a:t>
            </a:r>
            <a:r>
              <a:rPr lang="en-US" sz="1800" dirty="0">
                <a:latin typeface="Arial" charset="0"/>
              </a:rPr>
              <a:t> (</a:t>
            </a:r>
            <a:r>
              <a:rPr lang="en-US" sz="1800" dirty="0" err="1">
                <a:latin typeface="Arial" charset="0"/>
              </a:rPr>
              <a:t>int</a:t>
            </a:r>
            <a:r>
              <a:rPr lang="en-US" sz="1800" dirty="0">
                <a:latin typeface="Arial" charset="0"/>
              </a:rPr>
              <a:t> x, </a:t>
            </a:r>
            <a:r>
              <a:rPr lang="en-US" sz="1800" dirty="0" err="1">
                <a:latin typeface="Arial" charset="0"/>
              </a:rPr>
              <a:t>int</a:t>
            </a:r>
            <a:r>
              <a:rPr lang="en-US" sz="1800" dirty="0">
                <a:latin typeface="Arial" charset="0"/>
              </a:rPr>
              <a:t> y, </a:t>
            </a:r>
            <a:r>
              <a:rPr lang="en-US" sz="1800" dirty="0" err="1">
                <a:latin typeface="Arial" charset="0"/>
              </a:rPr>
              <a:t>int</a:t>
            </a:r>
            <a:r>
              <a:rPr lang="en-US" sz="1800" dirty="0">
                <a:latin typeface="Arial" charset="0"/>
              </a:rPr>
              <a:t> z) { bar (y, z, x); }</a:t>
            </a:r>
          </a:p>
          <a:p>
            <a:pPr lvl="1">
              <a:defRPr/>
            </a:pP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572000" y="1828800"/>
            <a:ext cx="3962400" cy="20621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rgbClr val="00FF00"/>
                </a:solidFill>
                <a:latin typeface="Arial" charset="0"/>
              </a:rPr>
              <a:t>x32 </a:t>
            </a:r>
            <a:r>
              <a:rPr lang="en-US" sz="1600" b="1" u="sng" dirty="0">
                <a:solidFill>
                  <a:srgbClr val="00FF00"/>
                </a:solidFill>
                <a:latin typeface="Arial" charset="0"/>
              </a:rPr>
              <a:t>psABI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subl</a:t>
            </a:r>
            <a:r>
              <a:rPr lang="en-US" sz="1400" dirty="0">
                <a:latin typeface="Arial" charset="0"/>
              </a:rPr>
              <a:t>    $8, %</a:t>
            </a:r>
            <a:r>
              <a:rPr lang="en-US" sz="1400" dirty="0" err="1">
                <a:latin typeface="Arial" charset="0"/>
              </a:rPr>
              <a:t>esp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%</a:t>
            </a:r>
            <a:r>
              <a:rPr lang="en-US" sz="1400" dirty="0" err="1">
                <a:latin typeface="Arial" charset="0"/>
              </a:rPr>
              <a:t>edi</a:t>
            </a:r>
            <a:r>
              <a:rPr lang="en-US" sz="1400" dirty="0">
                <a:latin typeface="Arial" charset="0"/>
              </a:rPr>
              <a:t>, %</a:t>
            </a:r>
            <a:r>
              <a:rPr lang="en-US" sz="1400" dirty="0" err="1">
                <a:latin typeface="Arial" charset="0"/>
              </a:rPr>
              <a:t>eax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%</a:t>
            </a:r>
            <a:r>
              <a:rPr lang="en-US" sz="1400" dirty="0" err="1">
                <a:latin typeface="Arial" charset="0"/>
              </a:rPr>
              <a:t>esi</a:t>
            </a:r>
            <a:r>
              <a:rPr lang="en-US" sz="1400" dirty="0">
                <a:latin typeface="Arial" charset="0"/>
              </a:rPr>
              <a:t>, %</a:t>
            </a:r>
            <a:r>
              <a:rPr lang="en-US" sz="1400" dirty="0" err="1">
                <a:latin typeface="Arial" charset="0"/>
              </a:rPr>
              <a:t>edi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%</a:t>
            </a:r>
            <a:r>
              <a:rPr lang="en-US" sz="1400" dirty="0" err="1">
                <a:latin typeface="Arial" charset="0"/>
              </a:rPr>
              <a:t>edx</a:t>
            </a:r>
            <a:r>
              <a:rPr lang="en-US" sz="1400" dirty="0">
                <a:latin typeface="Arial" charset="0"/>
              </a:rPr>
              <a:t>, %</a:t>
            </a:r>
            <a:r>
              <a:rPr lang="en-US" sz="1400" dirty="0" err="1">
                <a:latin typeface="Arial" charset="0"/>
              </a:rPr>
              <a:t>esi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movl</a:t>
            </a:r>
            <a:r>
              <a:rPr lang="en-US" sz="1400" dirty="0">
                <a:latin typeface="Arial" charset="0"/>
              </a:rPr>
              <a:t>    %</a:t>
            </a:r>
            <a:r>
              <a:rPr lang="en-US" sz="1400" dirty="0" err="1">
                <a:latin typeface="Arial" charset="0"/>
              </a:rPr>
              <a:t>eax</a:t>
            </a:r>
            <a:r>
              <a:rPr lang="en-US" sz="1400" dirty="0">
                <a:latin typeface="Arial" charset="0"/>
              </a:rPr>
              <a:t>, %</a:t>
            </a:r>
            <a:r>
              <a:rPr lang="en-US" sz="1400" dirty="0" err="1">
                <a:latin typeface="Arial" charset="0"/>
              </a:rPr>
              <a:t>edx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call    bar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addl</a:t>
            </a:r>
            <a:r>
              <a:rPr lang="en-US" sz="1400" dirty="0">
                <a:latin typeface="Arial" charset="0"/>
              </a:rPr>
              <a:t>    $8, %</a:t>
            </a:r>
            <a:r>
              <a:rPr lang="en-US" sz="1400" dirty="0" err="1">
                <a:latin typeface="Arial" charset="0"/>
              </a:rPr>
              <a:t>esp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ret</a:t>
            </a:r>
          </a:p>
        </p:txBody>
      </p:sp>
      <p:sp>
        <p:nvSpPr>
          <p:cNvPr id="1024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B4F4D5A3-02F9-456D-B003-0EDBE3026321}" type="slidenum">
              <a:rPr lang="ja-JP" altLang="en-US"/>
              <a:pPr/>
              <a:t>8</a:t>
            </a:fld>
            <a:endParaRPr lang="en-US" altLang="ja-JP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78932" y="5306235"/>
            <a:ext cx="8823158" cy="70978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9050" algn="ctr">
            <a:solidFill>
              <a:srgbClr val="111111"/>
            </a:solidFill>
            <a:round/>
            <a:headEnd/>
            <a:tailEnd/>
          </a:ln>
        </p:spPr>
        <p:txBody>
          <a:bodyPr wrap="squar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i="1" dirty="0" smtClean="0">
                <a:solidFill>
                  <a:schemeClr val="bg1"/>
                </a:solidFill>
              </a:rPr>
              <a:t>X32 passes parameters in registers.</a:t>
            </a:r>
            <a:endParaRPr lang="en-US" sz="18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400" smtClean="0"/>
              <a:t>Efficient Floating Point Operation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2362200"/>
            <a:ext cx="3962400" cy="18462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rgbClr val="00FF00"/>
                </a:solidFill>
                <a:latin typeface="Arial" charset="0"/>
              </a:rPr>
              <a:t>i386 </a:t>
            </a:r>
            <a:r>
              <a:rPr lang="en-US" sz="1600" b="1" u="sng" dirty="0" err="1">
                <a:solidFill>
                  <a:srgbClr val="00FF00"/>
                </a:solidFill>
                <a:latin typeface="Arial" charset="0"/>
              </a:rPr>
              <a:t>psABI</a:t>
            </a:r>
            <a:endParaRPr lang="en-US" sz="1600" b="1" u="sng" dirty="0">
              <a:solidFill>
                <a:srgbClr val="00FF00"/>
              </a:solidFill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subl</a:t>
            </a:r>
            <a:r>
              <a:rPr lang="en-US" sz="1400" dirty="0">
                <a:latin typeface="Arial" charset="0"/>
              </a:rPr>
              <a:t>    $12, %</a:t>
            </a:r>
            <a:r>
              <a:rPr lang="en-US" sz="1400" dirty="0" err="1">
                <a:latin typeface="Arial" charset="0"/>
              </a:rPr>
              <a:t>esp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movsd</a:t>
            </a:r>
            <a:r>
              <a:rPr lang="en-US" sz="1400" dirty="0">
                <a:latin typeface="Arial" charset="0"/>
              </a:rPr>
              <a:t>   bar, %xmm0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mulsd</a:t>
            </a:r>
            <a:r>
              <a:rPr lang="en-US" sz="1400" dirty="0">
                <a:latin typeface="Arial" charset="0"/>
              </a:rPr>
              <a:t>   %xmm0, %xmm0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movsd</a:t>
            </a:r>
            <a:r>
              <a:rPr lang="en-US" sz="1400" dirty="0">
                <a:latin typeface="Arial" charset="0"/>
              </a:rPr>
              <a:t>   %xmm0, (%</a:t>
            </a:r>
            <a:r>
              <a:rPr lang="en-US" sz="1400" dirty="0" err="1">
                <a:latin typeface="Arial" charset="0"/>
              </a:rPr>
              <a:t>esp</a:t>
            </a:r>
            <a:r>
              <a:rPr lang="en-US" sz="1400" dirty="0">
                <a:latin typeface="Arial" charset="0"/>
              </a:rPr>
              <a:t>)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fldl</a:t>
            </a:r>
            <a:r>
              <a:rPr lang="en-US" sz="1400" dirty="0">
                <a:latin typeface="Arial" charset="0"/>
              </a:rPr>
              <a:t>    (%</a:t>
            </a:r>
            <a:r>
              <a:rPr lang="en-US" sz="1400" dirty="0" err="1">
                <a:latin typeface="Arial" charset="0"/>
              </a:rPr>
              <a:t>esp</a:t>
            </a:r>
            <a:r>
              <a:rPr lang="en-US" sz="1400" dirty="0">
                <a:latin typeface="Arial" charset="0"/>
              </a:rPr>
              <a:t>)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addl</a:t>
            </a:r>
            <a:r>
              <a:rPr lang="en-US" sz="1400" dirty="0">
                <a:latin typeface="Arial" charset="0"/>
              </a:rPr>
              <a:t>    $12, %</a:t>
            </a:r>
            <a:r>
              <a:rPr lang="en-US" sz="1400" dirty="0" err="1">
                <a:latin typeface="Arial" charset="0"/>
              </a:rPr>
              <a:t>esp</a:t>
            </a:r>
            <a:endParaRPr lang="en-US" sz="14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ret        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57200" y="1219200"/>
            <a:ext cx="601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800" dirty="0">
                <a:latin typeface="Arial" charset="0"/>
              </a:rPr>
              <a:t>extern double bar;</a:t>
            </a:r>
          </a:p>
          <a:p>
            <a:pPr lvl="1">
              <a:defRPr/>
            </a:pPr>
            <a:r>
              <a:rPr lang="en-US" sz="1800" dirty="0">
                <a:latin typeface="Arial" charset="0"/>
              </a:rPr>
              <a:t>float </a:t>
            </a:r>
            <a:r>
              <a:rPr lang="en-US" sz="1800" dirty="0" err="1">
                <a:latin typeface="Arial" charset="0"/>
              </a:rPr>
              <a:t>foo</a:t>
            </a:r>
            <a:r>
              <a:rPr lang="en-US" sz="1800" dirty="0">
                <a:latin typeface="Arial" charset="0"/>
              </a:rPr>
              <a:t> () { return bar * bar; }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4495800" y="2362200"/>
            <a:ext cx="3962400" cy="9842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rgbClr val="00FF00"/>
                </a:solidFill>
                <a:latin typeface="Arial" charset="0"/>
              </a:rPr>
              <a:t>x32 </a:t>
            </a:r>
            <a:r>
              <a:rPr lang="en-US" sz="1600" b="1" u="sng" dirty="0">
                <a:solidFill>
                  <a:srgbClr val="00FF00"/>
                </a:solidFill>
                <a:latin typeface="Arial" charset="0"/>
              </a:rPr>
              <a:t>psABI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movsd</a:t>
            </a:r>
            <a:r>
              <a:rPr lang="en-US" sz="1400" dirty="0">
                <a:latin typeface="Arial" charset="0"/>
              </a:rPr>
              <a:t>   bar(%rip), %xmm0</a:t>
            </a:r>
          </a:p>
          <a:p>
            <a:r>
              <a:rPr lang="en-US" sz="1400" dirty="0">
                <a:latin typeface="Arial" charset="0"/>
              </a:rPr>
              <a:t>        </a:t>
            </a:r>
            <a:r>
              <a:rPr lang="en-US" sz="1400" dirty="0" err="1">
                <a:latin typeface="Arial" charset="0"/>
              </a:rPr>
              <a:t>mulsd</a:t>
            </a:r>
            <a:r>
              <a:rPr lang="en-US" sz="1400" dirty="0">
                <a:latin typeface="Arial" charset="0"/>
              </a:rPr>
              <a:t>   %xmm0, %xmm0</a:t>
            </a:r>
          </a:p>
          <a:p>
            <a:r>
              <a:rPr lang="en-US" sz="1400" dirty="0">
                <a:latin typeface="Arial" charset="0"/>
              </a:rPr>
              <a:t>        ret</a:t>
            </a:r>
          </a:p>
        </p:txBody>
      </p:sp>
      <p:sp>
        <p:nvSpPr>
          <p:cNvPr id="11271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751013" y="6427788"/>
            <a:ext cx="415925" cy="304800"/>
          </a:xfrm>
          <a:prstGeom prst="rect">
            <a:avLst/>
          </a:prstGeom>
          <a:noFill/>
        </p:spPr>
        <p:txBody>
          <a:bodyPr/>
          <a:lstStyle/>
          <a:p>
            <a:fld id="{B764B062-71C4-4FE6-A756-C7767F0B14BC}" type="slidenum">
              <a:rPr lang="ja-JP" altLang="en-US"/>
              <a:pPr/>
              <a:t>9</a:t>
            </a:fld>
            <a:endParaRPr lang="en-US" altLang="ja-JP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55486" y="5282789"/>
            <a:ext cx="8823158" cy="70978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9050" algn="ctr">
            <a:solidFill>
              <a:srgbClr val="111111"/>
            </a:solidFill>
            <a:round/>
            <a:headEnd/>
            <a:tailEnd/>
          </a:ln>
        </p:spPr>
        <p:txBody>
          <a:bodyPr wrap="squar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 i="1" dirty="0" smtClean="0">
                <a:solidFill>
                  <a:schemeClr val="bg1"/>
                </a:solidFill>
              </a:rPr>
              <a:t>X32 doesn’t use X87 to return FP value.</a:t>
            </a:r>
            <a:endParaRPr lang="en-US" sz="18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_SSG_template_white_inter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white_intel_only 1">
    <a:dk1>
      <a:srgbClr val="000000"/>
    </a:dk1>
    <a:lt1>
      <a:srgbClr val="FFFFFF"/>
    </a:lt1>
    <a:dk2>
      <a:srgbClr val="0860A8"/>
    </a:dk2>
    <a:lt2>
      <a:srgbClr val="0860A8"/>
    </a:lt2>
    <a:accent1>
      <a:srgbClr val="FF5C00"/>
    </a:accent1>
    <a:accent2>
      <a:srgbClr val="FDB605"/>
    </a:accent2>
    <a:accent3>
      <a:srgbClr val="FFFFFF"/>
    </a:accent3>
    <a:accent4>
      <a:srgbClr val="000000"/>
    </a:accent4>
    <a:accent5>
      <a:srgbClr val="FFB5AA"/>
    </a:accent5>
    <a:accent6>
      <a:srgbClr val="E5A504"/>
    </a:accent6>
    <a:hlink>
      <a:srgbClr val="AA014C"/>
    </a:hlink>
    <a:folHlink>
      <a:srgbClr val="379900"/>
    </a:folHlink>
  </a:clrScheme>
  <a:fontScheme name="2_white_intel_only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2_white_intel_only 1">
    <a:dk1>
      <a:srgbClr val="000000"/>
    </a:dk1>
    <a:lt1>
      <a:srgbClr val="FFFFFF"/>
    </a:lt1>
    <a:dk2>
      <a:srgbClr val="0860A8"/>
    </a:dk2>
    <a:lt2>
      <a:srgbClr val="0860A8"/>
    </a:lt2>
    <a:accent1>
      <a:srgbClr val="FF5C00"/>
    </a:accent1>
    <a:accent2>
      <a:srgbClr val="FDB605"/>
    </a:accent2>
    <a:accent3>
      <a:srgbClr val="FFFFFF"/>
    </a:accent3>
    <a:accent4>
      <a:srgbClr val="000000"/>
    </a:accent4>
    <a:accent5>
      <a:srgbClr val="FFB5AA"/>
    </a:accent5>
    <a:accent6>
      <a:srgbClr val="E5A504"/>
    </a:accent6>
    <a:hlink>
      <a:srgbClr val="AA014C"/>
    </a:hlink>
    <a:folHlink>
      <a:srgbClr val="379900"/>
    </a:folHlink>
  </a:clrScheme>
  <a:fontScheme name="2_white_intel_only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2_white_intel_only 1">
    <a:dk1>
      <a:srgbClr val="000000"/>
    </a:dk1>
    <a:lt1>
      <a:srgbClr val="FFFFFF"/>
    </a:lt1>
    <a:dk2>
      <a:srgbClr val="0860A8"/>
    </a:dk2>
    <a:lt2>
      <a:srgbClr val="0860A8"/>
    </a:lt2>
    <a:accent1>
      <a:srgbClr val="FF5C00"/>
    </a:accent1>
    <a:accent2>
      <a:srgbClr val="FDB605"/>
    </a:accent2>
    <a:accent3>
      <a:srgbClr val="FFFFFF"/>
    </a:accent3>
    <a:accent4>
      <a:srgbClr val="000000"/>
    </a:accent4>
    <a:accent5>
      <a:srgbClr val="FFB5AA"/>
    </a:accent5>
    <a:accent6>
      <a:srgbClr val="E5A504"/>
    </a:accent6>
    <a:hlink>
      <a:srgbClr val="AA014C"/>
    </a:hlink>
    <a:folHlink>
      <a:srgbClr val="379900"/>
    </a:folHlink>
  </a:clrScheme>
  <a:fontScheme name="2_white_intel_only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2_white_intel_only 1">
    <a:dk1>
      <a:srgbClr val="000000"/>
    </a:dk1>
    <a:lt1>
      <a:srgbClr val="FFFFFF"/>
    </a:lt1>
    <a:dk2>
      <a:srgbClr val="0860A8"/>
    </a:dk2>
    <a:lt2>
      <a:srgbClr val="0860A8"/>
    </a:lt2>
    <a:accent1>
      <a:srgbClr val="FF5C00"/>
    </a:accent1>
    <a:accent2>
      <a:srgbClr val="FDB605"/>
    </a:accent2>
    <a:accent3>
      <a:srgbClr val="FFFFFF"/>
    </a:accent3>
    <a:accent4>
      <a:srgbClr val="000000"/>
    </a:accent4>
    <a:accent5>
      <a:srgbClr val="FFB5AA"/>
    </a:accent5>
    <a:accent6>
      <a:srgbClr val="E5A504"/>
    </a:accent6>
    <a:hlink>
      <a:srgbClr val="AA014C"/>
    </a:hlink>
    <a:folHlink>
      <a:srgbClr val="379900"/>
    </a:folHlink>
  </a:clrScheme>
  <a:fontScheme name="2_white_intel_only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2_white_intel_only 1">
    <a:dk1>
      <a:srgbClr val="000000"/>
    </a:dk1>
    <a:lt1>
      <a:srgbClr val="FFFFFF"/>
    </a:lt1>
    <a:dk2>
      <a:srgbClr val="0860A8"/>
    </a:dk2>
    <a:lt2>
      <a:srgbClr val="0860A8"/>
    </a:lt2>
    <a:accent1>
      <a:srgbClr val="FF5C00"/>
    </a:accent1>
    <a:accent2>
      <a:srgbClr val="FDB605"/>
    </a:accent2>
    <a:accent3>
      <a:srgbClr val="FFFFFF"/>
    </a:accent3>
    <a:accent4>
      <a:srgbClr val="000000"/>
    </a:accent4>
    <a:accent5>
      <a:srgbClr val="FFB5AA"/>
    </a:accent5>
    <a:accent6>
      <a:srgbClr val="E5A504"/>
    </a:accent6>
    <a:hlink>
      <a:srgbClr val="AA014C"/>
    </a:hlink>
    <a:folHlink>
      <a:srgbClr val="379900"/>
    </a:folHlink>
  </a:clrScheme>
  <a:fontScheme name="2_white_intel_only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2_white_intel_only 1">
    <a:dk1>
      <a:srgbClr val="000000"/>
    </a:dk1>
    <a:lt1>
      <a:srgbClr val="FFFFFF"/>
    </a:lt1>
    <a:dk2>
      <a:srgbClr val="0860A8"/>
    </a:dk2>
    <a:lt2>
      <a:srgbClr val="0860A8"/>
    </a:lt2>
    <a:accent1>
      <a:srgbClr val="FF5C00"/>
    </a:accent1>
    <a:accent2>
      <a:srgbClr val="FDB605"/>
    </a:accent2>
    <a:accent3>
      <a:srgbClr val="FFFFFF"/>
    </a:accent3>
    <a:accent4>
      <a:srgbClr val="000000"/>
    </a:accent4>
    <a:accent5>
      <a:srgbClr val="FFB5AA"/>
    </a:accent5>
    <a:accent6>
      <a:srgbClr val="E5A504"/>
    </a:accent6>
    <a:hlink>
      <a:srgbClr val="AA014C"/>
    </a:hlink>
    <a:folHlink>
      <a:srgbClr val="379900"/>
    </a:folHlink>
  </a:clrScheme>
  <a:fontScheme name="2_white_intel_only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2_white_intel_only 1">
    <a:dk1>
      <a:srgbClr val="000000"/>
    </a:dk1>
    <a:lt1>
      <a:srgbClr val="FFFFFF"/>
    </a:lt1>
    <a:dk2>
      <a:srgbClr val="0860A8"/>
    </a:dk2>
    <a:lt2>
      <a:srgbClr val="0860A8"/>
    </a:lt2>
    <a:accent1>
      <a:srgbClr val="FF5C00"/>
    </a:accent1>
    <a:accent2>
      <a:srgbClr val="FDB605"/>
    </a:accent2>
    <a:accent3>
      <a:srgbClr val="FFFFFF"/>
    </a:accent3>
    <a:accent4>
      <a:srgbClr val="000000"/>
    </a:accent4>
    <a:accent5>
      <a:srgbClr val="FFB5AA"/>
    </a:accent5>
    <a:accent6>
      <a:srgbClr val="E5A504"/>
    </a:accent6>
    <a:hlink>
      <a:srgbClr val="AA014C"/>
    </a:hlink>
    <a:folHlink>
      <a:srgbClr val="379900"/>
    </a:folHlink>
  </a:clrScheme>
  <a:fontScheme name="2_white_intel_only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2_white_intel_only 1">
    <a:dk1>
      <a:srgbClr val="000000"/>
    </a:dk1>
    <a:lt1>
      <a:srgbClr val="FFFFFF"/>
    </a:lt1>
    <a:dk2>
      <a:srgbClr val="0860A8"/>
    </a:dk2>
    <a:lt2>
      <a:srgbClr val="0860A8"/>
    </a:lt2>
    <a:accent1>
      <a:srgbClr val="FF5C00"/>
    </a:accent1>
    <a:accent2>
      <a:srgbClr val="FDB605"/>
    </a:accent2>
    <a:accent3>
      <a:srgbClr val="FFFFFF"/>
    </a:accent3>
    <a:accent4>
      <a:srgbClr val="000000"/>
    </a:accent4>
    <a:accent5>
      <a:srgbClr val="FFB5AA"/>
    </a:accent5>
    <a:accent6>
      <a:srgbClr val="E5A504"/>
    </a:accent6>
    <a:hlink>
      <a:srgbClr val="AA014C"/>
    </a:hlink>
    <a:folHlink>
      <a:srgbClr val="379900"/>
    </a:folHlink>
  </a:clrScheme>
  <a:fontScheme name="2_white_intel_only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6F86D685724E428FD03B39DDC3270E" ma:contentTypeVersion="0" ma:contentTypeDescription="Create a new document." ma:contentTypeScope="" ma:versionID="1edd34994154513bef6d2ee47938f2e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1DC78DA-73E8-4058-B9F8-7DCBC8D98E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D8B1E2-B403-4E2B-B6BD-A35F803C87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E4A3D44-8217-4E76-8E6D-270A1C187654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2010_SSG_template_white_internal</Template>
  <TotalTime>233</TotalTime>
  <Words>1706</Words>
  <Application>Microsoft Office PowerPoint</Application>
  <PresentationFormat>On-screen Show (4:3)</PresentationFormat>
  <Paragraphs>336</Paragraphs>
  <Slides>28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2010_SSG_template_white_internal</vt:lpstr>
      <vt:lpstr>X32 – A Native 32bit ABI For X86-64</vt:lpstr>
      <vt:lpstr>Agenda</vt:lpstr>
      <vt:lpstr>Problem Statement</vt:lpstr>
      <vt:lpstr>X32 – A New 32bit ABI for Intel Architecture</vt:lpstr>
      <vt:lpstr>ABI Comparison</vt:lpstr>
      <vt:lpstr>Efficient Position Independent Code</vt:lpstr>
      <vt:lpstr>Efficient 64-bit Integer Arithmetic</vt:lpstr>
      <vt:lpstr>Efficient Function Parameter Passing</vt:lpstr>
      <vt:lpstr>Efficient Floating Point Operation</vt:lpstr>
      <vt:lpstr>Possible Use Cases</vt:lpstr>
      <vt:lpstr>Status</vt:lpstr>
      <vt:lpstr>X32 System Call Interface</vt:lpstr>
      <vt:lpstr>Performance Data</vt:lpstr>
      <vt:lpstr>SPEC CPU 2000 INT</vt:lpstr>
      <vt:lpstr>SPEC CPU 2000 FP</vt:lpstr>
      <vt:lpstr>SPEC CPU 2006 INT</vt:lpstr>
      <vt:lpstr>SPEC CPU 2006 FP</vt:lpstr>
      <vt:lpstr>SPEC CPU 2000 INT (PIC)</vt:lpstr>
      <vt:lpstr>SPEC CPU 2000 FP (PIC)</vt:lpstr>
      <vt:lpstr>SPEC CPU 2006 INT (PIC)</vt:lpstr>
      <vt:lpstr>SPEC CPU 2006 FP (PIC)</vt:lpstr>
      <vt:lpstr>X32 Compatibility</vt:lpstr>
      <vt:lpstr>Challenges</vt:lpstr>
      <vt:lpstr>Unnecessary LEA Instructions</vt:lpstr>
      <vt:lpstr>Call For Action</vt:lpstr>
      <vt:lpstr>Backup</vt:lpstr>
      <vt:lpstr>X32 History</vt:lpstr>
      <vt:lpstr>Slide 28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X32 – A New 32bit ABI For Intel Architecture</dc:title>
  <dc:creator>hlu</dc:creator>
  <cp:lastModifiedBy>hlu</cp:lastModifiedBy>
  <cp:revision>6</cp:revision>
  <dcterms:created xsi:type="dcterms:W3CDTF">2011-09-07T00:15:19Z</dcterms:created>
  <dcterms:modified xsi:type="dcterms:W3CDTF">2011-09-07T21:20:53Z</dcterms:modified>
</cp:coreProperties>
</file>