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594" autoAdjust="0"/>
  </p:normalViewPr>
  <p:slideViewPr>
    <p:cSldViewPr snapToGrid="0" snapToObjects="1">
      <p:cViewPr>
        <p:scale>
          <a:sx n="103" d="100"/>
          <a:sy n="103" d="100"/>
        </p:scale>
        <p:origin x="-1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1EF2-2920-8541-BDBE-7D71B7E0EB67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B75F9-5900-D34E-B213-E68FAB310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3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BA5-8A82-2C44-B82F-4D575BDD545B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B872-0401-D14F-AE27-E1F79D57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65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5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10956C-CBA2-4FC0-B53E-E8301270689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8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07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9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28EF3-C41A-48F7-AD1E-5B15F087DB86}" type="slidenum">
              <a:rPr lang="zh-CN" alt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4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8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5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6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0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3D8B9-8E2C-4B51-89E4-5FA820A23E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B9B3-E2B5-E54C-8E0C-D7EFA1AB9C3B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F902-46F5-9440-9D7E-E11A782C9B63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CAA0-26E9-CA4E-9117-7F7084010429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C98E-B125-CD42-B91E-EF36FEB89351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BB2C-780D-774F-9997-41C173C525E6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03E4-925D-564D-9083-12B78DC96CC5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FD23-C350-394A-BB32-1773B51FCD1A}" type="datetime1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0022-7E50-564F-9007-58AA689C3D17}" type="datetime1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10FC-432B-294C-AFEA-9B1E2A4D1DBF}" type="datetime1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14DB-F0A9-3447-977F-11EA234D22F9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61D2-FC7F-1942-BDD3-04CFB33A985A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28F2-D169-C24F-9AD5-A283907D9DF0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F112-8BA3-AC43-B595-AC2D945F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/>
              <a:t>Ad Hoc Synchronization Considered Harmful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02666"/>
            <a:ext cx="6400800" cy="1490591"/>
          </a:xfrm>
        </p:spPr>
        <p:txBody>
          <a:bodyPr>
            <a:noAutofit/>
          </a:bodyPr>
          <a:lstStyle/>
          <a:p>
            <a:r>
              <a:rPr lang="en-US" sz="2400" dirty="0"/>
              <a:t>Weiwei </a:t>
            </a:r>
            <a:r>
              <a:rPr lang="en-US" sz="2400" dirty="0" smtClean="0"/>
              <a:t>Xiong &lt;w1xiong@cs.ucsd.edu&gt;</a:t>
            </a:r>
          </a:p>
          <a:p>
            <a:r>
              <a:rPr lang="en-US" sz="2400" dirty="0" smtClean="0"/>
              <a:t>UC </a:t>
            </a:r>
            <a:r>
              <a:rPr lang="en-US" sz="2400" dirty="0"/>
              <a:t>San </a:t>
            </a:r>
            <a:r>
              <a:rPr lang="en-US" sz="2400" dirty="0" smtClean="0"/>
              <a:t>Diego</a:t>
            </a:r>
          </a:p>
          <a:p>
            <a:r>
              <a:rPr lang="en-US" sz="2400" dirty="0" smtClean="0"/>
              <a:t>September 7th 2011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91" y="6261128"/>
            <a:ext cx="850909" cy="55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1128"/>
            <a:ext cx="735748" cy="5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05"/>
    </mc:Choice>
    <mc:Fallback xmlns="">
      <p:transition xmlns:p14="http://schemas.microsoft.com/office/powerpoint/2010/main" spd="slow" advTm="230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45DA-BE9A-6A41-9A77-5187365E62D8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24" y="2404512"/>
            <a:ext cx="34290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1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 JS_ACQUIRE_LOCK(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 …</a:t>
            </a:r>
          </a:p>
          <a:p>
            <a:pPr>
              <a:defRPr/>
            </a:pPr>
            <a:endParaRPr lang="en-US" altLang="zh-CN" sz="1400" b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 while(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&gt; 0 ) {...}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JS_RELEASE_LOCK(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24" y="2404512"/>
            <a:ext cx="35052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3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++;</a:t>
            </a:r>
          </a:p>
          <a:p>
            <a:pPr>
              <a:defRPr/>
            </a:pPr>
            <a:r>
              <a:rPr lang="en-US" altLang="zh-CN" sz="1400" dirty="0">
                <a:latin typeface="Calibri" pitchFamily="34" charset="0"/>
              </a:rPr>
              <a:t>        ...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JS_ACQUIRE_LOCK(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…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--;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24" y="4385712"/>
            <a:ext cx="29718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2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= 1;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...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 while(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 &gt; 0) {...}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...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= 0;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Hard-to-detect </a:t>
            </a:r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667000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24" y="3090312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09624" y="3547512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3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06"/>
    </mc:Choice>
    <mc:Fallback xmlns="">
      <p:transition xmlns:p14="http://schemas.microsoft.com/office/powerpoint/2010/main" spd="slow" advTm="3730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r>
              <a:rPr lang="en-US" dirty="0"/>
              <a:t>-to-detect </a:t>
            </a:r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247A-D0AC-E947-B89A-9F28B0EDF637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24" y="2404512"/>
            <a:ext cx="34290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1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 JS_ACQUIRE_LOCK(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 …</a:t>
            </a:r>
          </a:p>
          <a:p>
            <a:pPr>
              <a:defRPr/>
            </a:pPr>
            <a:endParaRPr lang="en-US" altLang="zh-CN" sz="1400" b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 while(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&gt; 0 ) {...}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JS_RELEASE_LOCK(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24" y="2404512"/>
            <a:ext cx="35052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3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++;</a:t>
            </a:r>
          </a:p>
          <a:p>
            <a:pPr>
              <a:defRPr/>
            </a:pPr>
            <a:r>
              <a:rPr lang="en-US" altLang="zh-CN" sz="1400" dirty="0">
                <a:latin typeface="Calibri" pitchFamily="34" charset="0"/>
              </a:rPr>
              <a:t>        ...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JS_ACQUIRE_LOCK(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setSlotLock</a:t>
            </a:r>
            <a:r>
              <a:rPr lang="en-US" altLang="zh-CN" sz="1400" b="1" dirty="0">
                <a:latin typeface="Calibri" pitchFamily="34" charset="0"/>
              </a:rPr>
              <a:t>);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…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--;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24" y="4385712"/>
            <a:ext cx="2971800" cy="138430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b="1" i="1" dirty="0">
                <a:latin typeface="Calibri" pitchFamily="34" charset="0"/>
              </a:rPr>
              <a:t> </a:t>
            </a:r>
            <a:r>
              <a:rPr lang="en-US" altLang="zh-CN" sz="1400" b="1" i="1" dirty="0">
                <a:latin typeface="Calibri" pitchFamily="34" charset="0"/>
              </a:rPr>
              <a:t>Thread </a:t>
            </a:r>
            <a:r>
              <a:rPr lang="en-US" altLang="zh-CN" sz="1400" b="1" i="1" dirty="0" smtClean="0">
                <a:latin typeface="Calibri" pitchFamily="34" charset="0"/>
              </a:rPr>
              <a:t>2</a:t>
            </a:r>
            <a:endParaRPr lang="zh-CN" altLang="en-US" sz="1400" b="1" i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S1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= 1;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...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S2    while(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requestCount</a:t>
            </a:r>
            <a:r>
              <a:rPr lang="en-US" altLang="zh-CN" sz="1400" b="1" dirty="0">
                <a:latin typeface="Calibri" pitchFamily="34" charset="0"/>
              </a:rPr>
              <a:t> &gt; 0) {...} 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        ...</a:t>
            </a:r>
          </a:p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S3    </a:t>
            </a:r>
            <a:r>
              <a:rPr lang="en-US" altLang="zh-CN" sz="1400" b="1" dirty="0" err="1">
                <a:latin typeface="Calibri" pitchFamily="34" charset="0"/>
              </a:rPr>
              <a:t>rt</a:t>
            </a:r>
            <a:r>
              <a:rPr lang="en-US" altLang="zh-CN" sz="1400" b="1" dirty="0">
                <a:latin typeface="Calibri" pitchFamily="34" charset="0"/>
              </a:rPr>
              <a:t>-&gt;</a:t>
            </a:r>
            <a:r>
              <a:rPr lang="en-US" altLang="zh-CN" sz="1400" b="1" dirty="0" err="1">
                <a:latin typeface="Calibri" pitchFamily="34" charset="0"/>
              </a:rPr>
              <a:t>gcLevel</a:t>
            </a:r>
            <a:r>
              <a:rPr lang="en-US" altLang="zh-CN" sz="1400" b="1" dirty="0">
                <a:latin typeface="Calibri" pitchFamily="34" charset="0"/>
              </a:rPr>
              <a:t> = 0;</a:t>
            </a:r>
            <a:endParaRPr lang="en-US" altLang="zh-CN" sz="14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67000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24" y="3090312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24" y="2023512"/>
            <a:ext cx="10525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5824" y="1729825"/>
            <a:ext cx="2446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holding: rt-&gt;setSlotLock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67424" y="2034625"/>
            <a:ext cx="2439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waiting: rt-&gt;setSlotLock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24" y="2023512"/>
            <a:ext cx="205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waiting: </a:t>
            </a:r>
            <a:r>
              <a:rPr lang="en-US" altLang="zh-CN" b="1" dirty="0" err="1">
                <a:latin typeface="Calibri" pitchFamily="34" charset="0"/>
              </a:rPr>
              <a:t>rt</a:t>
            </a:r>
            <a:r>
              <a:rPr lang="en-US" altLang="zh-CN" b="1" dirty="0">
                <a:latin typeface="Calibri" pitchFamily="34" charset="0"/>
              </a:rPr>
              <a:t>-&gt;</a:t>
            </a:r>
            <a:r>
              <a:rPr lang="en-US" altLang="zh-CN" b="1" dirty="0" err="1">
                <a:latin typeface="Calibri" pitchFamily="34" charset="0"/>
              </a:rPr>
              <a:t>gcLevel</a:t>
            </a:r>
            <a:endParaRPr lang="en-US" altLang="zh-CN" b="1" dirty="0">
              <a:latin typeface="Calibri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74" y="4157112"/>
            <a:ext cx="5524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24" y="4233312"/>
            <a:ext cx="752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200400" y="5791200"/>
            <a:ext cx="2652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waiting: </a:t>
            </a:r>
            <a:r>
              <a:rPr lang="en-US" altLang="zh-CN" b="1" dirty="0" err="1">
                <a:latin typeface="Calibri" pitchFamily="34" charset="0"/>
              </a:rPr>
              <a:t>rt</a:t>
            </a:r>
            <a:r>
              <a:rPr lang="en-US" altLang="zh-CN" b="1" dirty="0">
                <a:latin typeface="Calibri" pitchFamily="34" charset="0"/>
              </a:rPr>
              <a:t>-&gt;</a:t>
            </a:r>
            <a:r>
              <a:rPr lang="en-US" altLang="zh-CN" b="1" dirty="0" err="1">
                <a:latin typeface="Calibri" pitchFamily="34" charset="0"/>
              </a:rPr>
              <a:t>requestCount</a:t>
            </a:r>
            <a:endParaRPr lang="en-US" altLang="zh-CN" b="1" dirty="0">
              <a:latin typeface="Calibri" pitchFamily="34" charset="0"/>
            </a:endParaRPr>
          </a:p>
        </p:txBody>
      </p:sp>
      <p:sp>
        <p:nvSpPr>
          <p:cNvPr id="24" name="Rectangle 7"/>
          <p:cNvSpPr/>
          <p:nvPr/>
        </p:nvSpPr>
        <p:spPr>
          <a:xfrm>
            <a:off x="609624" y="3318912"/>
            <a:ext cx="2133600" cy="228600"/>
          </a:xfrm>
          <a:prstGeom prst="rect">
            <a:avLst/>
          </a:prstGeom>
          <a:noFill/>
          <a:ln w="5715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ectangle 7"/>
          <p:cNvSpPr/>
          <p:nvPr/>
        </p:nvSpPr>
        <p:spPr>
          <a:xfrm>
            <a:off x="3429024" y="5528712"/>
            <a:ext cx="1295400" cy="228600"/>
          </a:xfrm>
          <a:prstGeom prst="rect">
            <a:avLst/>
          </a:prstGeom>
          <a:noFill/>
          <a:ln w="57150" cmpd="sng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3429024" y="5071512"/>
            <a:ext cx="2438400" cy="2286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Rectangle 16"/>
          <p:cNvSpPr/>
          <p:nvPr/>
        </p:nvSpPr>
        <p:spPr>
          <a:xfrm>
            <a:off x="5638824" y="3547512"/>
            <a:ext cx="1676400" cy="228600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609624" y="3547512"/>
            <a:ext cx="2743200" cy="228600"/>
          </a:xfrm>
          <a:prstGeom prst="rect">
            <a:avLst/>
          </a:prstGeom>
          <a:noFill/>
          <a:ln w="57150" cmpd="sng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9971053">
            <a:off x="2579949" y="3313778"/>
            <a:ext cx="3352800" cy="762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2"/>
                </a:solidFill>
              </a:rPr>
              <a:t>DEADLOCK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19"/>
    </mc:Choice>
    <mc:Fallback xmlns="">
      <p:transition xmlns:p14="http://schemas.microsoft.com/office/powerpoint/2010/main" spd="slow" advTm="762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1" grpId="0" animBg="1"/>
      <p:bldP spid="14" grpId="0"/>
      <p:bldP spid="16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66" y="4713270"/>
            <a:ext cx="8229600" cy="681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A performance issue from MySQL</a:t>
            </a: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algn="ctr"/>
            <a:endParaRPr lang="en-US" sz="2800" dirty="0"/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4733-93B7-F748-9C91-08B919773849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AutoShape 61"/>
          <p:cNvSpPr>
            <a:spLocks noChangeArrowheads="1"/>
          </p:cNvSpPr>
          <p:nvPr/>
        </p:nvSpPr>
        <p:spPr bwMode="gray">
          <a:xfrm>
            <a:off x="660730" y="1842662"/>
            <a:ext cx="3810000" cy="2755908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latin typeface="Calibri" pitchFamily="34" charset="0"/>
              </a:rPr>
              <a:t>/* get tuple id of a table */</a:t>
            </a:r>
          </a:p>
          <a:p>
            <a:r>
              <a:rPr lang="en-US" altLang="zh-CN" dirty="0" smtClean="0">
                <a:latin typeface="Calibri" pitchFamily="34" charset="0"/>
              </a:rPr>
              <a:t>do {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ret = </a:t>
            </a:r>
            <a:r>
              <a:rPr lang="en-US" altLang="zh-CN" dirty="0" err="1" smtClean="0">
                <a:latin typeface="Calibri" pitchFamily="34" charset="0"/>
              </a:rPr>
              <a:t>m_skip_auto_increment</a:t>
            </a:r>
            <a:r>
              <a:rPr lang="en-US" altLang="zh-CN" dirty="0" smtClean="0">
                <a:latin typeface="Calibri" pitchFamily="34" charset="0"/>
              </a:rPr>
              <a:t> ?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    </a:t>
            </a:r>
            <a:r>
              <a:rPr lang="en-US" altLang="zh-CN" dirty="0" err="1" smtClean="0">
                <a:latin typeface="Calibri" pitchFamily="34" charset="0"/>
              </a:rPr>
              <a:t>readAutoIncrementValue</a:t>
            </a:r>
            <a:r>
              <a:rPr lang="en-US" altLang="zh-CN" dirty="0" smtClean="0">
                <a:latin typeface="Calibri" pitchFamily="34" charset="0"/>
              </a:rPr>
              <a:t>(…):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    </a:t>
            </a:r>
            <a:r>
              <a:rPr lang="en-US" altLang="zh-CN" dirty="0" err="1" smtClean="0">
                <a:latin typeface="Calibri" pitchFamily="34" charset="0"/>
              </a:rPr>
              <a:t>getAutoIncrementValue</a:t>
            </a:r>
            <a:r>
              <a:rPr lang="en-US" altLang="zh-CN" dirty="0" smtClean="0">
                <a:latin typeface="Calibri" pitchFamily="34" charset="0"/>
              </a:rPr>
              <a:t>(…);</a:t>
            </a:r>
          </a:p>
          <a:p>
            <a:r>
              <a:rPr lang="en-US" altLang="zh-CN" dirty="0" smtClean="0">
                <a:latin typeface="Calibri" pitchFamily="34" charset="0"/>
              </a:rPr>
              <a:t> } while (ret == -1 &amp;&amp; --retries &amp;&amp; …)</a:t>
            </a:r>
          </a:p>
          <a:p>
            <a:endParaRPr lang="en-US" altLang="zh-CN" dirty="0">
              <a:latin typeface="Calibri" pitchFamily="34" charset="0"/>
            </a:endParaRPr>
          </a:p>
          <a:p>
            <a:endParaRPr lang="en-US" altLang="zh-CN" dirty="0" smtClean="0">
              <a:latin typeface="Calibri" pitchFamily="34" charset="0"/>
            </a:endParaRPr>
          </a:p>
          <a:p>
            <a:endParaRPr lang="en-US" altLang="zh-CN" dirty="0"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sp>
        <p:nvSpPr>
          <p:cNvPr id="10" name="AutoShape 61"/>
          <p:cNvSpPr>
            <a:spLocks noChangeArrowheads="1"/>
          </p:cNvSpPr>
          <p:nvPr/>
        </p:nvSpPr>
        <p:spPr bwMode="gray">
          <a:xfrm>
            <a:off x="4585468" y="1829934"/>
            <a:ext cx="3810000" cy="2781364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 smtClean="0">
                <a:latin typeface="Calibri" pitchFamily="34" charset="0"/>
              </a:rPr>
              <a:t>for(;;) {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if (</a:t>
            </a:r>
            <a:r>
              <a:rPr lang="en-US" altLang="zh-CN" dirty="0" err="1" smtClean="0">
                <a:latin typeface="Calibri" pitchFamily="34" charset="0"/>
              </a:rPr>
              <a:t>m_skip_auto_increment</a:t>
            </a:r>
            <a:r>
              <a:rPr lang="en-US" altLang="zh-CN" dirty="0" smtClean="0">
                <a:latin typeface="Calibri" pitchFamily="34" charset="0"/>
              </a:rPr>
              <a:t> &amp;&amp;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</a:t>
            </a:r>
            <a:r>
              <a:rPr lang="en-US" altLang="zh-CN" dirty="0" err="1" smtClean="0">
                <a:latin typeface="Calibri" pitchFamily="34" charset="0"/>
              </a:rPr>
              <a:t>readAutoIncrementValue</a:t>
            </a:r>
            <a:r>
              <a:rPr lang="en-US" altLang="zh-CN" dirty="0" smtClean="0">
                <a:latin typeface="Calibri" pitchFamily="34" charset="0"/>
              </a:rPr>
              <a:t>(…)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|| </a:t>
            </a:r>
            <a:r>
              <a:rPr lang="en-US" altLang="zh-CN" dirty="0" err="1" smtClean="0">
                <a:latin typeface="Calibri" pitchFamily="34" charset="0"/>
              </a:rPr>
              <a:t>getAutoIncrementValue</a:t>
            </a:r>
            <a:r>
              <a:rPr lang="en-US" altLang="zh-CN" dirty="0" smtClean="0">
                <a:latin typeface="Calibri" pitchFamily="34" charset="0"/>
              </a:rPr>
              <a:t>(…)) {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 if (--retries &amp;&amp; …) {</a:t>
            </a:r>
          </a:p>
          <a:p>
            <a:r>
              <a:rPr lang="en-US" altLang="zh-CN" dirty="0">
                <a:solidFill>
                  <a:srgbClr val="C0504D"/>
                </a:solidFill>
                <a:latin typeface="Calibri" pitchFamily="34" charset="0"/>
              </a:rPr>
              <a:t> </a:t>
            </a:r>
            <a:r>
              <a:rPr lang="en-US" altLang="zh-CN" dirty="0" smtClean="0">
                <a:solidFill>
                  <a:srgbClr val="C0504D"/>
                </a:solidFill>
                <a:latin typeface="Calibri" pitchFamily="34" charset="0"/>
              </a:rPr>
              <a:t>              </a:t>
            </a:r>
            <a:r>
              <a:rPr lang="en-US" altLang="zh-CN" b="1" dirty="0" err="1">
                <a:solidFill>
                  <a:srgbClr val="C0504D"/>
                </a:solidFill>
                <a:latin typeface="Calibri" pitchFamily="34" charset="0"/>
              </a:rPr>
              <a:t>my_sleep</a:t>
            </a:r>
            <a:r>
              <a:rPr lang="en-US" altLang="zh-CN" b="1" dirty="0">
                <a:solidFill>
                  <a:srgbClr val="C0504D"/>
                </a:solidFill>
                <a:latin typeface="Calibri" pitchFamily="34" charset="0"/>
              </a:rPr>
              <a:t>(</a:t>
            </a:r>
            <a:r>
              <a:rPr lang="en-US" altLang="zh-CN" b="1" dirty="0" err="1">
                <a:solidFill>
                  <a:srgbClr val="C0504D"/>
                </a:solidFill>
                <a:latin typeface="Calibri" pitchFamily="34" charset="0"/>
              </a:rPr>
              <a:t>retry_sleep</a:t>
            </a:r>
            <a:r>
              <a:rPr lang="en-US" altLang="zh-CN" b="1" dirty="0">
                <a:solidFill>
                  <a:srgbClr val="C0504D"/>
                </a:solidFill>
                <a:latin typeface="Calibri" pitchFamily="34" charset="0"/>
              </a:rPr>
              <a:t>);</a:t>
            </a:r>
          </a:p>
          <a:p>
            <a:r>
              <a:rPr lang="en-US" altLang="zh-CN" dirty="0" smtClean="0">
                <a:latin typeface="Calibri" pitchFamily="34" charset="0"/>
              </a:rPr>
              <a:t>               continue;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     }</a:t>
            </a:r>
          </a:p>
          <a:p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    } break;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  <a:endParaRPr lang="zh-CN" altLang="en-US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2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77"/>
    </mc:Choice>
    <mc:Fallback xmlns="">
      <p:transition xmlns:p14="http://schemas.microsoft.com/office/powerpoint/2010/main" spd="slow" advTm="2747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to </a:t>
            </a:r>
            <a:r>
              <a:rPr lang="en-US" dirty="0" smtClean="0"/>
              <a:t>Bug </a:t>
            </a:r>
            <a:r>
              <a:rPr lang="en-US" dirty="0"/>
              <a:t>D</a:t>
            </a:r>
            <a:r>
              <a:rPr lang="en-US" dirty="0" smtClean="0"/>
              <a:t>etection </a:t>
            </a:r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Confusing race </a:t>
            </a:r>
            <a:r>
              <a:rPr lang="en-US" dirty="0" smtClean="0"/>
              <a:t>detectors</a:t>
            </a:r>
          </a:p>
          <a:p>
            <a:pPr lvl="1"/>
            <a:r>
              <a:rPr lang="en-US" dirty="0" smtClean="0"/>
              <a:t>Benign </a:t>
            </a:r>
            <a:r>
              <a:rPr lang="en-US" dirty="0"/>
              <a:t>data race on </a:t>
            </a:r>
            <a:r>
              <a:rPr lang="en-US" dirty="0" smtClean="0"/>
              <a:t>sync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CDC-3B18-FC42-82AA-9E452D4E2DED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8244" y="2765072"/>
            <a:ext cx="1839640" cy="116955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smtClean="0">
                <a:latin typeface="Calibri" pitchFamily="34" charset="0"/>
              </a:rPr>
              <a:t>Thread 1</a:t>
            </a:r>
          </a:p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#define LAST_PHASE 1</a:t>
            </a:r>
          </a:p>
          <a:p>
            <a:pPr>
              <a:defRPr/>
            </a:pPr>
            <a:r>
              <a:rPr lang="en-US" altLang="zh-CN" sz="1400" dirty="0">
                <a:latin typeface="Calibri" pitchFamily="34" charset="0"/>
              </a:rPr>
              <a:t>l</a:t>
            </a:r>
            <a:r>
              <a:rPr lang="en-US" altLang="zh-CN" sz="1400" dirty="0" smtClean="0">
                <a:latin typeface="Calibri" pitchFamily="34" charset="0"/>
              </a:rPr>
              <a:t>oop:</a:t>
            </a:r>
          </a:p>
          <a:p>
            <a:pPr>
              <a:defRPr/>
            </a:pPr>
            <a:endParaRPr lang="en-US" altLang="zh-CN" sz="1400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       </a:t>
            </a:r>
            <a:r>
              <a:rPr lang="en-US" altLang="zh-CN" sz="1400" dirty="0" err="1" smtClean="0">
                <a:latin typeface="Calibri" pitchFamily="34" charset="0"/>
              </a:rPr>
              <a:t>goto</a:t>
            </a:r>
            <a:r>
              <a:rPr lang="en-US" altLang="zh-CN" sz="1400" dirty="0" smtClean="0">
                <a:latin typeface="Calibri" pitchFamily="34" charset="0"/>
              </a:rPr>
              <a:t> Loop;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6088" y="2772324"/>
            <a:ext cx="2214598" cy="738664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smtClean="0">
                <a:latin typeface="Calibri" pitchFamily="34" charset="0"/>
              </a:rPr>
              <a:t>Thread 2</a:t>
            </a:r>
          </a:p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#define EXIT_THREADS 3</a:t>
            </a:r>
          </a:p>
          <a:p>
            <a:pPr>
              <a:defRPr/>
            </a:pPr>
            <a:endParaRPr lang="en-US" altLang="zh-CN" sz="1400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3094" y="2767514"/>
            <a:ext cx="3858360" cy="1185332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728" y="362621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/* MySQL */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26212" y="4778612"/>
            <a:ext cx="2801196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smtClean="0">
                <a:latin typeface="Calibri" pitchFamily="34" charset="0"/>
              </a:rPr>
              <a:t>Worker</a:t>
            </a:r>
            <a:endParaRPr lang="en-US" altLang="zh-CN" sz="1400" i="1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i="1" dirty="0" smtClean="0">
                <a:latin typeface="Calibri" pitchFamily="34" charset="0"/>
              </a:rPr>
              <a:t>S1    </a:t>
            </a:r>
            <a:r>
              <a:rPr lang="en-US" altLang="zh-CN" sz="1400" dirty="0" smtClean="0">
                <a:latin typeface="Calibri" pitchFamily="34" charset="0"/>
              </a:rPr>
              <a:t> </a:t>
            </a:r>
          </a:p>
          <a:p>
            <a:pPr>
              <a:defRPr/>
            </a:pPr>
            <a:r>
              <a:rPr lang="en-US" altLang="zh-CN" sz="1400" dirty="0">
                <a:latin typeface="Calibri" pitchFamily="34" charset="0"/>
              </a:rPr>
              <a:t> </a:t>
            </a:r>
            <a:r>
              <a:rPr lang="en-US" altLang="zh-CN" sz="1400" dirty="0" smtClean="0">
                <a:latin typeface="Calibri" pitchFamily="34" charset="0"/>
              </a:rPr>
              <a:t>        …</a:t>
            </a:r>
            <a:endParaRPr lang="en-US" altLang="zh-CN" sz="1400" i="1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i="1" dirty="0" smtClean="0">
                <a:latin typeface="Calibri" pitchFamily="34" charset="0"/>
              </a:rPr>
              <a:t>S2    </a:t>
            </a:r>
            <a:r>
              <a:rPr lang="en-US" altLang="zh-CN" sz="1400" dirty="0" err="1" smtClean="0">
                <a:latin typeface="Calibri" pitchFamily="34" charset="0"/>
              </a:rPr>
              <a:t>atomic_inc</a:t>
            </a:r>
            <a:r>
              <a:rPr lang="en-US" altLang="zh-CN" sz="1400" dirty="0" smtClean="0">
                <a:latin typeface="Calibri" pitchFamily="34" charset="0"/>
              </a:rPr>
              <a:t>( &amp;(</a:t>
            </a:r>
            <a:r>
              <a:rPr lang="en-US" altLang="zh-CN" sz="1400" dirty="0" err="1" smtClean="0">
                <a:latin typeface="Calibri" pitchFamily="34" charset="0"/>
              </a:rPr>
              <a:t>q_info</a:t>
            </a:r>
            <a:r>
              <a:rPr lang="en-US" altLang="zh-CN" sz="1400" dirty="0" smtClean="0">
                <a:latin typeface="Calibri" pitchFamily="34" charset="0"/>
              </a:rPr>
              <a:t>-&gt;idlers) );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5612" y="4773136"/>
            <a:ext cx="2937948" cy="95410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dirty="0" smtClean="0">
                <a:latin typeface="Calibri" pitchFamily="34" charset="0"/>
              </a:rPr>
              <a:t>Listener</a:t>
            </a:r>
            <a:endParaRPr lang="en-US" altLang="zh-CN" sz="1400" i="1" dirty="0" smtClean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i="1" dirty="0" smtClean="0">
                <a:latin typeface="Calibri" pitchFamily="34" charset="0"/>
              </a:rPr>
              <a:t>S3</a:t>
            </a:r>
            <a:r>
              <a:rPr lang="en-US" altLang="zh-CN" sz="1400" dirty="0" smtClean="0">
                <a:latin typeface="Calibri" pitchFamily="34" charset="0"/>
              </a:rPr>
              <a:t>    while( </a:t>
            </a:r>
            <a:r>
              <a:rPr lang="en-US" altLang="zh-CN" sz="1400" dirty="0" err="1" smtClean="0">
                <a:latin typeface="Calibri" pitchFamily="34" charset="0"/>
              </a:rPr>
              <a:t>q_info</a:t>
            </a:r>
            <a:r>
              <a:rPr lang="en-US" altLang="zh-CN" sz="1400" dirty="0" smtClean="0">
                <a:latin typeface="Calibri" pitchFamily="34" charset="0"/>
              </a:rPr>
              <a:t>-&gt;idlers == 0) {…}</a:t>
            </a:r>
          </a:p>
          <a:p>
            <a:pPr>
              <a:defRPr/>
            </a:pPr>
            <a:endParaRPr lang="en-US" altLang="zh-CN" sz="1400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i="1" dirty="0" smtClean="0">
                <a:latin typeface="Calibri" pitchFamily="34" charset="0"/>
              </a:rPr>
              <a:t>S4   </a:t>
            </a:r>
            <a:r>
              <a:rPr lang="en-US" altLang="zh-CN" sz="1400" dirty="0" smtClean="0">
                <a:latin typeface="Calibri" pitchFamily="34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58106" y="4817388"/>
            <a:ext cx="5423608" cy="1185332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9376" y="5700208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/* Apache */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69296" y="5238004"/>
            <a:ext cx="301254" cy="19758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55738" y="3430554"/>
            <a:ext cx="1843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Calibri" pitchFamily="34" charset="0"/>
              </a:rPr>
              <a:t>if(</a:t>
            </a:r>
            <a:r>
              <a:rPr lang="en-US" altLang="zh-CN" sz="1400" b="1" dirty="0">
                <a:latin typeface="Calibri" pitchFamily="34" charset="0"/>
              </a:rPr>
              <a:t>state</a:t>
            </a:r>
            <a:r>
              <a:rPr lang="en-US" altLang="zh-CN" sz="1400" dirty="0">
                <a:latin typeface="Calibri" pitchFamily="34" charset="0"/>
              </a:rPr>
              <a:t> &lt; LAST_PHASE)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46216" y="3210478"/>
            <a:ext cx="1853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Calibri" pitchFamily="34" charset="0"/>
              </a:rPr>
              <a:t>state</a:t>
            </a:r>
            <a:r>
              <a:rPr lang="en-US" altLang="zh-CN" sz="1400" dirty="0">
                <a:latin typeface="Calibri" pitchFamily="34" charset="0"/>
              </a:rPr>
              <a:t> = EXIT_THREADS;</a:t>
            </a:r>
          </a:p>
        </p:txBody>
      </p:sp>
      <p:sp>
        <p:nvSpPr>
          <p:cNvPr id="16" name="Explosion 1 15"/>
          <p:cNvSpPr/>
          <p:nvPr/>
        </p:nvSpPr>
        <p:spPr>
          <a:xfrm rot="20604277">
            <a:off x="2993744" y="3302708"/>
            <a:ext cx="359026" cy="254042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2963315" y="3406523"/>
            <a:ext cx="390342" cy="1071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 rot="1239308">
            <a:off x="3816018" y="5280140"/>
            <a:ext cx="517306" cy="254042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8916" y="4958876"/>
            <a:ext cx="2340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/>
              <a:t>q_info</a:t>
            </a:r>
            <a:r>
              <a:rPr lang="en-US" sz="1400" b="1" dirty="0"/>
              <a:t>-&gt;pools </a:t>
            </a:r>
            <a:r>
              <a:rPr lang="en-US" sz="1400" dirty="0"/>
              <a:t>= </a:t>
            </a:r>
            <a:r>
              <a:rPr lang="en-US" sz="1400" dirty="0" err="1"/>
              <a:t>new_recycle</a:t>
            </a:r>
            <a:r>
              <a:rPr lang="en-US" sz="1400" dirty="0"/>
              <a:t>;</a:t>
            </a:r>
            <a:r>
              <a:rPr lang="en-US" altLang="zh-CN" sz="1400" dirty="0">
                <a:latin typeface="Calibri" pitchFamily="34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76392" y="5416048"/>
            <a:ext cx="2125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latin typeface="Calibri" pitchFamily="34" charset="0"/>
              </a:rPr>
              <a:t>first_pool</a:t>
            </a:r>
            <a:r>
              <a:rPr lang="en-US" altLang="zh-CN" sz="1400" dirty="0">
                <a:latin typeface="Calibri" pitchFamily="34" charset="0"/>
              </a:rPr>
              <a:t> = </a:t>
            </a:r>
            <a:r>
              <a:rPr lang="en-US" altLang="zh-CN" sz="1400" b="1" dirty="0" err="1">
                <a:latin typeface="Calibri" pitchFamily="34" charset="0"/>
              </a:rPr>
              <a:t>q_info</a:t>
            </a:r>
            <a:r>
              <a:rPr lang="en-US" altLang="zh-CN" sz="1400" b="1" dirty="0">
                <a:latin typeface="Calibri" pitchFamily="34" charset="0"/>
              </a:rPr>
              <a:t>-&gt;pools</a:t>
            </a:r>
            <a:r>
              <a:rPr lang="en-US" altLang="zh-CN" sz="1400" dirty="0">
                <a:latin typeface="Calibri" pitchFamily="34" charset="0"/>
              </a:rPr>
              <a:t>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" y="40386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Lucida Grande"/>
              <a:buChar char="−"/>
            </a:pPr>
            <a:r>
              <a:rPr lang="en-US" sz="2800" dirty="0"/>
              <a:t>False data race on ordered variable accesses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88200" y="6134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6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47"/>
    </mc:Choice>
    <mc:Fallback xmlns="">
      <p:transition xmlns:p14="http://schemas.microsoft.com/office/powerpoint/2010/main" spd="slow" advTm="8774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/>
      <p:bldP spid="12" grpId="0"/>
      <p:bldP spid="13" grpId="0" animBg="1"/>
      <p:bldP spid="14" grpId="0"/>
      <p:bldP spid="10" grpId="0"/>
      <p:bldP spid="10" grpId="1"/>
      <p:bldP spid="15" grpId="0"/>
      <p:bldP spid="15" grpId="1"/>
      <p:bldP spid="16" grpId="0" animBg="1"/>
      <p:bldP spid="16" grpId="1" animBg="1"/>
      <p:bldP spid="24" grpId="0" animBg="1"/>
      <p:bldP spid="24" grpId="1" animBg="1"/>
      <p:bldP spid="18" grpId="0"/>
      <p:bldP spid="18" grpId="1"/>
      <p:bldP spid="19" grpId="0"/>
      <p:bldP spid="19" grpId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d </a:t>
            </a:r>
            <a:r>
              <a:rPr lang="en-US" dirty="0"/>
              <a:t>H</a:t>
            </a:r>
            <a:r>
              <a:rPr lang="en-US" dirty="0" smtClean="0"/>
              <a:t>oc Syncs are Diverse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95059-FDBA-4FA6-A5E4-90C955D5D3C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21464" y="3896120"/>
            <a:ext cx="4038600" cy="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09732" y="1606324"/>
            <a:ext cx="10144" cy="228979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1787864" y="3896120"/>
            <a:ext cx="2133600" cy="205740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72363" y="3362696"/>
            <a:ext cx="1671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#conditions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2606" y="5960022"/>
            <a:ext cx="1960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sync variables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061400" y="1371134"/>
            <a:ext cx="1470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code style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02032" y="1803396"/>
            <a:ext cx="2743200" cy="811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loop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if(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 &lt; LAST_PHASE 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 err="1">
                <a:solidFill>
                  <a:schemeClr val="tx1"/>
                </a:solidFill>
              </a:rPr>
              <a:t>goto</a:t>
            </a:r>
            <a:r>
              <a:rPr lang="en-US" dirty="0">
                <a:solidFill>
                  <a:schemeClr val="tx1"/>
                </a:solidFill>
              </a:rPr>
              <a:t> loop;</a:t>
            </a:r>
          </a:p>
        </p:txBody>
      </p:sp>
      <p:sp>
        <p:nvSpPr>
          <p:cNvPr id="22551" name="AutoShape 61"/>
          <p:cNvSpPr>
            <a:spLocks noChangeArrowheads="1"/>
          </p:cNvSpPr>
          <p:nvPr/>
        </p:nvSpPr>
        <p:spPr bwMode="gray">
          <a:xfrm>
            <a:off x="1125450" y="1803368"/>
            <a:ext cx="2473006" cy="824064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8" name="Rectangle 28"/>
          <p:cNvSpPr>
            <a:spLocks noChangeArrowheads="1"/>
          </p:cNvSpPr>
          <p:nvPr/>
        </p:nvSpPr>
        <p:spPr bwMode="auto">
          <a:xfrm>
            <a:off x="873480" y="2958286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while (</a:t>
            </a:r>
            <a:r>
              <a:rPr lang="en-US" dirty="0" err="1">
                <a:latin typeface="Calibri" pitchFamily="34" charset="0"/>
              </a:rPr>
              <a:t>crc_table_empty</a:t>
            </a:r>
            <a:r>
              <a:rPr lang="en-US" dirty="0">
                <a:latin typeface="Calibri" pitchFamily="34" charset="0"/>
              </a:rPr>
              <a:t>); </a:t>
            </a:r>
          </a:p>
        </p:txBody>
      </p:sp>
      <p:sp>
        <p:nvSpPr>
          <p:cNvPr id="22549" name="AutoShape 61"/>
          <p:cNvSpPr>
            <a:spLocks noChangeArrowheads="1"/>
          </p:cNvSpPr>
          <p:nvPr/>
        </p:nvSpPr>
        <p:spPr bwMode="gray">
          <a:xfrm>
            <a:off x="873464" y="2981720"/>
            <a:ext cx="2555536" cy="44728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F81B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4" name="Rectangle 39"/>
          <p:cNvSpPr>
            <a:spLocks noChangeArrowheads="1"/>
          </p:cNvSpPr>
          <p:nvPr/>
        </p:nvSpPr>
        <p:spPr bwMode="auto">
          <a:xfrm>
            <a:off x="4136106" y="2288222"/>
            <a:ext cx="37338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alibri" pitchFamily="34" charset="0"/>
                <a:cs typeface="맑은 고딕"/>
              </a:rPr>
              <a:t>for(;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&lt; 1000 &amp;&amp; !</a:t>
            </a:r>
            <a:r>
              <a:rPr lang="en-US" altLang="ko-KR" b="1" dirty="0">
                <a:latin typeface="Calibri" pitchFamily="34" charset="0"/>
                <a:cs typeface="맑은 고딕"/>
              </a:rPr>
              <a:t> finished;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++) </a:t>
            </a:r>
            <a:r>
              <a:rPr lang="en-US" altLang="ko-KR" b="1" dirty="0">
                <a:latin typeface="Calibri" pitchFamily="34" charset="0"/>
                <a:cs typeface="맑은 고딕"/>
              </a:rPr>
              <a:t>{</a:t>
            </a:r>
          </a:p>
          <a:p>
            <a:r>
              <a:rPr lang="en-US" dirty="0">
                <a:latin typeface="Calibri" pitchFamily="34" charset="0"/>
              </a:rPr>
              <a:t>        if(</a:t>
            </a:r>
            <a:r>
              <a:rPr lang="en-US" b="1" dirty="0">
                <a:latin typeface="Calibri" pitchFamily="34" charset="0"/>
              </a:rPr>
              <a:t>global-&gt;</a:t>
            </a:r>
            <a:r>
              <a:rPr lang="en-US" b="1" dirty="0" err="1">
                <a:latin typeface="Calibri" pitchFamily="34" charset="0"/>
              </a:rPr>
              <a:t>pbar_count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&gt;= 8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b="1" dirty="0">
                <a:latin typeface="Calibri" pitchFamily="34" charset="0"/>
              </a:rPr>
              <a:t>finished = 1;</a:t>
            </a:r>
          </a:p>
          <a:p>
            <a:r>
              <a:rPr lang="en-US" dirty="0">
                <a:latin typeface="Calibri" pitchFamily="34" charset="0"/>
              </a:rPr>
              <a:t>}</a:t>
            </a:r>
            <a:endParaRPr lang="en-US" altLang="ko-KR" dirty="0">
              <a:latin typeface="Calibri" pitchFamily="34" charset="0"/>
              <a:cs typeface="맑은 고딕"/>
            </a:endParaRPr>
          </a:p>
        </p:txBody>
      </p:sp>
      <p:sp>
        <p:nvSpPr>
          <p:cNvPr id="22545" name="AutoShape 61"/>
          <p:cNvSpPr>
            <a:spLocks noChangeArrowheads="1"/>
          </p:cNvSpPr>
          <p:nvPr/>
        </p:nvSpPr>
        <p:spPr bwMode="gray">
          <a:xfrm>
            <a:off x="4097290" y="2282148"/>
            <a:ext cx="3810000" cy="1127122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F81B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3" name="AutoShape 61"/>
          <p:cNvSpPr>
            <a:spLocks noChangeArrowheads="1"/>
          </p:cNvSpPr>
          <p:nvPr/>
        </p:nvSpPr>
        <p:spPr bwMode="gray">
          <a:xfrm>
            <a:off x="940746" y="3762148"/>
            <a:ext cx="2971800" cy="1372125"/>
          </a:xfrm>
          <a:prstGeom prst="roundRect">
            <a:avLst>
              <a:gd name="adj" fmla="val 4690"/>
            </a:avLst>
          </a:prstGeom>
          <a:solidFill>
            <a:srgbClr val="FFFFFF"/>
          </a:solidFill>
          <a:ln w="38100" cmpd="sng">
            <a:solidFill>
              <a:srgbClr val="4F81B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42" name="Rectangle 46"/>
          <p:cNvSpPr>
            <a:spLocks noChangeArrowheads="1"/>
          </p:cNvSpPr>
          <p:nvPr/>
        </p:nvSpPr>
        <p:spPr bwMode="auto">
          <a:xfrm>
            <a:off x="1016946" y="3838377"/>
            <a:ext cx="2895600" cy="132394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alibri" pitchFamily="34" charset="0"/>
                <a:cs typeface="맑은 고딕"/>
              </a:rPr>
              <a:t>while (</a:t>
            </a:r>
            <a:r>
              <a:rPr lang="en-US" altLang="ko-KR" sz="1600" b="1" dirty="0" err="1">
                <a:latin typeface="Calibri" pitchFamily="34" charset="0"/>
                <a:cs typeface="맑은 고딕"/>
              </a:rPr>
              <a:t>QueryStatus</a:t>
            </a:r>
            <a:r>
              <a:rPr lang="en-US" altLang="ko-KR" sz="1600" b="1" dirty="0">
                <a:latin typeface="Calibri" pitchFamily="34" charset="0"/>
                <a:cs typeface="맑은 고딕"/>
              </a:rPr>
              <a:t>(..,&amp;status)</a:t>
            </a:r>
            <a:r>
              <a:rPr lang="ko-KR" altLang="en-US" sz="1600" b="1" dirty="0">
                <a:latin typeface="Calibri" pitchFamily="34" charset="0"/>
                <a:cs typeface="맑은 고딕"/>
              </a:rPr>
              <a:t> </a:t>
            </a:r>
            <a:r>
              <a:rPr lang="en-US" altLang="ko-KR" sz="1600" b="1" dirty="0">
                <a:latin typeface="Calibri" pitchFamily="34" charset="0"/>
                <a:cs typeface="맑은 고딕"/>
              </a:rPr>
              <a:t>{</a:t>
            </a:r>
            <a:endParaRPr lang="ko-KR" altLang="en-US" sz="1600" b="1" dirty="0">
              <a:latin typeface="Calibri" pitchFamily="34" charset="0"/>
              <a:cs typeface="맑은 고딕"/>
            </a:endParaRPr>
          </a:p>
          <a:p>
            <a:r>
              <a:rPr lang="en-US" sz="1600" dirty="0">
                <a:latin typeface="Calibri" pitchFamily="34" charset="0"/>
              </a:rPr>
              <a:t>   </a:t>
            </a:r>
            <a:r>
              <a:rPr lang="ko-KR" altLang="en-US" sz="1600" dirty="0">
                <a:latin typeface="Calibri" pitchFamily="34" charset="0"/>
                <a:cs typeface="맑은 고딕"/>
              </a:rPr>
              <a:t> </a:t>
            </a:r>
            <a:r>
              <a:rPr lang="en-US" altLang="ko-KR" sz="1600" dirty="0">
                <a:latin typeface="Calibri" pitchFamily="34" charset="0"/>
                <a:cs typeface="맑은 고딕"/>
              </a:rPr>
              <a:t>if(</a:t>
            </a:r>
            <a:r>
              <a:rPr lang="en-US" altLang="ko-KR" sz="1600" b="1" dirty="0">
                <a:latin typeface="Calibri" pitchFamily="34" charset="0"/>
                <a:cs typeface="맑은 고딕"/>
              </a:rPr>
              <a:t>status == </a:t>
            </a:r>
            <a:r>
              <a:rPr lang="en-US" altLang="ko-KR" sz="1600" dirty="0">
                <a:latin typeface="Calibri" pitchFamily="34" charset="0"/>
                <a:cs typeface="맑은 고딕"/>
              </a:rPr>
              <a:t>PENDING)</a:t>
            </a:r>
            <a:endParaRPr lang="ko-KR" altLang="en-US" sz="1600" dirty="0">
              <a:latin typeface="Calibri" pitchFamily="34" charset="0"/>
              <a:cs typeface="맑은 고딕"/>
            </a:endParaRPr>
          </a:p>
          <a:p>
            <a:r>
              <a:rPr lang="ko-KR" altLang="en-US" sz="1600" dirty="0">
                <a:latin typeface="Calibri" pitchFamily="34" charset="0"/>
                <a:cs typeface="맑은 고딕"/>
              </a:rPr>
              <a:t>           </a:t>
            </a:r>
            <a:r>
              <a:rPr lang="en-US" altLang="ko-KR" sz="1600" dirty="0">
                <a:latin typeface="Calibri" pitchFamily="34" charset="0"/>
                <a:cs typeface="맑은 고딕"/>
              </a:rPr>
              <a:t>sleep(10000);</a:t>
            </a:r>
            <a:endParaRPr lang="ko-KR" altLang="en-US" sz="1600" dirty="0">
              <a:latin typeface="Calibri" pitchFamily="34" charset="0"/>
              <a:cs typeface="맑은 고딕"/>
            </a:endParaRPr>
          </a:p>
          <a:p>
            <a:r>
              <a:rPr lang="ko-KR" altLang="en-US" sz="1600" dirty="0">
                <a:latin typeface="Calibri" pitchFamily="34" charset="0"/>
                <a:cs typeface="맑은 고딕"/>
              </a:rPr>
              <a:t>    </a:t>
            </a:r>
            <a:r>
              <a:rPr lang="en-US" altLang="ko-KR" sz="1600" dirty="0">
                <a:latin typeface="Calibri" pitchFamily="34" charset="0"/>
                <a:cs typeface="맑은 고딕"/>
              </a:rPr>
              <a:t>else break;</a:t>
            </a:r>
            <a:endParaRPr lang="ko-KR" altLang="en-US" sz="1600" dirty="0">
              <a:latin typeface="Calibri" pitchFamily="34" charset="0"/>
              <a:cs typeface="맑은 고딕"/>
            </a:endParaRPr>
          </a:p>
          <a:p>
            <a:r>
              <a:rPr lang="en-US" altLang="ko-KR" sz="1600" dirty="0">
                <a:latin typeface="Calibri" pitchFamily="34" charset="0"/>
                <a:cs typeface="맑은 고딕"/>
              </a:rPr>
              <a:t>} </a:t>
            </a:r>
            <a:endParaRPr lang="ko-KR" altLang="en-US" sz="1600" dirty="0">
              <a:latin typeface="Calibri" pitchFamily="34" charset="0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18" y="1332358"/>
            <a:ext cx="186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single </a:t>
            </a:r>
            <a:r>
              <a:rPr lang="en-US" b="1" dirty="0" err="1" smtClean="0">
                <a:solidFill>
                  <a:srgbClr val="C0504D"/>
                </a:solidFill>
              </a:rPr>
              <a:t>cond</a:t>
            </a:r>
            <a:r>
              <a:rPr lang="en-US" b="1" dirty="0">
                <a:solidFill>
                  <a:srgbClr val="C0504D"/>
                </a:solidFill>
              </a:rPr>
              <a:t> </a:t>
            </a:r>
            <a:r>
              <a:rPr lang="en-US" b="1" dirty="0" smtClean="0">
                <a:solidFill>
                  <a:srgbClr val="C0504D"/>
                </a:solidFill>
              </a:rPr>
              <a:t>(</a:t>
            </a:r>
            <a:r>
              <a:rPr lang="en-US" b="1" dirty="0" err="1" smtClean="0">
                <a:solidFill>
                  <a:srgbClr val="C0504D"/>
                </a:solidFill>
              </a:rPr>
              <a:t>sc</a:t>
            </a:r>
            <a:r>
              <a:rPr lang="en-US" b="1" dirty="0" smtClean="0">
                <a:solidFill>
                  <a:srgbClr val="C0504D"/>
                </a:solidFill>
              </a:rPr>
              <a:t>)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68384" y="1385120"/>
            <a:ext cx="216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multiple </a:t>
            </a:r>
            <a:r>
              <a:rPr lang="en-US" b="1" dirty="0" err="1" smtClean="0">
                <a:solidFill>
                  <a:srgbClr val="C0504D"/>
                </a:solidFill>
              </a:rPr>
              <a:t>cond</a:t>
            </a:r>
            <a:r>
              <a:rPr lang="en-US" b="1" dirty="0" smtClean="0">
                <a:solidFill>
                  <a:srgbClr val="C0504D"/>
                </a:solidFill>
              </a:rPr>
              <a:t> (</a:t>
            </a:r>
            <a:r>
              <a:rPr lang="en-US" b="1" dirty="0">
                <a:solidFill>
                  <a:srgbClr val="C0504D"/>
                </a:solidFill>
              </a:rPr>
              <a:t>m</a:t>
            </a:r>
            <a:r>
              <a:rPr lang="en-US" b="1" dirty="0" smtClean="0">
                <a:solidFill>
                  <a:srgbClr val="C0504D"/>
                </a:solidFill>
              </a:rPr>
              <a:t>c)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2286000"/>
            <a:ext cx="7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dir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6290" y="4715712"/>
            <a:ext cx="7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504D"/>
                </a:solidFill>
              </a:rPr>
              <a:t>func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2982" y="3017634"/>
            <a:ext cx="11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control(</a:t>
            </a:r>
            <a:r>
              <a:rPr lang="en-US" b="1" dirty="0" err="1" smtClean="0">
                <a:solidFill>
                  <a:srgbClr val="C0504D"/>
                </a:solidFill>
              </a:rPr>
              <a:t>cf</a:t>
            </a:r>
            <a:r>
              <a:rPr lang="en-US" b="1" dirty="0" smtClean="0">
                <a:solidFill>
                  <a:srgbClr val="C0504D"/>
                </a:solidFill>
              </a:rPr>
              <a:t>) 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8712" y="4246922"/>
            <a:ext cx="4325670" cy="147732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while(1)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oldcount</a:t>
            </a:r>
            <a:r>
              <a:rPr lang="en-US" dirty="0"/>
              <a:t> = </a:t>
            </a:r>
            <a:r>
              <a:rPr lang="en-US" b="1" dirty="0"/>
              <a:t>(global-&gt;barrier).count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.</a:t>
            </a:r>
            <a:r>
              <a:rPr lang="en-US" dirty="0"/>
              <a:t>..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if</a:t>
            </a:r>
            <a:r>
              <a:rPr lang="en-US" dirty="0"/>
              <a:t>(</a:t>
            </a:r>
            <a:r>
              <a:rPr lang="en-US" dirty="0" err="1"/>
              <a:t>updatedcount</a:t>
            </a:r>
            <a:r>
              <a:rPr lang="en-US" dirty="0"/>
              <a:t> == </a:t>
            </a:r>
            <a:r>
              <a:rPr lang="en-US" dirty="0" err="1"/>
              <a:t>oldcount</a:t>
            </a:r>
            <a:r>
              <a:rPr lang="en-US" dirty="0"/>
              <a:t>) break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22680" y="5347894"/>
            <a:ext cx="11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504D"/>
                </a:solidFill>
              </a:rPr>
              <a:t>data(</a:t>
            </a:r>
            <a:r>
              <a:rPr lang="en-US" b="1" dirty="0" err="1" smtClean="0">
                <a:solidFill>
                  <a:srgbClr val="C0504D"/>
                </a:solidFill>
              </a:rPr>
              <a:t>df</a:t>
            </a:r>
            <a:r>
              <a:rPr lang="en-US" b="1" dirty="0" smtClean="0">
                <a:solidFill>
                  <a:srgbClr val="C0504D"/>
                </a:solidFill>
              </a:rPr>
              <a:t>) </a:t>
            </a:r>
            <a:endParaRPr lang="en-US" b="1" dirty="0">
              <a:solidFill>
                <a:srgbClr val="C0504D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rot="21250739">
            <a:off x="6765012" y="4851394"/>
            <a:ext cx="995034" cy="280470"/>
          </a:xfrm>
          <a:custGeom>
            <a:avLst/>
            <a:gdLst>
              <a:gd name="connsiteX0" fmla="*/ 0 w 1244246"/>
              <a:gd name="connsiteY0" fmla="*/ 254000 h 254000"/>
              <a:gd name="connsiteX1" fmla="*/ 1181100 w 1244246"/>
              <a:gd name="connsiteY1" fmla="*/ 177800 h 254000"/>
              <a:gd name="connsiteX2" fmla="*/ 977900 w 1244246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246" h="254000">
                <a:moveTo>
                  <a:pt x="0" y="254000"/>
                </a:moveTo>
                <a:cubicBezTo>
                  <a:pt x="509058" y="237066"/>
                  <a:pt x="1018117" y="220133"/>
                  <a:pt x="1181100" y="177800"/>
                </a:cubicBezTo>
                <a:cubicBezTo>
                  <a:pt x="1344083" y="135467"/>
                  <a:pt x="1160991" y="67733"/>
                  <a:pt x="977900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57E2-A0D0-C647-9FA6-AB12FA3FE57A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74"/>
    </mc:Choice>
    <mc:Fallback xmlns="">
      <p:transition xmlns:p14="http://schemas.microsoft.com/office/powerpoint/2010/main" spd="slow" advTm="10547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2551" grpId="0" animBg="1"/>
      <p:bldP spid="22548" grpId="0"/>
      <p:bldP spid="22549" grpId="0" animBg="1"/>
      <p:bldP spid="22544" grpId="0"/>
      <p:bldP spid="22545" grpId="0" animBg="1"/>
      <p:bldP spid="22543" grpId="0" animBg="1"/>
      <p:bldP spid="22542" grpId="0"/>
      <p:bldP spid="8" grpId="0"/>
      <p:bldP spid="29" grpId="0"/>
      <p:bldP spid="34" grpId="0"/>
      <p:bldP spid="35" grpId="0"/>
      <p:bldP spid="37" grpId="0"/>
      <p:bldP spid="3" grpId="0" animBg="1"/>
      <p:bldP spid="36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 Hoc </a:t>
            </a:r>
            <a:r>
              <a:rPr lang="en-US" dirty="0"/>
              <a:t>S</a:t>
            </a:r>
            <a:r>
              <a:rPr lang="en-US" dirty="0" smtClean="0"/>
              <a:t>yncs are Diverse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78156"/>
            <a:ext cx="8229600" cy="44800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0BB6-93EA-DB48-891B-8C1A35DBD0CF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058095"/>
              </p:ext>
            </p:extLst>
          </p:nvPr>
        </p:nvGraphicFramePr>
        <p:xfrm>
          <a:off x="456342" y="1423008"/>
          <a:ext cx="8222287" cy="4937760"/>
        </p:xfrm>
        <a:graphic>
          <a:graphicData uri="http://schemas.openxmlformats.org/drawingml/2006/table">
            <a:tbl>
              <a:tblPr/>
              <a:tblGrid>
                <a:gridCol w="1319890"/>
                <a:gridCol w="833513"/>
                <a:gridCol w="612074"/>
                <a:gridCol w="481888"/>
                <a:gridCol w="455805"/>
                <a:gridCol w="677244"/>
                <a:gridCol w="638157"/>
                <a:gridCol w="572987"/>
                <a:gridCol w="716331"/>
                <a:gridCol w="625077"/>
                <a:gridCol w="592020"/>
                <a:gridCol w="697301"/>
              </a:tblGrid>
              <a:tr h="2895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Apps.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 hoc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Single exit cond.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Multiple exit cond.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func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async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sc-dir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sc-df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sc-cf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sc-func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mc-all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mc-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Nall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Apache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MySQL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OpenLDAP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Cherokee</a:t>
                      </a:r>
                      <a:endParaRPr lang="en-US" sz="1600" dirty="0"/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Mozilla JS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PBZip2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Radiosity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Barnes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Water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OCean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FFT</a:t>
                      </a:r>
                    </a:p>
                  </a:txBody>
                  <a:tcPr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61"/>
          <p:cNvSpPr>
            <a:spLocks noChangeArrowheads="1"/>
          </p:cNvSpPr>
          <p:nvPr/>
        </p:nvSpPr>
        <p:spPr bwMode="gray">
          <a:xfrm>
            <a:off x="2705128" y="2374870"/>
            <a:ext cx="482628" cy="3975132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9" name="AutoShape 61"/>
          <p:cNvSpPr>
            <a:spLocks noChangeArrowheads="1"/>
          </p:cNvSpPr>
          <p:nvPr/>
        </p:nvSpPr>
        <p:spPr bwMode="gray">
          <a:xfrm>
            <a:off x="3276600" y="2362200"/>
            <a:ext cx="5410200" cy="3975132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5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23"/>
    </mc:Choice>
    <mc:Fallback xmlns="">
      <p:transition xmlns:p14="http://schemas.microsoft.com/office/powerpoint/2010/main" spd="slow" advTm="3412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Synchronization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378AE-C761-4EA1-9115-0184DD92EEBA}" type="slidenum">
              <a:rPr lang="zh-CN" alt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3573" name="Rectangle 8"/>
          <p:cNvSpPr>
            <a:spLocks noChangeArrowheads="1"/>
          </p:cNvSpPr>
          <p:nvPr/>
        </p:nvSpPr>
        <p:spPr bwMode="auto">
          <a:xfrm>
            <a:off x="685800" y="1600200"/>
            <a:ext cx="37338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alibri" pitchFamily="34" charset="0"/>
                <a:cs typeface="맑은 고딕"/>
              </a:rPr>
              <a:t>for(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&lt; 1000 &amp;&amp; !</a:t>
            </a:r>
            <a:r>
              <a:rPr lang="en-US" altLang="ko-KR" b="1" dirty="0">
                <a:latin typeface="Calibri" pitchFamily="34" charset="0"/>
                <a:cs typeface="맑은 고딕"/>
              </a:rPr>
              <a:t> finished;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++) </a:t>
            </a:r>
            <a:r>
              <a:rPr lang="en-US" altLang="ko-KR" b="1" dirty="0">
                <a:latin typeface="Calibri" pitchFamily="34" charset="0"/>
                <a:cs typeface="맑은 고딕"/>
              </a:rPr>
              <a:t>{</a:t>
            </a:r>
          </a:p>
          <a:p>
            <a:r>
              <a:rPr lang="en-US" altLang="zh-CN" dirty="0">
                <a:latin typeface="Calibri" pitchFamily="34" charset="0"/>
              </a:rPr>
              <a:t>        if(</a:t>
            </a:r>
            <a:r>
              <a:rPr lang="en-US" altLang="zh-CN" b="1" dirty="0">
                <a:latin typeface="Calibri" pitchFamily="34" charset="0"/>
              </a:rPr>
              <a:t>global-&gt;</a:t>
            </a:r>
            <a:r>
              <a:rPr lang="en-US" altLang="zh-CN" b="1" dirty="0" err="1">
                <a:latin typeface="Calibri" pitchFamily="34" charset="0"/>
              </a:rPr>
              <a:t>pbar_count</a:t>
            </a:r>
            <a:r>
              <a:rPr lang="en-US" altLang="zh-CN" b="1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&gt;= 8</a:t>
            </a:r>
            <a:r>
              <a:rPr lang="en-US" altLang="zh-CN" dirty="0" smtClean="0">
                <a:latin typeface="Calibri" pitchFamily="34" charset="0"/>
              </a:rPr>
              <a:t>)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latin typeface="Calibri" pitchFamily="34" charset="0"/>
              </a:rPr>
              <a:t>finished = 1;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  <a:endParaRPr lang="en-US" altLang="ko-KR" dirty="0">
              <a:latin typeface="Calibri" pitchFamily="34" charset="0"/>
              <a:cs typeface="맑은 고딕"/>
            </a:endParaRPr>
          </a:p>
        </p:txBody>
      </p:sp>
      <p:sp>
        <p:nvSpPr>
          <p:cNvPr id="23574" name="AutoShape 61"/>
          <p:cNvSpPr>
            <a:spLocks noChangeArrowheads="1"/>
          </p:cNvSpPr>
          <p:nvPr/>
        </p:nvSpPr>
        <p:spPr bwMode="gray">
          <a:xfrm>
            <a:off x="609600" y="1524000"/>
            <a:ext cx="3810000" cy="13716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1513" y="3657600"/>
            <a:ext cx="30187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000" dirty="0">
                <a:latin typeface="Calibri" pitchFamily="34" charset="0"/>
              </a:rPr>
              <a:t> </a:t>
            </a:r>
            <a:r>
              <a:rPr lang="en-US" altLang="zh-CN" sz="2000" dirty="0" smtClean="0">
                <a:latin typeface="Calibri" pitchFamily="34" charset="0"/>
              </a:rPr>
              <a:t>Sync loop: The </a:t>
            </a:r>
            <a:r>
              <a:rPr lang="en-US" altLang="zh-CN" sz="2000" dirty="0">
                <a:latin typeface="Calibri" pitchFamily="34" charset="0"/>
              </a:rPr>
              <a:t>loop body</a:t>
            </a:r>
          </a:p>
          <a:p>
            <a:pPr>
              <a:buFont typeface="Arial" charset="0"/>
              <a:buChar char="•"/>
            </a:pPr>
            <a:r>
              <a:rPr lang="en-US" altLang="zh-CN" sz="2000" dirty="0">
                <a:latin typeface="Calibri" pitchFamily="34" charset="0"/>
              </a:rPr>
              <a:t>  Exit condition</a:t>
            </a:r>
          </a:p>
          <a:p>
            <a:pPr lvl="1"/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{! </a:t>
            </a:r>
            <a:r>
              <a:rPr lang="en-US" altLang="zh-CN" sz="2000" dirty="0" smtClean="0">
                <a:solidFill>
                  <a:srgbClr val="C0504D"/>
                </a:solidFill>
                <a:latin typeface="Calibri" pitchFamily="34" charset="0"/>
              </a:rPr>
              <a:t>finished</a:t>
            </a:r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, </a:t>
            </a:r>
            <a:r>
              <a:rPr lang="en-US" altLang="zh-CN" sz="2000" dirty="0" err="1" smtClean="0">
                <a:solidFill>
                  <a:srgbClr val="C0504D"/>
                </a:solidFill>
                <a:latin typeface="Calibri" pitchFamily="34" charset="0"/>
              </a:rPr>
              <a:t>i</a:t>
            </a:r>
            <a:r>
              <a:rPr lang="en-US" altLang="zh-CN" sz="2000" dirty="0" smtClean="0">
                <a:solidFill>
                  <a:srgbClr val="C0504D"/>
                </a:solidFill>
                <a:latin typeface="Calibri" pitchFamily="34" charset="0"/>
              </a:rPr>
              <a:t> </a:t>
            </a:r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&lt; 1000</a:t>
            </a:r>
            <a:r>
              <a:rPr lang="en-US" altLang="zh-CN" sz="2000" dirty="0" smtClean="0">
                <a:solidFill>
                  <a:srgbClr val="C0504D"/>
                </a:solidFill>
                <a:latin typeface="Calibri" pitchFamily="34" charset="0"/>
              </a:rPr>
              <a:t>}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Calibri" pitchFamily="34" charset="0"/>
              </a:rPr>
              <a:t>  Exit condition variable</a:t>
            </a:r>
          </a:p>
          <a:p>
            <a:pPr lvl="1"/>
            <a:r>
              <a:rPr lang="en-US" altLang="zh-CN" sz="2000" dirty="0" smtClean="0">
                <a:latin typeface="Calibri" pitchFamily="34" charset="0"/>
              </a:rPr>
              <a:t>{ finished, </a:t>
            </a:r>
            <a:r>
              <a:rPr lang="en-US" altLang="zh-CN" sz="2000" dirty="0" err="1" smtClean="0">
                <a:latin typeface="Calibri" pitchFamily="34" charset="0"/>
              </a:rPr>
              <a:t>i</a:t>
            </a:r>
            <a:r>
              <a:rPr lang="en-US" altLang="zh-CN" sz="2000" dirty="0" smtClean="0">
                <a:latin typeface="Calibri" pitchFamily="34" charset="0"/>
              </a:rPr>
              <a:t>}</a:t>
            </a:r>
            <a:endParaRPr lang="en-US" altLang="zh-CN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CN" sz="2000" dirty="0">
                <a:latin typeface="Calibri" pitchFamily="34" charset="0"/>
              </a:rPr>
              <a:t>  Sync  variable</a:t>
            </a:r>
          </a:p>
          <a:p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         global-&gt;</a:t>
            </a:r>
            <a:r>
              <a:rPr lang="en-US" altLang="zh-CN" sz="2000" dirty="0" err="1">
                <a:solidFill>
                  <a:srgbClr val="C0504D"/>
                </a:solidFill>
                <a:latin typeface="Calibri" pitchFamily="34" charset="0"/>
              </a:rPr>
              <a:t>pbar_count</a:t>
            </a:r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6" name="AutoShape 61"/>
          <p:cNvSpPr>
            <a:spLocks noChangeArrowheads="1"/>
          </p:cNvSpPr>
          <p:nvPr/>
        </p:nvSpPr>
        <p:spPr bwMode="gray">
          <a:xfrm>
            <a:off x="609600" y="3200400"/>
            <a:ext cx="3810000" cy="27432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676400" y="3200400"/>
            <a:ext cx="176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libri" pitchFamily="34" charset="0"/>
              </a:rPr>
              <a:t>Waiting side</a:t>
            </a:r>
          </a:p>
        </p:txBody>
      </p:sp>
      <p:sp>
        <p:nvSpPr>
          <p:cNvPr id="23571" name="Rectangle 14"/>
          <p:cNvSpPr>
            <a:spLocks noChangeArrowheads="1"/>
          </p:cNvSpPr>
          <p:nvPr/>
        </p:nvSpPr>
        <p:spPr bwMode="auto">
          <a:xfrm>
            <a:off x="4267200" y="3581400"/>
            <a:ext cx="4114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altLang="zh-CN" sz="2000" dirty="0">
                <a:latin typeface="Calibri" pitchFamily="34" charset="0"/>
              </a:rPr>
              <a:t>  </a:t>
            </a:r>
            <a:r>
              <a:rPr lang="en-US" altLang="zh-CN" sz="2000" dirty="0" smtClean="0">
                <a:latin typeface="Calibri" pitchFamily="34" charset="0"/>
              </a:rPr>
              <a:t>Sync write: The write instructions that will release the ad hoc sync loop</a:t>
            </a:r>
            <a:endParaRPr lang="en-US" altLang="zh-CN" sz="2000" dirty="0">
              <a:latin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	global-&gt;</a:t>
            </a:r>
            <a:r>
              <a:rPr lang="en-US" altLang="zh-CN" sz="2000" dirty="0" err="1">
                <a:solidFill>
                  <a:srgbClr val="C0504D"/>
                </a:solidFill>
                <a:latin typeface="Calibri" pitchFamily="34" charset="0"/>
              </a:rPr>
              <a:t>pbar_count</a:t>
            </a:r>
            <a:r>
              <a:rPr lang="en-US" altLang="zh-CN" sz="2000" dirty="0">
                <a:solidFill>
                  <a:srgbClr val="C0504D"/>
                </a:solidFill>
                <a:latin typeface="Calibri" pitchFamily="34" charset="0"/>
              </a:rPr>
              <a:t>  ++;</a:t>
            </a:r>
          </a:p>
        </p:txBody>
      </p:sp>
      <p:sp>
        <p:nvSpPr>
          <p:cNvPr id="2" name="AutoShape 61"/>
          <p:cNvSpPr>
            <a:spLocks noChangeArrowheads="1"/>
          </p:cNvSpPr>
          <p:nvPr/>
        </p:nvSpPr>
        <p:spPr bwMode="gray">
          <a:xfrm>
            <a:off x="4648200" y="3200400"/>
            <a:ext cx="3810000" cy="27432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5715000" y="3200400"/>
            <a:ext cx="1669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Setting side</a:t>
            </a:r>
          </a:p>
        </p:txBody>
      </p:sp>
      <p:sp>
        <p:nvSpPr>
          <p:cNvPr id="23567" name="Rectangle 11"/>
          <p:cNvSpPr>
            <a:spLocks noChangeArrowheads="1"/>
          </p:cNvSpPr>
          <p:nvPr/>
        </p:nvSpPr>
        <p:spPr bwMode="auto">
          <a:xfrm>
            <a:off x="4891391" y="1752600"/>
            <a:ext cx="2614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global-&gt;pbar_count  ++;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23568" name="AutoShape 61"/>
          <p:cNvSpPr>
            <a:spLocks noChangeArrowheads="1"/>
          </p:cNvSpPr>
          <p:nvPr/>
        </p:nvSpPr>
        <p:spPr bwMode="gray">
          <a:xfrm>
            <a:off x="4648200" y="1524000"/>
            <a:ext cx="3810000" cy="13716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66" name="Rectangle 19"/>
          <p:cNvSpPr>
            <a:spLocks noChangeArrowheads="1"/>
          </p:cNvSpPr>
          <p:nvPr/>
        </p:nvSpPr>
        <p:spPr bwMode="auto">
          <a:xfrm>
            <a:off x="4929677" y="2145268"/>
            <a:ext cx="2614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global-&gt;</a:t>
            </a:r>
            <a:r>
              <a:rPr lang="en-US" altLang="zh-CN" b="1" dirty="0" err="1">
                <a:latin typeface="Calibri" pitchFamily="34" charset="0"/>
              </a:rPr>
              <a:t>pbar_count</a:t>
            </a:r>
            <a:r>
              <a:rPr lang="en-US" altLang="zh-CN" b="1" dirty="0">
                <a:latin typeface="Calibri" pitchFamily="34" charset="0"/>
              </a:rPr>
              <a:t>   =  0;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1066800" y="1873250"/>
            <a:ext cx="24859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if(</a:t>
            </a:r>
            <a:r>
              <a:rPr lang="en-US" altLang="zh-CN" sz="1600" b="1" dirty="0"/>
              <a:t>global-&gt;</a:t>
            </a:r>
            <a:r>
              <a:rPr lang="en-US" altLang="zh-CN" sz="1600" b="1" dirty="0" err="1"/>
              <a:t>pbar_count</a:t>
            </a:r>
            <a:r>
              <a:rPr lang="en-US" altLang="zh-CN" sz="1600" b="1" dirty="0"/>
              <a:t> </a:t>
            </a:r>
            <a:r>
              <a:rPr lang="en-US" altLang="zh-CN" sz="1600" dirty="0"/>
              <a:t>&gt;= 8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1752600"/>
            <a:ext cx="2495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global-&gt;pbar_count  ++;</a:t>
            </a:r>
          </a:p>
        </p:txBody>
      </p:sp>
      <p:sp>
        <p:nvSpPr>
          <p:cNvPr id="23586" name="AutoShape 61"/>
          <p:cNvSpPr>
            <a:spLocks noChangeArrowheads="1"/>
          </p:cNvSpPr>
          <p:nvPr/>
        </p:nvSpPr>
        <p:spPr bwMode="gray">
          <a:xfrm>
            <a:off x="609600" y="6096000"/>
            <a:ext cx="7772400" cy="5334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946525" y="61102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&lt;- sync pair -&gt;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7908-2217-984D-89D6-322F99DDA1AB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5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70"/>
    </mc:Choice>
    <mc:Fallback xmlns="">
      <p:transition xmlns:p14="http://schemas.microsoft.com/office/powerpoint/2010/main" spd="slow" advTm="801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689 L -0.05468 0.6238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2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21387E-6 L 0.11354 0.64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3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3571" grpId="0"/>
      <p:bldP spid="2" grpId="0" animBg="1"/>
      <p:bldP spid="23570" grpId="0"/>
      <p:bldP spid="23567" grpId="0"/>
      <p:bldP spid="23568" grpId="0" animBg="1"/>
      <p:bldP spid="23566" grpId="0"/>
      <p:bldP spid="23572" grpId="0"/>
      <p:bldP spid="23572" grpId="1"/>
      <p:bldP spid="23578" grpId="0"/>
      <p:bldP spid="23578" grpId="1"/>
      <p:bldP spid="23586" grpId="0" animBg="1"/>
      <p:bldP spid="235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Flowchart of SyncFinder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AA4A58-6DE0-4B98-AD27-4F78D69BAF26}" type="slidenum">
              <a:rPr lang="zh-CN" alt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dirty="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1165225" y="1295400"/>
            <a:ext cx="173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Source code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81000" y="2057400"/>
            <a:ext cx="335280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cs typeface="+mn-cs"/>
              </a:rPr>
              <a:t>Loop detection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905794" y="18280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905794" y="28186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5"/>
          <p:cNvSpPr>
            <a:spLocks noChangeArrowheads="1"/>
          </p:cNvSpPr>
          <p:nvPr/>
        </p:nvSpPr>
        <p:spPr bwMode="gray">
          <a:xfrm>
            <a:off x="381000" y="2971800"/>
            <a:ext cx="3352800" cy="6096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cs typeface="+mn-cs"/>
              </a:rPr>
              <a:t>Exit condition 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extraction</a:t>
            </a:r>
          </a:p>
          <a:p>
            <a:pPr algn="ctr" eaLnBrk="0" hangingPunct="0"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(break</a:t>
            </a:r>
            <a:r>
              <a:rPr lang="en-US" sz="2000" b="1" dirty="0">
                <a:solidFill>
                  <a:schemeClr val="bg1"/>
                </a:solidFill>
              </a:rPr>
              <a:t>, ret, exit, etc</a:t>
            </a:r>
            <a:r>
              <a:rPr lang="en-US" sz="2000" b="1" dirty="0" smtClean="0">
                <a:solidFill>
                  <a:schemeClr val="bg1"/>
                </a:solidFill>
              </a:rPr>
              <a:t>.)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gray">
          <a:xfrm>
            <a:off x="381000" y="4038600"/>
            <a:ext cx="3429000" cy="685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Exit dependent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variable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(EDV) </a:t>
            </a: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detection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905794" y="38854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905794" y="50284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15"/>
          <p:cNvSpPr>
            <a:spLocks noChangeArrowheads="1"/>
          </p:cNvSpPr>
          <p:nvPr/>
        </p:nvSpPr>
        <p:spPr bwMode="gray">
          <a:xfrm>
            <a:off x="381000" y="5181600"/>
            <a:ext cx="3352800" cy="4572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Pruning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1905794" y="594280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15"/>
          <p:cNvSpPr>
            <a:spLocks noChangeArrowheads="1"/>
          </p:cNvSpPr>
          <p:nvPr/>
        </p:nvSpPr>
        <p:spPr bwMode="gray">
          <a:xfrm>
            <a:off x="381000" y="6172200"/>
            <a:ext cx="3352800" cy="45720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+mn-lt"/>
                <a:cs typeface="+mn-cs"/>
              </a:rPr>
              <a:t>Reporting and annotation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2238" name="Rectangle 33"/>
          <p:cNvSpPr>
            <a:spLocks noChangeArrowheads="1"/>
          </p:cNvSpPr>
          <p:nvPr/>
        </p:nvSpPr>
        <p:spPr bwMode="auto">
          <a:xfrm>
            <a:off x="4343400" y="1522413"/>
            <a:ext cx="3886200" cy="1754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finished = 0;</a:t>
            </a:r>
          </a:p>
          <a:p>
            <a:r>
              <a:rPr lang="en-US" altLang="ko-KR" dirty="0">
                <a:latin typeface="Calibri" pitchFamily="34" charset="0"/>
                <a:cs typeface="맑은 고딕"/>
              </a:rPr>
              <a:t>for(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= 0; </a:t>
            </a:r>
            <a:r>
              <a:rPr lang="en-US" altLang="ko-KR" b="1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b="1" dirty="0">
                <a:latin typeface="Calibri" pitchFamily="34" charset="0"/>
                <a:cs typeface="맑은 고딕"/>
              </a:rPr>
              <a:t> &lt; 1000 </a:t>
            </a:r>
            <a:r>
              <a:rPr lang="en-US" altLang="ko-KR" dirty="0">
                <a:latin typeface="Calibri" pitchFamily="34" charset="0"/>
                <a:cs typeface="맑은 고딕"/>
              </a:rPr>
              <a:t>&amp;&amp;</a:t>
            </a:r>
            <a:r>
              <a:rPr lang="en-US" altLang="ko-KR" b="1" dirty="0">
                <a:latin typeface="Calibri" pitchFamily="34" charset="0"/>
                <a:cs typeface="맑은 고딕"/>
              </a:rPr>
              <a:t> !finished;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++</a:t>
            </a:r>
            <a:r>
              <a:rPr lang="en-US" altLang="ko-KR" b="1" dirty="0">
                <a:latin typeface="Calibri" pitchFamily="34" charset="0"/>
                <a:cs typeface="맑은 고딕"/>
              </a:rPr>
              <a:t>) {</a:t>
            </a:r>
          </a:p>
          <a:p>
            <a:r>
              <a:rPr lang="en-US" altLang="zh-CN" dirty="0">
                <a:latin typeface="Calibri" pitchFamily="34" charset="0"/>
              </a:rPr>
              <a:t>        if(global-&gt;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&gt;</a:t>
            </a:r>
            <a:r>
              <a:rPr lang="en-US" altLang="zh-CN" dirty="0" smtClean="0">
                <a:latin typeface="Calibri" pitchFamily="34" charset="0"/>
              </a:rPr>
              <a:t>= 8)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latin typeface="Calibri" pitchFamily="34" charset="0"/>
              </a:rPr>
              <a:t>finished = 1;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</a:p>
          <a:p>
            <a:endParaRPr lang="en-US" altLang="ko-KR" dirty="0">
              <a:latin typeface="Calibri" pitchFamily="34" charset="0"/>
              <a:cs typeface="맑은 고딕"/>
            </a:endParaRPr>
          </a:p>
        </p:txBody>
      </p:sp>
      <p:sp>
        <p:nvSpPr>
          <p:cNvPr id="52239" name="AutoShape 61"/>
          <p:cNvSpPr>
            <a:spLocks noChangeArrowheads="1"/>
          </p:cNvSpPr>
          <p:nvPr/>
        </p:nvSpPr>
        <p:spPr bwMode="gray">
          <a:xfrm>
            <a:off x="4191000" y="1433513"/>
            <a:ext cx="4191000" cy="16129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9" name="AutoShape 61"/>
          <p:cNvSpPr>
            <a:spLocks noChangeArrowheads="1"/>
          </p:cNvSpPr>
          <p:nvPr/>
        </p:nvSpPr>
        <p:spPr bwMode="gray">
          <a:xfrm>
            <a:off x="4419600" y="1828800"/>
            <a:ext cx="3657600" cy="1143000"/>
          </a:xfrm>
          <a:prstGeom prst="roundRect">
            <a:avLst>
              <a:gd name="adj" fmla="val 4690"/>
            </a:avLst>
          </a:pr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90974" y="3783016"/>
            <a:ext cx="1909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{ finished, </a:t>
            </a:r>
            <a:r>
              <a:rPr lang="en-US" altLang="zh-CN" b="1" dirty="0" err="1">
                <a:latin typeface="Calibri" pitchFamily="34" charset="0"/>
              </a:rPr>
              <a:t>i</a:t>
            </a:r>
            <a:r>
              <a:rPr lang="en-US" altLang="zh-CN" b="1" dirty="0">
                <a:latin typeface="Calibri" pitchFamily="34" charset="0"/>
              </a:rPr>
              <a:t>, 1000}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65592" y="5270490"/>
            <a:ext cx="307344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{ global-&gt;</a:t>
            </a:r>
            <a:r>
              <a:rPr lang="en-US" altLang="zh-CN" b="1" dirty="0" err="1" smtClean="0">
                <a:latin typeface="Calibri" pitchFamily="34" charset="0"/>
              </a:rPr>
              <a:t>pbar_count</a:t>
            </a:r>
            <a:r>
              <a:rPr lang="en-US" altLang="zh-CN" b="1" dirty="0" smtClean="0">
                <a:latin typeface="Calibri" pitchFamily="34" charset="0"/>
              </a:rPr>
              <a:t> </a:t>
            </a:r>
            <a:r>
              <a:rPr lang="en-US" altLang="zh-CN" b="1" dirty="0">
                <a:latin typeface="Calibri" pitchFamily="34" charset="0"/>
              </a:rPr>
              <a:t>}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2133600"/>
            <a:ext cx="762000" cy="0"/>
          </a:xfrm>
          <a:prstGeom prst="line">
            <a:avLst/>
          </a:prstGeom>
          <a:ln w="38100" cmpd="sng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77000" y="2133600"/>
            <a:ext cx="762000" cy="0"/>
          </a:xfrm>
          <a:prstGeom prst="line">
            <a:avLst/>
          </a:prstGeom>
          <a:ln w="381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191048" y="4432292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{ 1, </a:t>
            </a:r>
            <a:r>
              <a:rPr lang="en-US" altLang="zh-CN" b="1" dirty="0" err="1">
                <a:latin typeface="Calibri" pitchFamily="34" charset="0"/>
              </a:rPr>
              <a:t>i</a:t>
            </a:r>
            <a:r>
              <a:rPr lang="en-US" altLang="zh-CN" b="1" dirty="0">
                <a:latin typeface="Calibri" pitchFamily="34" charset="0"/>
              </a:rPr>
              <a:t>, 1000, global-&gt;</a:t>
            </a:r>
            <a:r>
              <a:rPr lang="en-US" altLang="zh-CN" b="1" dirty="0" err="1">
                <a:latin typeface="Calibri" pitchFamily="34" charset="0"/>
              </a:rPr>
              <a:t>pbar_count</a:t>
            </a:r>
            <a:r>
              <a:rPr lang="en-US" altLang="zh-CN" b="1" dirty="0" smtClean="0">
                <a:latin typeface="Calibri" pitchFamily="34" charset="0"/>
              </a:rPr>
              <a:t>, 8}</a:t>
            </a:r>
            <a:endParaRPr lang="en-US" altLang="zh-CN" b="1" dirty="0"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40136" y="6311892"/>
            <a:ext cx="2946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sync loop ( taskman.c</a:t>
            </a:r>
            <a:r>
              <a:rPr lang="en-US" altLang="zh-CN" b="1" dirty="0">
                <a:latin typeface="Calibri" pitchFamily="34" charset="0"/>
              </a:rPr>
              <a:t>:</a:t>
            </a:r>
            <a:r>
              <a:rPr lang="en-US" altLang="zh-CN" b="1" dirty="0" smtClean="0">
                <a:latin typeface="Calibri" pitchFamily="34" charset="0"/>
              </a:rPr>
              <a:t>1294 )</a:t>
            </a:r>
            <a:endParaRPr lang="en-US" altLang="zh-CN" b="1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7B4-0430-9F40-9D8C-CB42D01A96AF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1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988"/>
    </mc:Choice>
    <mc:Fallback xmlns="">
      <p:transition xmlns:p14="http://schemas.microsoft.com/office/powerpoint/2010/main" spd="slow" advTm="1069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  <p:bldP spid="25" grpId="0" animBg="1"/>
      <p:bldP spid="27" grpId="0" animBg="1"/>
      <p:bldP spid="39" grpId="0" animBg="1"/>
      <p:bldP spid="41" grpId="0"/>
      <p:bldP spid="42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Sync Loop Pruning</a:t>
            </a:r>
            <a:endParaRPr 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Our observation</a:t>
            </a:r>
          </a:p>
          <a:p>
            <a:pPr lvl="1" eaLnBrk="1" hangingPunct="1"/>
            <a:r>
              <a:rPr lang="en-US" altLang="ko-KR" dirty="0" smtClean="0">
                <a:cs typeface="맑은 고딕"/>
              </a:rPr>
              <a:t>Sync conditions must depend on remote threads</a:t>
            </a:r>
          </a:p>
          <a:p>
            <a:pPr lvl="2"/>
            <a:r>
              <a:rPr lang="en-US" altLang="ko-KR" dirty="0" smtClean="0">
                <a:cs typeface="맑은 고딕"/>
              </a:rPr>
              <a:t>i.e., communicating using shared variables</a:t>
            </a:r>
          </a:p>
          <a:p>
            <a:pPr lvl="1" eaLnBrk="1" hangingPunct="1"/>
            <a:r>
              <a:rPr lang="en-US" altLang="ko-KR" dirty="0" smtClean="0">
                <a:cs typeface="맑은 고딕"/>
              </a:rPr>
              <a:t>Sync variables should be </a:t>
            </a:r>
            <a:r>
              <a:rPr lang="en-US" altLang="ko-KR" dirty="0" smtClean="0">
                <a:solidFill>
                  <a:srgbClr val="C0504D"/>
                </a:solidFill>
                <a:cs typeface="맑은 고딕"/>
              </a:rPr>
              <a:t>loop invariants</a:t>
            </a:r>
            <a:endParaRPr lang="en-US" altLang="zh-CN" dirty="0" smtClean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40702-4FE7-48BA-9008-51EFD1CBCC0B}" type="slidenum">
              <a:rPr lang="zh-CN" alt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" name="AutoShape 61"/>
          <p:cNvSpPr>
            <a:spLocks noChangeArrowheads="1"/>
          </p:cNvSpPr>
          <p:nvPr/>
        </p:nvSpPr>
        <p:spPr bwMode="gray">
          <a:xfrm>
            <a:off x="304800" y="4267200"/>
            <a:ext cx="4191000" cy="13716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5029200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cs typeface="맑은 고딕"/>
              </a:rPr>
              <a:t>for (</a:t>
            </a:r>
            <a:r>
              <a:rPr lang="en-US" altLang="ko-KR" sz="2400" dirty="0" err="1">
                <a:cs typeface="맑은 고딕"/>
              </a:rPr>
              <a:t>i</a:t>
            </a:r>
            <a:r>
              <a:rPr lang="en-US" altLang="ko-KR" sz="2400" dirty="0">
                <a:cs typeface="맑은 고딕"/>
              </a:rPr>
              <a:t> = 0; </a:t>
            </a:r>
            <a:r>
              <a:rPr lang="en-US" altLang="ko-KR" sz="2400" dirty="0" err="1">
                <a:solidFill>
                  <a:srgbClr val="C0504D"/>
                </a:solidFill>
                <a:cs typeface="맑은 고딕"/>
              </a:rPr>
              <a:t>i</a:t>
            </a:r>
            <a:r>
              <a:rPr lang="en-US" altLang="ko-KR" sz="2400" dirty="0">
                <a:solidFill>
                  <a:srgbClr val="C0504D"/>
                </a:solidFill>
                <a:cs typeface="맑은 고딕"/>
              </a:rPr>
              <a:t> &lt; </a:t>
            </a:r>
            <a:r>
              <a:rPr lang="en-US" altLang="ko-KR" sz="2400" dirty="0" err="1">
                <a:solidFill>
                  <a:srgbClr val="C0504D"/>
                </a:solidFill>
                <a:cs typeface="맑은 고딕"/>
              </a:rPr>
              <a:t>nlights</a:t>
            </a:r>
            <a:r>
              <a:rPr lang="en-US" altLang="ko-KR" sz="2400" dirty="0">
                <a:cs typeface="맑은 고딕"/>
              </a:rPr>
              <a:t>; </a:t>
            </a:r>
            <a:r>
              <a:rPr lang="en-US" altLang="ko-KR" sz="2400" dirty="0" err="1">
                <a:cs typeface="맑은 고딕"/>
              </a:rPr>
              <a:t>i</a:t>
            </a:r>
            <a:r>
              <a:rPr lang="en-US" altLang="ko-KR" sz="2400" dirty="0">
                <a:cs typeface="맑은 고딕"/>
              </a:rPr>
              <a:t>++) {…}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0600" y="4343400"/>
            <a:ext cx="288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Normal Computation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724400" y="5029200"/>
            <a:ext cx="428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cs typeface="맑은 고딕"/>
              </a:rPr>
              <a:t>while </a:t>
            </a:r>
            <a:r>
              <a:rPr lang="en-US" altLang="ko-KR" sz="2400" dirty="0" smtClean="0">
                <a:cs typeface="맑은 고딕"/>
              </a:rPr>
              <a:t>(</a:t>
            </a:r>
            <a:r>
              <a:rPr lang="en-US" altLang="ko-KR" sz="2400" dirty="0" smtClean="0">
                <a:solidFill>
                  <a:srgbClr val="C0504D"/>
                </a:solidFill>
                <a:cs typeface="맑은 고딕"/>
              </a:rPr>
              <a:t>global</a:t>
            </a:r>
            <a:r>
              <a:rPr lang="en-US" altLang="ko-KR" sz="2400" dirty="0">
                <a:solidFill>
                  <a:srgbClr val="C0504D"/>
                </a:solidFill>
                <a:cs typeface="맑은 고딕"/>
              </a:rPr>
              <a:t>-</a:t>
            </a:r>
            <a:r>
              <a:rPr lang="en-US" altLang="ko-KR" sz="2400" dirty="0" smtClean="0">
                <a:solidFill>
                  <a:srgbClr val="C0504D"/>
                </a:solidFill>
                <a:cs typeface="맑은 고딕"/>
              </a:rPr>
              <a:t>&gt;</a:t>
            </a:r>
            <a:r>
              <a:rPr lang="en-US" altLang="ko-KR" sz="2400" dirty="0" err="1" smtClean="0">
                <a:solidFill>
                  <a:srgbClr val="C0504D"/>
                </a:solidFill>
                <a:cs typeface="맑은 고딕"/>
              </a:rPr>
              <a:t>gsense</a:t>
            </a:r>
            <a:r>
              <a:rPr lang="en-US" altLang="ko-KR" sz="2400" dirty="0" smtClean="0">
                <a:solidFill>
                  <a:srgbClr val="C0504D"/>
                </a:solidFill>
                <a:cs typeface="맑은 고딕"/>
              </a:rPr>
              <a:t> </a:t>
            </a:r>
            <a:r>
              <a:rPr lang="en-US" altLang="ko-KR" sz="2400" dirty="0">
                <a:cs typeface="맑은 고딕"/>
              </a:rPr>
              <a:t>== </a:t>
            </a:r>
            <a:r>
              <a:rPr lang="en-US" altLang="ko-KR" sz="2400" dirty="0" err="1">
                <a:cs typeface="맑은 고딕"/>
              </a:rPr>
              <a:t>lsense</a:t>
            </a:r>
            <a:r>
              <a:rPr lang="en-US" altLang="ko-KR" sz="2400" dirty="0">
                <a:cs typeface="맑은 고딕"/>
              </a:rPr>
              <a:t>); </a:t>
            </a:r>
            <a:endParaRPr lang="en-US" sz="2400" dirty="0"/>
          </a:p>
        </p:txBody>
      </p:sp>
      <p:sp>
        <p:nvSpPr>
          <p:cNvPr id="11" name="AutoShape 61"/>
          <p:cNvSpPr>
            <a:spLocks noChangeArrowheads="1"/>
          </p:cNvSpPr>
          <p:nvPr/>
        </p:nvSpPr>
        <p:spPr bwMode="gray">
          <a:xfrm>
            <a:off x="4724400" y="4267200"/>
            <a:ext cx="4191000" cy="13716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4343400"/>
            <a:ext cx="244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Ad Hoc Sync Loop</a:t>
            </a:r>
            <a:endParaRPr lang="en-US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EC84-6213-7F49-9B39-7222902BBD87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2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67"/>
    </mc:Choice>
    <mc:Fallback xmlns="">
      <p:transition xmlns:p14="http://schemas.microsoft.com/office/powerpoint/2010/main" spd="slow" advTm="805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/>
      <p:bldP spid="9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Pair </a:t>
            </a:r>
            <a:r>
              <a:rPr lang="en-US" dirty="0"/>
              <a:t>I</a:t>
            </a:r>
            <a:r>
              <a:rPr lang="en-US" dirty="0" smtClean="0"/>
              <a:t>dentification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1254-9693-B645-A604-CEC9E803C441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816852" y="3072596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292062" y="3543330"/>
            <a:ext cx="3352800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cs typeface="+mn-cs"/>
              </a:rPr>
              <a:t>Sync information collection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778742" y="4533060"/>
            <a:ext cx="304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15"/>
          <p:cNvSpPr>
            <a:spLocks noChangeArrowheads="1"/>
          </p:cNvSpPr>
          <p:nvPr/>
        </p:nvSpPr>
        <p:spPr bwMode="gray">
          <a:xfrm>
            <a:off x="266680" y="4952956"/>
            <a:ext cx="3352800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cs typeface="+mn-cs"/>
              </a:rPr>
              <a:t>False sync pair pruning</a:t>
            </a:r>
            <a:endParaRPr lang="zh-CN" altLang="en-US" sz="2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94002" y="5905484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R,taskman.c:1294 &lt;-&gt; W,taskman.c:1233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10000" y="5167335"/>
            <a:ext cx="477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&lt;-&gt;  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++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4862535"/>
            <a:ext cx="2460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&lt;-&gt;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72200" y="4875235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global</a:t>
            </a:r>
            <a:r>
              <a:rPr lang="en-US" altLang="zh-CN" dirty="0">
                <a:latin typeface="Calibri" pitchFamily="34" charset="0"/>
              </a:rPr>
              <a:t>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= </a:t>
            </a:r>
            <a:r>
              <a:rPr lang="en-US" altLang="zh-CN" dirty="0" smtClean="0">
                <a:latin typeface="Calibri" pitchFamily="34" charset="0"/>
              </a:rPr>
              <a:t>0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16" name="AutoShape 61"/>
          <p:cNvSpPr>
            <a:spLocks noChangeArrowheads="1"/>
          </p:cNvSpPr>
          <p:nvPr/>
        </p:nvSpPr>
        <p:spPr bwMode="gray">
          <a:xfrm>
            <a:off x="3886200" y="5232422"/>
            <a:ext cx="4800600" cy="330178"/>
          </a:xfrm>
          <a:prstGeom prst="roundRect">
            <a:avLst>
              <a:gd name="adj" fmla="val 4690"/>
            </a:avLst>
          </a:pr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AutoShape 61"/>
          <p:cNvSpPr>
            <a:spLocks noChangeArrowheads="1"/>
          </p:cNvSpPr>
          <p:nvPr/>
        </p:nvSpPr>
        <p:spPr bwMode="gray">
          <a:xfrm>
            <a:off x="3886200" y="4914920"/>
            <a:ext cx="4800600" cy="317502"/>
          </a:xfrm>
          <a:prstGeom prst="roundRect">
            <a:avLst>
              <a:gd name="adj" fmla="val 469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gray">
          <a:xfrm>
            <a:off x="317444" y="2057410"/>
            <a:ext cx="3365594" cy="4825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Ad hoc sync loops</a:t>
            </a:r>
            <a:endParaRPr lang="en-US" altLang="zh-CN" sz="2000" b="1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25880" y="3517874"/>
            <a:ext cx="2514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              Read </a:t>
            </a:r>
          </a:p>
          <a:p>
            <a:r>
              <a:rPr lang="en-US" altLang="zh-CN" dirty="0" smtClean="0">
                <a:latin typeface="Calibri" pitchFamily="34" charset="0"/>
              </a:rPr>
              <a:t>global</a:t>
            </a:r>
            <a:r>
              <a:rPr lang="en-US" altLang="zh-CN" dirty="0">
                <a:latin typeface="Calibri" pitchFamily="34" charset="0"/>
              </a:rPr>
              <a:t>-&gt;</a:t>
            </a:r>
            <a:r>
              <a:rPr lang="en-US" altLang="zh-CN" dirty="0" err="1" smtClean="0">
                <a:latin typeface="Calibri" pitchFamily="34" charset="0"/>
              </a:rPr>
              <a:t>pbar_count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4533850" y="1865332"/>
            <a:ext cx="3886200" cy="17541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finished = 0;</a:t>
            </a:r>
          </a:p>
          <a:p>
            <a:r>
              <a:rPr lang="en-US" altLang="ko-KR" dirty="0">
                <a:latin typeface="Calibri" pitchFamily="34" charset="0"/>
                <a:cs typeface="맑은 고딕"/>
              </a:rPr>
              <a:t>for(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= 0; </a:t>
            </a:r>
            <a:r>
              <a:rPr lang="en-US" altLang="ko-KR" b="1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b="1" dirty="0">
                <a:latin typeface="Calibri" pitchFamily="34" charset="0"/>
                <a:cs typeface="맑은 고딕"/>
              </a:rPr>
              <a:t> &lt; 1000 </a:t>
            </a:r>
            <a:r>
              <a:rPr lang="en-US" altLang="ko-KR" dirty="0">
                <a:latin typeface="Calibri" pitchFamily="34" charset="0"/>
                <a:cs typeface="맑은 고딕"/>
              </a:rPr>
              <a:t>&amp;&amp;</a:t>
            </a:r>
            <a:r>
              <a:rPr lang="en-US" altLang="ko-KR" b="1" dirty="0">
                <a:latin typeface="Calibri" pitchFamily="34" charset="0"/>
                <a:cs typeface="맑은 고딕"/>
              </a:rPr>
              <a:t> !finished; </a:t>
            </a:r>
            <a:r>
              <a:rPr lang="en-US" altLang="ko-KR" dirty="0" err="1">
                <a:latin typeface="Calibri" pitchFamily="34" charset="0"/>
                <a:cs typeface="맑은 고딕"/>
              </a:rPr>
              <a:t>i</a:t>
            </a:r>
            <a:r>
              <a:rPr lang="en-US" altLang="ko-KR" dirty="0">
                <a:latin typeface="Calibri" pitchFamily="34" charset="0"/>
                <a:cs typeface="맑은 고딕"/>
              </a:rPr>
              <a:t> ++</a:t>
            </a:r>
            <a:r>
              <a:rPr lang="en-US" altLang="ko-KR" b="1" dirty="0">
                <a:latin typeface="Calibri" pitchFamily="34" charset="0"/>
                <a:cs typeface="맑은 고딕"/>
              </a:rPr>
              <a:t>) {</a:t>
            </a:r>
          </a:p>
          <a:p>
            <a:r>
              <a:rPr lang="en-US" altLang="zh-CN" dirty="0">
                <a:latin typeface="Calibri" pitchFamily="34" charset="0"/>
              </a:rPr>
              <a:t>        if(global-&gt;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&gt;</a:t>
            </a:r>
            <a:r>
              <a:rPr lang="en-US" altLang="zh-CN" dirty="0" smtClean="0">
                <a:latin typeface="Calibri" pitchFamily="34" charset="0"/>
              </a:rPr>
              <a:t>= 8)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b="1" dirty="0">
                <a:latin typeface="Calibri" pitchFamily="34" charset="0"/>
              </a:rPr>
              <a:t>finished = 1;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</a:p>
          <a:p>
            <a:endParaRPr lang="en-US" altLang="ko-KR" dirty="0">
              <a:latin typeface="Calibri" pitchFamily="34" charset="0"/>
              <a:cs typeface="맑은 고딕"/>
            </a:endParaRPr>
          </a:p>
        </p:txBody>
      </p:sp>
      <p:sp>
        <p:nvSpPr>
          <p:cNvPr id="23" name="AutoShape 61"/>
          <p:cNvSpPr>
            <a:spLocks noChangeArrowheads="1"/>
          </p:cNvSpPr>
          <p:nvPr/>
        </p:nvSpPr>
        <p:spPr bwMode="gray">
          <a:xfrm>
            <a:off x="4381450" y="1776432"/>
            <a:ext cx="4191000" cy="161290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4" name="AutoShape 61"/>
          <p:cNvSpPr>
            <a:spLocks noChangeArrowheads="1"/>
          </p:cNvSpPr>
          <p:nvPr/>
        </p:nvSpPr>
        <p:spPr bwMode="gray">
          <a:xfrm>
            <a:off x="4610050" y="2171719"/>
            <a:ext cx="3657600" cy="1143000"/>
          </a:xfrm>
          <a:prstGeom prst="roundRect">
            <a:avLst>
              <a:gd name="adj" fmla="val 4690"/>
            </a:avLst>
          </a:prstGeom>
          <a:noFill/>
          <a:ln w="28575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1704" y="3472956"/>
            <a:ext cx="2447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           Write</a:t>
            </a:r>
          </a:p>
          <a:p>
            <a:r>
              <a:rPr lang="en-US" altLang="zh-CN" dirty="0" smtClean="0">
                <a:latin typeface="Calibri" pitchFamily="34" charset="0"/>
              </a:rPr>
              <a:t>global</a:t>
            </a:r>
            <a:r>
              <a:rPr lang="en-US" altLang="zh-CN" dirty="0">
                <a:latin typeface="Calibri" pitchFamily="34" charset="0"/>
              </a:rPr>
              <a:t>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=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34654" y="3980966"/>
            <a:ext cx="239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global-&gt;</a:t>
            </a:r>
            <a:r>
              <a:rPr lang="en-US" altLang="zh-CN" dirty="0" err="1">
                <a:latin typeface="Calibri" pitchFamily="34" charset="0"/>
              </a:rPr>
              <a:t>pbar_count</a:t>
            </a:r>
            <a:r>
              <a:rPr lang="en-US" altLang="zh-CN" dirty="0">
                <a:latin typeface="Calibri" pitchFamily="34" charset="0"/>
              </a:rPr>
              <a:t>  ++</a:t>
            </a:r>
          </a:p>
        </p:txBody>
      </p:sp>
      <p:sp>
        <p:nvSpPr>
          <p:cNvPr id="30" name="Multiply 29"/>
          <p:cNvSpPr/>
          <p:nvPr/>
        </p:nvSpPr>
        <p:spPr>
          <a:xfrm>
            <a:off x="5143502" y="4876810"/>
            <a:ext cx="2527322" cy="393680"/>
          </a:xfrm>
          <a:prstGeom prst="mathMultiply">
            <a:avLst/>
          </a:prstGeom>
          <a:solidFill>
            <a:srgbClr val="C0504D"/>
          </a:solidFill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33"/>
    </mc:Choice>
    <mc:Fallback xmlns="">
      <p:transition xmlns:p14="http://schemas.microsoft.com/office/powerpoint/2010/main" spd="slow" advTm="686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/>
      <p:bldP spid="14" grpId="0"/>
      <p:bldP spid="16" grpId="0" animBg="1"/>
      <p:bldP spid="16" grpId="1" animBg="1"/>
      <p:bldP spid="17" grpId="0" animBg="1"/>
      <p:bldP spid="17" grpId="1" animBg="1"/>
      <p:bldP spid="20" grpId="0" animBg="1"/>
      <p:bldP spid="21" grpId="0"/>
      <p:bldP spid="28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Synchronization is Important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oncurrent programs are pervasive</a:t>
            </a:r>
          </a:p>
          <a:p>
            <a:pPr eaLnBrk="1" hangingPunct="1"/>
            <a:r>
              <a:rPr lang="en-US" dirty="0" smtClean="0"/>
              <a:t>Synchronization in programs</a:t>
            </a:r>
          </a:p>
          <a:p>
            <a:pPr lvl="1"/>
            <a:r>
              <a:rPr lang="en-US" dirty="0" smtClean="0"/>
              <a:t>Ensure correctness of execution</a:t>
            </a:r>
          </a:p>
          <a:p>
            <a:pPr lvl="1"/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Conditional wait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64228" y="6492727"/>
            <a:ext cx="2133600" cy="365125"/>
          </a:xfrm>
        </p:spPr>
        <p:txBody>
          <a:bodyPr/>
          <a:lstStyle/>
          <a:p>
            <a:pPr>
              <a:defRPr/>
            </a:pPr>
            <a:fld id="{66560211-1C8F-47C8-9834-0865E24B136E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209800"/>
            <a:ext cx="2050859" cy="304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03C5-89D7-5343-9964-3430FA1606A8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51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99"/>
    </mc:Choice>
    <mc:Fallback xmlns="">
      <p:transition xmlns:p14="http://schemas.microsoft.com/office/powerpoint/2010/main" spd="slow" advTm="335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 and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SyncFinder</a:t>
            </a:r>
            <a:r>
              <a:rPr lang="en-US" dirty="0" smtClean="0"/>
              <a:t> report</a:t>
            </a:r>
          </a:p>
          <a:p>
            <a:pPr lvl="1"/>
            <a:r>
              <a:rPr lang="en-US" dirty="0" smtClean="0"/>
              <a:t>Line numbers of sync reads and writes</a:t>
            </a:r>
          </a:p>
          <a:p>
            <a:pPr lvl="1"/>
            <a:r>
              <a:rPr lang="en-US" dirty="0" smtClean="0"/>
              <a:t>Sync loop context: entry/exit points</a:t>
            </a:r>
          </a:p>
          <a:p>
            <a:r>
              <a:rPr lang="en-US" dirty="0" smtClean="0"/>
              <a:t>Automatic annotations</a:t>
            </a:r>
          </a:p>
          <a:p>
            <a:pPr lvl="1"/>
            <a:r>
              <a:rPr lang="en-US" dirty="0" err="1" smtClean="0"/>
              <a:t>SF_Loop_Begin</a:t>
            </a:r>
            <a:r>
              <a:rPr lang="en-US" dirty="0" smtClean="0"/>
              <a:t>/End(&amp;</a:t>
            </a:r>
            <a:r>
              <a:rPr lang="en-US" dirty="0" err="1" smtClean="0"/>
              <a:t>loopID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SF_Sync_Read_Begin</a:t>
            </a:r>
            <a:r>
              <a:rPr lang="en-US" dirty="0" smtClean="0"/>
              <a:t>/End(&amp;</a:t>
            </a:r>
            <a:r>
              <a:rPr lang="en-US" dirty="0" err="1" smtClean="0"/>
              <a:t>loopID</a:t>
            </a:r>
            <a:r>
              <a:rPr lang="en-US" dirty="0" smtClean="0"/>
              <a:t>, &amp;</a:t>
            </a:r>
            <a:r>
              <a:rPr lang="en-US" dirty="0" err="1" smtClean="0"/>
              <a:t>sync_var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SF_Sync_Write_Begin</a:t>
            </a:r>
            <a:r>
              <a:rPr lang="en-US" dirty="0" smtClean="0"/>
              <a:t>/End(&amp;</a:t>
            </a:r>
            <a:r>
              <a:rPr lang="en-US" dirty="0" err="1" smtClean="0"/>
              <a:t>loopID</a:t>
            </a:r>
            <a:r>
              <a:rPr lang="en-US" dirty="0" smtClean="0"/>
              <a:t>, &amp;</a:t>
            </a:r>
            <a:r>
              <a:rPr lang="en-US" dirty="0" err="1" smtClean="0"/>
              <a:t>sync_var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FB9-7433-F34F-9BFE-D81A4839B157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1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85"/>
    </mc:Choice>
    <mc:Fallback xmlns="">
      <p:transition xmlns:p14="http://schemas.microsoft.com/office/powerpoint/2010/main" spd="slow" advTm="268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SyncFinder’s</a:t>
            </a:r>
            <a:r>
              <a:rPr lang="en-US" dirty="0" smtClean="0"/>
              <a:t> Overall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535610"/>
              </p:ext>
            </p:extLst>
          </p:nvPr>
        </p:nvGraphicFramePr>
        <p:xfrm>
          <a:off x="1295400" y="1600200"/>
          <a:ext cx="6858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544936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Apps.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loops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 ad hoc syncs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Missed</a:t>
                      </a:r>
                      <a:r>
                        <a:rPr lang="en-US" sz="1600" baseline="0" dirty="0" smtClean="0"/>
                        <a:t> ad hoc syncs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positives</a:t>
                      </a:r>
                      <a:endParaRPr lang="en-US" sz="1600" dirty="0"/>
                    </a:p>
                  </a:txBody>
                  <a:tcPr anchor="ctr"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OpenLDAP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Cherokee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Mozilla 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PBZip2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Transmission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Radiosity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Barnes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72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0090-E957-D24B-B831-2D78282F9D43}" type="datetime1">
              <a:rPr lang="en-US" smtClean="0"/>
              <a:t>9/12/11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581400"/>
            <a:ext cx="1409700" cy="90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C0504D"/>
                </a:solidFill>
              </a:rPr>
              <a:t>average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C0504D"/>
                </a:solidFill>
              </a:rPr>
              <a:t>6%</a:t>
            </a:r>
            <a:endParaRPr lang="en-US" sz="2800" b="1" dirty="0">
              <a:solidFill>
                <a:srgbClr val="C0504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3581400"/>
            <a:ext cx="1494430" cy="89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C0504D"/>
                </a:solidFill>
              </a:rPr>
              <a:t>average96%</a:t>
            </a:r>
            <a:endParaRPr lang="en-US" sz="2800" b="1" dirty="0">
              <a:solidFill>
                <a:srgbClr val="C0504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1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51"/>
    </mc:Choice>
    <mc:Fallback xmlns="">
      <p:transition xmlns:p14="http://schemas.microsoft.com/office/powerpoint/2010/main" spd="slow" advTm="347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on Additional Programs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127237"/>
              </p:ext>
            </p:extLst>
          </p:nvPr>
        </p:nvGraphicFramePr>
        <p:xfrm>
          <a:off x="1676400" y="1447800"/>
          <a:ext cx="5486400" cy="495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36974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Apps.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</a:p>
                    <a:p>
                      <a:pPr algn="ctr"/>
                      <a:r>
                        <a:rPr lang="en-US" sz="1600" dirty="0" smtClean="0"/>
                        <a:t>loops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 ad hoc syncs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positives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AOLServer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Nginx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BerkeleyDB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BIND9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HandBrake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p7zip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wxDFast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Cholesky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RayTracer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Volrend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369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Radix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E39B-2BB1-594E-8723-D62A817F70E6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AutoShape 61"/>
          <p:cNvSpPr>
            <a:spLocks noChangeArrowheads="1"/>
          </p:cNvSpPr>
          <p:nvPr/>
        </p:nvSpPr>
        <p:spPr bwMode="gray">
          <a:xfrm>
            <a:off x="4800600" y="2057400"/>
            <a:ext cx="609600" cy="42672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71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75"/>
    </mc:Choice>
    <mc:Fallback xmlns="">
      <p:transition xmlns:p14="http://schemas.microsoft.com/office/powerpoint/2010/main" spd="slow" advTm="2637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cases: Bug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3468"/>
          </a:xfrm>
        </p:spPr>
        <p:txBody>
          <a:bodyPr/>
          <a:lstStyle/>
          <a:p>
            <a:r>
              <a:rPr lang="en-US" dirty="0"/>
              <a:t>A tool to detect bad practices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8CDC-CDF1-F54E-AD1B-F6C159DDC185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1510B3A-C1A0-4784-A850-B75A2C27F8B8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79851"/>
              </p:ext>
            </p:extLst>
          </p:nvPr>
        </p:nvGraphicFramePr>
        <p:xfrm>
          <a:off x="2286000" y="4267200"/>
          <a:ext cx="49163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85"/>
                <a:gridCol w="1106175"/>
                <a:gridCol w="1536356"/>
                <a:gridCol w="1044722"/>
              </a:tblGrid>
              <a:tr h="47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Original</a:t>
                      </a:r>
                    </a:p>
                    <a:p>
                      <a:pPr algn="ctr"/>
                      <a:r>
                        <a:rPr lang="en-US" sz="1600" dirty="0" err="1" smtClean="0"/>
                        <a:t>Valgrind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Extended</a:t>
                      </a:r>
                    </a:p>
                    <a:p>
                      <a:pPr algn="ctr"/>
                      <a:r>
                        <a:rPr lang="en-US" sz="1600" dirty="0" err="1" smtClean="0"/>
                        <a:t>Valgrind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Pruned</a:t>
                      </a:r>
                      <a:endParaRPr lang="en-US" sz="1600" dirty="0"/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</a:rPr>
                        <a:t>43%</a:t>
                      </a:r>
                      <a:endParaRPr lang="en-US" sz="16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</a:rPr>
                        <a:t>60%</a:t>
                      </a:r>
                      <a:endParaRPr lang="en-US" sz="16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OpenLDAP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</a:rPr>
                        <a:t>43%</a:t>
                      </a:r>
                      <a:endParaRPr lang="en-US" sz="16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</a:rPr>
                        <a:t>86%</a:t>
                      </a:r>
                      <a:endParaRPr lang="en-US" sz="1600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581400"/>
            <a:ext cx="8229600" cy="643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 race detector in </a:t>
            </a:r>
            <a:r>
              <a:rPr lang="en-US" dirty="0" err="1" smtClean="0"/>
              <a:t>Valgrind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85691"/>
              </p:ext>
            </p:extLst>
          </p:nvPr>
        </p:nvGraphicFramePr>
        <p:xfrm>
          <a:off x="2667000" y="2209800"/>
          <a:ext cx="4467602" cy="147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87"/>
                <a:gridCol w="1522506"/>
                <a:gridCol w="1526809"/>
              </a:tblGrid>
              <a:tr h="473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Deadlock</a:t>
                      </a:r>
                      <a:r>
                        <a:rPr lang="en-US" sz="1600" baseline="0" dirty="0" smtClean="0"/>
                        <a:t> (New)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Bad</a:t>
                      </a:r>
                      <a:r>
                        <a:rPr lang="en-US" sz="1600" baseline="0" dirty="0" smtClean="0"/>
                        <a:t> practice</a:t>
                      </a:r>
                      <a:endParaRPr lang="en-US" sz="1600" dirty="0"/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MySQL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(2)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</a:tr>
              <a:tr h="303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Mozilla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93846" y="2384800"/>
            <a:ext cx="1143000" cy="116955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LOCK</a:t>
            </a:r>
          </a:p>
          <a:p>
            <a:pPr>
              <a:defRPr/>
            </a:pPr>
            <a:endParaRPr lang="en-US" altLang="zh-CN" sz="1400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while(…);</a:t>
            </a:r>
          </a:p>
          <a:p>
            <a:pPr>
              <a:defRPr/>
            </a:pPr>
            <a:endParaRPr lang="en-US" altLang="zh-CN" sz="1400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1400" dirty="0" smtClean="0">
                <a:latin typeface="Calibri" pitchFamily="34" charset="0"/>
              </a:rPr>
              <a:t>UNLOCK</a:t>
            </a:r>
            <a:endParaRPr lang="en-US" altLang="zh-CN" sz="1400" dirty="0"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6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57"/>
    </mc:Choice>
    <mc:Fallback xmlns="">
      <p:transition xmlns:p14="http://schemas.microsoft.com/office/powerpoint/2010/main" spd="slow" advTm="4315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SyncFinder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quantitative study of ad hoc syncs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504D"/>
                </a:solidFill>
              </a:rPr>
              <a:t>229 </a:t>
            </a:r>
            <a:r>
              <a:rPr lang="en-US" dirty="0" smtClean="0"/>
              <a:t>ad hoc sync from </a:t>
            </a:r>
            <a:r>
              <a:rPr lang="en-US" dirty="0" smtClean="0">
                <a:solidFill>
                  <a:srgbClr val="C0504D"/>
                </a:solidFill>
              </a:rPr>
              <a:t>12</a:t>
            </a:r>
            <a:r>
              <a:rPr lang="en-US" dirty="0" smtClean="0"/>
              <a:t> concurrent programs.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C0504D"/>
                </a:solidFill>
              </a:rPr>
              <a:t>22-67% </a:t>
            </a:r>
            <a:r>
              <a:rPr lang="en-US" dirty="0" smtClean="0"/>
              <a:t>of ad hoc loops introduced bugs or performance issues.</a:t>
            </a:r>
          </a:p>
          <a:p>
            <a:pPr lvl="1"/>
            <a:r>
              <a:rPr lang="en-US" dirty="0" smtClean="0"/>
              <a:t>Impact the accuracy and effectiveness of bug detection and performance profiling.</a:t>
            </a:r>
          </a:p>
          <a:p>
            <a:r>
              <a:rPr lang="en-US" b="1" dirty="0" err="1" smtClean="0"/>
              <a:t>SyncFinder</a:t>
            </a:r>
            <a:r>
              <a:rPr lang="en-US" dirty="0" smtClean="0"/>
              <a:t>: a tool that automatically and effectively annotates ad hoc syncs</a:t>
            </a:r>
          </a:p>
          <a:p>
            <a:pPr lvl="1"/>
            <a:r>
              <a:rPr lang="en-US" dirty="0" smtClean="0"/>
              <a:t>helps to detect new deadlocks </a:t>
            </a:r>
          </a:p>
          <a:p>
            <a:pPr lvl="1"/>
            <a:r>
              <a:rPr lang="en-US" dirty="0" smtClean="0"/>
              <a:t>helps to improve the accuracy of race detector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105F-12DA-1540-A945-2489A7CEC11D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1"/>
    </mc:Choice>
    <mc:Fallback xmlns="">
      <p:transition xmlns:p14="http://schemas.microsoft.com/office/powerpoint/2010/main" spd="slow" advTm="359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opera.ucsd.edu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91" y="6305462"/>
            <a:ext cx="850909" cy="552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1128"/>
            <a:ext cx="735748" cy="5968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E18C-0BE7-8C49-A8B7-CE1DD2927CC8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F112-8BA3-AC43-B595-AC2D945F8B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9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4"/>
    </mc:Choice>
    <mc:Fallback xmlns="">
      <p:transition xmlns:p14="http://schemas.microsoft.com/office/powerpoint/2010/main" spd="slow" advTm="106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219200"/>
            <a:ext cx="1828800" cy="2076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Synchronization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1510B3A-C1A0-4784-A850-B75A2C27F8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433248" y="3750734"/>
            <a:ext cx="1615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Calibri" pitchFamily="34" charset="0"/>
              </a:rPr>
              <a:t>pthread</a:t>
            </a:r>
            <a:r>
              <a:rPr lang="en-US" sz="2000" b="1" i="1" dirty="0">
                <a:latin typeface="Calibri" pitchFamily="34" charset="0"/>
              </a:rPr>
              <a:t> lock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985400" y="6357236"/>
            <a:ext cx="19211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Calibri" pitchFamily="34" charset="0"/>
              </a:rPr>
              <a:t>customized lock</a:t>
            </a:r>
            <a:endParaRPr lang="en-US" sz="2000" b="1" i="1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54232" y="2169206"/>
            <a:ext cx="425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pthread_mutex_lock</a:t>
            </a:r>
            <a:r>
              <a:rPr lang="en-US" sz="2000" dirty="0">
                <a:latin typeface="Calibri" pitchFamily="34" charset="0"/>
              </a:rPr>
              <a:t>(&amp;</a:t>
            </a:r>
            <a:r>
              <a:rPr lang="en-US" sz="2000" dirty="0" err="1">
                <a:latin typeface="Calibri" pitchFamily="34" charset="0"/>
              </a:rPr>
              <a:t>thread_count</a:t>
            </a:r>
            <a:r>
              <a:rPr lang="en-US" sz="2000" dirty="0">
                <a:latin typeface="Calibri" pitchFamily="34" charset="0"/>
              </a:rPr>
              <a:t>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8890" y="2744852"/>
            <a:ext cx="459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pthread_mutex_unlock</a:t>
            </a:r>
            <a:r>
              <a:rPr lang="en-US" sz="2000" dirty="0">
                <a:latin typeface="Calibri" pitchFamily="34" charset="0"/>
              </a:rPr>
              <a:t>(&amp;</a:t>
            </a:r>
            <a:r>
              <a:rPr lang="en-US" sz="2000" dirty="0" err="1">
                <a:latin typeface="Calibri" pitchFamily="34" charset="0"/>
              </a:rPr>
              <a:t>thread_count</a:t>
            </a:r>
            <a:r>
              <a:rPr lang="en-US" sz="2000" dirty="0">
                <a:latin typeface="Calibri" pitchFamily="34" charset="0"/>
              </a:rPr>
              <a:t>);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61600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05000" y="1524000"/>
            <a:ext cx="5549217" cy="2227607"/>
            <a:chOff x="2133626" y="1515508"/>
            <a:chExt cx="5549217" cy="222760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67518" y="1515508"/>
              <a:ext cx="55153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handler </a:t>
              </a:r>
              <a:r>
                <a:rPr lang="en-US" sz="2000" dirty="0" err="1">
                  <a:latin typeface="Calibri" pitchFamily="34" charset="0"/>
                </a:rPr>
                <a:t>handle_slave_sql</a:t>
              </a:r>
              <a:r>
                <a:rPr lang="en-US" sz="2000" dirty="0">
                  <a:latin typeface="Calibri" pitchFamily="34" charset="0"/>
                </a:rPr>
                <a:t>() </a:t>
              </a:r>
            </a:p>
            <a:p>
              <a:r>
                <a:rPr lang="en-US" sz="2000" dirty="0">
                  <a:latin typeface="Calibri" pitchFamily="34" charset="0"/>
                </a:rPr>
                <a:t>{</a:t>
              </a:r>
            </a:p>
            <a:p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smtClean="0">
                  <a:latin typeface="Calibri" pitchFamily="34" charset="0"/>
                </a:rPr>
                <a:t>   </a:t>
              </a:r>
            </a:p>
            <a:p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smtClean="0">
                  <a:latin typeface="Calibri" pitchFamily="34" charset="0"/>
                </a:rPr>
                <a:t>   </a:t>
              </a:r>
              <a:r>
                <a:rPr lang="en-US" sz="2000" dirty="0" err="1" smtClean="0">
                  <a:latin typeface="Calibri" pitchFamily="34" charset="0"/>
                </a:rPr>
                <a:t>threads.append</a:t>
              </a:r>
              <a:r>
                <a:rPr lang="en-US" sz="2000" dirty="0">
                  <a:latin typeface="Calibri" pitchFamily="34" charset="0"/>
                </a:rPr>
                <a:t>(</a:t>
              </a:r>
              <a:r>
                <a:rPr lang="en-US" sz="2000" dirty="0" err="1">
                  <a:latin typeface="Calibri" pitchFamily="34" charset="0"/>
                </a:rPr>
                <a:t>thd</a:t>
              </a:r>
              <a:r>
                <a:rPr lang="en-US" sz="2000" dirty="0">
                  <a:latin typeface="Calibri" pitchFamily="34" charset="0"/>
                </a:rPr>
                <a:t>);</a:t>
              </a:r>
            </a:p>
            <a:p>
              <a:endParaRPr lang="en-US" sz="2000" dirty="0" smtClean="0">
                <a:latin typeface="Calibri" pitchFamily="34" charset="0"/>
              </a:endParaRPr>
            </a:p>
            <a:p>
              <a:r>
                <a:rPr lang="en-US" sz="2000" dirty="0" smtClean="0">
                  <a:latin typeface="Calibri" pitchFamily="34" charset="0"/>
                </a:rPr>
                <a:t>}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8" name="AutoShape 61"/>
            <p:cNvSpPr>
              <a:spLocks noChangeArrowheads="1"/>
            </p:cNvSpPr>
            <p:nvPr/>
          </p:nvSpPr>
          <p:spPr bwMode="gray">
            <a:xfrm>
              <a:off x="2133626" y="1575078"/>
              <a:ext cx="4775146" cy="2168037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4B71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54380" y="4823438"/>
            <a:ext cx="4194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apr_thread_mutex_lock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dirty="0" err="1">
                <a:latin typeface="Calibri" pitchFamily="34" charset="0"/>
              </a:rPr>
              <a:t>reslist</a:t>
            </a:r>
            <a:r>
              <a:rPr lang="en-US" sz="2000" dirty="0">
                <a:latin typeface="Calibri" pitchFamily="34" charset="0"/>
              </a:rPr>
              <a:t>-&gt;lock);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36472" y="5411886"/>
            <a:ext cx="446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apr_thread_mutex_unlock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dirty="0" err="1">
                <a:latin typeface="Calibri" pitchFamily="34" charset="0"/>
              </a:rPr>
              <a:t>reslist</a:t>
            </a:r>
            <a:r>
              <a:rPr lang="en-US" sz="2000" dirty="0">
                <a:latin typeface="Calibri" pitchFamily="34" charset="0"/>
              </a:rPr>
              <a:t>-&gt;lock);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938" y="334861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/* MySQL */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05000" y="4197842"/>
            <a:ext cx="4793776" cy="2169961"/>
            <a:chOff x="2133626" y="4189350"/>
            <a:chExt cx="4793776" cy="2169961"/>
          </a:xfrm>
        </p:grpSpPr>
        <p:grpSp>
          <p:nvGrpSpPr>
            <p:cNvPr id="22" name="Group 21"/>
            <p:cNvGrpSpPr/>
            <p:nvPr/>
          </p:nvGrpSpPr>
          <p:grpSpPr>
            <a:xfrm>
              <a:off x="2133626" y="4189350"/>
              <a:ext cx="4775146" cy="2169961"/>
              <a:chOff x="2133626" y="4367172"/>
              <a:chExt cx="4775146" cy="2169961"/>
            </a:xfrm>
          </p:grpSpPr>
          <p:sp>
            <p:nvSpPr>
              <p:cNvPr id="12" name="AutoShape 61"/>
              <p:cNvSpPr>
                <a:spLocks noChangeArrowheads="1"/>
              </p:cNvSpPr>
              <p:nvPr/>
            </p:nvSpPr>
            <p:spPr bwMode="gray">
              <a:xfrm>
                <a:off x="2133626" y="4369096"/>
                <a:ext cx="4775146" cy="2168037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rgbClr val="4B71D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150572" y="4367172"/>
                <a:ext cx="4622780" cy="1938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latin typeface="Calibri" pitchFamily="34" charset="0"/>
                  </a:rPr>
                  <a:t>apr_status_t</a:t>
                </a:r>
                <a:r>
                  <a:rPr lang="en-US" sz="2000" dirty="0">
                    <a:latin typeface="Calibri" pitchFamily="34" charset="0"/>
                  </a:rPr>
                  <a:t> </a:t>
                </a:r>
                <a:r>
                  <a:rPr lang="en-US" sz="2000" dirty="0" err="1">
                    <a:latin typeface="Calibri" pitchFamily="34" charset="0"/>
                  </a:rPr>
                  <a:t>apr_reslist_acquire</a:t>
                </a:r>
                <a:r>
                  <a:rPr lang="en-US" sz="2000" dirty="0">
                    <a:latin typeface="Calibri" pitchFamily="34" charset="0"/>
                  </a:rPr>
                  <a:t>() </a:t>
                </a:r>
              </a:p>
              <a:p>
                <a:r>
                  <a:rPr lang="en-US" sz="2000" dirty="0">
                    <a:latin typeface="Calibri" pitchFamily="34" charset="0"/>
                  </a:rPr>
                  <a:t>{</a:t>
                </a:r>
              </a:p>
              <a:p>
                <a:endParaRPr lang="en-US" sz="2000" dirty="0" smtClean="0">
                  <a:latin typeface="Calibri" pitchFamily="34" charset="0"/>
                </a:endParaRPr>
              </a:p>
              <a:p>
                <a:r>
                  <a:rPr lang="en-US" sz="2000" dirty="0"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   res </a:t>
                </a:r>
                <a:r>
                  <a:rPr lang="en-US" sz="2000" dirty="0">
                    <a:latin typeface="Calibri" pitchFamily="34" charset="0"/>
                  </a:rPr>
                  <a:t>= </a:t>
                </a:r>
                <a:r>
                  <a:rPr lang="en-US" sz="2000" dirty="0" err="1">
                    <a:latin typeface="Calibri" pitchFamily="34" charset="0"/>
                  </a:rPr>
                  <a:t>pop_resource</a:t>
                </a:r>
                <a:r>
                  <a:rPr lang="en-US" sz="2000" dirty="0">
                    <a:latin typeface="Calibri" pitchFamily="34" charset="0"/>
                  </a:rPr>
                  <a:t>(</a:t>
                </a:r>
                <a:r>
                  <a:rPr lang="en-US" sz="2000" dirty="0" err="1">
                    <a:latin typeface="Calibri" pitchFamily="34" charset="0"/>
                  </a:rPr>
                  <a:t>reslist</a:t>
                </a:r>
                <a:r>
                  <a:rPr lang="en-US" sz="2000" dirty="0">
                    <a:latin typeface="Calibri" pitchFamily="34" charset="0"/>
                  </a:rPr>
                  <a:t>);</a:t>
                </a:r>
              </a:p>
              <a:p>
                <a:endParaRPr lang="en-US" sz="2000" dirty="0" smtClean="0">
                  <a:latin typeface="Calibri" pitchFamily="34" charset="0"/>
                </a:endParaRPr>
              </a:p>
              <a:p>
                <a:r>
                  <a:rPr lang="en-US" sz="2000" dirty="0" smtClean="0">
                    <a:latin typeface="Calibri" pitchFamily="34" charset="0"/>
                  </a:rPr>
                  <a:t>}</a:t>
                </a:r>
                <a:endParaRPr lang="en-US" sz="2000" dirty="0">
                  <a:latin typeface="Calibri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524454" y="5981704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/* Apache */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 rot="19971053">
            <a:off x="2609311" y="3449174"/>
            <a:ext cx="3352800" cy="1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EASY TO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IDENTIFY</a:t>
            </a:r>
            <a:endParaRPr lang="en-US" sz="4000" b="1" dirty="0">
              <a:solidFill>
                <a:srgbClr val="C0504D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7543800" y="1295400"/>
            <a:ext cx="1600200" cy="762000"/>
          </a:xfrm>
          <a:prstGeom prst="wedgeEllipseCallout">
            <a:avLst>
              <a:gd name="adj1" fmla="val -53661"/>
              <a:gd name="adj2" fmla="val -29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sync?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4F6B-9CD7-554A-AFCD-A1A47F58ED19}" type="datetime1">
              <a:rPr lang="en-US" smtClean="0"/>
              <a:t>9/12/11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1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03"/>
    </mc:Choice>
    <mc:Fallback xmlns="">
      <p:transition xmlns:p14="http://schemas.microsoft.com/office/powerpoint/2010/main" spd="slow" advTm="6110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4038600"/>
            <a:ext cx="2432711" cy="242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Hard-to-recognize Synchronization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75FE-45F9-8D4D-96BE-04E633310400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16182" y="1928364"/>
            <a:ext cx="49022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(deleted=0; ;) {</a:t>
            </a:r>
          </a:p>
          <a:p>
            <a:r>
              <a:rPr lang="en-US" sz="2000" dirty="0" smtClean="0"/>
              <a:t>    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if </a:t>
            </a:r>
            <a:r>
              <a:rPr lang="en-US" sz="2000" dirty="0"/>
              <a:t>(</a:t>
            </a:r>
            <a:r>
              <a:rPr lang="en-US" sz="2000" dirty="0" err="1"/>
              <a:t>dbmfp</a:t>
            </a:r>
            <a:r>
              <a:rPr lang="en-US" sz="2000" dirty="0"/>
              <a:t>-&gt;ref == 1) {</a:t>
            </a:r>
          </a:p>
          <a:p>
            <a:r>
              <a:rPr lang="en-US" sz="2000" dirty="0" smtClean="0"/>
              <a:t>         if </a:t>
            </a:r>
            <a:r>
              <a:rPr lang="en-US" sz="2000" dirty="0"/>
              <a:t>(F_ISSET(</a:t>
            </a:r>
            <a:r>
              <a:rPr lang="en-US" sz="2000" dirty="0" err="1"/>
              <a:t>dbmfp</a:t>
            </a:r>
            <a:r>
              <a:rPr lang="en-US" sz="2000" dirty="0"/>
              <a:t>, </a:t>
            </a:r>
            <a:r>
              <a:rPr lang="en-US" sz="2000" dirty="0" smtClean="0"/>
              <a:t>OPEN_CALLED</a:t>
            </a:r>
            <a:r>
              <a:rPr lang="en-US" sz="2000" dirty="0"/>
              <a:t>))</a:t>
            </a:r>
          </a:p>
          <a:p>
            <a:r>
              <a:rPr lang="en-US" sz="2000" dirty="0" smtClean="0"/>
              <a:t>             TAILQ_REMOVE(</a:t>
            </a:r>
            <a:r>
              <a:rPr lang="en-US" sz="2000" dirty="0"/>
              <a:t>&amp;</a:t>
            </a:r>
            <a:r>
              <a:rPr lang="en-US" sz="2000" dirty="0" err="1"/>
              <a:t>dbmp</a:t>
            </a:r>
            <a:r>
              <a:rPr lang="en-US" sz="2000" dirty="0"/>
              <a:t>-&gt;</a:t>
            </a:r>
            <a:r>
              <a:rPr lang="en-US" sz="2000" dirty="0" err="1"/>
              <a:t>dbmfq</a:t>
            </a:r>
            <a:r>
              <a:rPr lang="en-US" sz="2000" dirty="0"/>
              <a:t>, </a:t>
            </a:r>
            <a:r>
              <a:rPr lang="en-US" sz="2000" dirty="0" smtClean="0"/>
              <a:t>..</a:t>
            </a:r>
            <a:r>
              <a:rPr lang="en-US" sz="2000" dirty="0"/>
              <a:t>.);</a:t>
            </a:r>
          </a:p>
          <a:p>
            <a:r>
              <a:rPr lang="en-US" sz="2000" dirty="0" smtClean="0"/>
              <a:t>         deleted </a:t>
            </a:r>
            <a:r>
              <a:rPr lang="en-US" sz="2000" dirty="0"/>
              <a:t>= 1;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     …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/>
              <a:t>(deleted)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break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    __</a:t>
            </a:r>
            <a:r>
              <a:rPr lang="en-US" sz="2000" dirty="0" err="1" smtClean="0"/>
              <a:t>os_sleep</a:t>
            </a:r>
            <a:r>
              <a:rPr lang="en-US" sz="2000" dirty="0"/>
              <a:t>(</a:t>
            </a:r>
            <a:r>
              <a:rPr lang="en-US" sz="2000" dirty="0" err="1"/>
              <a:t>dbenv</a:t>
            </a:r>
            <a:r>
              <a:rPr lang="en-US" sz="2000" dirty="0"/>
              <a:t>, 1, 0);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8" name="AutoShape 61"/>
          <p:cNvSpPr>
            <a:spLocks noChangeArrowheads="1"/>
          </p:cNvSpPr>
          <p:nvPr/>
        </p:nvSpPr>
        <p:spPr bwMode="gray">
          <a:xfrm>
            <a:off x="2590800" y="1981200"/>
            <a:ext cx="5384832" cy="3736926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000" dirty="0" smtClean="0">
              <a:latin typeface="Calibri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20579561">
            <a:off x="6336237" y="3705323"/>
            <a:ext cx="1330997" cy="677302"/>
          </a:xfrm>
          <a:custGeom>
            <a:avLst/>
            <a:gdLst>
              <a:gd name="connsiteX0" fmla="*/ 901700 w 1326286"/>
              <a:gd name="connsiteY0" fmla="*/ 0 h 927100"/>
              <a:gd name="connsiteX1" fmla="*/ 1282700 w 1326286"/>
              <a:gd name="connsiteY1" fmla="*/ 546100 h 927100"/>
              <a:gd name="connsiteX2" fmla="*/ 0 w 1326286"/>
              <a:gd name="connsiteY2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286" h="927100">
                <a:moveTo>
                  <a:pt x="901700" y="0"/>
                </a:moveTo>
                <a:cubicBezTo>
                  <a:pt x="1167341" y="195791"/>
                  <a:pt x="1432983" y="391583"/>
                  <a:pt x="1282700" y="546100"/>
                </a:cubicBezTo>
                <a:cubicBezTo>
                  <a:pt x="1132417" y="700617"/>
                  <a:pt x="0" y="927100"/>
                  <a:pt x="0" y="927100"/>
                </a:cubicBezTo>
              </a:path>
            </a:pathLst>
          </a:custGeom>
          <a:ln>
            <a:solidFill>
              <a:srgbClr val="FF0000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592289">
            <a:off x="7092271" y="2643168"/>
            <a:ext cx="698605" cy="1015421"/>
          </a:xfrm>
          <a:custGeom>
            <a:avLst/>
            <a:gdLst>
              <a:gd name="connsiteX0" fmla="*/ 0 w 802143"/>
              <a:gd name="connsiteY0" fmla="*/ 265062 h 1208912"/>
              <a:gd name="connsiteX1" fmla="*/ 800100 w 802143"/>
              <a:gd name="connsiteY1" fmla="*/ 49162 h 1208912"/>
              <a:gd name="connsiteX2" fmla="*/ 228600 w 802143"/>
              <a:gd name="connsiteY2" fmla="*/ 1090562 h 1208912"/>
              <a:gd name="connsiteX3" fmla="*/ 177800 w 802143"/>
              <a:gd name="connsiteY3" fmla="*/ 1141362 h 120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143" h="1208912">
                <a:moveTo>
                  <a:pt x="0" y="265062"/>
                </a:moveTo>
                <a:cubicBezTo>
                  <a:pt x="381000" y="88320"/>
                  <a:pt x="762000" y="-88421"/>
                  <a:pt x="800100" y="49162"/>
                </a:cubicBezTo>
                <a:cubicBezTo>
                  <a:pt x="838200" y="186745"/>
                  <a:pt x="332317" y="908529"/>
                  <a:pt x="228600" y="1090562"/>
                </a:cubicBezTo>
                <a:cubicBezTo>
                  <a:pt x="124883" y="1272595"/>
                  <a:pt x="151341" y="1206978"/>
                  <a:pt x="177800" y="1141362"/>
                </a:cubicBezTo>
              </a:path>
            </a:pathLst>
          </a:custGeom>
          <a:ln>
            <a:solidFill>
              <a:srgbClr val="FF0000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35744" y="528641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/* </a:t>
            </a:r>
            <a:r>
              <a:rPr lang="en-US" dirty="0" err="1" smtClean="0"/>
              <a:t>OpenLDAP</a:t>
            </a:r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4724400" y="1447800"/>
            <a:ext cx="1676400" cy="914400"/>
          </a:xfrm>
          <a:prstGeom prst="wedgeEllipseCallout">
            <a:avLst>
              <a:gd name="adj1" fmla="val -73863"/>
              <a:gd name="adj2" fmla="val 777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 </a:t>
            </a:r>
            <a:r>
              <a:rPr lang="en-US" dirty="0"/>
              <a:t>v</a:t>
            </a:r>
            <a:r>
              <a:rPr lang="en-US" dirty="0" smtClean="0"/>
              <a:t>ariable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079624" y="2120900"/>
            <a:ext cx="815976" cy="2425700"/>
          </a:xfrm>
          <a:custGeom>
            <a:avLst/>
            <a:gdLst>
              <a:gd name="connsiteX0" fmla="*/ 587376 w 815976"/>
              <a:gd name="connsiteY0" fmla="*/ 0 h 2425700"/>
              <a:gd name="connsiteX1" fmla="*/ 3176 w 815976"/>
              <a:gd name="connsiteY1" fmla="*/ 1320800 h 2425700"/>
              <a:gd name="connsiteX2" fmla="*/ 815976 w 815976"/>
              <a:gd name="connsiteY2" fmla="*/ 242570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76" h="2425700">
                <a:moveTo>
                  <a:pt x="587376" y="0"/>
                </a:moveTo>
                <a:cubicBezTo>
                  <a:pt x="276226" y="458258"/>
                  <a:pt x="-34924" y="916517"/>
                  <a:pt x="3176" y="1320800"/>
                </a:cubicBezTo>
                <a:cubicBezTo>
                  <a:pt x="41276" y="1725083"/>
                  <a:pt x="815976" y="2425700"/>
                  <a:pt x="815976" y="242570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762000" y="1676400"/>
            <a:ext cx="1676400" cy="762000"/>
          </a:xfrm>
          <a:prstGeom prst="wedgeEllipseCallout">
            <a:avLst>
              <a:gd name="adj1" fmla="val 59470"/>
              <a:gd name="adj2" fmla="val 45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 hoc </a:t>
            </a:r>
            <a:r>
              <a:rPr lang="en-US" dirty="0"/>
              <a:t>s</a:t>
            </a:r>
            <a:r>
              <a:rPr lang="en-US" dirty="0" smtClean="0"/>
              <a:t>ync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9971053">
            <a:off x="3371337" y="3212082"/>
            <a:ext cx="3352800" cy="12247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HARD TO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IDENTIFY</a:t>
            </a:r>
            <a:endParaRPr lang="en-US" sz="4000" b="1" dirty="0">
              <a:solidFill>
                <a:srgbClr val="C0504D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0" y="3200400"/>
            <a:ext cx="1676400" cy="762000"/>
          </a:xfrm>
          <a:prstGeom prst="wedgeEllipseCallout">
            <a:avLst>
              <a:gd name="adj1" fmla="val 21592"/>
              <a:gd name="adj2" fmla="val 69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doing sync?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8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99"/>
    </mc:Choice>
    <mc:Fallback xmlns="">
      <p:transition xmlns:p14="http://schemas.microsoft.com/office/powerpoint/2010/main" spd="slow" advTm="1059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mph" presetSubtype="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7" grpId="0" animBg="1"/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0" y="1219200"/>
            <a:ext cx="1891642" cy="236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Hard-to-recognize Synchronization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7825-5D2A-8647-9148-0D69FD2F0E99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2038" y="3120332"/>
            <a:ext cx="3437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loop: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goto</a:t>
            </a:r>
            <a:r>
              <a:rPr lang="en-US" sz="2000" dirty="0" smtClean="0"/>
              <a:t> </a:t>
            </a:r>
            <a:r>
              <a:rPr lang="en-US" sz="2000" dirty="0" err="1"/>
              <a:t>background_loop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               .</a:t>
            </a:r>
            <a:r>
              <a:rPr lang="en-US" sz="2000" dirty="0"/>
              <a:t>..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os_thread_exit</a:t>
            </a:r>
            <a:r>
              <a:rPr lang="en-US" sz="2000" dirty="0"/>
              <a:t>(NULL)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goto</a:t>
            </a:r>
            <a:r>
              <a:rPr lang="en-US" sz="2000" dirty="0" smtClean="0"/>
              <a:t> </a:t>
            </a:r>
            <a:r>
              <a:rPr lang="en-US" sz="2000" dirty="0"/>
              <a:t>loop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766732" y="3158516"/>
            <a:ext cx="3572942" cy="25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        .</a:t>
            </a:r>
            <a:r>
              <a:rPr lang="en-US" sz="2000" dirty="0"/>
              <a:t>..</a:t>
            </a:r>
          </a:p>
          <a:p>
            <a:r>
              <a:rPr lang="en-US" sz="2000" dirty="0" err="1"/>
              <a:t>background_loop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    /</a:t>
            </a:r>
            <a:r>
              <a:rPr lang="en-US" sz="2000" dirty="0"/>
              <a:t>* background operations *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…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goto</a:t>
            </a:r>
            <a:r>
              <a:rPr lang="en-US" sz="2000" dirty="0" smtClean="0"/>
              <a:t> loop;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else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goto</a:t>
            </a:r>
            <a:r>
              <a:rPr lang="en-US" sz="2000" dirty="0" smtClean="0"/>
              <a:t> </a:t>
            </a:r>
            <a:r>
              <a:rPr lang="en-US" sz="2000" dirty="0" err="1"/>
              <a:t>background_loop</a:t>
            </a:r>
            <a:r>
              <a:rPr lang="en-US" sz="2000" dirty="0" smtClean="0"/>
              <a:t>;</a:t>
            </a:r>
          </a:p>
        </p:txBody>
      </p:sp>
      <p:sp>
        <p:nvSpPr>
          <p:cNvPr id="9" name="AutoShape 61"/>
          <p:cNvSpPr>
            <a:spLocks noChangeArrowheads="1"/>
          </p:cNvSpPr>
          <p:nvPr/>
        </p:nvSpPr>
        <p:spPr bwMode="gray">
          <a:xfrm>
            <a:off x="762000" y="3200400"/>
            <a:ext cx="7687712" cy="2895600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4B71D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0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57150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/* MySQL */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3429000"/>
            <a:ext cx="258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if(</a:t>
            </a:r>
            <a:r>
              <a:rPr lang="en-US" sz="2000" dirty="0" err="1"/>
              <a:t>shutdown_state</a:t>
            </a:r>
            <a:r>
              <a:rPr lang="en-US" sz="2000" b="1" dirty="0"/>
              <a:t> </a:t>
            </a:r>
            <a:r>
              <a:rPr lang="en-US" sz="2000" dirty="0"/>
              <a:t>&gt; 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343400"/>
            <a:ext cx="2975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if(</a:t>
            </a:r>
            <a:r>
              <a:rPr lang="en-US" sz="2000" dirty="0" err="1"/>
              <a:t>shutdown_state</a:t>
            </a:r>
            <a:r>
              <a:rPr lang="en-US" sz="2000" b="1" dirty="0"/>
              <a:t> </a:t>
            </a:r>
            <a:r>
              <a:rPr lang="en-US" sz="2000" dirty="0"/>
              <a:t>== EXIT)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4419600"/>
            <a:ext cx="3168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if(</a:t>
            </a:r>
            <a:r>
              <a:rPr lang="en-US" sz="2000" dirty="0" err="1"/>
              <a:t>new_activity_counter</a:t>
            </a:r>
            <a:r>
              <a:rPr lang="en-US" sz="2000" b="1" dirty="0"/>
              <a:t> </a:t>
            </a:r>
            <a:r>
              <a:rPr lang="en-US" sz="2000" dirty="0"/>
              <a:t>&gt; 0)</a:t>
            </a:r>
          </a:p>
        </p:txBody>
      </p:sp>
      <p:sp>
        <p:nvSpPr>
          <p:cNvPr id="10" name="Rectangle 9"/>
          <p:cNvSpPr/>
          <p:nvPr/>
        </p:nvSpPr>
        <p:spPr>
          <a:xfrm rot="19971053">
            <a:off x="3295138" y="3821683"/>
            <a:ext cx="3352800" cy="12247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HARD TO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C0504D"/>
                </a:solidFill>
              </a:rPr>
              <a:t>IDENTIFY</a:t>
            </a:r>
            <a:endParaRPr lang="en-US" sz="4000" b="1" dirty="0">
              <a:solidFill>
                <a:srgbClr val="C0504D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828800" y="1447800"/>
            <a:ext cx="1524000" cy="914400"/>
          </a:xfrm>
          <a:prstGeom prst="wedgeEllipseCallout">
            <a:avLst>
              <a:gd name="adj1" fmla="val -61579"/>
              <a:gd name="adj2" fmla="val 287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2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67"/>
    </mc:Choice>
    <mc:Fallback xmlns="">
      <p:transition xmlns:p14="http://schemas.microsoft.com/office/powerpoint/2010/main" spd="slow" advTm="558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1" grpId="1"/>
      <p:bldP spid="12" grpId="0"/>
      <p:bldP spid="12" grpId="1"/>
      <p:bldP spid="1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Consequences?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Introducing bugs or performance issues</a:t>
            </a:r>
          </a:p>
          <a:p>
            <a:pPr lvl="1"/>
            <a:r>
              <a:rPr lang="en-US" dirty="0" smtClean="0"/>
              <a:t>up to </a:t>
            </a:r>
            <a:r>
              <a:rPr lang="en-US" b="1" dirty="0" smtClean="0">
                <a:solidFill>
                  <a:srgbClr val="C0504D"/>
                </a:solidFill>
              </a:rPr>
              <a:t>67%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/>
              <a:t>of ad hoc syncs introduced bugs</a:t>
            </a:r>
          </a:p>
          <a:p>
            <a:r>
              <a:rPr lang="en-US" dirty="0" smtClean="0"/>
              <a:t>Making program analysis </a:t>
            </a:r>
            <a:r>
              <a:rPr lang="en-US" dirty="0"/>
              <a:t>more difficult</a:t>
            </a:r>
          </a:p>
          <a:p>
            <a:pPr lvl="1"/>
            <a:r>
              <a:rPr lang="en-US" dirty="0" smtClean="0"/>
              <a:t>hard-to-detect deadlocks</a:t>
            </a:r>
          </a:p>
          <a:p>
            <a:pPr lvl="1"/>
            <a:r>
              <a:rPr lang="en-US" dirty="0" smtClean="0"/>
              <a:t>introducing false positives to data </a:t>
            </a:r>
            <a:r>
              <a:rPr lang="en-US" dirty="0"/>
              <a:t>race checker</a:t>
            </a:r>
          </a:p>
          <a:p>
            <a:pPr lvl="1"/>
            <a:r>
              <a:rPr lang="en-US" dirty="0" smtClean="0"/>
              <a:t>confusions </a:t>
            </a:r>
            <a:r>
              <a:rPr lang="en-US" dirty="0"/>
              <a:t>to sync performance </a:t>
            </a:r>
            <a:r>
              <a:rPr lang="en-US" dirty="0" smtClean="0"/>
              <a:t>profiling</a:t>
            </a:r>
          </a:p>
          <a:p>
            <a:r>
              <a:rPr lang="en-US" dirty="0"/>
              <a:t>Problematic interactions with compiler and memory consistency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510D-5B1D-CA46-B761-697B41943CDF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6845300" y="1219200"/>
            <a:ext cx="2286000" cy="990600"/>
          </a:xfrm>
          <a:prstGeom prst="wedgeEllipseCallout">
            <a:avLst>
              <a:gd name="adj1" fmla="val -72517"/>
              <a:gd name="adj2" fmla="val 2548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examples later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29"/>
    </mc:Choice>
    <mc:Fallback xmlns="">
      <p:transition xmlns:p14="http://schemas.microsoft.com/office/powerpoint/2010/main" spd="slow" advTm="1007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et and Methodology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14869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Different types of concurrent programs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desktop apps</a:t>
            </a:r>
          </a:p>
          <a:p>
            <a:pPr lvl="1"/>
            <a:r>
              <a:rPr lang="en-US" dirty="0" smtClean="0"/>
              <a:t>scientific programs</a:t>
            </a:r>
          </a:p>
          <a:p>
            <a:r>
              <a:rPr lang="en-US" dirty="0" smtClean="0"/>
              <a:t>Manually examine</a:t>
            </a:r>
          </a:p>
          <a:p>
            <a:pPr marL="0" indent="0">
              <a:buNone/>
            </a:pPr>
            <a:r>
              <a:rPr lang="en-US" dirty="0" smtClean="0"/>
              <a:t>    every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768D-9755-5C4A-BAA2-60FE46B0B104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56905"/>
              </p:ext>
            </p:extLst>
          </p:nvPr>
        </p:nvGraphicFramePr>
        <p:xfrm>
          <a:off x="4501478" y="1622142"/>
          <a:ext cx="3702503" cy="4358640"/>
        </p:xfrm>
        <a:graphic>
          <a:graphicData uri="http://schemas.openxmlformats.org/drawingml/2006/table">
            <a:tbl>
              <a:tblPr/>
              <a:tblGrid>
                <a:gridCol w="423280"/>
                <a:gridCol w="1506640"/>
                <a:gridCol w="1772583"/>
              </a:tblGrid>
              <a:tr h="311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Apps.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4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Server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Apache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Web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MySQL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Database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OpenLDAP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LDAP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Cherokee</a:t>
                      </a:r>
                      <a:endParaRPr lang="en-US" sz="1600" dirty="0"/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Web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Desktop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Mozilla JS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JS engine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PBZip2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Parallel bzip2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BitTorrent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client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Scientific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Radiosity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Barnes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OCean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FFT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90"/>
    </mc:Choice>
    <mc:Fallback xmlns="">
      <p:transition xmlns:p14="http://schemas.microsoft.com/office/powerpoint/2010/main" spd="slow" advTm="297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Every </a:t>
            </a:r>
            <a:r>
              <a:rPr lang="en-US" sz="3600" dirty="0" smtClean="0"/>
              <a:t>Studied </a:t>
            </a:r>
            <a:r>
              <a:rPr lang="en-US" sz="3600" dirty="0"/>
              <a:t>P</a:t>
            </a:r>
            <a:r>
              <a:rPr lang="en-US" sz="3600" dirty="0" smtClean="0"/>
              <a:t>rogram Has </a:t>
            </a:r>
            <a:r>
              <a:rPr lang="en-US" sz="3600" dirty="0"/>
              <a:t>A</a:t>
            </a:r>
            <a:r>
              <a:rPr lang="en-US" sz="3600" dirty="0" smtClean="0"/>
              <a:t>d </a:t>
            </a:r>
            <a:r>
              <a:rPr lang="en-US" sz="3600" dirty="0"/>
              <a:t>H</a:t>
            </a:r>
            <a:r>
              <a:rPr lang="en-US" sz="3600" dirty="0" smtClean="0"/>
              <a:t>oc Syncs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E88-0676-114F-862A-94B7738DAB3E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692977"/>
              </p:ext>
            </p:extLst>
          </p:nvPr>
        </p:nvGraphicFramePr>
        <p:xfrm>
          <a:off x="1842880" y="1613706"/>
          <a:ext cx="5403850" cy="4358640"/>
        </p:xfrm>
        <a:graphic>
          <a:graphicData uri="http://schemas.openxmlformats.org/drawingml/2006/table">
            <a:tbl>
              <a:tblPr/>
              <a:tblGrid>
                <a:gridCol w="423280"/>
                <a:gridCol w="1506640"/>
                <a:gridCol w="1772583"/>
                <a:gridCol w="1701347"/>
              </a:tblGrid>
              <a:tr h="311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Apps.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 hoc sync loops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4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Server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Apache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Web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MySQL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Database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OpenLDAP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LDAP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Cherokee</a:t>
                      </a:r>
                      <a:endParaRPr lang="en-US" sz="1600" dirty="0"/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Web server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Desktop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Mozilla JS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JS engine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PBZip2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Parallel bzip2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Transmission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BitTorrent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client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11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Scientific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vert="vert27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Radiosity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Barnes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Ocean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111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FFT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SPLASH-2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61"/>
          <p:cNvSpPr>
            <a:spLocks noChangeArrowheads="1"/>
          </p:cNvSpPr>
          <p:nvPr/>
        </p:nvSpPr>
        <p:spPr bwMode="gray">
          <a:xfrm>
            <a:off x="6184904" y="2036172"/>
            <a:ext cx="482628" cy="3975132"/>
          </a:xfrm>
          <a:prstGeom prst="roundRect">
            <a:avLst>
              <a:gd name="adj" fmla="val 4690"/>
            </a:avLst>
          </a:prstGeom>
          <a:noFill/>
          <a:ln w="38100" cmpd="sng">
            <a:solidFill>
              <a:srgbClr val="C050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7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52"/>
    </mc:Choice>
    <mc:Fallback xmlns="">
      <p:transition xmlns:p14="http://schemas.microsoft.com/office/powerpoint/2010/main" spd="slow" advTm="497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</a:t>
            </a:r>
            <a:r>
              <a:rPr lang="en-US" dirty="0"/>
              <a:t>H</a:t>
            </a:r>
            <a:r>
              <a:rPr lang="en-US" dirty="0" smtClean="0"/>
              <a:t>oc Syncs are Error-prone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30410" cy="5164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Percentage of buggy ad hoc syncs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32E1-6338-FB45-887C-72CC3B50879E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B3A-C1A0-4784-A850-B75A2C27F8B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66446"/>
              </p:ext>
            </p:extLst>
          </p:nvPr>
        </p:nvGraphicFramePr>
        <p:xfrm>
          <a:off x="1935824" y="2304126"/>
          <a:ext cx="50399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73"/>
                <a:gridCol w="1679973"/>
                <a:gridCol w="1679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ad hoc sync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buggy sync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7 (22%)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OpenLDAP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10 (67%)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Cherokee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3 (50%)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Mozilla</a:t>
                      </a:r>
                      <a:r>
                        <a:rPr lang="en-US" sz="1600" baseline="0" dirty="0" smtClean="0"/>
                        <a:t> 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5 (30%)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Transmission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504D"/>
                          </a:solidFill>
                        </a:rPr>
                        <a:t>8 (62%)</a:t>
                      </a:r>
                      <a:endParaRPr lang="en-US" sz="1600" b="1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562600" y="3048000"/>
            <a:ext cx="1143000" cy="381000"/>
          </a:xfrm>
          <a:prstGeom prst="round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48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80"/>
    </mc:Choice>
    <mc:Fallback xmlns="">
      <p:transition xmlns:p14="http://schemas.microsoft.com/office/powerpoint/2010/main" spd="slow" advTm="7638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8|1.5|1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7|14.5|9.3|4.7|9.1|13.7|1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1.6|6.8|8.5|2.1|1.9|13.8|10.7|6|6.7|2.2|9.3|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7|9.7|8.1|11.5|4.2|7.3|6.3|5.4|2|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3.4|8.8|15.3|5.6|8.6|6.5|13.8|7.7|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20.9|1.1|25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5.2|3.8|11.8|11.8|6.7|1.7|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4.2|14.4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|2.6|8|1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10.5|6.6|28.5|6.9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0.6|1.1|30.2|2.6|1.2|12.5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7.6|5.8|7.3|7.4|8.3|3.6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2165</Words>
  <Application>Microsoft Macintosh PowerPoint</Application>
  <PresentationFormat>On-screen Show (4:3)</PresentationFormat>
  <Paragraphs>788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 Hoc Synchronization Considered Harmful</vt:lpstr>
      <vt:lpstr>Synchronization is Important</vt:lpstr>
      <vt:lpstr>Common Synchronization Primitives</vt:lpstr>
      <vt:lpstr>Hard-to-recognize Synchronization</vt:lpstr>
      <vt:lpstr>Hard-to-recognize Synchronization</vt:lpstr>
      <vt:lpstr>What are the Consequences?</vt:lpstr>
      <vt:lpstr>Data Set and Methodology</vt:lpstr>
      <vt:lpstr>Every Studied Program Has Ad Hoc Syncs</vt:lpstr>
      <vt:lpstr>Ad Hoc Syncs are Error-prone</vt:lpstr>
      <vt:lpstr>Hard-to-detect Deadlock</vt:lpstr>
      <vt:lpstr>Hard-to-detect Deadlock</vt:lpstr>
      <vt:lpstr>Performance Issues</vt:lpstr>
      <vt:lpstr>Impact to Bug Detection Tools</vt:lpstr>
      <vt:lpstr>Ad Hoc Syncs are Diverse</vt:lpstr>
      <vt:lpstr>Ad Hoc Syncs are Diverse</vt:lpstr>
      <vt:lpstr>Ad Hoc Synchronization</vt:lpstr>
      <vt:lpstr>Flowchart of SyncFinder</vt:lpstr>
      <vt:lpstr>Sync Loop Pruning</vt:lpstr>
      <vt:lpstr>Sync Pair Identification</vt:lpstr>
      <vt:lpstr>Report and Annotation</vt:lpstr>
      <vt:lpstr>SyncFinder’s Overall Result</vt:lpstr>
      <vt:lpstr>Result on Additional Programs</vt:lpstr>
      <vt:lpstr>Use cases: Bug Detection</vt:lpstr>
      <vt:lpstr>SyncFinder 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Synchronization Considered Harmful</dc:title>
  <dc:creator>weiwei xiong</dc:creator>
  <cp:lastModifiedBy>weiwei xiong</cp:lastModifiedBy>
  <cp:revision>45</cp:revision>
  <cp:lastPrinted>2011-09-07T18:52:57Z</cp:lastPrinted>
  <dcterms:created xsi:type="dcterms:W3CDTF">2011-09-06T21:11:31Z</dcterms:created>
  <dcterms:modified xsi:type="dcterms:W3CDTF">2011-09-12T20:14:02Z</dcterms:modified>
</cp:coreProperties>
</file>