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59" r:id="rId5"/>
    <p:sldId id="261" r:id="rId6"/>
    <p:sldId id="262" r:id="rId7"/>
    <p:sldId id="271" r:id="rId8"/>
    <p:sldId id="265" r:id="rId9"/>
    <p:sldId id="272" r:id="rId10"/>
    <p:sldId id="273" r:id="rId11"/>
    <p:sldId id="279" r:id="rId12"/>
    <p:sldId id="280" r:id="rId13"/>
    <p:sldId id="281" r:id="rId14"/>
    <p:sldId id="284" r:id="rId15"/>
    <p:sldId id="283" r:id="rId16"/>
    <p:sldId id="285" r:id="rId17"/>
    <p:sldId id="286" r:id="rId18"/>
    <p:sldId id="287" r:id="rId19"/>
    <p:sldId id="289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E2B"/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9BCCEB-D4F9-4878-9DE2-0A53361FA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E6601-6BEC-4200-A25E-C578DE3585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C661-2792-471D-BF07-EB1C02AB5E9C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C228F-316C-4826-B166-113C503274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58C48-D08F-4C18-AC1E-DAAEB2A71C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A9F84-82AF-46AC-BC1F-6B5A43659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111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E038D-7596-4D00-8B82-A9F001041509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0A3E2-ED1D-4C24-8F9A-B25F5657E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8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3DCB-22FB-477D-8A29-22418D94B510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2266-2D36-4BF8-BAAC-43009E1546F3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4DC4-60C6-44D1-9F07-8042B42E083B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E78-7CD6-4F7D-8A9F-9A6F7664A01F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3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347-AA80-46F7-9CCD-CD689667DC2E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431A-C0B0-4243-9264-1ABA24907BB1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40C-28ED-403B-B1AC-D58F82634849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423-45C7-44DB-8393-6F1EC545F5C5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A300-D2F3-4A49-82C5-B7FA90FE8F54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73DC-7BFB-459D-AB29-599AE312CE2A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20CF-AFBA-4E88-9E16-7DFF7F3CCBAF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CFE1-7667-4A82-8D94-43C752072CD6}" type="datetime1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12F3-7F0C-4C24-9789-9EDCDAEA6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ì ì±ê½ ì ì£¼ëì ëí ì´ë¯¸ì§ ê²ìê²°ê³¼">
            <a:extLst>
              <a:ext uri="{FF2B5EF4-FFF2-40B4-BE49-F238E27FC236}">
                <a16:creationId xmlns:a16="http://schemas.microsoft.com/office/drawing/2014/main" id="{7D2CA6B5-BE61-479C-A642-BD52D638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77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0A19B4-CDB7-4247-B089-5CD8D21C1207}"/>
              </a:ext>
            </a:extLst>
          </p:cNvPr>
          <p:cNvSpPr/>
          <p:nvPr/>
        </p:nvSpPr>
        <p:spPr>
          <a:xfrm>
            <a:off x="-1422399" y="2002601"/>
            <a:ext cx="11422743" cy="27058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396826-7568-4C89-AAF8-D3CCED735B0B}"/>
              </a:ext>
            </a:extLst>
          </p:cNvPr>
          <p:cNvSpPr/>
          <p:nvPr/>
        </p:nvSpPr>
        <p:spPr>
          <a:xfrm>
            <a:off x="701389" y="2816913"/>
            <a:ext cx="774122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가상 실행 순서와 적응적 정렬 가중치를 이용한</a:t>
            </a:r>
            <a:endParaRPr lang="en-US" altLang="ko-KR" sz="3200" b="1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3200" b="1"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소스 코드 표절 탐색 시스템의 개선</a:t>
            </a:r>
            <a:endParaRPr lang="en-US" altLang="ko-KR" sz="3200" b="1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13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2DED8C-FC44-4520-B896-219078379457}"/>
              </a:ext>
            </a:extLst>
          </p:cNvPr>
          <p:cNvSpPr/>
          <p:nvPr/>
        </p:nvSpPr>
        <p:spPr>
          <a:xfrm>
            <a:off x="158624" y="1541418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추출기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4">
            <a:extLst>
              <a:ext uri="{FF2B5EF4-FFF2-40B4-BE49-F238E27FC236}">
                <a16:creationId xmlns:a16="http://schemas.microsoft.com/office/drawing/2014/main" id="{C239841F-052B-48A5-8C67-6DD57EA307C2}"/>
              </a:ext>
            </a:extLst>
          </p:cNvPr>
          <p:cNvSpPr/>
          <p:nvPr/>
        </p:nvSpPr>
        <p:spPr>
          <a:xfrm>
            <a:off x="2448309" y="2348624"/>
            <a:ext cx="4190237" cy="2982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/>
            <a:r>
              <a:rPr lang="ko-KR" altLang="en-US" sz="2000" b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ko-KR" altLang="en-US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오른쪽 화살표 5">
            <a:extLst>
              <a:ext uri="{FF2B5EF4-FFF2-40B4-BE49-F238E27FC236}">
                <a16:creationId xmlns:a16="http://schemas.microsoft.com/office/drawing/2014/main" id="{9E6845C8-7093-43AA-A8A2-356F6B81688F}"/>
              </a:ext>
            </a:extLst>
          </p:cNvPr>
          <p:cNvSpPr/>
          <p:nvPr/>
        </p:nvSpPr>
        <p:spPr>
          <a:xfrm>
            <a:off x="928811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ko-KR" altLang="en-US" sz="1400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소스 코드</a:t>
            </a:r>
          </a:p>
        </p:txBody>
      </p:sp>
      <p:sp>
        <p:nvSpPr>
          <p:cNvPr id="26" name="오른쪽 화살표 7">
            <a:extLst>
              <a:ext uri="{FF2B5EF4-FFF2-40B4-BE49-F238E27FC236}">
                <a16:creationId xmlns:a16="http://schemas.microsoft.com/office/drawing/2014/main" id="{2D5D82BE-B106-4919-8F93-3C0E48142AB4}"/>
              </a:ext>
            </a:extLst>
          </p:cNvPr>
          <p:cNvSpPr/>
          <p:nvPr/>
        </p:nvSpPr>
        <p:spPr>
          <a:xfrm>
            <a:off x="7025220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altLang="ko-KR" sz="1600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endParaRPr lang="ko-KR" altLang="en-US" sz="1600" b="1" dirty="0">
              <a:solidFill>
                <a:srgbClr val="292934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93CD92-5F09-4BF4-AC26-76F7CF60FAD1}"/>
              </a:ext>
            </a:extLst>
          </p:cNvPr>
          <p:cNvGrpSpPr/>
          <p:nvPr/>
        </p:nvGrpSpPr>
        <p:grpSpPr>
          <a:xfrm>
            <a:off x="2762098" y="3469598"/>
            <a:ext cx="3562659" cy="994411"/>
            <a:chOff x="2767803" y="3058668"/>
            <a:chExt cx="3562659" cy="994410"/>
          </a:xfrm>
        </p:grpSpPr>
        <p:sp>
          <p:nvSpPr>
            <p:cNvPr id="28" name="모서리가 둥근 직사각형 8">
              <a:extLst>
                <a:ext uri="{FF2B5EF4-FFF2-40B4-BE49-F238E27FC236}">
                  <a16:creationId xmlns:a16="http://schemas.microsoft.com/office/drawing/2014/main" id="{AA985C89-3B03-4D67-BEFA-CAB458534507}"/>
                </a:ext>
              </a:extLst>
            </p:cNvPr>
            <p:cNvSpPr/>
            <p:nvPr/>
          </p:nvSpPr>
          <p:spPr>
            <a:xfrm>
              <a:off x="2767803" y="3058668"/>
              <a:ext cx="1350284" cy="9944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ko-KR" altLang="en-US" sz="1400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9" name="모서리가 둥근 직사각형 10">
              <a:extLst>
                <a:ext uri="{FF2B5EF4-FFF2-40B4-BE49-F238E27FC236}">
                  <a16:creationId xmlns:a16="http://schemas.microsoft.com/office/drawing/2014/main" id="{4B294EAB-AF7B-468A-AB71-4626754322C0}"/>
                </a:ext>
              </a:extLst>
            </p:cNvPr>
            <p:cNvSpPr/>
            <p:nvPr/>
          </p:nvSpPr>
          <p:spPr>
            <a:xfrm>
              <a:off x="4932484" y="3058668"/>
              <a:ext cx="1397978" cy="9944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Sequencer</a:t>
              </a:r>
              <a:endParaRPr lang="ko-KR" altLang="en-US" sz="1600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0" name="오른쪽 화살표 11">
              <a:extLst>
                <a:ext uri="{FF2B5EF4-FFF2-40B4-BE49-F238E27FC236}">
                  <a16:creationId xmlns:a16="http://schemas.microsoft.com/office/drawing/2014/main" id="{171B10DC-BA56-4F3D-B758-BEB3B3B3D1D6}"/>
                </a:ext>
              </a:extLst>
            </p:cNvPr>
            <p:cNvSpPr/>
            <p:nvPr/>
          </p:nvSpPr>
          <p:spPr>
            <a:xfrm>
              <a:off x="4326202" y="3305122"/>
              <a:ext cx="499199" cy="38634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B69E2E-F00C-4488-9D9C-09FEC9F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3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추출기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- Lexer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A6DC8A-D043-493D-A5E2-2BEAB8358CCE}"/>
              </a:ext>
            </a:extLst>
          </p:cNvPr>
          <p:cNvGrpSpPr/>
          <p:nvPr/>
        </p:nvGrpSpPr>
        <p:grpSpPr>
          <a:xfrm>
            <a:off x="3921869" y="2901820"/>
            <a:ext cx="1087293" cy="523345"/>
            <a:chOff x="3894992" y="3534506"/>
            <a:chExt cx="1087293" cy="523345"/>
          </a:xfrm>
        </p:grpSpPr>
        <p:sp>
          <p:nvSpPr>
            <p:cNvPr id="17" name="오른쪽 화살표 7">
              <a:extLst>
                <a:ext uri="{FF2B5EF4-FFF2-40B4-BE49-F238E27FC236}">
                  <a16:creationId xmlns:a16="http://schemas.microsoft.com/office/drawing/2014/main" id="{937DB01C-C66D-4AD5-A4A1-E65A7AA84D72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9AB083-095C-40BB-BFD2-0F8475445931}"/>
                </a:ext>
              </a:extLst>
            </p:cNvPr>
            <p:cNvSpPr/>
            <p:nvPr/>
          </p:nvSpPr>
          <p:spPr>
            <a:xfrm>
              <a:off x="4075211" y="3623753"/>
              <a:ext cx="70615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sz="1600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D89E1D2-E6DD-444F-8189-D22E6613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529653"/>
            <a:ext cx="2997657" cy="27443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F1AC2C-509C-4CD1-BBD4-62979645D2BE}"/>
              </a:ext>
            </a:extLst>
          </p:cNvPr>
          <p:cNvSpPr/>
          <p:nvPr/>
        </p:nvSpPr>
        <p:spPr>
          <a:xfrm>
            <a:off x="5189381" y="1552295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$</a:t>
            </a:r>
            <a:r>
              <a:rPr lang="en-US" altLang="ko-KR" sz="1400" dirty="0" err="1"/>
              <a:t>fibo</a:t>
            </a:r>
            <a:r>
              <a:rPr lang="en-US" altLang="ko-KR" sz="1400" dirty="0"/>
              <a:t>{  </a:t>
            </a:r>
          </a:p>
          <a:p>
            <a:pPr lvl="1"/>
            <a:r>
              <a:rPr lang="en-US" altLang="ko-KR" sz="1400" dirty="0"/>
              <a:t>    #Y  #IF  #5  #N  #RET  #N  </a:t>
            </a:r>
          </a:p>
          <a:p>
            <a:pPr lvl="1"/>
            <a:r>
              <a:rPr lang="en-US" altLang="ko-KR" sz="1400" dirty="0"/>
              <a:t>    #ELSE  #5  #N  #RET  #N  </a:t>
            </a:r>
          </a:p>
          <a:p>
            <a:pPr lvl="1"/>
            <a:r>
              <a:rPr lang="en-US" altLang="ko-KR" sz="1400" dirty="0"/>
              <a:t>    #ELSE  #RET  @</a:t>
            </a:r>
            <a:r>
              <a:rPr lang="en-US" altLang="ko-KR" sz="1400" dirty="0" err="1"/>
              <a:t>fibo</a:t>
            </a:r>
            <a:r>
              <a:rPr lang="en-US" altLang="ko-KR" sz="1400" dirty="0"/>
              <a:t>  #9  #N  #8  </a:t>
            </a:r>
          </a:p>
          <a:p>
            <a:pPr lvl="1"/>
            <a:r>
              <a:rPr lang="en-US" altLang="ko-KR" sz="1400" dirty="0"/>
              <a:t>    @</a:t>
            </a:r>
            <a:r>
              <a:rPr lang="en-US" altLang="ko-KR" sz="1400" dirty="0" err="1"/>
              <a:t>fibo</a:t>
            </a:r>
            <a:r>
              <a:rPr lang="en-US" altLang="ko-KR" sz="1400" dirty="0"/>
              <a:t>  #9  #N  #Z	}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$main{  </a:t>
            </a:r>
          </a:p>
          <a:p>
            <a:pPr lvl="1"/>
            <a:r>
              <a:rPr lang="en-US" altLang="ko-KR" sz="1400" dirty="0"/>
              <a:t>    #Y  #TYPE  </a:t>
            </a:r>
          </a:p>
          <a:p>
            <a:pPr lvl="1"/>
            <a:r>
              <a:rPr lang="en-US" altLang="ko-KR" sz="1400" dirty="0"/>
              <a:t>    #TYPE  </a:t>
            </a:r>
          </a:p>
          <a:p>
            <a:pPr lvl="1"/>
            <a:r>
              <a:rPr lang="en-US" altLang="ko-KR" sz="1400" dirty="0"/>
              <a:t>    @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  #12  </a:t>
            </a:r>
          </a:p>
          <a:p>
            <a:pPr lvl="1"/>
            <a:r>
              <a:rPr lang="en-US" altLang="ko-KR" sz="1400" dirty="0"/>
              <a:t>    @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  #12  @</a:t>
            </a:r>
            <a:r>
              <a:rPr lang="en-US" altLang="ko-KR" sz="1400" dirty="0" err="1"/>
              <a:t>fibo</a:t>
            </a:r>
            <a:r>
              <a:rPr lang="en-US" altLang="ko-KR" sz="1400" dirty="0"/>
              <a:t>  </a:t>
            </a:r>
          </a:p>
          <a:p>
            <a:pPr lvl="1"/>
            <a:r>
              <a:rPr lang="en-US" altLang="ko-KR" sz="1400" dirty="0"/>
              <a:t>    #RET  #N  #Z 	}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FAF655-D8AE-48CE-94D5-5884537798DA}"/>
              </a:ext>
            </a:extLst>
          </p:cNvPr>
          <p:cNvSpPr/>
          <p:nvPr/>
        </p:nvSpPr>
        <p:spPr>
          <a:xfrm>
            <a:off x="249111" y="4427605"/>
            <a:ext cx="8712968" cy="2088698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7367D5-4D69-4732-A679-EE8C51A2667A}"/>
              </a:ext>
            </a:extLst>
          </p:cNvPr>
          <p:cNvSpPr/>
          <p:nvPr/>
        </p:nvSpPr>
        <p:spPr>
          <a:xfrm>
            <a:off x="441252" y="4446854"/>
            <a:ext cx="50199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Lexer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소스코드를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분리한다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548626" lvl="1" indent="-342891">
              <a:buFont typeface="+mj-lt"/>
              <a:buAutoNum type="arabicPeriod"/>
            </a:pPr>
            <a:endParaRPr lang="en-US" altLang="ko-KR" sz="1600" dirty="0"/>
          </a:p>
          <a:p>
            <a:pPr marL="205735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선언    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$</a:t>
            </a:r>
          </a:p>
          <a:p>
            <a:pPr marL="205735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    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@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5735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#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연산자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(1~8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#TYPE, #RET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…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919076-6641-4F07-832D-35414480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8559C9-7A1E-4279-BCFA-DFCEACD0E520}"/>
              </a:ext>
            </a:extLst>
          </p:cNvPr>
          <p:cNvSpPr/>
          <p:nvPr/>
        </p:nvSpPr>
        <p:spPr>
          <a:xfrm>
            <a:off x="249111" y="4427605"/>
            <a:ext cx="8712968" cy="2088698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FA8E7FD-C8B1-4537-89DC-CD30A5DB1226}"/>
              </a:ext>
            </a:extLst>
          </p:cNvPr>
          <p:cNvGrpSpPr/>
          <p:nvPr/>
        </p:nvGrpSpPr>
        <p:grpSpPr>
          <a:xfrm>
            <a:off x="3891921" y="2899236"/>
            <a:ext cx="1116787" cy="523345"/>
            <a:chOff x="3865498" y="3534506"/>
            <a:chExt cx="1116787" cy="523345"/>
          </a:xfrm>
        </p:grpSpPr>
        <p:sp>
          <p:nvSpPr>
            <p:cNvPr id="33" name="오른쪽 화살표 7">
              <a:extLst>
                <a:ext uri="{FF2B5EF4-FFF2-40B4-BE49-F238E27FC236}">
                  <a16:creationId xmlns:a16="http://schemas.microsoft.com/office/drawing/2014/main" id="{3EF15567-4771-428B-B879-09F913D43911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604DCF4-81F3-4FA7-9BEA-4B54097B0E5E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13290415-5D2A-4276-BB06-D6C93273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529653"/>
            <a:ext cx="2997657" cy="27443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추출기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- Sequence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0A9859-8A02-4B37-A46A-705AA9410DE8}"/>
              </a:ext>
            </a:extLst>
          </p:cNvPr>
          <p:cNvSpPr/>
          <p:nvPr/>
        </p:nvSpPr>
        <p:spPr>
          <a:xfrm>
            <a:off x="5428304" y="1475238"/>
            <a:ext cx="2493024" cy="383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37" dirty="0"/>
              <a:t>#Y</a:t>
            </a:r>
          </a:p>
          <a:p>
            <a:r>
              <a:rPr lang="en-US" altLang="ko-KR" sz="1737" dirty="0"/>
              <a:t>#TYPE </a:t>
            </a:r>
          </a:p>
          <a:p>
            <a:r>
              <a:rPr lang="en-US" altLang="ko-KR" sz="1737" dirty="0"/>
              <a:t>#</a:t>
            </a:r>
            <a:r>
              <a:rPr lang="en-US" altLang="ko-KR" sz="1737" dirty="0" err="1"/>
              <a:t>printf</a:t>
            </a:r>
            <a:r>
              <a:rPr lang="en-US" altLang="ko-KR" sz="1737" dirty="0"/>
              <a:t>  #5</a:t>
            </a:r>
          </a:p>
          <a:p>
            <a:r>
              <a:rPr lang="en-US" altLang="ko-KR" sz="1737" dirty="0"/>
              <a:t>#</a:t>
            </a:r>
            <a:r>
              <a:rPr lang="en-US" altLang="ko-KR" sz="1737" dirty="0" err="1"/>
              <a:t>scanf</a:t>
            </a:r>
            <a:r>
              <a:rPr lang="en-US" altLang="ko-KR" sz="1737" dirty="0"/>
              <a:t>  #12</a:t>
            </a:r>
          </a:p>
          <a:p>
            <a:r>
              <a:rPr lang="en-US" altLang="ko-KR" sz="1737" dirty="0"/>
              <a:t>#</a:t>
            </a:r>
            <a:r>
              <a:rPr lang="en-US" altLang="ko-KR" sz="1737" dirty="0" err="1"/>
              <a:t>printf</a:t>
            </a:r>
            <a:r>
              <a:rPr lang="en-US" altLang="ko-KR" sz="1737" dirty="0"/>
              <a:t>  #12</a:t>
            </a:r>
          </a:p>
          <a:p>
            <a:r>
              <a:rPr lang="en-US" altLang="ko-KR" sz="1737" dirty="0">
                <a:solidFill>
                  <a:srgbClr val="FF0000"/>
                </a:solidFill>
              </a:rPr>
              <a:t>#Y  #IF  #5  #N  #RET  #N  </a:t>
            </a:r>
          </a:p>
          <a:p>
            <a:r>
              <a:rPr lang="en-US" altLang="ko-KR" sz="1737" dirty="0">
                <a:solidFill>
                  <a:srgbClr val="FF0000"/>
                </a:solidFill>
              </a:rPr>
              <a:t>#ELSE  #5  #N  #RET  #N  </a:t>
            </a:r>
          </a:p>
          <a:p>
            <a:r>
              <a:rPr lang="en-US" altLang="ko-KR" sz="1737" dirty="0">
                <a:solidFill>
                  <a:srgbClr val="FF0000"/>
                </a:solidFill>
              </a:rPr>
              <a:t>#ELSE  #RET  #RE1  #9  #N   </a:t>
            </a:r>
          </a:p>
          <a:p>
            <a:r>
              <a:rPr lang="en-US" altLang="ko-KR" sz="1737" dirty="0">
                <a:solidFill>
                  <a:srgbClr val="FF0000"/>
                </a:solidFill>
              </a:rPr>
              <a:t>#8  #N  #Z</a:t>
            </a:r>
          </a:p>
          <a:p>
            <a:r>
              <a:rPr lang="en-US" altLang="ko-KR" sz="1737" dirty="0"/>
              <a:t>#RET  #N  #Z</a:t>
            </a:r>
          </a:p>
          <a:p>
            <a:endParaRPr lang="en-US" altLang="ko-KR" sz="1737" dirty="0"/>
          </a:p>
          <a:p>
            <a:r>
              <a:rPr lang="en-US" altLang="ko-KR" sz="1737" dirty="0"/>
              <a:t> </a:t>
            </a:r>
          </a:p>
          <a:p>
            <a:endParaRPr lang="en-US" altLang="ko-KR" sz="1737" dirty="0"/>
          </a:p>
          <a:p>
            <a:endParaRPr lang="ko-KR" altLang="en-US" sz="1737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A6A30B-374E-4E44-BC1C-5E7A73533AE1}"/>
              </a:ext>
            </a:extLst>
          </p:cNvPr>
          <p:cNvSpPr/>
          <p:nvPr/>
        </p:nvSpPr>
        <p:spPr>
          <a:xfrm>
            <a:off x="579329" y="1844743"/>
            <a:ext cx="3087557" cy="10346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42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E2312A-5C44-4FC9-B10E-330DF0868AC4}"/>
              </a:ext>
            </a:extLst>
          </p:cNvPr>
          <p:cNvSpPr/>
          <p:nvPr/>
        </p:nvSpPr>
        <p:spPr>
          <a:xfrm>
            <a:off x="5383056" y="2843086"/>
            <a:ext cx="2538272" cy="105446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42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A11000-1206-40E8-9864-05D6CB0ABD5B}"/>
              </a:ext>
            </a:extLst>
          </p:cNvPr>
          <p:cNvSpPr/>
          <p:nvPr/>
        </p:nvSpPr>
        <p:spPr>
          <a:xfrm>
            <a:off x="2399144" y="3671856"/>
            <a:ext cx="769593" cy="217715"/>
          </a:xfrm>
          <a:prstGeom prst="rect">
            <a:avLst/>
          </a:prstGeom>
          <a:solidFill>
            <a:schemeClr val="accent4">
              <a:alpha val="3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CB622A-D424-4613-BA4B-5B48B0A504BE}"/>
              </a:ext>
            </a:extLst>
          </p:cNvPr>
          <p:cNvSpPr/>
          <p:nvPr/>
        </p:nvSpPr>
        <p:spPr>
          <a:xfrm>
            <a:off x="447166" y="4479782"/>
            <a:ext cx="6608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</a:p>
          <a:p>
            <a:pPr marL="205740" lvl="1" indent="0">
              <a:buNone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호출에 유의하여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program DNA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만든다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05740" lvl="1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574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 main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찾는다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05740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 발견 시 해당 함수의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token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DNA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05740" lvl="1" indent="0">
              <a:lnSpc>
                <a:spcPct val="15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재귀함수 처리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64C938-8776-4EB2-807A-E4FBC476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912F46-C3E5-49B7-AB33-4E4B102C4890}"/>
              </a:ext>
            </a:extLst>
          </p:cNvPr>
          <p:cNvSpPr/>
          <p:nvPr/>
        </p:nvSpPr>
        <p:spPr>
          <a:xfrm>
            <a:off x="171566" y="1522712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비교기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54BB98-9C46-4F4A-B2F2-4D8D72EEF209}"/>
              </a:ext>
            </a:extLst>
          </p:cNvPr>
          <p:cNvSpPr/>
          <p:nvPr/>
        </p:nvSpPr>
        <p:spPr>
          <a:xfrm>
            <a:off x="1676574" y="2555875"/>
            <a:ext cx="692658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DNA 1</a:t>
            </a: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2391A7-2E25-4FA6-8E69-A94DFD56F5FE}"/>
              </a:ext>
            </a:extLst>
          </p:cNvPr>
          <p:cNvSpPr/>
          <p:nvPr/>
        </p:nvSpPr>
        <p:spPr>
          <a:xfrm>
            <a:off x="1818306" y="2786761"/>
            <a:ext cx="692658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DNA 2</a:t>
            </a: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7FB0FC-9440-4398-84C9-95A86247CD98}"/>
              </a:ext>
            </a:extLst>
          </p:cNvPr>
          <p:cNvSpPr/>
          <p:nvPr/>
        </p:nvSpPr>
        <p:spPr>
          <a:xfrm>
            <a:off x="1985921" y="3017647"/>
            <a:ext cx="692658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DNA 3</a:t>
            </a: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9" name="오른쪽 화살표 7">
            <a:extLst>
              <a:ext uri="{FF2B5EF4-FFF2-40B4-BE49-F238E27FC236}">
                <a16:creationId xmlns:a16="http://schemas.microsoft.com/office/drawing/2014/main" id="{8B2DCCFA-A438-4845-AB55-F902474CB69D}"/>
              </a:ext>
            </a:extLst>
          </p:cNvPr>
          <p:cNvSpPr/>
          <p:nvPr/>
        </p:nvSpPr>
        <p:spPr>
          <a:xfrm>
            <a:off x="5397913" y="3248533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A1A2CC-57D6-432A-BF3E-5F451CFB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50564"/>
              </p:ext>
            </p:extLst>
          </p:nvPr>
        </p:nvGraphicFramePr>
        <p:xfrm>
          <a:off x="5900233" y="2555875"/>
          <a:ext cx="1590075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544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821531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0.72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0.71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783989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0.15</a:t>
                      </a:r>
                      <a:endParaRPr lang="ko-KR" altLang="en-US" sz="14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4 vs 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9751073"/>
                  </a:ext>
                </a:extLst>
              </a:tr>
            </a:tbl>
          </a:graphicData>
        </a:graphic>
      </p:graphicFrame>
      <p:sp>
        <p:nvSpPr>
          <p:cNvPr id="21" name="오른쪽 화살표 9">
            <a:extLst>
              <a:ext uri="{FF2B5EF4-FFF2-40B4-BE49-F238E27FC236}">
                <a16:creationId xmlns:a16="http://schemas.microsoft.com/office/drawing/2014/main" id="{ADA38950-1D42-430D-9DC9-4D0F150F3BB0}"/>
              </a:ext>
            </a:extLst>
          </p:cNvPr>
          <p:cNvSpPr/>
          <p:nvPr/>
        </p:nvSpPr>
        <p:spPr>
          <a:xfrm>
            <a:off x="3140597" y="3248533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179CDB52-049E-420F-9CAF-F40C0B037DC3}"/>
              </a:ext>
            </a:extLst>
          </p:cNvPr>
          <p:cNvSpPr/>
          <p:nvPr/>
        </p:nvSpPr>
        <p:spPr>
          <a:xfrm>
            <a:off x="3640166" y="2917063"/>
            <a:ext cx="1564318" cy="8915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Comparator</a:t>
            </a:r>
            <a:endParaRPr lang="ko-KR" altLang="en-US" sz="16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26A6FE-1FEF-4202-900B-203D4D155C3C}"/>
              </a:ext>
            </a:extLst>
          </p:cNvPr>
          <p:cNvSpPr/>
          <p:nvPr/>
        </p:nvSpPr>
        <p:spPr>
          <a:xfrm>
            <a:off x="2123499" y="3248533"/>
            <a:ext cx="692658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DNA 4</a:t>
            </a: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984711-D4F3-4336-83E5-6D32C2663709}"/>
              </a:ext>
            </a:extLst>
          </p:cNvPr>
          <p:cNvSpPr/>
          <p:nvPr/>
        </p:nvSpPr>
        <p:spPr>
          <a:xfrm>
            <a:off x="2288743" y="3479419"/>
            <a:ext cx="692658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DNA 5</a:t>
            </a: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3FC07F-1ABB-4915-8D78-9D9357D8D054}"/>
              </a:ext>
            </a:extLst>
          </p:cNvPr>
          <p:cNvSpPr/>
          <p:nvPr/>
        </p:nvSpPr>
        <p:spPr>
          <a:xfrm>
            <a:off x="2469828" y="4913419"/>
            <a:ext cx="449033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600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Program DNA</a:t>
            </a:r>
            <a:r>
              <a:rPr lang="ko-KR" altLang="en-US" sz="1600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끼리 쌍을 맞춰 유사도를 계산한다</a:t>
            </a:r>
            <a:r>
              <a:rPr lang="en-US" altLang="ko-KR" sz="1600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6868F0-7DA8-4D52-90AD-69D2A55F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8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jplag mossì ëí ì´ë¯¸ì§ ê²ìê²°ê³¼">
            <a:extLst>
              <a:ext uri="{FF2B5EF4-FFF2-40B4-BE49-F238E27FC236}">
                <a16:creationId xmlns:a16="http://schemas.microsoft.com/office/drawing/2014/main" id="{7A00E2A8-B7AD-400F-828A-FA6A9723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63" y="2975566"/>
            <a:ext cx="2800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1C520-9273-4EFE-BBB4-7B6EE2AE6C81}"/>
              </a:ext>
            </a:extLst>
          </p:cNvPr>
          <p:cNvSpPr/>
          <p:nvPr/>
        </p:nvSpPr>
        <p:spPr>
          <a:xfrm>
            <a:off x="5164611" y="3214286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MOSS</a:t>
            </a:r>
            <a:endParaRPr lang="en-US" altLang="ko-KR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E334FB-55A0-4F33-84E0-3AD003C8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2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4F7004-8813-4244-ABB2-28AB080756B4}"/>
              </a:ext>
            </a:extLst>
          </p:cNvPr>
          <p:cNvSpPr/>
          <p:nvPr/>
        </p:nvSpPr>
        <p:spPr>
          <a:xfrm>
            <a:off x="171566" y="1522712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표절 수법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EFEE4D-E6ED-464F-A977-060ACFCFA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4089"/>
              </p:ext>
            </p:extLst>
          </p:nvPr>
        </p:nvGraphicFramePr>
        <p:xfrm>
          <a:off x="1132048" y="1933265"/>
          <a:ext cx="658742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53">
                  <a:extLst>
                    <a:ext uri="{9D8B030D-6E8A-4147-A177-3AD203B41FA5}">
                      <a16:colId xmlns:a16="http://schemas.microsoft.com/office/drawing/2014/main" val="2368433955"/>
                    </a:ext>
                  </a:extLst>
                </a:gridCol>
                <a:gridCol w="1878911">
                  <a:extLst>
                    <a:ext uri="{9D8B030D-6E8A-4147-A177-3AD203B41FA5}">
                      <a16:colId xmlns:a16="http://schemas.microsoft.com/office/drawing/2014/main" val="1367052673"/>
                    </a:ext>
                  </a:extLst>
                </a:gridCol>
                <a:gridCol w="4040360">
                  <a:extLst>
                    <a:ext uri="{9D8B030D-6E8A-4147-A177-3AD203B41FA5}">
                      <a16:colId xmlns:a16="http://schemas.microsoft.com/office/drawing/2014/main" val="39934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51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이름이나 함수 이름을 변경한다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14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A2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선언 위치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선언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선언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위치를 옮겨서 평가자가 쉽게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알아 보지 못하게 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6142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A3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무의미한 연산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무의미한 연산을 추가하여 표절한 내용이 쉽게 눈에 띄지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않게 어지럽힌다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7356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A4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unreachable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호출하지 않는 함수를 추가하여 마치 다른 프로그램인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것처럼 가장한다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890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A5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쪼개기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결합하기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함수를 두 개 이상의 함수로 분리 하거나 여러 함수를 하나의 함수로 결합하여 함수를 직접 짠 듯이 가장한다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9827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A6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연산 바꾸기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문을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while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문으로 바꾸거나 제어 구조를 다르게 표시 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함으로써 다른 프로그램 인 것처럼 가장 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220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A7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rewrite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 전체가 같은 기능이 되도록 새로 작성한다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125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A8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프로그래밍 언어를 바꿔서 다시 작성한다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82484"/>
                  </a:ext>
                </a:extLst>
              </a:tr>
            </a:tbl>
          </a:graphicData>
        </a:graphic>
      </p:graphicFrame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3B9A8C33-DAD9-49D2-A715-302AD446EBBA}"/>
              </a:ext>
            </a:extLst>
          </p:cNvPr>
          <p:cNvSpPr/>
          <p:nvPr/>
        </p:nvSpPr>
        <p:spPr>
          <a:xfrm rot="10800000">
            <a:off x="1000490" y="2523194"/>
            <a:ext cx="289296" cy="2222065"/>
          </a:xfrm>
          <a:prstGeom prst="rightBracket">
            <a:avLst>
              <a:gd name="adj" fmla="val 1810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F704A6-1A87-426E-AAD8-E8F441C8F510}"/>
              </a:ext>
            </a:extLst>
          </p:cNvPr>
          <p:cNvSpPr/>
          <p:nvPr/>
        </p:nvSpPr>
        <p:spPr>
          <a:xfrm>
            <a:off x="125131" y="3349596"/>
            <a:ext cx="92662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400" b="1" dirty="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평가 대상</a:t>
            </a:r>
            <a:endParaRPr lang="en-US" altLang="ko-KR" sz="1400" b="1" dirty="0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51504B-34AD-45FB-B543-1E69677B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6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720E34-51D6-471A-9DEC-AE6228ACA8C4}"/>
              </a:ext>
            </a:extLst>
          </p:cNvPr>
          <p:cNvSpPr/>
          <p:nvPr/>
        </p:nvSpPr>
        <p:spPr>
          <a:xfrm>
            <a:off x="171566" y="1522712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표절 수법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EFEE4D-E6ED-464F-A977-060ACFCFA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36219"/>
              </p:ext>
            </p:extLst>
          </p:nvPr>
        </p:nvGraphicFramePr>
        <p:xfrm>
          <a:off x="1101724" y="1935613"/>
          <a:ext cx="6940552" cy="2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71">
                  <a:extLst>
                    <a:ext uri="{9D8B030D-6E8A-4147-A177-3AD203B41FA5}">
                      <a16:colId xmlns:a16="http://schemas.microsoft.com/office/drawing/2014/main" val="2368433955"/>
                    </a:ext>
                  </a:extLst>
                </a:gridCol>
                <a:gridCol w="1802341">
                  <a:extLst>
                    <a:ext uri="{9D8B030D-6E8A-4147-A177-3AD203B41FA5}">
                      <a16:colId xmlns:a16="http://schemas.microsoft.com/office/drawing/2014/main" val="1367052673"/>
                    </a:ext>
                  </a:extLst>
                </a:gridCol>
                <a:gridCol w="1478080">
                  <a:extLst>
                    <a:ext uri="{9D8B030D-6E8A-4147-A177-3AD203B41FA5}">
                      <a16:colId xmlns:a16="http://schemas.microsoft.com/office/drawing/2014/main" val="399347379"/>
                    </a:ext>
                  </a:extLst>
                </a:gridCol>
                <a:gridCol w="1478080">
                  <a:extLst>
                    <a:ext uri="{9D8B030D-6E8A-4147-A177-3AD203B41FA5}">
                      <a16:colId xmlns:a16="http://schemas.microsoft.com/office/drawing/2014/main" val="3721967259"/>
                    </a:ext>
                  </a:extLst>
                </a:gridCol>
                <a:gridCol w="1478080">
                  <a:extLst>
                    <a:ext uri="{9D8B030D-6E8A-4147-A177-3AD203B41FA5}">
                      <a16:colId xmlns:a16="http://schemas.microsoft.com/office/drawing/2014/main" val="347066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Jplag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Moss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 시스템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5186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14366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A2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선언 위치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614280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A3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무의미한 연산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735694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A4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unreachable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89065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A5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쪼개기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결합하기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982703"/>
                  </a:ext>
                </a:extLst>
              </a:tr>
              <a:tr h="38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A6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연산 바꾸기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220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708C983-0CDE-4525-A23E-746A4B1E43B3}"/>
              </a:ext>
            </a:extLst>
          </p:cNvPr>
          <p:cNvSpPr/>
          <p:nvPr/>
        </p:nvSpPr>
        <p:spPr>
          <a:xfrm>
            <a:off x="6370594" y="4864550"/>
            <a:ext cx="1817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표절 수법에 속지 않음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  <a:p>
            <a:pPr lvl="0" defTabSz="914400" latinLnBrk="1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△ 보통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</a:p>
          <a:p>
            <a:pPr lvl="0" defTabSz="914400" latinLnBrk="1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× 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표절 수법에 속음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914400" latinLnBrk="1">
              <a:lnSpc>
                <a:spcPct val="150000"/>
              </a:lnSpc>
              <a:defRPr/>
            </a:pPr>
            <a:endParaRPr lang="ko-KR" altLang="en-US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38A3E-D75F-4ED3-A65C-21CB4E70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1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DATA SET 1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1C70D7-27E6-4F80-8D01-7B7FC7C0F1FC}"/>
              </a:ext>
            </a:extLst>
          </p:cNvPr>
          <p:cNvGrpSpPr/>
          <p:nvPr/>
        </p:nvGrpSpPr>
        <p:grpSpPr>
          <a:xfrm>
            <a:off x="7599694" y="2365505"/>
            <a:ext cx="490719" cy="395592"/>
            <a:chOff x="2340864" y="1389888"/>
            <a:chExt cx="499731" cy="47548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3882A25-F347-47F3-B986-E6E1E9F1F2B0}"/>
                </a:ext>
              </a:extLst>
            </p:cNvPr>
            <p:cNvSpPr/>
            <p:nvPr/>
          </p:nvSpPr>
          <p:spPr>
            <a:xfrm>
              <a:off x="2340864" y="1389888"/>
              <a:ext cx="475488" cy="475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2CBFD2-F28D-452B-B6F8-2F001507E7A5}"/>
                </a:ext>
              </a:extLst>
            </p:cNvPr>
            <p:cNvSpPr/>
            <p:nvPr/>
          </p:nvSpPr>
          <p:spPr>
            <a:xfrm>
              <a:off x="2344549" y="1460588"/>
              <a:ext cx="496046" cy="36017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000" b="1"/>
                <a:t>C~T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51F825-DCF5-46AB-8E5D-CAD11B2A7BF2}"/>
              </a:ext>
            </a:extLst>
          </p:cNvPr>
          <p:cNvSpPr/>
          <p:nvPr/>
        </p:nvSpPr>
        <p:spPr>
          <a:xfrm>
            <a:off x="7155117" y="4195464"/>
            <a:ext cx="1022503" cy="330434"/>
          </a:xfrm>
          <a:prstGeom prst="rect">
            <a:avLst/>
          </a:prstGeom>
          <a:noFill/>
        </p:spPr>
        <p:txBody>
          <a:bodyPr wrap="none" lIns="144357" tIns="72179" rIns="144357" bIns="72179">
            <a:spAutoFit/>
          </a:bodyPr>
          <a:lstStyle/>
          <a:p>
            <a:pPr algn="ctr"/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*.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cpp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endParaRPr lang="en-US" altLang="ko-KR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8C0DB9-77D4-481C-8C1B-A208D64C81C9}"/>
              </a:ext>
            </a:extLst>
          </p:cNvPr>
          <p:cNvGrpSpPr/>
          <p:nvPr/>
        </p:nvGrpSpPr>
        <p:grpSpPr>
          <a:xfrm>
            <a:off x="737778" y="2354481"/>
            <a:ext cx="6124618" cy="2091694"/>
            <a:chOff x="1024529" y="2103970"/>
            <a:chExt cx="6237088" cy="26082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C4E5A79-7DCD-4764-A9F9-536599996AE1}"/>
                </a:ext>
              </a:extLst>
            </p:cNvPr>
            <p:cNvGrpSpPr/>
            <p:nvPr/>
          </p:nvGrpSpPr>
          <p:grpSpPr>
            <a:xfrm>
              <a:off x="1125428" y="2117717"/>
              <a:ext cx="3151541" cy="1888072"/>
              <a:chOff x="1003815" y="1009558"/>
              <a:chExt cx="3151541" cy="188807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7D5AEC79-63A6-4DC9-9509-E95DC88E899B}"/>
                  </a:ext>
                </a:extLst>
              </p:cNvPr>
              <p:cNvGrpSpPr/>
              <p:nvPr/>
            </p:nvGrpSpPr>
            <p:grpSpPr>
              <a:xfrm>
                <a:off x="1771578" y="1679539"/>
                <a:ext cx="517267" cy="475488"/>
                <a:chOff x="1690313" y="1818039"/>
                <a:chExt cx="517267" cy="475488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FC6864E3-6B61-48F6-B3E8-49DB8E7735A5}"/>
                    </a:ext>
                  </a:extLst>
                </p:cNvPr>
                <p:cNvSpPr/>
                <p:nvPr/>
              </p:nvSpPr>
              <p:spPr>
                <a:xfrm>
                  <a:off x="1711204" y="1818039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77C272D1-D448-4B82-806C-8AEBD2B2683F}"/>
                    </a:ext>
                  </a:extLst>
                </p:cNvPr>
                <p:cNvSpPr/>
                <p:nvPr/>
              </p:nvSpPr>
              <p:spPr>
                <a:xfrm>
                  <a:off x="1690313" y="1857515"/>
                  <a:ext cx="517267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202DB56-CDF4-4954-8DA7-CFD8FBDC8DDA}"/>
                  </a:ext>
                </a:extLst>
              </p:cNvPr>
              <p:cNvGrpSpPr/>
              <p:nvPr/>
            </p:nvGrpSpPr>
            <p:grpSpPr>
              <a:xfrm>
                <a:off x="2806423" y="1009558"/>
                <a:ext cx="475488" cy="475488"/>
                <a:chOff x="2340864" y="1389888"/>
                <a:chExt cx="475488" cy="475488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9D8DEA4B-A7D9-4807-B0FE-22165E5A45A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B19C2100-FD94-4AA6-8A70-08BD913F7472}"/>
                    </a:ext>
                  </a:extLst>
                </p:cNvPr>
                <p:cNvSpPr/>
                <p:nvPr/>
              </p:nvSpPr>
              <p:spPr>
                <a:xfrm>
                  <a:off x="2396789" y="1489133"/>
                  <a:ext cx="391570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892E191-BA31-4A4A-825A-16619A2172F7}"/>
                  </a:ext>
                </a:extLst>
              </p:cNvPr>
              <p:cNvGrpSpPr/>
              <p:nvPr/>
            </p:nvGrpSpPr>
            <p:grpSpPr>
              <a:xfrm>
                <a:off x="1003815" y="2422142"/>
                <a:ext cx="642966" cy="475488"/>
                <a:chOff x="2652620" y="1808157"/>
                <a:chExt cx="642966" cy="475488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7EA75-D5CF-4A8E-9B2A-22DE9F92DA07}"/>
                    </a:ext>
                  </a:extLst>
                </p:cNvPr>
                <p:cNvSpPr/>
                <p:nvPr/>
              </p:nvSpPr>
              <p:spPr>
                <a:xfrm>
                  <a:off x="27363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DAAE71B-83F8-4FC3-B31F-F321B1CFA24F}"/>
                    </a:ext>
                  </a:extLst>
                </p:cNvPr>
                <p:cNvSpPr/>
                <p:nvPr/>
              </p:nvSpPr>
              <p:spPr>
                <a:xfrm>
                  <a:off x="2652620" y="1839227"/>
                  <a:ext cx="642966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A-1-1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C4A327-640B-4E64-9231-9D773F69C48A}"/>
                  </a:ext>
                </a:extLst>
              </p:cNvPr>
              <p:cNvGrpSpPr/>
              <p:nvPr/>
            </p:nvGrpSpPr>
            <p:grpSpPr>
              <a:xfrm>
                <a:off x="1645752" y="2415869"/>
                <a:ext cx="642966" cy="475488"/>
                <a:chOff x="2652620" y="1808157"/>
                <a:chExt cx="642966" cy="47548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396DF8A2-54A5-46BE-89A7-2ED6E6380290}"/>
                    </a:ext>
                  </a:extLst>
                </p:cNvPr>
                <p:cNvSpPr/>
                <p:nvPr/>
              </p:nvSpPr>
              <p:spPr>
                <a:xfrm>
                  <a:off x="27363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68867E1-FC27-43E9-992B-C881C1D72A94}"/>
                    </a:ext>
                  </a:extLst>
                </p:cNvPr>
                <p:cNvSpPr/>
                <p:nvPr/>
              </p:nvSpPr>
              <p:spPr>
                <a:xfrm>
                  <a:off x="2652620" y="1877788"/>
                  <a:ext cx="642966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A-1-2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B3EC3EC-5E3E-478B-A5DA-93F41E176F86}"/>
                  </a:ext>
                </a:extLst>
              </p:cNvPr>
              <p:cNvGrpSpPr/>
              <p:nvPr/>
            </p:nvGrpSpPr>
            <p:grpSpPr>
              <a:xfrm>
                <a:off x="2247197" y="2415868"/>
                <a:ext cx="642966" cy="475488"/>
                <a:chOff x="2652620" y="1808157"/>
                <a:chExt cx="642966" cy="475488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C9AF509-4F60-49E3-B7ED-43D6E7F16503}"/>
                    </a:ext>
                  </a:extLst>
                </p:cNvPr>
                <p:cNvSpPr/>
                <p:nvPr/>
              </p:nvSpPr>
              <p:spPr>
                <a:xfrm>
                  <a:off x="27363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573C28F-9900-4AD7-804B-A80583909C3E}"/>
                    </a:ext>
                  </a:extLst>
                </p:cNvPr>
                <p:cNvSpPr/>
                <p:nvPr/>
              </p:nvSpPr>
              <p:spPr>
                <a:xfrm>
                  <a:off x="2652620" y="1877788"/>
                  <a:ext cx="642966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A-1-3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72505AC-98BB-43E4-9925-36C8F264BC2F}"/>
                  </a:ext>
                </a:extLst>
              </p:cNvPr>
              <p:cNvGrpSpPr/>
              <p:nvPr/>
            </p:nvGrpSpPr>
            <p:grpSpPr>
              <a:xfrm>
                <a:off x="3512390" y="2415867"/>
                <a:ext cx="642966" cy="475488"/>
                <a:chOff x="2639920" y="1808157"/>
                <a:chExt cx="642966" cy="47548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0D7D612F-C583-4A60-8298-1AD37AFE854A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5372140-7234-46B5-A4D7-42961E7F2DE5}"/>
                    </a:ext>
                  </a:extLst>
                </p:cNvPr>
                <p:cNvSpPr/>
                <p:nvPr/>
              </p:nvSpPr>
              <p:spPr>
                <a:xfrm>
                  <a:off x="2639920" y="1877788"/>
                  <a:ext cx="642966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E9BAAC3-EF0C-47FA-8569-3915AE0EE4B2}"/>
                  </a:ext>
                </a:extLst>
              </p:cNvPr>
              <p:cNvCxnSpPr>
                <a:stCxn id="62" idx="4"/>
                <a:endCxn id="58" idx="0"/>
              </p:cNvCxnSpPr>
              <p:nvPr/>
            </p:nvCxnSpPr>
            <p:spPr>
              <a:xfrm flipH="1">
                <a:off x="1325297" y="2155027"/>
                <a:ext cx="704916" cy="2671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A4E611C-CF45-4354-87EE-A82DB028BC2C}"/>
                  </a:ext>
                </a:extLst>
              </p:cNvPr>
              <p:cNvCxnSpPr>
                <a:cxnSpLocks/>
                <a:stCxn id="62" idx="4"/>
                <a:endCxn id="56" idx="0"/>
              </p:cNvCxnSpPr>
              <p:nvPr/>
            </p:nvCxnSpPr>
            <p:spPr>
              <a:xfrm flipH="1">
                <a:off x="1967234" y="2155027"/>
                <a:ext cx="62979" cy="2608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9E2B056-6569-46A8-90A7-255514A5920D}"/>
                  </a:ext>
                </a:extLst>
              </p:cNvPr>
              <p:cNvCxnSpPr>
                <a:cxnSpLocks/>
                <a:stCxn id="62" idx="4"/>
                <a:endCxn id="54" idx="0"/>
              </p:cNvCxnSpPr>
              <p:nvPr/>
            </p:nvCxnSpPr>
            <p:spPr>
              <a:xfrm>
                <a:off x="2030213" y="2155027"/>
                <a:ext cx="538466" cy="26084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25B8E83-EFA1-415D-9B81-E936BB3FDFFF}"/>
                  </a:ext>
                </a:extLst>
              </p:cNvPr>
              <p:cNvCxnSpPr>
                <a:cxnSpLocks/>
                <a:stCxn id="60" idx="4"/>
                <a:endCxn id="62" idx="0"/>
              </p:cNvCxnSpPr>
              <p:nvPr/>
            </p:nvCxnSpPr>
            <p:spPr>
              <a:xfrm flipH="1">
                <a:off x="2030213" y="1485046"/>
                <a:ext cx="1013954" cy="19449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835CECE-604D-4DF5-9078-2A8FD6250DED}"/>
                  </a:ext>
                </a:extLst>
              </p:cNvPr>
              <p:cNvCxnSpPr>
                <a:cxnSpLocks/>
                <a:endCxn id="60" idx="4"/>
              </p:cNvCxnSpPr>
              <p:nvPr/>
            </p:nvCxnSpPr>
            <p:spPr>
              <a:xfrm flipH="1" flipV="1">
                <a:off x="3044167" y="1485046"/>
                <a:ext cx="802407" cy="3392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4E3F9C-02F3-4805-B750-5D65CAA16FB8}"/>
                  </a:ext>
                </a:extLst>
              </p:cNvPr>
              <p:cNvCxnSpPr>
                <a:cxnSpLocks/>
                <a:stCxn id="48" idx="4"/>
                <a:endCxn id="52" idx="0"/>
              </p:cNvCxnSpPr>
              <p:nvPr/>
            </p:nvCxnSpPr>
            <p:spPr>
              <a:xfrm>
                <a:off x="3827701" y="2204533"/>
                <a:ext cx="6171" cy="2113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227E89B-7026-4BBA-95D3-C3D4F2E92AC9}"/>
                  </a:ext>
                </a:extLst>
              </p:cNvPr>
              <p:cNvGrpSpPr/>
              <p:nvPr/>
            </p:nvGrpSpPr>
            <p:grpSpPr>
              <a:xfrm>
                <a:off x="2787550" y="1009558"/>
                <a:ext cx="475488" cy="475488"/>
                <a:chOff x="2340864" y="1389888"/>
                <a:chExt cx="475488" cy="475488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0F22C58-8FE3-4D62-9E2C-99C37FEEDFA7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E41ED62B-04EA-486F-BC98-E20A1DC6DAC9}"/>
                    </a:ext>
                  </a:extLst>
                </p:cNvPr>
                <p:cNvSpPr/>
                <p:nvPr/>
              </p:nvSpPr>
              <p:spPr>
                <a:xfrm>
                  <a:off x="2396789" y="1459519"/>
                  <a:ext cx="391570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3D42BF1-29F0-4D69-9457-401F42C68D56}"/>
                  </a:ext>
                </a:extLst>
              </p:cNvPr>
              <p:cNvGrpSpPr/>
              <p:nvPr/>
            </p:nvGrpSpPr>
            <p:grpSpPr>
              <a:xfrm>
                <a:off x="3569066" y="1729045"/>
                <a:ext cx="517267" cy="475488"/>
                <a:chOff x="2715467" y="1966907"/>
                <a:chExt cx="517267" cy="475488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B9A91D7-1D6F-492B-B6EF-3BC2E6BA6DA1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B9542FB-7043-41E9-BFEE-3275FC5CBB49}"/>
                    </a:ext>
                  </a:extLst>
                </p:cNvPr>
                <p:cNvSpPr/>
                <p:nvPr/>
              </p:nvSpPr>
              <p:spPr>
                <a:xfrm>
                  <a:off x="2715467" y="2006925"/>
                  <a:ext cx="517267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A-2</a:t>
                  </a: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71E7EE9-8697-4AE0-ADCF-60E51C3D6BEC}"/>
                </a:ext>
              </a:extLst>
            </p:cNvPr>
            <p:cNvGrpSpPr/>
            <p:nvPr/>
          </p:nvGrpSpPr>
          <p:grpSpPr>
            <a:xfrm>
              <a:off x="5051239" y="2103970"/>
              <a:ext cx="2210378" cy="1887923"/>
              <a:chOff x="6080295" y="995811"/>
              <a:chExt cx="2210378" cy="1887923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3DE7C4F-9144-440E-9BF3-CB4E98B7C0B6}"/>
                  </a:ext>
                </a:extLst>
              </p:cNvPr>
              <p:cNvCxnSpPr>
                <a:cxnSpLocks/>
                <a:stCxn id="27" idx="0"/>
                <a:endCxn id="29" idx="4"/>
              </p:cNvCxnSpPr>
              <p:nvPr/>
            </p:nvCxnSpPr>
            <p:spPr>
              <a:xfrm flipH="1" flipV="1">
                <a:off x="7225150" y="1471299"/>
                <a:ext cx="802406" cy="2409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DC3EB74-4C0C-44CA-A099-50E836C43D93}"/>
                  </a:ext>
                </a:extLst>
              </p:cNvPr>
              <p:cNvGrpSpPr/>
              <p:nvPr/>
            </p:nvGrpSpPr>
            <p:grpSpPr>
              <a:xfrm>
                <a:off x="6143143" y="1715298"/>
                <a:ext cx="500942" cy="475488"/>
                <a:chOff x="2509730" y="1953043"/>
                <a:chExt cx="500942" cy="47548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47F4C171-863D-4C54-8FBF-3D8D9B9189EF}"/>
                    </a:ext>
                  </a:extLst>
                </p:cNvPr>
                <p:cNvSpPr/>
                <p:nvPr/>
              </p:nvSpPr>
              <p:spPr>
                <a:xfrm>
                  <a:off x="2522459" y="1953043"/>
                  <a:ext cx="475488" cy="4754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78EE6D0-8638-4F6C-AB92-C1EA5A4EAD42}"/>
                    </a:ext>
                  </a:extLst>
                </p:cNvPr>
                <p:cNvSpPr/>
                <p:nvPr/>
              </p:nvSpPr>
              <p:spPr>
                <a:xfrm>
                  <a:off x="2509730" y="1987431"/>
                  <a:ext cx="500942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BA948AD-32AB-4801-B124-EDE38F88BBC5}"/>
                  </a:ext>
                </a:extLst>
              </p:cNvPr>
              <p:cNvGrpSpPr/>
              <p:nvPr/>
            </p:nvGrpSpPr>
            <p:grpSpPr>
              <a:xfrm>
                <a:off x="6987406" y="995811"/>
                <a:ext cx="475488" cy="475488"/>
                <a:chOff x="2969699" y="1475386"/>
                <a:chExt cx="475488" cy="475488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58E194FA-70BD-4AB3-9015-3AE8788BBD40}"/>
                    </a:ext>
                  </a:extLst>
                </p:cNvPr>
                <p:cNvSpPr/>
                <p:nvPr/>
              </p:nvSpPr>
              <p:spPr>
                <a:xfrm>
                  <a:off x="2969699" y="1475386"/>
                  <a:ext cx="475488" cy="4754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288293B-206B-4BCF-B360-B268DCC962F2}"/>
                    </a:ext>
                  </a:extLst>
                </p:cNvPr>
                <p:cNvSpPr/>
                <p:nvPr/>
              </p:nvSpPr>
              <p:spPr>
                <a:xfrm>
                  <a:off x="3019822" y="1524314"/>
                  <a:ext cx="375245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9596301-6A0B-4FBB-993D-C4025E64B79E}"/>
                  </a:ext>
                </a:extLst>
              </p:cNvPr>
              <p:cNvGrpSpPr/>
              <p:nvPr/>
            </p:nvGrpSpPr>
            <p:grpSpPr>
              <a:xfrm>
                <a:off x="7789730" y="1712217"/>
                <a:ext cx="500943" cy="475488"/>
                <a:chOff x="3365110" y="2049324"/>
                <a:chExt cx="500943" cy="47548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2C9CF43D-602C-4A8E-BAE9-0D22018D749E}"/>
                    </a:ext>
                  </a:extLst>
                </p:cNvPr>
                <p:cNvSpPr/>
                <p:nvPr/>
              </p:nvSpPr>
              <p:spPr>
                <a:xfrm>
                  <a:off x="3365192" y="2049324"/>
                  <a:ext cx="475488" cy="4754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D526E85-2639-409C-A977-9D57EF98A0EB}"/>
                    </a:ext>
                  </a:extLst>
                </p:cNvPr>
                <p:cNvSpPr/>
                <p:nvPr/>
              </p:nvSpPr>
              <p:spPr>
                <a:xfrm>
                  <a:off x="3365110" y="2098302"/>
                  <a:ext cx="500943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B-2</a:t>
                  </a: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22EA6E7-826C-4FBC-8BB8-81BE870F49CF}"/>
                  </a:ext>
                </a:extLst>
              </p:cNvPr>
              <p:cNvGrpSpPr/>
              <p:nvPr/>
            </p:nvGrpSpPr>
            <p:grpSpPr>
              <a:xfrm>
                <a:off x="6080295" y="2408246"/>
                <a:ext cx="626640" cy="475488"/>
                <a:chOff x="3470021" y="1800536"/>
                <a:chExt cx="626640" cy="475488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21493AA1-88B5-46EE-9447-E2694FFA388A}"/>
                    </a:ext>
                  </a:extLst>
                </p:cNvPr>
                <p:cNvSpPr/>
                <p:nvPr/>
              </p:nvSpPr>
              <p:spPr>
                <a:xfrm>
                  <a:off x="3547615" y="1800536"/>
                  <a:ext cx="475488" cy="4754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E7613F7-CFF3-4376-BC3E-998AE9E7FFDF}"/>
                    </a:ext>
                  </a:extLst>
                </p:cNvPr>
                <p:cNvSpPr/>
                <p:nvPr/>
              </p:nvSpPr>
              <p:spPr>
                <a:xfrm>
                  <a:off x="3470021" y="1845501"/>
                  <a:ext cx="626640" cy="373665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000" b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B-1-1</a:t>
                  </a: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CC142C0-B872-4C56-BF91-A50190C44330}"/>
                  </a:ext>
                </a:extLst>
              </p:cNvPr>
              <p:cNvCxnSpPr>
                <a:stCxn id="31" idx="4"/>
                <a:endCxn id="24" idx="0"/>
              </p:cNvCxnSpPr>
              <p:nvPr/>
            </p:nvCxnSpPr>
            <p:spPr>
              <a:xfrm>
                <a:off x="6393617" y="2190786"/>
                <a:ext cx="2015" cy="2174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944526D-91A6-4F7B-AC78-FBC9624257A4}"/>
                  </a:ext>
                </a:extLst>
              </p:cNvPr>
              <p:cNvCxnSpPr>
                <a:cxnSpLocks/>
                <a:stCxn id="29" idx="4"/>
                <a:endCxn id="31" idx="0"/>
              </p:cNvCxnSpPr>
              <p:nvPr/>
            </p:nvCxnSpPr>
            <p:spPr>
              <a:xfrm flipH="1">
                <a:off x="6393616" y="1471299"/>
                <a:ext cx="831534" cy="243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A823D6-4C68-41C9-9164-FD55C4C09B8A}"/>
                </a:ext>
              </a:extLst>
            </p:cNvPr>
            <p:cNvSpPr/>
            <p:nvPr/>
          </p:nvSpPr>
          <p:spPr>
            <a:xfrm>
              <a:off x="1206405" y="4236780"/>
              <a:ext cx="475488" cy="475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BA1A5B-1403-4CC9-BC82-B6038FD130DB}"/>
                </a:ext>
              </a:extLst>
            </p:cNvPr>
            <p:cNvSpPr/>
            <p:nvPr/>
          </p:nvSpPr>
          <p:spPr>
            <a:xfrm>
              <a:off x="1024529" y="4306411"/>
              <a:ext cx="860452" cy="376243"/>
            </a:xfrm>
            <a:prstGeom prst="rect">
              <a:avLst/>
            </a:prstGeom>
            <a:noFill/>
          </p:spPr>
          <p:txBody>
            <a:bodyPr wrap="square" lIns="144357" tIns="72179" rIns="144357" bIns="72179">
              <a:spAutoFit/>
            </a:bodyPr>
            <a:lstStyle/>
            <a:p>
              <a:pPr algn="ctr"/>
              <a:r>
                <a:rPr lang="en-US" altLang="ko-KR" sz="10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A-1-1-1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B47ED27-AB4C-4D47-BB60-0DED41D29959}"/>
                </a:ext>
              </a:extLst>
            </p:cNvPr>
            <p:cNvCxnSpPr>
              <a:cxnSpLocks/>
              <a:stCxn id="58" idx="4"/>
              <a:endCxn id="13" idx="0"/>
            </p:cNvCxnSpPr>
            <p:nvPr/>
          </p:nvCxnSpPr>
          <p:spPr>
            <a:xfrm flipH="1">
              <a:off x="1444149" y="4005789"/>
              <a:ext cx="2761" cy="230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2EF3D5-253B-4C43-9DE5-B68ABB9B5745}"/>
              </a:ext>
            </a:extLst>
          </p:cNvPr>
          <p:cNvSpPr/>
          <p:nvPr/>
        </p:nvSpPr>
        <p:spPr>
          <a:xfrm>
            <a:off x="171566" y="4891220"/>
            <a:ext cx="8712968" cy="1568795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8A15C2-0557-40BF-93D4-A8EDFDEC6B72}"/>
              </a:ext>
            </a:extLst>
          </p:cNvPr>
          <p:cNvSpPr/>
          <p:nvPr/>
        </p:nvSpPr>
        <p:spPr>
          <a:xfrm>
            <a:off x="361794" y="5039398"/>
            <a:ext cx="6428363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‘eleccar’ data set</a:t>
            </a:r>
          </a:p>
          <a:p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모든 코드는 해당 과제에서 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점을 맞은 코드이다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     A,B,C-T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는 서로 표절 하지 않은 코드이며 학생들이 제출한 원본 소스 파일 이다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     A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로 부터 파생된 표절 코드는 직접 만들었다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b="1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4FF02B-0D52-45BD-8AA9-9D4E6A7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DATA SET 1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0F644B-AAFE-4FA7-A823-8FBE8A7E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9076"/>
              </p:ext>
            </p:extLst>
          </p:nvPr>
        </p:nvGraphicFramePr>
        <p:xfrm>
          <a:off x="1791540" y="1333391"/>
          <a:ext cx="5328733" cy="5228886"/>
        </p:xfrm>
        <a:graphic>
          <a:graphicData uri="http://schemas.openxmlformats.org/drawingml/2006/table">
            <a:tbl>
              <a:tblPr/>
              <a:tblGrid>
                <a:gridCol w="347575">
                  <a:extLst>
                    <a:ext uri="{9D8B030D-6E8A-4147-A177-3AD203B41FA5}">
                      <a16:colId xmlns:a16="http://schemas.microsoft.com/office/drawing/2014/main" val="3585741778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2687526779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1972702542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2946581950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3124708099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3053956084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1965511322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2718075930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2629032819"/>
                    </a:ext>
                  </a:extLst>
                </a:gridCol>
                <a:gridCol w="553462">
                  <a:extLst>
                    <a:ext uri="{9D8B030D-6E8A-4147-A177-3AD203B41FA5}">
                      <a16:colId xmlns:a16="http://schemas.microsoft.com/office/drawing/2014/main" val="1170289384"/>
                    </a:ext>
                  </a:extLst>
                </a:gridCol>
              </a:tblGrid>
              <a:tr h="9832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Jplag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걸리면 </a:t>
                      </a:r>
                      <a:r>
                        <a:rPr lang="en-US" altLang="ko-KR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618232"/>
                  </a:ext>
                </a:extLst>
              </a:tr>
              <a:tr h="178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(.cpp)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(%)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881989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217977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078137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20628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306882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72876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77.8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16441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303954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100338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751340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727359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6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12837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441061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328351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318651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060284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07903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6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69458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598100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6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598561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58519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77234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928103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6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16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6198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A-1-1-1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4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A-2-1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374138"/>
                  </a:ext>
                </a:extLst>
              </a:tr>
              <a:tr h="9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618" marR="35618" marT="17809" marB="1780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28966"/>
                  </a:ext>
                </a:extLst>
              </a:tr>
            </a:tbl>
          </a:graphicData>
        </a:graphic>
      </p:graphicFrame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95FACA3-D562-4BE9-975D-93ECDC5CA87F}"/>
              </a:ext>
            </a:extLst>
          </p:cNvPr>
          <p:cNvGrpSpPr/>
          <p:nvPr/>
        </p:nvGrpSpPr>
        <p:grpSpPr>
          <a:xfrm>
            <a:off x="1791541" y="2246699"/>
            <a:ext cx="5332074" cy="180975"/>
            <a:chOff x="2091908" y="2354308"/>
            <a:chExt cx="4727996" cy="128449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1D424ED-4417-4CC9-BA73-1BD0B587EBEA}"/>
                </a:ext>
              </a:extLst>
            </p:cNvPr>
            <p:cNvGrpSpPr/>
            <p:nvPr/>
          </p:nvGrpSpPr>
          <p:grpSpPr>
            <a:xfrm>
              <a:off x="2091908" y="2354308"/>
              <a:ext cx="4727996" cy="69668"/>
              <a:chOff x="682625" y="3641021"/>
              <a:chExt cx="8651876" cy="70612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203EDD82-AC12-4645-AD9C-A85CBFCFDA1F}"/>
                  </a:ext>
                </a:extLst>
              </p:cNvPr>
              <p:cNvGrpSpPr/>
              <p:nvPr/>
            </p:nvGrpSpPr>
            <p:grpSpPr>
              <a:xfrm>
                <a:off x="682625" y="3641021"/>
                <a:ext cx="6921502" cy="706120"/>
                <a:chOff x="428625" y="4826000"/>
                <a:chExt cx="6921502" cy="706120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3684064D-EE3F-4F0D-A952-C63406BC5AEB}"/>
                    </a:ext>
                  </a:extLst>
                </p:cNvPr>
                <p:cNvGrpSpPr/>
                <p:nvPr/>
              </p:nvGrpSpPr>
              <p:grpSpPr>
                <a:xfrm>
                  <a:off x="428625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78" name="자유형: 도형 77">
                    <a:extLst>
                      <a:ext uri="{FF2B5EF4-FFF2-40B4-BE49-F238E27FC236}">
                        <a16:creationId xmlns:a16="http://schemas.microsoft.com/office/drawing/2014/main" id="{E5E3045A-BC85-41A1-8804-36CC4E4F5075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자유형: 도형 78">
                    <a:extLst>
                      <a:ext uri="{FF2B5EF4-FFF2-40B4-BE49-F238E27FC236}">
                        <a16:creationId xmlns:a16="http://schemas.microsoft.com/office/drawing/2014/main" id="{4833C18B-E20E-4CF1-9C7B-C7AE344D69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C4597AA1-C7CD-4918-8ED0-38B4A206DC00}"/>
                    </a:ext>
                  </a:extLst>
                </p:cNvPr>
                <p:cNvGrpSpPr/>
                <p:nvPr/>
              </p:nvGrpSpPr>
              <p:grpSpPr>
                <a:xfrm>
                  <a:off x="2159001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82" name="자유형: 도형 81">
                    <a:extLst>
                      <a:ext uri="{FF2B5EF4-FFF2-40B4-BE49-F238E27FC236}">
                        <a16:creationId xmlns:a16="http://schemas.microsoft.com/office/drawing/2014/main" id="{09D6D648-7846-4564-A836-5F4599C4982F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자유형: 도형 82">
                    <a:extLst>
                      <a:ext uri="{FF2B5EF4-FFF2-40B4-BE49-F238E27FC236}">
                        <a16:creationId xmlns:a16="http://schemas.microsoft.com/office/drawing/2014/main" id="{3DA064F4-126D-4C26-A0D4-BF746BB65D5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32534716-E49E-4682-940E-21E464C5D6E4}"/>
                    </a:ext>
                  </a:extLst>
                </p:cNvPr>
                <p:cNvGrpSpPr/>
                <p:nvPr/>
              </p:nvGrpSpPr>
              <p:grpSpPr>
                <a:xfrm>
                  <a:off x="3889377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85" name="자유형: 도형 84">
                    <a:extLst>
                      <a:ext uri="{FF2B5EF4-FFF2-40B4-BE49-F238E27FC236}">
                        <a16:creationId xmlns:a16="http://schemas.microsoft.com/office/drawing/2014/main" id="{E37D1FCE-2846-4951-8C28-E357EA035113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" name="자유형: 도형 85">
                    <a:extLst>
                      <a:ext uri="{FF2B5EF4-FFF2-40B4-BE49-F238E27FC236}">
                        <a16:creationId xmlns:a16="http://schemas.microsoft.com/office/drawing/2014/main" id="{184ABAE8-E74B-41A4-9A30-6195F22CCD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2AEAF2A3-76C3-415B-9128-E1B3EB246BAA}"/>
                    </a:ext>
                  </a:extLst>
                </p:cNvPr>
                <p:cNvGrpSpPr/>
                <p:nvPr/>
              </p:nvGrpSpPr>
              <p:grpSpPr>
                <a:xfrm>
                  <a:off x="5619752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88" name="자유형: 도형 87">
                    <a:extLst>
                      <a:ext uri="{FF2B5EF4-FFF2-40B4-BE49-F238E27FC236}">
                        <a16:creationId xmlns:a16="http://schemas.microsoft.com/office/drawing/2014/main" id="{B19D5565-603E-4DBD-B9CE-9CEC28685ADC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자유형: 도형 88">
                    <a:extLst>
                      <a:ext uri="{FF2B5EF4-FFF2-40B4-BE49-F238E27FC236}">
                        <a16:creationId xmlns:a16="http://schemas.microsoft.com/office/drawing/2014/main" id="{9298C8F6-7B30-477E-8287-08876C7219A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E6C4530-5A26-4368-B208-9A74BA414B56}"/>
                  </a:ext>
                </a:extLst>
              </p:cNvPr>
              <p:cNvGrpSpPr/>
              <p:nvPr/>
            </p:nvGrpSpPr>
            <p:grpSpPr>
              <a:xfrm>
                <a:off x="7604126" y="3641021"/>
                <a:ext cx="1730375" cy="706120"/>
                <a:chOff x="428625" y="3535680"/>
                <a:chExt cx="3760470" cy="1996440"/>
              </a:xfrm>
            </p:grpSpPr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id="{51491511-9CAE-4276-BFBE-73ADA91A89FA}"/>
                    </a:ext>
                  </a:extLst>
                </p:cNvPr>
                <p:cNvSpPr/>
                <p:nvPr/>
              </p:nvSpPr>
              <p:spPr>
                <a:xfrm>
                  <a:off x="428625" y="3535680"/>
                  <a:ext cx="1880235" cy="998220"/>
                </a:xfrm>
                <a:custGeom>
                  <a:avLst/>
                  <a:gdLst>
                    <a:gd name="connsiteX0" fmla="*/ 0 w 1790700"/>
                    <a:gd name="connsiteY0" fmla="*/ 960120 h 960120"/>
                    <a:gd name="connsiteX1" fmla="*/ 906780 w 1790700"/>
                    <a:gd name="connsiteY1" fmla="*/ 0 h 960120"/>
                    <a:gd name="connsiteX2" fmla="*/ 1790700 w 1790700"/>
                    <a:gd name="connsiteY2" fmla="*/ 960120 h 960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960120">
                      <a:moveTo>
                        <a:pt x="0" y="960120"/>
                      </a:moveTo>
                      <a:cubicBezTo>
                        <a:pt x="304165" y="480060"/>
                        <a:pt x="608330" y="0"/>
                        <a:pt x="906780" y="0"/>
                      </a:cubicBezTo>
                      <a:cubicBezTo>
                        <a:pt x="1205230" y="0"/>
                        <a:pt x="1497965" y="480060"/>
                        <a:pt x="1790700" y="960120"/>
                      </a:cubicBezTo>
                    </a:path>
                  </a:pathLst>
                </a:custGeom>
                <a:no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id="{8539AF58-BEF0-4AF1-933B-D0FCD30C2E6F}"/>
                    </a:ext>
                  </a:extLst>
                </p:cNvPr>
                <p:cNvSpPr/>
                <p:nvPr/>
              </p:nvSpPr>
              <p:spPr>
                <a:xfrm rot="10800000">
                  <a:off x="2308860" y="4533900"/>
                  <a:ext cx="1880235" cy="998220"/>
                </a:xfrm>
                <a:custGeom>
                  <a:avLst/>
                  <a:gdLst>
                    <a:gd name="connsiteX0" fmla="*/ 0 w 1790700"/>
                    <a:gd name="connsiteY0" fmla="*/ 960120 h 960120"/>
                    <a:gd name="connsiteX1" fmla="*/ 906780 w 1790700"/>
                    <a:gd name="connsiteY1" fmla="*/ 0 h 960120"/>
                    <a:gd name="connsiteX2" fmla="*/ 1790700 w 1790700"/>
                    <a:gd name="connsiteY2" fmla="*/ 960120 h 960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960120">
                      <a:moveTo>
                        <a:pt x="0" y="960120"/>
                      </a:moveTo>
                      <a:cubicBezTo>
                        <a:pt x="304165" y="480060"/>
                        <a:pt x="608330" y="0"/>
                        <a:pt x="906780" y="0"/>
                      </a:cubicBezTo>
                      <a:cubicBezTo>
                        <a:pt x="1205230" y="0"/>
                        <a:pt x="1497965" y="480060"/>
                        <a:pt x="1790700" y="960120"/>
                      </a:cubicBezTo>
                    </a:path>
                  </a:pathLst>
                </a:custGeom>
                <a:no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5CAA19E-EF93-4825-9165-354C5DBAD3D1}"/>
                </a:ext>
              </a:extLst>
            </p:cNvPr>
            <p:cNvGrpSpPr/>
            <p:nvPr/>
          </p:nvGrpSpPr>
          <p:grpSpPr>
            <a:xfrm>
              <a:off x="2091910" y="2415266"/>
              <a:ext cx="4727994" cy="67491"/>
              <a:chOff x="682625" y="3641021"/>
              <a:chExt cx="8651876" cy="706120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D4E2352A-5C80-4DB2-A252-6E90B12D42E6}"/>
                  </a:ext>
                </a:extLst>
              </p:cNvPr>
              <p:cNvGrpSpPr/>
              <p:nvPr/>
            </p:nvGrpSpPr>
            <p:grpSpPr>
              <a:xfrm>
                <a:off x="682625" y="3641021"/>
                <a:ext cx="6921502" cy="706120"/>
                <a:chOff x="428625" y="4826000"/>
                <a:chExt cx="6921502" cy="706120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6AA0305C-78E0-4D8A-B96F-5C1AFC918852}"/>
                    </a:ext>
                  </a:extLst>
                </p:cNvPr>
                <p:cNvGrpSpPr/>
                <p:nvPr/>
              </p:nvGrpSpPr>
              <p:grpSpPr>
                <a:xfrm>
                  <a:off x="428625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110" name="자유형: 도형 109">
                    <a:extLst>
                      <a:ext uri="{FF2B5EF4-FFF2-40B4-BE49-F238E27FC236}">
                        <a16:creationId xmlns:a16="http://schemas.microsoft.com/office/drawing/2014/main" id="{C012D071-CC6D-4EEB-9869-7752A5BBC246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자유형: 도형 110">
                    <a:extLst>
                      <a:ext uri="{FF2B5EF4-FFF2-40B4-BE49-F238E27FC236}">
                        <a16:creationId xmlns:a16="http://schemas.microsoft.com/office/drawing/2014/main" id="{016E7998-6461-403D-9ADC-D9B4335769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422D334F-F303-42D8-BFDE-27ABFB3E235C}"/>
                    </a:ext>
                  </a:extLst>
                </p:cNvPr>
                <p:cNvGrpSpPr/>
                <p:nvPr/>
              </p:nvGrpSpPr>
              <p:grpSpPr>
                <a:xfrm>
                  <a:off x="2159001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108" name="자유형: 도형 107">
                    <a:extLst>
                      <a:ext uri="{FF2B5EF4-FFF2-40B4-BE49-F238E27FC236}">
                        <a16:creationId xmlns:a16="http://schemas.microsoft.com/office/drawing/2014/main" id="{4F20F4A8-FA95-4DAB-85F0-F98487C9AFC3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자유형: 도형 108">
                    <a:extLst>
                      <a:ext uri="{FF2B5EF4-FFF2-40B4-BE49-F238E27FC236}">
                        <a16:creationId xmlns:a16="http://schemas.microsoft.com/office/drawing/2014/main" id="{99A2C575-426C-469A-91D2-D37C37A2801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CFC44CD7-0936-4F1F-9BBF-EC5EC592F435}"/>
                    </a:ext>
                  </a:extLst>
                </p:cNvPr>
                <p:cNvGrpSpPr/>
                <p:nvPr/>
              </p:nvGrpSpPr>
              <p:grpSpPr>
                <a:xfrm>
                  <a:off x="3889377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69C0C56D-5A92-4529-BE31-989630ED3D49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BAABB677-5436-4E31-BBBE-2F4277DBA1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3AF41D0A-52C9-46A4-BBF5-3063EC58051C}"/>
                    </a:ext>
                  </a:extLst>
                </p:cNvPr>
                <p:cNvGrpSpPr/>
                <p:nvPr/>
              </p:nvGrpSpPr>
              <p:grpSpPr>
                <a:xfrm>
                  <a:off x="5619752" y="4826000"/>
                  <a:ext cx="1730375" cy="706120"/>
                  <a:chOff x="428625" y="3535680"/>
                  <a:chExt cx="3760470" cy="1996440"/>
                </a:xfrm>
              </p:grpSpPr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77837B1F-FB94-4D7E-BEBA-F943088DD83D}"/>
                      </a:ext>
                    </a:extLst>
                  </p:cNvPr>
                  <p:cNvSpPr/>
                  <p:nvPr/>
                </p:nvSpPr>
                <p:spPr>
                  <a:xfrm>
                    <a:off x="428625" y="353568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52EC08D3-81E1-42F1-B6DC-CC493972BA4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08860" y="4533900"/>
                    <a:ext cx="1880235" cy="998220"/>
                  </a:xfrm>
                  <a:custGeom>
                    <a:avLst/>
                    <a:gdLst>
                      <a:gd name="connsiteX0" fmla="*/ 0 w 1790700"/>
                      <a:gd name="connsiteY0" fmla="*/ 960120 h 960120"/>
                      <a:gd name="connsiteX1" fmla="*/ 906780 w 1790700"/>
                      <a:gd name="connsiteY1" fmla="*/ 0 h 960120"/>
                      <a:gd name="connsiteX2" fmla="*/ 1790700 w 1790700"/>
                      <a:gd name="connsiteY2" fmla="*/ 960120 h 960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960120">
                        <a:moveTo>
                          <a:pt x="0" y="960120"/>
                        </a:moveTo>
                        <a:cubicBezTo>
                          <a:pt x="304165" y="480060"/>
                          <a:pt x="608330" y="0"/>
                          <a:pt x="906780" y="0"/>
                        </a:cubicBezTo>
                        <a:cubicBezTo>
                          <a:pt x="1205230" y="0"/>
                          <a:pt x="1497965" y="480060"/>
                          <a:pt x="1790700" y="960120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2B722067-27DF-49A0-A6FC-90F123B4896E}"/>
                  </a:ext>
                </a:extLst>
              </p:cNvPr>
              <p:cNvGrpSpPr/>
              <p:nvPr/>
            </p:nvGrpSpPr>
            <p:grpSpPr>
              <a:xfrm>
                <a:off x="7604126" y="3641021"/>
                <a:ext cx="1730375" cy="706120"/>
                <a:chOff x="428625" y="3535680"/>
                <a:chExt cx="3760470" cy="1996440"/>
              </a:xfrm>
            </p:grpSpPr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82BA0663-5F01-433B-92E4-13A205DC0359}"/>
                    </a:ext>
                  </a:extLst>
                </p:cNvPr>
                <p:cNvSpPr/>
                <p:nvPr/>
              </p:nvSpPr>
              <p:spPr>
                <a:xfrm>
                  <a:off x="428625" y="3535680"/>
                  <a:ext cx="1880235" cy="998220"/>
                </a:xfrm>
                <a:custGeom>
                  <a:avLst/>
                  <a:gdLst>
                    <a:gd name="connsiteX0" fmla="*/ 0 w 1790700"/>
                    <a:gd name="connsiteY0" fmla="*/ 960120 h 960120"/>
                    <a:gd name="connsiteX1" fmla="*/ 906780 w 1790700"/>
                    <a:gd name="connsiteY1" fmla="*/ 0 h 960120"/>
                    <a:gd name="connsiteX2" fmla="*/ 1790700 w 1790700"/>
                    <a:gd name="connsiteY2" fmla="*/ 960120 h 960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960120">
                      <a:moveTo>
                        <a:pt x="0" y="960120"/>
                      </a:moveTo>
                      <a:cubicBezTo>
                        <a:pt x="304165" y="480060"/>
                        <a:pt x="608330" y="0"/>
                        <a:pt x="906780" y="0"/>
                      </a:cubicBezTo>
                      <a:cubicBezTo>
                        <a:pt x="1205230" y="0"/>
                        <a:pt x="1497965" y="480060"/>
                        <a:pt x="1790700" y="960120"/>
                      </a:cubicBezTo>
                    </a:path>
                  </a:pathLst>
                </a:custGeom>
                <a:no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4E7A2C6C-38FD-4CFA-AA66-5D66DB5922FE}"/>
                    </a:ext>
                  </a:extLst>
                </p:cNvPr>
                <p:cNvSpPr/>
                <p:nvPr/>
              </p:nvSpPr>
              <p:spPr>
                <a:xfrm rot="10800000">
                  <a:off x="2308860" y="4533900"/>
                  <a:ext cx="1880235" cy="998220"/>
                </a:xfrm>
                <a:custGeom>
                  <a:avLst/>
                  <a:gdLst>
                    <a:gd name="connsiteX0" fmla="*/ 0 w 1790700"/>
                    <a:gd name="connsiteY0" fmla="*/ 960120 h 960120"/>
                    <a:gd name="connsiteX1" fmla="*/ 906780 w 1790700"/>
                    <a:gd name="connsiteY1" fmla="*/ 0 h 960120"/>
                    <a:gd name="connsiteX2" fmla="*/ 1790700 w 1790700"/>
                    <a:gd name="connsiteY2" fmla="*/ 960120 h 960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960120">
                      <a:moveTo>
                        <a:pt x="0" y="960120"/>
                      </a:moveTo>
                      <a:cubicBezTo>
                        <a:pt x="304165" y="480060"/>
                        <a:pt x="608330" y="0"/>
                        <a:pt x="906780" y="0"/>
                      </a:cubicBezTo>
                      <a:cubicBezTo>
                        <a:pt x="1205230" y="0"/>
                        <a:pt x="1497965" y="480060"/>
                        <a:pt x="1790700" y="960120"/>
                      </a:cubicBezTo>
                    </a:path>
                  </a:pathLst>
                </a:custGeom>
                <a:noFill/>
                <a:ln w="3175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55B04E7-F7B0-4F5C-B251-AF0CF07B3B1F}"/>
              </a:ext>
            </a:extLst>
          </p:cNvPr>
          <p:cNvGrpSpPr/>
          <p:nvPr/>
        </p:nvGrpSpPr>
        <p:grpSpPr>
          <a:xfrm>
            <a:off x="7120273" y="6313907"/>
            <a:ext cx="557632" cy="315045"/>
            <a:chOff x="7346615" y="6123558"/>
            <a:chExt cx="557632" cy="31504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8C6954-1471-4883-ADFF-A4A9A9365488}"/>
                </a:ext>
              </a:extLst>
            </p:cNvPr>
            <p:cNvSpPr/>
            <p:nvPr/>
          </p:nvSpPr>
          <p:spPr>
            <a:xfrm>
              <a:off x="7420643" y="6200117"/>
              <a:ext cx="409575" cy="161925"/>
            </a:xfrm>
            <a:prstGeom prst="rect">
              <a:avLst/>
            </a:prstGeom>
            <a:solidFill>
              <a:srgbClr val="E9AE2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D6855A5-C85C-49CE-9CA7-CBEE19BF956C}"/>
                </a:ext>
              </a:extLst>
            </p:cNvPr>
            <p:cNvSpPr/>
            <p:nvPr/>
          </p:nvSpPr>
          <p:spPr>
            <a:xfrm>
              <a:off x="7346615" y="6123558"/>
              <a:ext cx="557632" cy="315045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오답</a:t>
              </a:r>
              <a:endPara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0D55FF-E9B9-4808-9D9E-5796061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1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DATA SET 2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2EF3D5-253B-4C43-9DE5-B68ABB9B5745}"/>
              </a:ext>
            </a:extLst>
          </p:cNvPr>
          <p:cNvSpPr/>
          <p:nvPr/>
        </p:nvSpPr>
        <p:spPr>
          <a:xfrm>
            <a:off x="171566" y="4891220"/>
            <a:ext cx="8712968" cy="1568795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8A15C2-0557-40BF-93D4-A8EDFDEC6B72}"/>
              </a:ext>
            </a:extLst>
          </p:cNvPr>
          <p:cNvSpPr/>
          <p:nvPr/>
        </p:nvSpPr>
        <p:spPr>
          <a:xfrm>
            <a:off x="361794" y="5039398"/>
            <a:ext cx="7274748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SOCO data set</a:t>
            </a:r>
          </a:p>
          <a:p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멕시코의 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Metropolitan Autonomous Universiry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에서 만든 검증된 소스 코드 표절 데이터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모두 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c 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코드로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, 36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개의 코드로 구성됐으며 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개의 표절 쌍이 있다</a:t>
            </a:r>
            <a:r>
              <a:rPr lang="en-US" altLang="ko-KR" sz="14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C13254-A70B-48E9-A3F3-D905E81D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350" y="2481123"/>
            <a:ext cx="2057400" cy="1171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FD3D35-8CFB-4A3D-9F0E-99A5994D8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4"/>
          <a:stretch/>
        </p:blipFill>
        <p:spPr>
          <a:xfrm>
            <a:off x="2007553" y="3736859"/>
            <a:ext cx="5040993" cy="504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DE5E9-04B2-4936-83A0-4D058575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5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ì ì±ê½ ì ì£¼ëì ëí ì´ë¯¸ì§ ê²ìê²°ê³¼">
            <a:extLst>
              <a:ext uri="{FF2B5EF4-FFF2-40B4-BE49-F238E27FC236}">
                <a16:creationId xmlns:a16="http://schemas.microsoft.com/office/drawing/2014/main" id="{7D2CA6B5-BE61-479C-A642-BD52D638C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77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40A19B4-CDB7-4247-B089-5CD8D21C1207}"/>
              </a:ext>
            </a:extLst>
          </p:cNvPr>
          <p:cNvSpPr/>
          <p:nvPr/>
        </p:nvSpPr>
        <p:spPr>
          <a:xfrm>
            <a:off x="-1422399" y="2002601"/>
            <a:ext cx="11422743" cy="27058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BBC1B9-CED3-4519-9FF8-63EF0D60429C}"/>
              </a:ext>
            </a:extLst>
          </p:cNvPr>
          <p:cNvSpPr/>
          <p:nvPr/>
        </p:nvSpPr>
        <p:spPr>
          <a:xfrm>
            <a:off x="4572000" y="2166846"/>
            <a:ext cx="2175596" cy="2197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67" indent="-457167">
              <a:lnSpc>
                <a:spcPct val="200000"/>
              </a:lnSpc>
              <a:buAutoNum type="arabicPeriod"/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과제 목표</a:t>
            </a: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167" indent="-457167">
              <a:lnSpc>
                <a:spcPct val="200000"/>
              </a:lnSpc>
              <a:buAutoNum type="arabicPeriod"/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 소개</a:t>
            </a: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167" indent="-457167">
              <a:lnSpc>
                <a:spcPct val="200000"/>
              </a:lnSpc>
              <a:buAutoNum type="arabicPeriod"/>
            </a:pP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ADC6B2-1C6E-4B77-B055-EA2028C36996}"/>
              </a:ext>
            </a:extLst>
          </p:cNvPr>
          <p:cNvSpPr/>
          <p:nvPr/>
        </p:nvSpPr>
        <p:spPr>
          <a:xfrm>
            <a:off x="1549630" y="3133598"/>
            <a:ext cx="1845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>
                <a:latin typeface="나눔고딕" panose="020D0604000000000000" pitchFamily="50" charset="-127"/>
                <a:ea typeface="나눔고딕" panose="020D0604000000000000" pitchFamily="50" charset="-127"/>
              </a:rPr>
              <a:t>발표 순서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62939B-C23D-445D-9CAD-4757CDC4B559}"/>
              </a:ext>
            </a:extLst>
          </p:cNvPr>
          <p:cNvCxnSpPr>
            <a:cxnSpLocks/>
          </p:cNvCxnSpPr>
          <p:nvPr/>
        </p:nvCxnSpPr>
        <p:spPr>
          <a:xfrm>
            <a:off x="4046861" y="2166846"/>
            <a:ext cx="0" cy="2347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결과 평가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– DATA SET 2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E6A801A-FEE5-4683-AD24-08FF9179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11879"/>
              </p:ext>
            </p:extLst>
          </p:nvPr>
        </p:nvGraphicFramePr>
        <p:xfrm>
          <a:off x="1669885" y="2056685"/>
          <a:ext cx="5450386" cy="3534129"/>
        </p:xfrm>
        <a:graphic>
          <a:graphicData uri="http://schemas.openxmlformats.org/drawingml/2006/table">
            <a:tbl>
              <a:tblPr/>
              <a:tblGrid>
                <a:gridCol w="478732">
                  <a:extLst>
                    <a:ext uri="{9D8B030D-6E8A-4147-A177-3AD203B41FA5}">
                      <a16:colId xmlns:a16="http://schemas.microsoft.com/office/drawing/2014/main" val="562568314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552130580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435250797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3299605932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2864244145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606345031"/>
                    </a:ext>
                  </a:extLst>
                </a:gridCol>
                <a:gridCol w="828609">
                  <a:extLst>
                    <a:ext uri="{9D8B030D-6E8A-4147-A177-3AD203B41FA5}">
                      <a16:colId xmlns:a16="http://schemas.microsoft.com/office/drawing/2014/main" val="4225380046"/>
                    </a:ext>
                  </a:extLst>
                </a:gridCol>
              </a:tblGrid>
              <a:tr h="286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Jplag(.c)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Moss(.c)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걸리면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(.c)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851320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52316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67778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948345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880866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42037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49536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799832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88714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1395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07258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56268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AE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621790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8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06865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A82FF1-67DA-4282-9EF5-8D115686F4C2}"/>
              </a:ext>
            </a:extLst>
          </p:cNvPr>
          <p:cNvGrpSpPr/>
          <p:nvPr/>
        </p:nvGrpSpPr>
        <p:grpSpPr>
          <a:xfrm>
            <a:off x="7234573" y="5275769"/>
            <a:ext cx="557632" cy="315045"/>
            <a:chOff x="7346615" y="6123558"/>
            <a:chExt cx="557632" cy="3150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224B70-D060-464C-BC04-688E8F2835C5}"/>
                </a:ext>
              </a:extLst>
            </p:cNvPr>
            <p:cNvSpPr/>
            <p:nvPr/>
          </p:nvSpPr>
          <p:spPr>
            <a:xfrm>
              <a:off x="7420643" y="6200117"/>
              <a:ext cx="409575" cy="161925"/>
            </a:xfrm>
            <a:prstGeom prst="rect">
              <a:avLst/>
            </a:prstGeom>
            <a:solidFill>
              <a:srgbClr val="E9AE2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4CC688-EBE8-4B7F-A7DA-543F229EDA0D}"/>
                </a:ext>
              </a:extLst>
            </p:cNvPr>
            <p:cNvSpPr/>
            <p:nvPr/>
          </p:nvSpPr>
          <p:spPr>
            <a:xfrm>
              <a:off x="7346615" y="6123558"/>
              <a:ext cx="557632" cy="315045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오답</a:t>
              </a:r>
              <a:endPara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6B212B-E365-48CB-AA90-20866D2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1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1DC09171-E3B7-45C0-A62F-46B6D851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6" y="507447"/>
            <a:ext cx="8712968" cy="73536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과제 목표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4EFEDE0-BFB7-4AC7-8BBF-579F8374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6" y="1576051"/>
            <a:ext cx="8712968" cy="5025046"/>
          </a:xfrm>
          <a:solidFill>
            <a:srgbClr val="FFF7E1"/>
          </a:solidFill>
        </p:spPr>
        <p:txBody>
          <a:bodyPr/>
          <a:lstStyle/>
          <a:p>
            <a:pPr marL="342874" indent="-342874"/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874" indent="-342874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타 시스템보다 우수한 표절 유사도 측정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874" indent="-342874"/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웹을 통한 시스템의 편리한 접근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A3C21F-05E4-484D-9C8D-4DB48D77CBF7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E2012A-FFDA-4A5E-99EA-9210F22E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7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11F0EB1B-177D-4808-87B6-07832700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6" y="507447"/>
            <a:ext cx="8712968" cy="73536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과제 소스 코드의 특성 분석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6367C95-5EB1-46AB-BEBA-BF2A8978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6" y="1576051"/>
            <a:ext cx="8712968" cy="5025046"/>
          </a:xfrm>
          <a:solidFill>
            <a:srgbClr val="FFF7E1"/>
          </a:solidFill>
        </p:spPr>
        <p:txBody>
          <a:bodyPr/>
          <a:lstStyle/>
          <a:p>
            <a:pPr marL="342874" indent="-3428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874" indent="-342874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95%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코드가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C/C++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(2016, 2017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기준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874" indent="-342874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874" indent="-3428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소스 파일은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포함하고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874" indent="-342874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파일의 평균 크기는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3KB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150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과제에 따라 평균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라인을 초과하는 경우도 존재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62E9C-D8CB-43C5-A5D7-ABA976383E57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A0860-6D0B-4C97-82A6-F2E945DA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26414163-9039-4178-91C5-E93B4C31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6" y="507447"/>
            <a:ext cx="8712968" cy="73536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구성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8337299-A12F-46E4-99C6-4C1E9342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6" y="1576051"/>
            <a:ext cx="8712968" cy="5025046"/>
          </a:xfrm>
          <a:solidFill>
            <a:srgbClr val="FFF7E1"/>
          </a:solidFill>
        </p:spPr>
        <p:txBody>
          <a:bodyPr/>
          <a:lstStyle/>
          <a:p>
            <a:pPr marL="0" indent="0">
              <a:buNone/>
            </a:pP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67D44A-7817-4E9C-9B6C-725FBC218552}"/>
              </a:ext>
            </a:extLst>
          </p:cNvPr>
          <p:cNvGrpSpPr/>
          <p:nvPr/>
        </p:nvGrpSpPr>
        <p:grpSpPr>
          <a:xfrm>
            <a:off x="1330321" y="3078404"/>
            <a:ext cx="976123" cy="1252728"/>
            <a:chOff x="1742362" y="2076134"/>
            <a:chExt cx="976122" cy="125272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3EA48E-4917-4FF5-9AEB-712351494DBD}"/>
                </a:ext>
              </a:extLst>
            </p:cNvPr>
            <p:cNvSpPr/>
            <p:nvPr/>
          </p:nvSpPr>
          <p:spPr>
            <a:xfrm>
              <a:off x="1742362" y="2076134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9657F17-3CBC-485E-BF42-511950644E40}"/>
                </a:ext>
              </a:extLst>
            </p:cNvPr>
            <p:cNvSpPr/>
            <p:nvPr/>
          </p:nvSpPr>
          <p:spPr>
            <a:xfrm>
              <a:off x="1884094" y="2307020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6A7F2B3-46A6-49EA-AE0C-FE5F537783B2}"/>
                </a:ext>
              </a:extLst>
            </p:cNvPr>
            <p:cNvSpPr/>
            <p:nvPr/>
          </p:nvSpPr>
          <p:spPr>
            <a:xfrm>
              <a:off x="2025826" y="253790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1EF8C5D-2727-4A78-B4E8-F8243812F42C}"/>
              </a:ext>
            </a:extLst>
          </p:cNvPr>
          <p:cNvGrpSpPr/>
          <p:nvPr/>
        </p:nvGrpSpPr>
        <p:grpSpPr>
          <a:xfrm>
            <a:off x="3925858" y="3078404"/>
            <a:ext cx="1002005" cy="1252728"/>
            <a:chOff x="7179920" y="2276856"/>
            <a:chExt cx="1002005" cy="12527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2BFC64F-1FCE-4C14-8BB2-2001727A9A51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CBC848-47C0-467A-8C43-8000714987C2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841F3C3-FA49-48AD-BABE-E7C2BCEF30CA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E5B84A-E1E1-4235-8C80-666F07EEB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1039" y="3188772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33" name="오른쪽 화살표 12">
            <a:extLst>
              <a:ext uri="{FF2B5EF4-FFF2-40B4-BE49-F238E27FC236}">
                <a16:creationId xmlns:a16="http://schemas.microsoft.com/office/drawing/2014/main" id="{BA51A953-3F43-4327-AD12-29D8597A0E77}"/>
              </a:ext>
            </a:extLst>
          </p:cNvPr>
          <p:cNvSpPr/>
          <p:nvPr/>
        </p:nvSpPr>
        <p:spPr>
          <a:xfrm>
            <a:off x="2809880" y="3519268"/>
            <a:ext cx="685115" cy="44967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8A00B5-18F2-400A-973E-67E980AEA7E7}"/>
              </a:ext>
            </a:extLst>
          </p:cNvPr>
          <p:cNvSpPr/>
          <p:nvPr/>
        </p:nvSpPr>
        <p:spPr>
          <a:xfrm>
            <a:off x="2147193" y="4489211"/>
            <a:ext cx="20104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소스에서 </a:t>
            </a:r>
            <a:endParaRPr lang="en-US" altLang="ko-KR" sz="1600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program DNA </a:t>
            </a:r>
            <a:r>
              <a:rPr lang="ko-KR" altLang="en-US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r>
              <a:rPr lang="en-US" altLang="ko-KR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38CF1A-576F-4706-9741-7B28A67400F5}"/>
              </a:ext>
            </a:extLst>
          </p:cNvPr>
          <p:cNvSpPr/>
          <p:nvPr/>
        </p:nvSpPr>
        <p:spPr>
          <a:xfrm>
            <a:off x="4764707" y="4493508"/>
            <a:ext cx="23374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추출한 </a:t>
            </a:r>
            <a:r>
              <a:rPr lang="en-US" altLang="ko-KR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program DNA</a:t>
            </a:r>
            <a:r>
              <a:rPr lang="ko-KR" altLang="en-US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600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비교하여 유사도 생성</a:t>
            </a:r>
            <a:endParaRPr lang="en-US" altLang="ko-KR" sz="1600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른쪽 화살표 12">
            <a:extLst>
              <a:ext uri="{FF2B5EF4-FFF2-40B4-BE49-F238E27FC236}">
                <a16:creationId xmlns:a16="http://schemas.microsoft.com/office/drawing/2014/main" id="{F3C862E4-1D1A-499A-BEE2-4C95A8D5D53B}"/>
              </a:ext>
            </a:extLst>
          </p:cNvPr>
          <p:cNvSpPr/>
          <p:nvPr/>
        </p:nvSpPr>
        <p:spPr>
          <a:xfrm>
            <a:off x="5590899" y="3558301"/>
            <a:ext cx="685115" cy="44967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E75760-465F-4F33-8C93-779267C6699A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EFA005-D7DA-4BC1-AB08-04BCA22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560288-9536-435F-9436-E44A37B2290B}"/>
              </a:ext>
            </a:extLst>
          </p:cNvPr>
          <p:cNvSpPr/>
          <p:nvPr/>
        </p:nvSpPr>
        <p:spPr>
          <a:xfrm>
            <a:off x="158624" y="4275909"/>
            <a:ext cx="8712968" cy="2203263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AEFE79-3F9E-4508-A050-62EFB614A0B5}"/>
              </a:ext>
            </a:extLst>
          </p:cNvPr>
          <p:cNvGrpSpPr/>
          <p:nvPr/>
        </p:nvGrpSpPr>
        <p:grpSpPr>
          <a:xfrm>
            <a:off x="561067" y="2416533"/>
            <a:ext cx="976123" cy="1252728"/>
            <a:chOff x="1742362" y="2076134"/>
            <a:chExt cx="976122" cy="125272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3CE958-5BB7-4510-8ACE-F01EC6AC1995}"/>
                </a:ext>
              </a:extLst>
            </p:cNvPr>
            <p:cNvSpPr/>
            <p:nvPr/>
          </p:nvSpPr>
          <p:spPr>
            <a:xfrm>
              <a:off x="1742362" y="2076134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6192D1-4244-459A-9ECE-2D4F4B1359CA}"/>
                </a:ext>
              </a:extLst>
            </p:cNvPr>
            <p:cNvSpPr/>
            <p:nvPr/>
          </p:nvSpPr>
          <p:spPr>
            <a:xfrm>
              <a:off x="1884094" y="2307020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804CD3-20B4-4403-A191-17ACCD4D1285}"/>
                </a:ext>
              </a:extLst>
            </p:cNvPr>
            <p:cNvSpPr/>
            <p:nvPr/>
          </p:nvSpPr>
          <p:spPr>
            <a:xfrm>
              <a:off x="2025826" y="253790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56CF1-A26E-4CE4-8477-6B1F1768DD7C}"/>
              </a:ext>
            </a:extLst>
          </p:cNvPr>
          <p:cNvGrpSpPr/>
          <p:nvPr/>
        </p:nvGrpSpPr>
        <p:grpSpPr>
          <a:xfrm>
            <a:off x="3867802" y="2416533"/>
            <a:ext cx="1002005" cy="1252728"/>
            <a:chOff x="7179920" y="2276856"/>
            <a:chExt cx="1002005" cy="12527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AAC5E2-F4E9-41B3-91BF-BE655570C63D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D2E90D-D2E5-417B-AF2D-9EA4198515C4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FB17B3-541F-467B-96D5-FF6A70D2CE32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835DBA5-4E6B-4913-B7C2-EE0137E2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41725"/>
              </p:ext>
            </p:extLst>
          </p:nvPr>
        </p:nvGraphicFramePr>
        <p:xfrm>
          <a:off x="7043897" y="2526901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20" name="오른쪽 화살표 10">
            <a:extLst>
              <a:ext uri="{FF2B5EF4-FFF2-40B4-BE49-F238E27FC236}">
                <a16:creationId xmlns:a16="http://schemas.microsoft.com/office/drawing/2014/main" id="{E1FACE81-19B6-4E30-82BA-B9467A0EBB74}"/>
              </a:ext>
            </a:extLst>
          </p:cNvPr>
          <p:cNvSpPr/>
          <p:nvPr/>
        </p:nvSpPr>
        <p:spPr>
          <a:xfrm>
            <a:off x="1682036" y="3000922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1" name="오른쪽 화살표 17">
            <a:extLst>
              <a:ext uri="{FF2B5EF4-FFF2-40B4-BE49-F238E27FC236}">
                <a16:creationId xmlns:a16="http://schemas.microsoft.com/office/drawing/2014/main" id="{905B748E-D4FA-487B-84F0-0AFD32F365FA}"/>
              </a:ext>
            </a:extLst>
          </p:cNvPr>
          <p:cNvSpPr/>
          <p:nvPr/>
        </p:nvSpPr>
        <p:spPr>
          <a:xfrm>
            <a:off x="3376341" y="3000922"/>
            <a:ext cx="349729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3" name="오른쪽 화살표 14">
            <a:extLst>
              <a:ext uri="{FF2B5EF4-FFF2-40B4-BE49-F238E27FC236}">
                <a16:creationId xmlns:a16="http://schemas.microsoft.com/office/drawing/2014/main" id="{DF48C310-0828-4FD7-9774-75D4E8376B78}"/>
              </a:ext>
            </a:extLst>
          </p:cNvPr>
          <p:cNvSpPr/>
          <p:nvPr/>
        </p:nvSpPr>
        <p:spPr>
          <a:xfrm>
            <a:off x="6603687" y="3023996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4" name="오른쪽 화살표 16">
            <a:extLst>
              <a:ext uri="{FF2B5EF4-FFF2-40B4-BE49-F238E27FC236}">
                <a16:creationId xmlns:a16="http://schemas.microsoft.com/office/drawing/2014/main" id="{82912DCA-A77A-4058-9E1F-4FCDD15B235E}"/>
              </a:ext>
            </a:extLst>
          </p:cNvPr>
          <p:cNvSpPr/>
          <p:nvPr/>
        </p:nvSpPr>
        <p:spPr>
          <a:xfrm>
            <a:off x="4974934" y="3039186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8CE352BB-E500-49AE-84E2-D092FAE53D83}"/>
              </a:ext>
            </a:extLst>
          </p:cNvPr>
          <p:cNvSpPr/>
          <p:nvPr/>
        </p:nvSpPr>
        <p:spPr>
          <a:xfrm>
            <a:off x="5520025" y="2831048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모서리가 둥근 직사각형 20">
            <a:extLst>
              <a:ext uri="{FF2B5EF4-FFF2-40B4-BE49-F238E27FC236}">
                <a16:creationId xmlns:a16="http://schemas.microsoft.com/office/drawing/2014/main" id="{919BFBB5-A48A-4631-ACB7-0101BADB7CC2}"/>
              </a:ext>
            </a:extLst>
          </p:cNvPr>
          <p:cNvSpPr/>
          <p:nvPr/>
        </p:nvSpPr>
        <p:spPr>
          <a:xfrm>
            <a:off x="2201972" y="2831048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931C8-A424-485B-9DB7-A87D5008F40C}"/>
              </a:ext>
            </a:extLst>
          </p:cNvPr>
          <p:cNvSpPr/>
          <p:nvPr/>
        </p:nvSpPr>
        <p:spPr>
          <a:xfrm>
            <a:off x="5593239" y="2994968"/>
            <a:ext cx="7954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비교기</a:t>
            </a:r>
            <a:endParaRPr lang="en-US" altLang="ko-KR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54B8D5-4E19-4551-94E8-77581EB0533D}"/>
              </a:ext>
            </a:extLst>
          </p:cNvPr>
          <p:cNvSpPr/>
          <p:nvPr/>
        </p:nvSpPr>
        <p:spPr>
          <a:xfrm>
            <a:off x="2286580" y="3000764"/>
            <a:ext cx="7954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2D4DB7-2823-4FA7-B10A-7339040B19D8}"/>
              </a:ext>
            </a:extLst>
          </p:cNvPr>
          <p:cNvSpPr/>
          <p:nvPr/>
        </p:nvSpPr>
        <p:spPr>
          <a:xfrm>
            <a:off x="349018" y="4633891"/>
            <a:ext cx="50209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추출기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코드에서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program DNA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B5700-2CF6-4506-A503-C23691B3F316}"/>
              </a:ext>
            </a:extLst>
          </p:cNvPr>
          <p:cNvSpPr/>
          <p:nvPr/>
        </p:nvSpPr>
        <p:spPr>
          <a:xfrm>
            <a:off x="347465" y="5391523"/>
            <a:ext cx="57438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비교기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DNA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쌍을 비교하여 유사도 리스트를 생성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EDF56C5-C3F5-457A-B758-14A789FDE968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구성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7CC999-100D-4AD1-848D-7EDFAB36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560288-9536-435F-9436-E44A37B2290B}"/>
              </a:ext>
            </a:extLst>
          </p:cNvPr>
          <p:cNvSpPr/>
          <p:nvPr/>
        </p:nvSpPr>
        <p:spPr>
          <a:xfrm>
            <a:off x="158624" y="4275909"/>
            <a:ext cx="8712968" cy="2203263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AEFE79-3F9E-4508-A050-62EFB614A0B5}"/>
              </a:ext>
            </a:extLst>
          </p:cNvPr>
          <p:cNvGrpSpPr/>
          <p:nvPr/>
        </p:nvGrpSpPr>
        <p:grpSpPr>
          <a:xfrm>
            <a:off x="561067" y="2416533"/>
            <a:ext cx="976123" cy="1252728"/>
            <a:chOff x="1742362" y="2076134"/>
            <a:chExt cx="976122" cy="125272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3CE958-5BB7-4510-8ACE-F01EC6AC1995}"/>
                </a:ext>
              </a:extLst>
            </p:cNvPr>
            <p:cNvSpPr/>
            <p:nvPr/>
          </p:nvSpPr>
          <p:spPr>
            <a:xfrm>
              <a:off x="1742362" y="2076134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6192D1-4244-459A-9ECE-2D4F4B1359CA}"/>
                </a:ext>
              </a:extLst>
            </p:cNvPr>
            <p:cNvSpPr/>
            <p:nvPr/>
          </p:nvSpPr>
          <p:spPr>
            <a:xfrm>
              <a:off x="1884094" y="2307020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804CD3-20B4-4403-A191-17ACCD4D1285}"/>
                </a:ext>
              </a:extLst>
            </p:cNvPr>
            <p:cNvSpPr/>
            <p:nvPr/>
          </p:nvSpPr>
          <p:spPr>
            <a:xfrm>
              <a:off x="2025826" y="253790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56CF1-A26E-4CE4-8477-6B1F1768DD7C}"/>
              </a:ext>
            </a:extLst>
          </p:cNvPr>
          <p:cNvGrpSpPr/>
          <p:nvPr/>
        </p:nvGrpSpPr>
        <p:grpSpPr>
          <a:xfrm>
            <a:off x="3867802" y="2416533"/>
            <a:ext cx="1002005" cy="1252728"/>
            <a:chOff x="7179920" y="2276856"/>
            <a:chExt cx="1002005" cy="125272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AAC5E2-F4E9-41B3-91BF-BE655570C63D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D2E90D-D2E5-417B-AF2D-9EA4198515C4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EFB17B3-541F-467B-96D5-FF6A70D2CE32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835DBA5-4E6B-4913-B7C2-EE0137E2BD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3897" y="2526901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20" name="오른쪽 화살표 10">
            <a:extLst>
              <a:ext uri="{FF2B5EF4-FFF2-40B4-BE49-F238E27FC236}">
                <a16:creationId xmlns:a16="http://schemas.microsoft.com/office/drawing/2014/main" id="{E1FACE81-19B6-4E30-82BA-B9467A0EBB74}"/>
              </a:ext>
            </a:extLst>
          </p:cNvPr>
          <p:cNvSpPr/>
          <p:nvPr/>
        </p:nvSpPr>
        <p:spPr>
          <a:xfrm>
            <a:off x="1682036" y="3000922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1" name="오른쪽 화살표 17">
            <a:extLst>
              <a:ext uri="{FF2B5EF4-FFF2-40B4-BE49-F238E27FC236}">
                <a16:creationId xmlns:a16="http://schemas.microsoft.com/office/drawing/2014/main" id="{905B748E-D4FA-487B-84F0-0AFD32F365FA}"/>
              </a:ext>
            </a:extLst>
          </p:cNvPr>
          <p:cNvSpPr/>
          <p:nvPr/>
        </p:nvSpPr>
        <p:spPr>
          <a:xfrm>
            <a:off x="3376341" y="3000922"/>
            <a:ext cx="349729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3" name="오른쪽 화살표 14">
            <a:extLst>
              <a:ext uri="{FF2B5EF4-FFF2-40B4-BE49-F238E27FC236}">
                <a16:creationId xmlns:a16="http://schemas.microsoft.com/office/drawing/2014/main" id="{DF48C310-0828-4FD7-9774-75D4E8376B78}"/>
              </a:ext>
            </a:extLst>
          </p:cNvPr>
          <p:cNvSpPr/>
          <p:nvPr/>
        </p:nvSpPr>
        <p:spPr>
          <a:xfrm>
            <a:off x="6603687" y="3023996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4" name="오른쪽 화살표 16">
            <a:extLst>
              <a:ext uri="{FF2B5EF4-FFF2-40B4-BE49-F238E27FC236}">
                <a16:creationId xmlns:a16="http://schemas.microsoft.com/office/drawing/2014/main" id="{82912DCA-A77A-4058-9E1F-4FCDD15B235E}"/>
              </a:ext>
            </a:extLst>
          </p:cNvPr>
          <p:cNvSpPr/>
          <p:nvPr/>
        </p:nvSpPr>
        <p:spPr>
          <a:xfrm>
            <a:off x="4974934" y="3039186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8CE352BB-E500-49AE-84E2-D092FAE53D83}"/>
              </a:ext>
            </a:extLst>
          </p:cNvPr>
          <p:cNvSpPr/>
          <p:nvPr/>
        </p:nvSpPr>
        <p:spPr>
          <a:xfrm>
            <a:off x="5520025" y="2831048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모서리가 둥근 직사각형 20">
            <a:extLst>
              <a:ext uri="{FF2B5EF4-FFF2-40B4-BE49-F238E27FC236}">
                <a16:creationId xmlns:a16="http://schemas.microsoft.com/office/drawing/2014/main" id="{919BFBB5-A48A-4631-ACB7-0101BADB7CC2}"/>
              </a:ext>
            </a:extLst>
          </p:cNvPr>
          <p:cNvSpPr/>
          <p:nvPr/>
        </p:nvSpPr>
        <p:spPr>
          <a:xfrm>
            <a:off x="2201972" y="2831048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5931C8-A424-485B-9DB7-A87D5008F40C}"/>
              </a:ext>
            </a:extLst>
          </p:cNvPr>
          <p:cNvSpPr/>
          <p:nvPr/>
        </p:nvSpPr>
        <p:spPr>
          <a:xfrm>
            <a:off x="5593239" y="2994968"/>
            <a:ext cx="7954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비교기</a:t>
            </a:r>
            <a:endParaRPr lang="en-US" altLang="ko-KR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54B8D5-4E19-4551-94E8-77581EB0533D}"/>
              </a:ext>
            </a:extLst>
          </p:cNvPr>
          <p:cNvSpPr/>
          <p:nvPr/>
        </p:nvSpPr>
        <p:spPr>
          <a:xfrm>
            <a:off x="2286580" y="3000764"/>
            <a:ext cx="7954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2D4DB7-2823-4FA7-B10A-7339040B19D8}"/>
              </a:ext>
            </a:extLst>
          </p:cNvPr>
          <p:cNvSpPr/>
          <p:nvPr/>
        </p:nvSpPr>
        <p:spPr>
          <a:xfrm>
            <a:off x="349018" y="4633891"/>
            <a:ext cx="5623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추출기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코드에서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program DNA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어떤 기준으로 </a:t>
            </a:r>
            <a:r>
              <a:rPr lang="en-US" altLang="ko-KR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DNA</a:t>
            </a:r>
            <a:r>
              <a:rPr lang="ko-KR" altLang="en-US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추출할 것인가</a:t>
            </a:r>
            <a:r>
              <a:rPr lang="en-US" altLang="ko-KR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b="1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5B5700-2CF6-4506-A503-C23691B3F316}"/>
              </a:ext>
            </a:extLst>
          </p:cNvPr>
          <p:cNvSpPr/>
          <p:nvPr/>
        </p:nvSpPr>
        <p:spPr>
          <a:xfrm>
            <a:off x="347465" y="5391523"/>
            <a:ext cx="6336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비교기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DNA </a:t>
            </a:r>
            <a:r>
              <a:rPr lang="ko-KR" altLang="en-US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쌍을 비교하여 유사도 리스트를 생성</a:t>
            </a:r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>
                <a:ln w="0"/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en-US" altLang="ko-KR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DNA</a:t>
            </a:r>
            <a:r>
              <a:rPr lang="ko-KR" altLang="en-US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쌍을 어떻게 비교하여 점수를 낼 것인가</a:t>
            </a:r>
            <a:r>
              <a:rPr lang="en-US" altLang="ko-KR">
                <a:ln w="0"/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b="1">
              <a:ln w="0"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EDF56C5-C3F5-457A-B758-14A789FDE968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시스템 전체 구성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C9983E-5E36-484D-B594-8752D08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59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2DED8C-FC44-4520-B896-219078379457}"/>
              </a:ext>
            </a:extLst>
          </p:cNvPr>
          <p:cNvSpPr/>
          <p:nvPr/>
        </p:nvSpPr>
        <p:spPr>
          <a:xfrm>
            <a:off x="158624" y="1541418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8CEDE48-EC2D-48BA-ABEF-89C49FD717CE}"/>
              </a:ext>
            </a:extLst>
          </p:cNvPr>
          <p:cNvGrpSpPr/>
          <p:nvPr/>
        </p:nvGrpSpPr>
        <p:grpSpPr>
          <a:xfrm>
            <a:off x="1656044" y="2601604"/>
            <a:ext cx="6024419" cy="2217155"/>
            <a:chOff x="3260282" y="3060545"/>
            <a:chExt cx="5786788" cy="174917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8B37F0-43F0-4902-851A-9F98C79C995C}"/>
                </a:ext>
              </a:extLst>
            </p:cNvPr>
            <p:cNvSpPr/>
            <p:nvPr/>
          </p:nvSpPr>
          <p:spPr>
            <a:xfrm>
              <a:off x="3260282" y="3060545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</a:rPr>
                <a:t>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6AE8515-9D5D-4B8D-BE2A-11043AFDAFAC}"/>
                </a:ext>
              </a:extLst>
            </p:cNvPr>
            <p:cNvSpPr/>
            <p:nvPr/>
          </p:nvSpPr>
          <p:spPr>
            <a:xfrm>
              <a:off x="3449258" y="3368393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</a:rPr>
                <a:t>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E2E55D-2615-4330-913E-2636D537E03B}"/>
                </a:ext>
              </a:extLst>
            </p:cNvPr>
            <p:cNvSpPr/>
            <p:nvPr/>
          </p:nvSpPr>
          <p:spPr>
            <a:xfrm>
              <a:off x="7711064" y="3139412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E9A8580-E044-4C10-A3C5-E92FAB50EE46}"/>
                </a:ext>
              </a:extLst>
            </p:cNvPr>
            <p:cNvSpPr/>
            <p:nvPr/>
          </p:nvSpPr>
          <p:spPr>
            <a:xfrm>
              <a:off x="7900040" y="3447260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A18E9C3-37B6-47ED-B834-8FA22D5B0F4D}"/>
                </a:ext>
              </a:extLst>
            </p:cNvPr>
            <p:cNvSpPr/>
            <p:nvPr/>
          </p:nvSpPr>
          <p:spPr>
            <a:xfrm>
              <a:off x="3638234" y="3676241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 err="1">
                  <a:solidFill>
                    <a:schemeClr val="tx1"/>
                  </a:solidFill>
                </a:rPr>
                <a:t>Prog</a:t>
              </a:r>
              <a:r>
                <a:rPr lang="en-US" altLang="ko-KR" sz="1351" dirty="0">
                  <a:solidFill>
                    <a:schemeClr val="tx1"/>
                  </a:solidFill>
                </a:rPr>
                <a:t>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7509657-DB93-4314-9686-C4798E271324}"/>
                </a:ext>
              </a:extLst>
            </p:cNvPr>
            <p:cNvSpPr/>
            <p:nvPr/>
          </p:nvSpPr>
          <p:spPr>
            <a:xfrm>
              <a:off x="8123526" y="3755108"/>
              <a:ext cx="923544" cy="1054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61" name="오른쪽 화살표 10">
              <a:extLst>
                <a:ext uri="{FF2B5EF4-FFF2-40B4-BE49-F238E27FC236}">
                  <a16:creationId xmlns:a16="http://schemas.microsoft.com/office/drawing/2014/main" id="{AF40EE4E-1B9B-49CE-94BC-CFBF736005FE}"/>
                </a:ext>
              </a:extLst>
            </p:cNvPr>
            <p:cNvSpPr/>
            <p:nvPr/>
          </p:nvSpPr>
          <p:spPr>
            <a:xfrm>
              <a:off x="4722659" y="3863086"/>
              <a:ext cx="479508" cy="304800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62" name="오른쪽 화살표 11">
              <a:extLst>
                <a:ext uri="{FF2B5EF4-FFF2-40B4-BE49-F238E27FC236}">
                  <a16:creationId xmlns:a16="http://schemas.microsoft.com/office/drawing/2014/main" id="{BB04AC79-9DE5-4B68-8FFC-E7908DEC8BF8}"/>
                </a:ext>
              </a:extLst>
            </p:cNvPr>
            <p:cNvSpPr/>
            <p:nvPr/>
          </p:nvSpPr>
          <p:spPr>
            <a:xfrm>
              <a:off x="7039786" y="3863086"/>
              <a:ext cx="466305" cy="304800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12">
              <a:extLst>
                <a:ext uri="{FF2B5EF4-FFF2-40B4-BE49-F238E27FC236}">
                  <a16:creationId xmlns:a16="http://schemas.microsoft.com/office/drawing/2014/main" id="{33D845FB-838B-480B-B3E4-4A6EB3B1B5AD}"/>
                </a:ext>
              </a:extLst>
            </p:cNvPr>
            <p:cNvSpPr/>
            <p:nvPr/>
          </p:nvSpPr>
          <p:spPr>
            <a:xfrm>
              <a:off x="5368501" y="3475807"/>
              <a:ext cx="1468795" cy="103822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56AC62-66CE-4F31-9814-C48B242A61A6}"/>
              </a:ext>
            </a:extLst>
          </p:cNvPr>
          <p:cNvSpPr/>
          <p:nvPr/>
        </p:nvSpPr>
        <p:spPr>
          <a:xfrm>
            <a:off x="4062003" y="3599488"/>
            <a:ext cx="11067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추출기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F38FFD-A448-4360-A3A6-7C5A12B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DC73FD-6D2A-467C-8131-F732E8CD8A1D}"/>
              </a:ext>
            </a:extLst>
          </p:cNvPr>
          <p:cNvSpPr/>
          <p:nvPr/>
        </p:nvSpPr>
        <p:spPr>
          <a:xfrm>
            <a:off x="-29028" y="-30769"/>
            <a:ext cx="9303657" cy="393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2DED8C-FC44-4520-B896-219078379457}"/>
              </a:ext>
            </a:extLst>
          </p:cNvPr>
          <p:cNvSpPr/>
          <p:nvPr/>
        </p:nvSpPr>
        <p:spPr>
          <a:xfrm>
            <a:off x="158624" y="1541418"/>
            <a:ext cx="8712968" cy="5033554"/>
          </a:xfrm>
          <a:prstGeom prst="rect">
            <a:avLst/>
          </a:prstGeom>
          <a:solidFill>
            <a:srgbClr val="FFF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52A1914-B4E1-4B5D-85DA-D2AC916E20E3}"/>
              </a:ext>
            </a:extLst>
          </p:cNvPr>
          <p:cNvSpPr txBox="1">
            <a:spLocks/>
          </p:cNvSpPr>
          <p:nvPr/>
        </p:nvSpPr>
        <p:spPr>
          <a:xfrm>
            <a:off x="171566" y="507447"/>
            <a:ext cx="8712968" cy="73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추출기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87A5FD-B2CB-4ACF-9EC5-7D9208749587}"/>
              </a:ext>
            </a:extLst>
          </p:cNvPr>
          <p:cNvSpPr/>
          <p:nvPr/>
        </p:nvSpPr>
        <p:spPr>
          <a:xfrm>
            <a:off x="4062003" y="3338220"/>
            <a:ext cx="11067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148AF-D79B-4AD9-B63F-E9FCC0A6A57E}"/>
              </a:ext>
            </a:extLst>
          </p:cNvPr>
          <p:cNvSpPr txBox="1"/>
          <p:nvPr/>
        </p:nvSpPr>
        <p:spPr>
          <a:xfrm>
            <a:off x="1103293" y="5373871"/>
            <a:ext cx="69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10X10" panose="020D0604000000000000" pitchFamily="50" charset="-127"/>
                <a:ea typeface="10X10" panose="020D0604000000000000" pitchFamily="50" charset="-127"/>
              </a:rPr>
              <a:t>fibo.</a:t>
            </a:r>
            <a:r>
              <a:rPr lang="en-US" altLang="ko-KR" sz="1600" b="1" dirty="0">
                <a:latin typeface="10X10" panose="020D0604000000000000" pitchFamily="50" charset="-127"/>
                <a:ea typeface="10X10" panose="020D0604000000000000" pitchFamily="50" charset="-127"/>
              </a:rPr>
              <a:t>c</a:t>
            </a:r>
            <a:endParaRPr lang="ko-KR" altLang="en-US" sz="1600" b="1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C2A7D-B225-444A-B5AD-7C0C9296F3B4}"/>
              </a:ext>
            </a:extLst>
          </p:cNvPr>
          <p:cNvSpPr txBox="1"/>
          <p:nvPr/>
        </p:nvSpPr>
        <p:spPr>
          <a:xfrm>
            <a:off x="6280294" y="3348924"/>
            <a:ext cx="2860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#Y#TYPE#printf#5#scanf#12</a:t>
            </a:r>
          </a:p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#printf#12#Y#IF#5#N#RET#N</a:t>
            </a:r>
          </a:p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#ELSE#5#N#RET#N#ELSE#RET</a:t>
            </a:r>
          </a:p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#RE1#9#N#8#RE1#9#N#Z#RET</a:t>
            </a:r>
          </a:p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#N#Z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7057F-1D85-4E2D-99EB-59AB78BFD4F0}"/>
              </a:ext>
            </a:extLst>
          </p:cNvPr>
          <p:cNvSpPr txBox="1"/>
          <p:nvPr/>
        </p:nvSpPr>
        <p:spPr>
          <a:xfrm>
            <a:off x="6641393" y="5035317"/>
            <a:ext cx="153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10X10" panose="020D0604000000000000" pitchFamily="50" charset="-127"/>
                <a:ea typeface="10X10" panose="020D0604000000000000" pitchFamily="50" charset="-127"/>
              </a:rPr>
              <a:t>Program DNA</a:t>
            </a:r>
            <a:endParaRPr lang="ko-KR" altLang="en-US" sz="1600" b="1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76E0A411-007C-4039-9688-BB1409993F3E}"/>
              </a:ext>
            </a:extLst>
          </p:cNvPr>
          <p:cNvSpPr/>
          <p:nvPr/>
        </p:nvSpPr>
        <p:spPr>
          <a:xfrm>
            <a:off x="3850836" y="3127968"/>
            <a:ext cx="1529110" cy="13159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6C7C76-24DE-48F0-9D86-5838B093F525}"/>
              </a:ext>
            </a:extLst>
          </p:cNvPr>
          <p:cNvSpPr/>
          <p:nvPr/>
        </p:nvSpPr>
        <p:spPr>
          <a:xfrm>
            <a:off x="4062003" y="3599488"/>
            <a:ext cx="11067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b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6B1C6A13-E825-4CAA-9356-1F97025516FD}"/>
              </a:ext>
            </a:extLst>
          </p:cNvPr>
          <p:cNvSpPr/>
          <p:nvPr/>
        </p:nvSpPr>
        <p:spPr>
          <a:xfrm>
            <a:off x="3178473" y="3618862"/>
            <a:ext cx="499199" cy="38634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31" name="오른쪽 화살표 11">
            <a:extLst>
              <a:ext uri="{FF2B5EF4-FFF2-40B4-BE49-F238E27FC236}">
                <a16:creationId xmlns:a16="http://schemas.microsoft.com/office/drawing/2014/main" id="{910920E4-7CD5-46C1-8A63-85C693EBF8CD}"/>
              </a:ext>
            </a:extLst>
          </p:cNvPr>
          <p:cNvSpPr/>
          <p:nvPr/>
        </p:nvSpPr>
        <p:spPr>
          <a:xfrm>
            <a:off x="5590751" y="3618862"/>
            <a:ext cx="485454" cy="386348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1A7088-7D0A-449E-A8C0-CB990989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2F3-7F0C-4C24-9789-9EDCDAEA6F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FCECDD-0649-4AB7-9088-28DE42B3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4" y="2475333"/>
            <a:ext cx="2671322" cy="24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1295</Words>
  <Application>Microsoft Office PowerPoint</Application>
  <PresentationFormat>화면 슬라이드 쇼(4:3)</PresentationFormat>
  <Paragraphs>683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10X10</vt:lpstr>
      <vt:lpstr>210 나무고딕 B</vt:lpstr>
      <vt:lpstr>나눔고딕</vt:lpstr>
      <vt:lpstr>나눔고딕 ExtraBold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1. 과제 목표</vt:lpstr>
      <vt:lpstr>2.1 알고리즘 과제 소스 코드의 특성 분석</vt:lpstr>
      <vt:lpstr>2.1 시스템 전체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한 성혜</cp:lastModifiedBy>
  <cp:revision>39</cp:revision>
  <dcterms:created xsi:type="dcterms:W3CDTF">2018-04-24T13:36:24Z</dcterms:created>
  <dcterms:modified xsi:type="dcterms:W3CDTF">2018-08-27T13:09:39Z</dcterms:modified>
</cp:coreProperties>
</file>