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77" r:id="rId9"/>
    <p:sldId id="279" r:id="rId10"/>
    <p:sldId id="278" r:id="rId11"/>
    <p:sldId id="265" r:id="rId12"/>
    <p:sldId id="266" r:id="rId13"/>
    <p:sldId id="267" r:id="rId14"/>
    <p:sldId id="268" r:id="rId15"/>
    <p:sldId id="271" r:id="rId16"/>
    <p:sldId id="260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a옛날사진관3" panose="02020600000000000000" pitchFamily="18" charset="-127"/>
      <p:regular r:id="rId21"/>
    </p:embeddedFont>
    <p:embeddedFont>
      <p:font typeface="10X10" panose="020D0604000000000000" pitchFamily="50" charset="-127"/>
      <p:regular r:id="rId22"/>
    </p:embeddedFont>
    <p:embeddedFont>
      <p:font typeface="제주한라산" panose="02000300000000000000" pitchFamily="2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CCC1D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37" autoAdjust="0"/>
  </p:normalViewPr>
  <p:slideViewPr>
    <p:cSldViewPr showGuides="1">
      <p:cViewPr varScale="1">
        <p:scale>
          <a:sx n="57" d="100"/>
          <a:sy n="57" d="100"/>
        </p:scale>
        <p:origin x="146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13FE0-44EE-4919-8347-CAAB28341D0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02A02-FCDD-42C7-A5AB-44690B95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8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저희의 목표는 이거다</a:t>
            </a: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91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타 시스템이 잡아내지 못하는 표절 수법을 우리는 잡아낸다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 시스템은 다음과 같다</a:t>
            </a:r>
            <a:r>
              <a:rPr lang="en-US" altLang="ko-KR"/>
              <a:t>. </a:t>
            </a:r>
            <a:r>
              <a:rPr lang="ko-KR" altLang="en-US"/>
              <a:t>표절을 체크할 사용다는 다량의 소스코드가 담긴 </a:t>
            </a:r>
            <a:r>
              <a:rPr lang="en-US" altLang="ko-KR"/>
              <a:t>zip</a:t>
            </a:r>
            <a:r>
              <a:rPr lang="ko-KR" altLang="en-US"/>
              <a:t>파일을 웹을 통해 업로드 하면 유사도를 계산하고 웹을 통해 이를 시각화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3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유사도의 계산은 다음의 추출지</a:t>
            </a:r>
            <a:r>
              <a:rPr lang="en-US" altLang="ko-KR"/>
              <a:t>, </a:t>
            </a:r>
            <a:r>
              <a:rPr lang="ko-KR" altLang="en-US"/>
              <a:t>비교기 두가지 단계를 거칩니다</a:t>
            </a:r>
            <a:r>
              <a:rPr lang="en-US" altLang="ko-KR"/>
              <a:t>. </a:t>
            </a:r>
            <a:r>
              <a:rPr lang="ko-KR" altLang="en-US"/>
              <a:t>추출기에서는 소스 코드를 요약하는 프로그램</a:t>
            </a:r>
            <a:r>
              <a:rPr lang="en-US" altLang="ko-KR"/>
              <a:t>DNA</a:t>
            </a:r>
            <a:r>
              <a:rPr lang="ko-KR" altLang="en-US"/>
              <a:t>를 생성하며 비교기 에서는 알고리즈을 통해 유사도를 계산합니다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1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프로그램</a:t>
            </a:r>
            <a:r>
              <a:rPr lang="en-US" altLang="ko-KR"/>
              <a:t>DNA</a:t>
            </a:r>
            <a:r>
              <a:rPr lang="ko-KR" altLang="en-US"/>
              <a:t>를 생성하는 추출기는 </a:t>
            </a:r>
            <a:r>
              <a:rPr lang="en-US" altLang="ko-KR"/>
              <a:t>lexer</a:t>
            </a:r>
            <a:r>
              <a:rPr lang="ko-KR" altLang="en-US"/>
              <a:t>와 </a:t>
            </a:r>
            <a:r>
              <a:rPr lang="en-US" altLang="ko-KR"/>
              <a:t>sequencer</a:t>
            </a:r>
            <a:r>
              <a:rPr lang="ko-KR" altLang="en-US"/>
              <a:t>를 거쳐  </a:t>
            </a:r>
            <a:r>
              <a:rPr lang="en-US" altLang="ko-KR"/>
              <a:t>DNA</a:t>
            </a:r>
            <a:r>
              <a:rPr lang="ko-KR" altLang="en-US"/>
              <a:t>를 만들어 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2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렉서에서는 다음의 과정을 통해  소스코드를 토큰으로 변환합니다</a:t>
            </a:r>
            <a:r>
              <a:rPr lang="en-US" altLang="ko-KR"/>
              <a:t>~</a:t>
            </a:r>
          </a:p>
          <a:p>
            <a:r>
              <a:rPr lang="ko-KR" altLang="en-US"/>
              <a:t>설명설명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0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시퀀스 에서는 앞에서 렉서가 만들어낸 토큰을 함수 호출 순서에 유의하여 최종의 프로그램 </a:t>
            </a:r>
            <a:r>
              <a:rPr lang="en-US" altLang="ko-KR"/>
              <a:t>dna</a:t>
            </a:r>
            <a:r>
              <a:rPr lang="ko-KR" altLang="en-US"/>
              <a:t>를 만듭니다</a:t>
            </a:r>
            <a:endParaRPr lang="en-US" altLang="ko-KR"/>
          </a:p>
          <a:p>
            <a:r>
              <a:rPr lang="ko-KR" altLang="en-US"/>
              <a:t>설명설명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9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이거는 빼도 될듯</a:t>
            </a:r>
            <a:r>
              <a:rPr lang="en-US" altLang="ko-KR"/>
              <a:t>! </a:t>
            </a:r>
            <a:r>
              <a:rPr lang="ko-KR" altLang="en-US"/>
              <a:t>고민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2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알고리즘은 최대 문자열 추출에 많이 사용되는 </a:t>
            </a:r>
            <a:r>
              <a:rPr lang="en-US" altLang="ko-KR"/>
              <a:t>lcs</a:t>
            </a:r>
            <a:r>
              <a:rPr lang="ko-KR" altLang="en-US"/>
              <a:t>알고리즘을 사용했습니다</a:t>
            </a:r>
            <a:r>
              <a:rPr lang="en-US" altLang="ko-KR"/>
              <a:t>. </a:t>
            </a:r>
            <a:r>
              <a:rPr lang="ko-KR" altLang="en-US"/>
              <a:t>여기에 한페이지 더 넣을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그리고 토큰 빈도 가중치 기법을 적용해서 더 정확도를 높혔다</a:t>
            </a:r>
            <a:r>
              <a:rPr lang="en-US" altLang="ko-KR"/>
              <a:t>. </a:t>
            </a:r>
            <a:r>
              <a:rPr lang="ko-KR" altLang="en-US"/>
              <a:t>이 기법도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E1D0-FD2D-4E8D-9020-72D6E1C47DB1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4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59C6-FBFD-4AFE-B950-7752C42D9214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0621-8CAD-4397-81EA-94AB7D95DF30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63EA-681B-4656-A090-E0D5648637F0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1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FA9B-5D65-49F9-96CC-2F89F2AB0B5B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0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4F1C-1955-454B-B406-433DE6B5309E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2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06DE-2DCA-4DD5-B506-22C4EDC35365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9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2623-602C-4CC9-B45B-5F8F0F279A77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027C-0199-4850-A461-F8592D4E31A9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4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3BC4-9CAA-4860-8B9A-75EDA922039A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2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90DA-1C58-49CB-B149-4EB477E8C9F9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6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811B-0AD1-4D82-A8BB-DD30CF8D8E3A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6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64.125.34.209:3005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EF28AED2-CB3F-4EB8-ACD6-47B2D42C7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" b="-1"/>
          <a:stretch/>
        </p:blipFill>
        <p:spPr bwMode="auto">
          <a:xfrm>
            <a:off x="4672251" y="1705179"/>
            <a:ext cx="4148221" cy="37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3563888" y="1916832"/>
            <a:ext cx="1296144" cy="1008112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04" y="1938928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명탐정 한이</a:t>
            </a:r>
            <a:endParaRPr lang="en-US" altLang="ko-KR" sz="5400" spc="-150" dirty="0">
              <a:ln w="3175">
                <a:solidFill>
                  <a:schemeClr val="accent1">
                    <a:lumMod val="75000"/>
                  </a:schemeClr>
                </a:solidFill>
              </a:ln>
              <a:solidFill>
                <a:srgbClr val="0070C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0" y="1916832"/>
            <a:ext cx="3563888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02" y="6021288"/>
            <a:ext cx="3316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알고리즘 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&amp; 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 공학 연구실</a:t>
            </a:r>
            <a:endParaRPr lang="en-US" altLang="ko-KR" sz="2000" spc="-15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rgbClr val="00206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[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달려라 한이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] 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이하원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한성혜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ko-KR" altLang="en-US" sz="20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1085835"/>
            <a:ext cx="2951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소스 코드 표절 탐지 및</a:t>
            </a:r>
            <a:endParaRPr lang="en-US" altLang="ko-KR" sz="2400" spc="-150">
              <a:ln w="3175">
                <a:solidFill>
                  <a:schemeClr val="bg1">
                    <a:lumMod val="85000"/>
                  </a:schemeClr>
                </a:solidFill>
              </a:ln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추적 시스템</a:t>
            </a:r>
            <a:endParaRPr lang="ko-KR" altLang="en-US" sz="4000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F732AC-A596-4695-9FF7-123B402F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fld>
            <a:endParaRPr lang="ko-KR" altLang="en-US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9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F725A-F68D-4122-AC64-E93D79FD7BF6}"/>
              </a:ext>
            </a:extLst>
          </p:cNvPr>
          <p:cNvSpPr/>
          <p:nvPr/>
        </p:nvSpPr>
        <p:spPr>
          <a:xfrm>
            <a:off x="5864599" y="2064925"/>
            <a:ext cx="397201" cy="306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F9665D-8E6A-43EF-B212-294F81B27CF4}"/>
              </a:ext>
            </a:extLst>
          </p:cNvPr>
          <p:cNvSpPr/>
          <p:nvPr/>
        </p:nvSpPr>
        <p:spPr>
          <a:xfrm>
            <a:off x="3923928" y="1630906"/>
            <a:ext cx="397201" cy="285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7794-7385-437C-A0C3-5407FE7F2435}"/>
              </a:ext>
            </a:extLst>
          </p:cNvPr>
          <p:cNvSpPr/>
          <p:nvPr/>
        </p:nvSpPr>
        <p:spPr>
          <a:xfrm>
            <a:off x="4860032" y="4273004"/>
            <a:ext cx="518862" cy="326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308610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439B0C-7F8F-45AA-A0F6-9EA3260A5F6B}"/>
              </a:ext>
            </a:extLst>
          </p:cNvPr>
          <p:cNvGrpSpPr/>
          <p:nvPr/>
        </p:nvGrpSpPr>
        <p:grpSpPr>
          <a:xfrm>
            <a:off x="2627784" y="5464362"/>
            <a:ext cx="1087293" cy="523345"/>
            <a:chOff x="3894992" y="3534506"/>
            <a:chExt cx="1087293" cy="523345"/>
          </a:xfrm>
        </p:grpSpPr>
        <p:sp>
          <p:nvSpPr>
            <p:cNvPr id="29" name="오른쪽 화살표 7">
              <a:extLst>
                <a:ext uri="{FF2B5EF4-FFF2-40B4-BE49-F238E27FC236}">
                  <a16:creationId xmlns:a16="http://schemas.microsoft.com/office/drawing/2014/main" id="{04F4D778-9A90-47FA-ACA2-3B0779785037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ko-KR" altLang="en-US" sz="1351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5AB538-F62C-417A-B028-6CE36ADA9DD8}"/>
                </a:ext>
              </a:extLst>
            </p:cNvPr>
            <p:cNvSpPr/>
            <p:nvPr/>
          </p:nvSpPr>
          <p:spPr>
            <a:xfrm>
              <a:off x="4042638" y="3623753"/>
              <a:ext cx="77130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b="1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Lexer</a:t>
              </a:r>
              <a:endParaRPr lang="en-US" altLang="ko-KR" b="1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6F42-09C1-40D3-800D-753E0C92AD3F}"/>
              </a:ext>
            </a:extLst>
          </p:cNvPr>
          <p:cNvSpPr/>
          <p:nvPr/>
        </p:nvSpPr>
        <p:spPr>
          <a:xfrm>
            <a:off x="3795402" y="1320194"/>
            <a:ext cx="31693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$fibo{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#IF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#RET  @fibo  #9 #N  #8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@fibo  #9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  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}  </a:t>
            </a: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$main{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@scanf  #12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@printf  #12  </a:t>
            </a:r>
            <a:r>
              <a:rPr lang="en-US" altLang="ko-KR" sz="1600" b="1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@fibo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#RET  #N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  }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5A6F57-6511-4D9C-8852-3BCEC52A81F8}"/>
              </a:ext>
            </a:extLst>
          </p:cNvPr>
          <p:cNvSpPr/>
          <p:nvPr/>
        </p:nvSpPr>
        <p:spPr>
          <a:xfrm>
            <a:off x="6747338" y="1510905"/>
            <a:ext cx="20162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#TYPE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#TYPE #scanf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#12 #printf  #12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#IF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#RET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#RE1 #9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#N #8 #RE1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#9 #N #Z 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#Z 0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85CDA-6611-4FBA-8E4D-C6172AF391E7}"/>
              </a:ext>
            </a:extLst>
          </p:cNvPr>
          <p:cNvSpPr/>
          <p:nvPr/>
        </p:nvSpPr>
        <p:spPr>
          <a:xfrm>
            <a:off x="582307" y="1330890"/>
            <a:ext cx="3368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fibo(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num){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+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pc="-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scanf("%d",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printf("%d",fibo(num));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A21338-D2F4-4A2F-8860-019D37D9FEF4}"/>
              </a:ext>
            </a:extLst>
          </p:cNvPr>
          <p:cNvGrpSpPr/>
          <p:nvPr/>
        </p:nvGrpSpPr>
        <p:grpSpPr>
          <a:xfrm>
            <a:off x="5903485" y="5476602"/>
            <a:ext cx="1116787" cy="523345"/>
            <a:chOff x="3865498" y="3534506"/>
            <a:chExt cx="1116787" cy="523345"/>
          </a:xfrm>
        </p:grpSpPr>
        <p:sp>
          <p:nvSpPr>
            <p:cNvPr id="39" name="오른쪽 화살표 7">
              <a:extLst>
                <a:ext uri="{FF2B5EF4-FFF2-40B4-BE49-F238E27FC236}">
                  <a16:creationId xmlns:a16="http://schemas.microsoft.com/office/drawing/2014/main" id="{A8E0C191-7B2A-4D2A-8F4E-B97DFAAC63D5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4056BD1-CF42-434A-9855-A97396029B53}"/>
                </a:ext>
              </a:extLst>
            </p:cNvPr>
            <p:cNvSpPr/>
            <p:nvPr/>
          </p:nvSpPr>
          <p:spPr>
            <a:xfrm>
              <a:off x="3865498" y="3623752"/>
              <a:ext cx="110799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atin typeface="10X10" panose="020D0604000000000000" pitchFamily="50" charset="-127"/>
                  <a:ea typeface="10X10" panose="020D0604000000000000" pitchFamily="50" charset="-127"/>
                </a:rPr>
                <a:t>Sequence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79AEE9-4D0B-41AB-A724-E7255EFCCDD8}"/>
              </a:ext>
            </a:extLst>
          </p:cNvPr>
          <p:cNvSpPr/>
          <p:nvPr/>
        </p:nvSpPr>
        <p:spPr>
          <a:xfrm>
            <a:off x="1604899" y="2891186"/>
            <a:ext cx="2838543" cy="574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정규식을 통한 토큰 생성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C9C5E7-CEEB-4E38-A1B1-45C99B773C68}"/>
              </a:ext>
            </a:extLst>
          </p:cNvPr>
          <p:cNvSpPr/>
          <p:nvPr/>
        </p:nvSpPr>
        <p:spPr>
          <a:xfrm>
            <a:off x="4916907" y="2930475"/>
            <a:ext cx="2838543" cy="574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함수 실행 순서에 따른 </a:t>
            </a:r>
            <a:r>
              <a:rPr lang="en-US" altLang="ko-KR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DNA </a:t>
            </a:r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생성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3304110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계산 알고리즘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4D2EEC-2500-4839-BF9A-ED2FAB3ECACE}"/>
              </a:ext>
            </a:extLst>
          </p:cNvPr>
          <p:cNvGrpSpPr/>
          <p:nvPr/>
        </p:nvGrpSpPr>
        <p:grpSpPr>
          <a:xfrm>
            <a:off x="1547664" y="1928265"/>
            <a:ext cx="1505821" cy="1882609"/>
            <a:chOff x="7179920" y="2276856"/>
            <a:chExt cx="1002005" cy="12527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13CE57-96C5-4A45-8585-0A27262007EF}"/>
                </a:ext>
              </a:extLst>
            </p:cNvPr>
            <p:cNvSpPr/>
            <p:nvPr/>
          </p:nvSpPr>
          <p:spPr>
            <a:xfrm>
              <a:off x="7179920" y="227685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DNA </a:t>
              </a:r>
              <a:r>
                <a:rPr lang="en-US" altLang="ko-KR" sz="2400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1</a:t>
              </a: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  <a:p>
              <a:pPr algn="ctr"/>
              <a:endParaRPr lang="ko-KR" altLang="en-US" sz="2400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13E8AB-A49F-404B-88D9-D5335224710F}"/>
                </a:ext>
              </a:extLst>
            </p:cNvPr>
            <p:cNvSpPr/>
            <p:nvPr/>
          </p:nvSpPr>
          <p:spPr>
            <a:xfrm>
              <a:off x="7321652" y="2511322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DNA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9B79C8F-BAE3-4A5D-A35D-9C8B635303F7}"/>
                </a:ext>
              </a:extLst>
            </p:cNvPr>
            <p:cNvSpPr/>
            <p:nvPr/>
          </p:nvSpPr>
          <p:spPr>
            <a:xfrm>
              <a:off x="7489267" y="2738628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DNA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 descr="LCS ìê³ ë¦¬ì¦ì ëí ì´ë¯¸ì§ ê²ìê²°ê³¼">
            <a:extLst>
              <a:ext uri="{FF2B5EF4-FFF2-40B4-BE49-F238E27FC236}">
                <a16:creationId xmlns:a16="http://schemas.microsoft.com/office/drawing/2014/main" id="{CCAFCA4A-B74D-4BB9-A7DC-105F706A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17" y="1268760"/>
            <a:ext cx="4795773" cy="38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F3ECBC-3FD3-4BB6-A2CF-560DA22EBA9F}"/>
              </a:ext>
            </a:extLst>
          </p:cNvPr>
          <p:cNvSpPr/>
          <p:nvPr/>
        </p:nvSpPr>
        <p:spPr>
          <a:xfrm>
            <a:off x="845918" y="4121604"/>
            <a:ext cx="32029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10X10" panose="020D0604000000000000" pitchFamily="50" charset="-127"/>
                <a:ea typeface="10X10" panose="020D0604000000000000" pitchFamily="50" charset="-127"/>
              </a:rPr>
              <a:t>#Y#TYPE#TYPE#scanf#12#printf</a:t>
            </a:r>
          </a:p>
          <a:p>
            <a:r>
              <a:rPr lang="en-US" altLang="ko-KR" sz="1600">
                <a:latin typeface="10X10" panose="020D0604000000000000" pitchFamily="50" charset="-127"/>
                <a:ea typeface="10X10" panose="020D0604000000000000" pitchFamily="50" charset="-127"/>
              </a:rPr>
              <a:t>#12#Y#IF#5#N#RET#N#ELSE#5#N</a:t>
            </a:r>
          </a:p>
          <a:p>
            <a:r>
              <a:rPr lang="en-US" altLang="ko-KR" sz="1600">
                <a:latin typeface="10X10" panose="020D0604000000000000" pitchFamily="50" charset="-127"/>
                <a:ea typeface="10X10" panose="020D0604000000000000" pitchFamily="50" charset="-127"/>
              </a:rPr>
              <a:t>#RET#N#ELSE#RET#RE1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70DFE-D873-4860-9673-C53C62F0B2D2}"/>
              </a:ext>
            </a:extLst>
          </p:cNvPr>
          <p:cNvSpPr/>
          <p:nvPr/>
        </p:nvSpPr>
        <p:spPr>
          <a:xfrm>
            <a:off x="1486057" y="5517232"/>
            <a:ext cx="6547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[ LCS </a:t>
            </a:r>
            <a:r>
              <a:rPr lang="ko-KR" altLang="en-US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알고리즘을 통한 유사도 계산 </a:t>
            </a:r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B353DF-1BE2-4899-B953-606B8868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AC43A4-DFF2-48B2-B7CF-9D04C1896D3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031BB8-4A6C-4E4C-A050-86D91C754BE6}"/>
              </a:ext>
            </a:extLst>
          </p:cNvPr>
          <p:cNvSpPr/>
          <p:nvPr/>
        </p:nvSpPr>
        <p:spPr>
          <a:xfrm>
            <a:off x="2595649" y="5884490"/>
            <a:ext cx="312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Apple SD Gothic Neo"/>
              </a:rPr>
              <a:t>Longest Common Subsequence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9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5527717-4587-4968-A42C-9C7B75AD0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97811"/>
              </p:ext>
            </p:extLst>
          </p:nvPr>
        </p:nvGraphicFramePr>
        <p:xfrm>
          <a:off x="1321383" y="3677409"/>
          <a:ext cx="6877302" cy="1837260"/>
        </p:xfrm>
        <a:graphic>
          <a:graphicData uri="http://schemas.openxmlformats.org/drawingml/2006/table">
            <a:tbl>
              <a:tblPr/>
              <a:tblGrid>
                <a:gridCol w="1147634">
                  <a:extLst>
                    <a:ext uri="{9D8B030D-6E8A-4147-A177-3AD203B41FA5}">
                      <a16:colId xmlns:a16="http://schemas.microsoft.com/office/drawing/2014/main" val="495494990"/>
                    </a:ext>
                  </a:extLst>
                </a:gridCol>
                <a:gridCol w="1147634">
                  <a:extLst>
                    <a:ext uri="{9D8B030D-6E8A-4147-A177-3AD203B41FA5}">
                      <a16:colId xmlns:a16="http://schemas.microsoft.com/office/drawing/2014/main" val="3902508499"/>
                    </a:ext>
                  </a:extLst>
                </a:gridCol>
                <a:gridCol w="1147634">
                  <a:extLst>
                    <a:ext uri="{9D8B030D-6E8A-4147-A177-3AD203B41FA5}">
                      <a16:colId xmlns:a16="http://schemas.microsoft.com/office/drawing/2014/main" val="3581132018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3373664641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1628485020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589122612"/>
                    </a:ext>
                  </a:extLst>
                </a:gridCol>
              </a:tblGrid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토큰 명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가중치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토큰 명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가중치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토큰 명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가중치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56054"/>
                  </a:ext>
                </a:extLst>
              </a:tr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IF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Z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TYPE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8422"/>
                  </a:ext>
                </a:extLst>
              </a:tr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ELSE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printf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Y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45040"/>
                  </a:ext>
                </a:extLst>
              </a:tr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N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scanf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8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4259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RE1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12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RET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35128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9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-150">
                        <a:solidFill>
                          <a:srgbClr val="000000"/>
                        </a:solidFill>
                        <a:effectLst/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-150">
                        <a:solidFill>
                          <a:srgbClr val="000000"/>
                        </a:solidFill>
                        <a:effectLst/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7516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D395FC23-58D1-45FF-8DE5-434C6254658D}"/>
              </a:ext>
            </a:extLst>
          </p:cNvPr>
          <p:cNvGrpSpPr/>
          <p:nvPr/>
        </p:nvGrpSpPr>
        <p:grpSpPr>
          <a:xfrm>
            <a:off x="5129733" y="1553864"/>
            <a:ext cx="3816578" cy="1124859"/>
            <a:chOff x="5059268" y="1333786"/>
            <a:chExt cx="3816578" cy="112485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75BD5C-F587-4AEE-9F8D-524DB7B9FF0D}"/>
                </a:ext>
              </a:extLst>
            </p:cNvPr>
            <p:cNvSpPr txBox="1"/>
            <p:nvPr/>
          </p:nvSpPr>
          <p:spPr>
            <a:xfrm>
              <a:off x="5059369" y="1563382"/>
              <a:ext cx="3816477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700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Adaptive_W</a:t>
              </a:r>
              <a:r>
                <a:rPr lang="en-US" altLang="ko-KR" sz="1700" dirty="0">
                  <a:latin typeface="10X10" panose="020D0604000000000000" pitchFamily="50" charset="-127"/>
                  <a:ea typeface="10X10" panose="020D0604000000000000" pitchFamily="50" charset="-127"/>
                </a:rPr>
                <a:t>(t) = </a:t>
              </a:r>
              <a:endParaRPr lang="ko-KR" altLang="en-US" sz="17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5F0C66D-A0E8-49E6-9479-AA87CDD3613F}"/>
                </a:ext>
              </a:extLst>
            </p:cNvPr>
            <p:cNvCxnSpPr/>
            <p:nvPr/>
          </p:nvCxnSpPr>
          <p:spPr>
            <a:xfrm>
              <a:off x="6772179" y="1708773"/>
              <a:ext cx="135497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5D8E196-5269-44B8-BA4F-AA751A08D157}"/>
                </a:ext>
              </a:extLst>
            </p:cNvPr>
            <p:cNvSpPr/>
            <p:nvPr/>
          </p:nvSpPr>
          <p:spPr>
            <a:xfrm>
              <a:off x="6943346" y="1333786"/>
              <a:ext cx="1040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DNA</a:t>
              </a:r>
              <a:r>
                <a:rPr lang="ko-KR" altLang="en-US" dirty="0">
                  <a:latin typeface="10X10" panose="020D0604000000000000" pitchFamily="50" charset="-127"/>
                  <a:ea typeface="10X10" panose="020D0604000000000000" pitchFamily="50" charset="-127"/>
                </a:rPr>
                <a:t>길이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D9B9A3-86D6-40E5-BFBA-97DB6519FC97}"/>
                </a:ext>
              </a:extLst>
            </p:cNvPr>
            <p:cNvSpPr/>
            <p:nvPr/>
          </p:nvSpPr>
          <p:spPr>
            <a:xfrm>
              <a:off x="6835438" y="1707020"/>
              <a:ext cx="1156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C(</a:t>
              </a:r>
              <a:r>
                <a:rPr lang="en-US" altLang="ko-KR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t)</a:t>
              </a:r>
              <a:r>
                <a:rPr lang="en-US" altLang="ko-KR">
                  <a:latin typeface="10X10" panose="020D0604000000000000" pitchFamily="50" charset="-127"/>
                  <a:ea typeface="10X10" panose="020D0604000000000000" pitchFamily="50" charset="-127"/>
                </a:rPr>
                <a:t>*5</a:t>
              </a:r>
              <a:r>
                <a:rPr lang="ko-KR" altLang="en-US">
                  <a:latin typeface="10X10" panose="020D0604000000000000" pitchFamily="50" charset="-127"/>
                  <a:ea typeface="10X10" panose="020D0604000000000000" pitchFamily="50" charset="-127"/>
                </a:rPr>
                <a:t> </a:t>
              </a:r>
              <a:r>
                <a:rPr lang="en-US" altLang="ko-KR">
                  <a:latin typeface="10X10" panose="020D0604000000000000" pitchFamily="50" charset="-127"/>
                  <a:ea typeface="10X10" panose="020D0604000000000000" pitchFamily="50" charset="-127"/>
                </a:rPr>
                <a:t>+</a:t>
              </a:r>
              <a:r>
                <a:rPr lang="ko-KR" altLang="en-US">
                  <a:latin typeface="10X10" panose="020D0604000000000000" pitchFamily="50" charset="-127"/>
                  <a:ea typeface="10X10" panose="020D0604000000000000" pitchFamily="50" charset="-127"/>
                </a:rPr>
                <a:t> </a:t>
              </a:r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3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60B9FBA-9457-469D-8D1A-1E611F668F41}"/>
                </a:ext>
              </a:extLst>
            </p:cNvPr>
            <p:cNvSpPr/>
            <p:nvPr/>
          </p:nvSpPr>
          <p:spPr>
            <a:xfrm>
              <a:off x="5059268" y="2120091"/>
              <a:ext cx="23775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10X10" panose="020D0604000000000000" pitchFamily="50" charset="-127"/>
                  <a:ea typeface="10X10" panose="020D0604000000000000" pitchFamily="50" charset="-127"/>
                </a:rPr>
                <a:t>C(t) = </a:t>
              </a:r>
              <a:r>
                <a:rPr lang="ko-KR" altLang="en-US" sz="1600" dirty="0">
                  <a:latin typeface="10X10" panose="020D0604000000000000" pitchFamily="50" charset="-127"/>
                  <a:ea typeface="10X10" panose="020D0604000000000000" pitchFamily="50" charset="-127"/>
                </a:rPr>
                <a:t>해당 토큰 </a:t>
              </a:r>
              <a:r>
                <a:rPr lang="ko-KR" altLang="en-US" sz="1600">
                  <a:latin typeface="10X10" panose="020D0604000000000000" pitchFamily="50" charset="-127"/>
                  <a:ea typeface="10X10" panose="020D0604000000000000" pitchFamily="50" charset="-127"/>
                </a:rPr>
                <a:t>등장 횟수</a:t>
              </a:r>
              <a:endPara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F1EF83C-BB4F-4ED0-AD20-DEC2A9E3FE18}"/>
                </a:ext>
              </a:extLst>
            </p:cNvPr>
            <p:cNvSpPr/>
            <p:nvPr/>
          </p:nvSpPr>
          <p:spPr>
            <a:xfrm>
              <a:off x="8132603" y="1533227"/>
              <a:ext cx="4475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+ 1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48C6B9-7B55-4684-9CE2-A1DF7DABFCB8}"/>
              </a:ext>
            </a:extLst>
          </p:cNvPr>
          <p:cNvGrpSpPr/>
          <p:nvPr/>
        </p:nvGrpSpPr>
        <p:grpSpPr>
          <a:xfrm>
            <a:off x="557733" y="1447222"/>
            <a:ext cx="4572000" cy="1427828"/>
            <a:chOff x="424276" y="1302644"/>
            <a:chExt cx="4572000" cy="142782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30C963-C450-418A-89AA-2EB24343BD49}"/>
                </a:ext>
              </a:extLst>
            </p:cNvPr>
            <p:cNvSpPr/>
            <p:nvPr/>
          </p:nvSpPr>
          <p:spPr>
            <a:xfrm>
              <a:off x="533482" y="1302644"/>
              <a:ext cx="376256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1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토큰 빈도 가중치 기법</a:t>
              </a:r>
              <a:endParaRPr lang="en-US" altLang="ko-KR" sz="3200" b="1" dirty="0">
                <a:ln w="0"/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5E91000-4CE1-4DAB-A26F-2535F27BB337}"/>
                </a:ext>
              </a:extLst>
            </p:cNvPr>
            <p:cNvSpPr/>
            <p:nvPr/>
          </p:nvSpPr>
          <p:spPr>
            <a:xfrm>
              <a:off x="424276" y="1807142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en-US" altLang="ko-KR" b="1">
                <a:ln w="0"/>
                <a:latin typeface="10X10" panose="020D0604000000000000" pitchFamily="50" charset="-127"/>
                <a:ea typeface="10X10" panose="020D0604000000000000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ko-KR" altLang="en-US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드물게 나오는 토큰에 대해서는</a:t>
              </a:r>
              <a:r>
                <a:rPr lang="en-US" altLang="ko-KR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 </a:t>
              </a:r>
            </a:p>
            <a:p>
              <a:r>
                <a:rPr lang="en-US" altLang="ko-KR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     </a:t>
              </a:r>
              <a:r>
                <a:rPr lang="ko-KR" altLang="en-US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높은 가중치를 준다</a:t>
              </a:r>
              <a:r>
                <a:rPr lang="en-US" altLang="ko-KR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.</a:t>
              </a:r>
              <a:endParaRPr lang="en-US" altLang="ko-KR" dirty="0">
                <a:ln w="0"/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069B89-D5F6-46EA-A4A3-801B12CA4CBF}"/>
              </a:ext>
            </a:extLst>
          </p:cNvPr>
          <p:cNvSpPr/>
          <p:nvPr/>
        </p:nvSpPr>
        <p:spPr>
          <a:xfrm>
            <a:off x="1647009" y="5631631"/>
            <a:ext cx="6547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[ fibo.c</a:t>
            </a:r>
            <a:r>
              <a:rPr lang="ko-KR" altLang="en-US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 코드의 토큰에 따른 가중치 값 </a:t>
            </a:r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]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3DD9CE-D4E5-43FD-A876-3A299E40C768}"/>
              </a:ext>
            </a:extLst>
          </p:cNvPr>
          <p:cNvSpPr/>
          <p:nvPr/>
        </p:nvSpPr>
        <p:spPr>
          <a:xfrm>
            <a:off x="720604" y="226201"/>
            <a:ext cx="3304110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계산 알고리즘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C21B81-F7D9-4FFA-AF0C-62637588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4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2408032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시각화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138DCE6-0BF1-43BA-BBA8-538D9D79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30086"/>
              </p:ext>
            </p:extLst>
          </p:nvPr>
        </p:nvGraphicFramePr>
        <p:xfrm>
          <a:off x="760654" y="1415116"/>
          <a:ext cx="3458555" cy="1810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86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2051169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364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DNA</a:t>
                      </a:r>
                      <a:r>
                        <a:rPr lang="ko-KR" altLang="en-US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쌍</a:t>
                      </a:r>
                    </a:p>
                  </a:txBody>
                  <a:tcPr marL="84141" marR="84141" marT="42072" marB="4207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A.cpp – A-1.cpp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18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B.cpp – B-1.cpp 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18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…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…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38637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C.cpp – D.cpp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C36CFB97-1815-48AE-92AE-98B4ACB26E4F}"/>
              </a:ext>
            </a:extLst>
          </p:cNvPr>
          <p:cNvGrpSpPr/>
          <p:nvPr/>
        </p:nvGrpSpPr>
        <p:grpSpPr>
          <a:xfrm>
            <a:off x="5148064" y="1394821"/>
            <a:ext cx="2854641" cy="1821695"/>
            <a:chOff x="6310288" y="18192823"/>
            <a:chExt cx="3891497" cy="3155771"/>
          </a:xfrm>
          <a:effectLst>
            <a:outerShdw blurRad="76200" dist="50800" dir="5400000" algn="ctr" rotWithShape="0">
              <a:schemeClr val="tx2">
                <a:lumMod val="40000"/>
                <a:lumOff val="60000"/>
                <a:alpha val="80000"/>
              </a:schemeClr>
            </a:outerShdw>
          </a:effectLst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C16336-54B1-4DF3-9708-C3FF2A3E279C}"/>
                </a:ext>
              </a:extLst>
            </p:cNvPr>
            <p:cNvSpPr/>
            <p:nvPr/>
          </p:nvSpPr>
          <p:spPr>
            <a:xfrm>
              <a:off x="6310288" y="18229982"/>
              <a:ext cx="3891497" cy="672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2A34D0-62A3-49DD-AC92-4E5A5A369D90}"/>
                </a:ext>
              </a:extLst>
            </p:cNvPr>
            <p:cNvSpPr/>
            <p:nvPr/>
          </p:nvSpPr>
          <p:spPr>
            <a:xfrm>
              <a:off x="6310288" y="19108664"/>
              <a:ext cx="2981612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698005-92E4-4B77-8AA9-6F53AFB4B0B0}"/>
                </a:ext>
              </a:extLst>
            </p:cNvPr>
            <p:cNvSpPr/>
            <p:nvPr/>
          </p:nvSpPr>
          <p:spPr>
            <a:xfrm>
              <a:off x="6310288" y="19946412"/>
              <a:ext cx="1691419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E61445-D998-4260-B3BE-E1B04FB9ABB2}"/>
                </a:ext>
              </a:extLst>
            </p:cNvPr>
            <p:cNvSpPr/>
            <p:nvPr/>
          </p:nvSpPr>
          <p:spPr>
            <a:xfrm>
              <a:off x="6371980" y="18192823"/>
              <a:ext cx="2792449" cy="785686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2000">
                  <a:latin typeface="10X10" panose="020D0604000000000000" pitchFamily="50" charset="-127"/>
                  <a:ea typeface="10X10" panose="020D0604000000000000" pitchFamily="50" charset="-127"/>
                </a:rPr>
                <a:t>A.cpp – A-1.cpp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E4829F-84EE-4ADF-87A6-828C76D92D4E}"/>
                </a:ext>
              </a:extLst>
            </p:cNvPr>
            <p:cNvSpPr/>
            <p:nvPr/>
          </p:nvSpPr>
          <p:spPr>
            <a:xfrm>
              <a:off x="6368142" y="18978508"/>
              <a:ext cx="2774967" cy="785686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2000">
                  <a:latin typeface="10X10" panose="020D0604000000000000" pitchFamily="50" charset="-127"/>
                  <a:ea typeface="10X10" panose="020D0604000000000000" pitchFamily="50" charset="-127"/>
                </a:rPr>
                <a:t>B.cpp – B-1.cpp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F457807-C6FE-4EBA-80EB-9BFBE63D4527}"/>
                </a:ext>
              </a:extLst>
            </p:cNvPr>
            <p:cNvSpPr/>
            <p:nvPr/>
          </p:nvSpPr>
          <p:spPr>
            <a:xfrm>
              <a:off x="6310288" y="20744825"/>
              <a:ext cx="962450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43D9C4-3660-4125-BCE4-04BDC85C5757}"/>
              </a:ext>
            </a:extLst>
          </p:cNvPr>
          <p:cNvSpPr/>
          <p:nvPr/>
        </p:nvSpPr>
        <p:spPr>
          <a:xfrm>
            <a:off x="485800" y="3594390"/>
            <a:ext cx="1715001" cy="515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144357" tIns="72179" rIns="144357" bIns="72179">
            <a:spAutoFit/>
          </a:bodyPr>
          <a:lstStyle/>
          <a:p>
            <a:pPr algn="ctr"/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시간 정보</a:t>
            </a:r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14D17-E9EA-46CB-946A-BA5D1D729777}"/>
              </a:ext>
            </a:extLst>
          </p:cNvPr>
          <p:cNvSpPr/>
          <p:nvPr/>
        </p:nvSpPr>
        <p:spPr>
          <a:xfrm>
            <a:off x="648596" y="4223934"/>
            <a:ext cx="41394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10X10" panose="020D0604000000000000" pitchFamily="50" charset="-127"/>
                <a:ea typeface="10X10" panose="020D0604000000000000" pitchFamily="50" charset="-127"/>
              </a:rPr>
              <a:t>    {</a:t>
            </a:r>
          </a:p>
          <a:p>
            <a:r>
              <a:rPr lang="ko-KR" altLang="en-US" sz="2400" b="1">
                <a:latin typeface="10X10" panose="020D0604000000000000" pitchFamily="50" charset="-127"/>
                <a:ea typeface="10X10" panose="020D0604000000000000" pitchFamily="50" charset="-127"/>
              </a:rPr>
              <a:t>      </a:t>
            </a:r>
            <a:r>
              <a:rPr lang="ko-KR" altLang="en-US" sz="2400" b="1">
                <a:solidFill>
                  <a:schemeClr val="accent2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"source": "B.cpp",</a:t>
            </a:r>
          </a:p>
          <a:p>
            <a:r>
              <a:rPr lang="ko-KR" altLang="en-US" sz="2400" b="1"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"target": "B</a:t>
            </a:r>
            <a:r>
              <a:rPr lang="en-US" altLang="ko-KR" sz="2400" b="1"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-1</a:t>
            </a:r>
            <a:r>
              <a:rPr lang="ko-KR" altLang="en-US" sz="2400" b="1"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.cpp",</a:t>
            </a:r>
          </a:p>
          <a:p>
            <a:r>
              <a:rPr lang="ko-KR" altLang="en-US" sz="2400" b="1">
                <a:latin typeface="10X10" panose="020D0604000000000000" pitchFamily="50" charset="-127"/>
                <a:ea typeface="10X10" panose="020D0604000000000000" pitchFamily="50" charset="-127"/>
              </a:rPr>
              <a:t>     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"weight": "93.79"</a:t>
            </a:r>
          </a:p>
          <a:p>
            <a:r>
              <a:rPr lang="ko-KR" altLang="en-US" sz="2000"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endParaRPr lang="en-US" altLang="ko-KR" sz="200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13F408B-F3F4-499E-815E-96E4A76DDFF3}"/>
              </a:ext>
            </a:extLst>
          </p:cNvPr>
          <p:cNvGrpSpPr/>
          <p:nvPr/>
        </p:nvGrpSpPr>
        <p:grpSpPr>
          <a:xfrm>
            <a:off x="5148064" y="4011798"/>
            <a:ext cx="2943999" cy="2081498"/>
            <a:chOff x="5352129" y="4112435"/>
            <a:chExt cx="2604823" cy="1841690"/>
          </a:xfrm>
          <a:effectLst>
            <a:outerShdw blurRad="50800" dist="50800" dir="2580000" sx="104000" sy="104000" algn="ctr" rotWithShape="0">
              <a:schemeClr val="bg1">
                <a:lumMod val="75000"/>
              </a:schemeClr>
            </a:outerShdw>
          </a:effectLst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E8E7F70-565F-49D5-813A-5203570601B1}"/>
                </a:ext>
              </a:extLst>
            </p:cNvPr>
            <p:cNvGrpSpPr/>
            <p:nvPr/>
          </p:nvGrpSpPr>
          <p:grpSpPr>
            <a:xfrm>
              <a:off x="5352129" y="4135440"/>
              <a:ext cx="1332404" cy="1818685"/>
              <a:chOff x="3654306" y="15163496"/>
              <a:chExt cx="2593716" cy="3540330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85CC331A-B34F-411E-BF8E-06065F7AEDD3}"/>
                  </a:ext>
                </a:extLst>
              </p:cNvPr>
              <p:cNvGrpSpPr/>
              <p:nvPr/>
            </p:nvGrpSpPr>
            <p:grpSpPr>
              <a:xfrm>
                <a:off x="3712161" y="16456397"/>
                <a:ext cx="1064218" cy="895530"/>
                <a:chOff x="2397459" y="1834533"/>
                <a:chExt cx="525765" cy="47548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7203C21A-0859-4341-9FBE-F8A6B9FD1839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C7F8F50E-8DC1-47B6-A60A-854C573FF9BE}"/>
                    </a:ext>
                  </a:extLst>
                </p:cNvPr>
                <p:cNvSpPr/>
                <p:nvPr/>
              </p:nvSpPr>
              <p:spPr>
                <a:xfrm>
                  <a:off x="2397459" y="1868836"/>
                  <a:ext cx="525765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C5B98D3-EBEB-4CBF-BCAC-2CFC374522BB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8CCDBCAA-3721-44BD-B1F3-8F6A2A443B91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47E3282-B844-4E3A-BD3C-0C71898B970D}"/>
                    </a:ext>
                  </a:extLst>
                </p:cNvPr>
                <p:cNvSpPr/>
                <p:nvPr/>
              </p:nvSpPr>
              <p:spPr>
                <a:xfrm>
                  <a:off x="2404213" y="1489133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2AA2279-393D-43C7-A0DD-D49370DF9C85}"/>
                  </a:ext>
                </a:extLst>
              </p:cNvPr>
              <p:cNvGrpSpPr/>
              <p:nvPr/>
            </p:nvGrpSpPr>
            <p:grpSpPr>
              <a:xfrm>
                <a:off x="4829908" y="17749952"/>
                <a:ext cx="1418114" cy="895530"/>
                <a:chOff x="2611101" y="1808157"/>
                <a:chExt cx="700604" cy="475488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D9CC69C8-E12D-4C38-B3EA-416DE136DB50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9A2CC131-DB8C-448B-8B14-146DFC2C0980}"/>
                    </a:ext>
                  </a:extLst>
                </p:cNvPr>
                <p:cNvSpPr/>
                <p:nvPr/>
              </p:nvSpPr>
              <p:spPr>
                <a:xfrm>
                  <a:off x="2611101" y="1877788"/>
                  <a:ext cx="700604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A-2-1</a:t>
                  </a:r>
                </a:p>
              </p:txBody>
            </p:sp>
          </p:grp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6CBE0E2-9C85-41A5-AB94-6EE1C8545410}"/>
                  </a:ext>
                </a:extLst>
              </p:cNvPr>
              <p:cNvCxnSpPr>
                <a:cxnSpLocks/>
                <a:stCxn id="78" idx="4"/>
              </p:cNvCxnSpPr>
              <p:nvPr/>
            </p:nvCxnSpPr>
            <p:spPr>
              <a:xfrm>
                <a:off x="4244267" y="17351928"/>
                <a:ext cx="25402" cy="6637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AEC5F2D-7094-483E-8141-66B52C46FDB6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8ED2FE52-F506-4FA7-8E93-23ECDB9B8687}"/>
                  </a:ext>
                </a:extLst>
              </p:cNvPr>
              <p:cNvCxnSpPr>
                <a:cxnSpLocks/>
                <a:endCxn id="76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9A114B00-A050-4B1F-8314-8D01EB44EFD5}"/>
                  </a:ext>
                </a:extLst>
              </p:cNvPr>
              <p:cNvCxnSpPr>
                <a:cxnSpLocks/>
                <a:stCxn id="70" idx="4"/>
                <a:endCxn id="74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B01081FE-6BA5-4712-823B-93CCD370F56A}"/>
                  </a:ext>
                </a:extLst>
              </p:cNvPr>
              <p:cNvGrpSpPr/>
              <p:nvPr/>
            </p:nvGrpSpPr>
            <p:grpSpPr>
              <a:xfrm>
                <a:off x="4337259" y="15163496"/>
                <a:ext cx="962450" cy="895530"/>
                <a:chOff x="2340864" y="1389888"/>
                <a:chExt cx="475488" cy="475488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FDEAB566-EAD7-4761-BE4F-B6A41E106E66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430F613B-0DD0-4D65-9B58-EDA8355D9F8F}"/>
                    </a:ext>
                  </a:extLst>
                </p:cNvPr>
                <p:cNvSpPr/>
                <p:nvPr/>
              </p:nvSpPr>
              <p:spPr>
                <a:xfrm>
                  <a:off x="2404215" y="1459519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8A8C0EDC-798D-4B1E-A633-B5516AE46DC5}"/>
                  </a:ext>
                </a:extLst>
              </p:cNvPr>
              <p:cNvGrpSpPr/>
              <p:nvPr/>
            </p:nvGrpSpPr>
            <p:grpSpPr>
              <a:xfrm>
                <a:off x="4968259" y="16456398"/>
                <a:ext cx="1116432" cy="895530"/>
                <a:chOff x="2698320" y="1966907"/>
                <a:chExt cx="551561" cy="475488"/>
              </a:xfrm>
            </p:grpSpPr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B3C9D9F8-A8CF-431F-B559-1E04EE2F8CCD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5156EE26-E2F5-4F08-8EAE-5BC40A4CD3A5}"/>
                    </a:ext>
                  </a:extLst>
                </p:cNvPr>
                <p:cNvSpPr/>
                <p:nvPr/>
              </p:nvSpPr>
              <p:spPr>
                <a:xfrm>
                  <a:off x="2698320" y="2006925"/>
                  <a:ext cx="551561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7CB57526-2FFC-4AF2-A3DD-88831432AF35}"/>
                  </a:ext>
                </a:extLst>
              </p:cNvPr>
              <p:cNvGrpSpPr/>
              <p:nvPr/>
            </p:nvGrpSpPr>
            <p:grpSpPr>
              <a:xfrm>
                <a:off x="3654306" y="17808297"/>
                <a:ext cx="1365902" cy="895529"/>
                <a:chOff x="2636698" y="1808158"/>
                <a:chExt cx="674809" cy="475488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E3FF6D7D-E174-4690-9A9E-79221EED1E7A}"/>
                    </a:ext>
                  </a:extLst>
                </p:cNvPr>
                <p:cNvSpPr/>
                <p:nvPr/>
              </p:nvSpPr>
              <p:spPr>
                <a:xfrm>
                  <a:off x="2736358" y="180815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E095252E-CBB3-4893-B516-B71816BD21D9}"/>
                    </a:ext>
                  </a:extLst>
                </p:cNvPr>
                <p:cNvSpPr/>
                <p:nvPr/>
              </p:nvSpPr>
              <p:spPr>
                <a:xfrm>
                  <a:off x="2636698" y="1877788"/>
                  <a:ext cx="674809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A-1-1</a:t>
                  </a: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DDE37C1-E243-4769-A58D-7D674C30B696}"/>
                </a:ext>
              </a:extLst>
            </p:cNvPr>
            <p:cNvGrpSpPr/>
            <p:nvPr/>
          </p:nvGrpSpPr>
          <p:grpSpPr>
            <a:xfrm>
              <a:off x="6660232" y="4112435"/>
              <a:ext cx="1296720" cy="1788714"/>
              <a:chOff x="3717964" y="15163496"/>
              <a:chExt cx="2524252" cy="348198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6B8E102-7DB9-456B-B282-2C2FFBEFE330}"/>
                  </a:ext>
                </a:extLst>
              </p:cNvPr>
              <p:cNvGrpSpPr/>
              <p:nvPr/>
            </p:nvGrpSpPr>
            <p:grpSpPr>
              <a:xfrm>
                <a:off x="3717964" y="16456397"/>
                <a:ext cx="1052613" cy="895530"/>
                <a:chOff x="2400327" y="1834533"/>
                <a:chExt cx="520032" cy="47548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947A94A5-5F79-4AFC-8266-788F9D6E899C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220E343E-7FA8-4273-A13E-9D278F1BE1CB}"/>
                    </a:ext>
                  </a:extLst>
                </p:cNvPr>
                <p:cNvSpPr/>
                <p:nvPr/>
              </p:nvSpPr>
              <p:spPr>
                <a:xfrm>
                  <a:off x="2400327" y="1868836"/>
                  <a:ext cx="52003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B-1</a:t>
                  </a: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07A477C-5003-48E0-A578-D8212202899C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CE23A75C-8073-441F-A5AD-27E273D65568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E986CC53-8E3B-46F1-8E75-896134BEB467}"/>
                    </a:ext>
                  </a:extLst>
                </p:cNvPr>
                <p:cNvSpPr/>
                <p:nvPr/>
              </p:nvSpPr>
              <p:spPr>
                <a:xfrm>
                  <a:off x="2407081" y="1489133"/>
                  <a:ext cx="37098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31B61965-BB63-4EC3-B744-194402A03A55}"/>
                  </a:ext>
                </a:extLst>
              </p:cNvPr>
              <p:cNvGrpSpPr/>
              <p:nvPr/>
            </p:nvGrpSpPr>
            <p:grpSpPr>
              <a:xfrm>
                <a:off x="4835705" y="17749952"/>
                <a:ext cx="1406511" cy="895530"/>
                <a:chOff x="2613966" y="1808157"/>
                <a:chExt cx="694872" cy="475488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2F71222E-91D0-497A-8989-8C701D4ADC1F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E3DEE69F-5D8B-4D75-A725-D5DFFA65CB3E}"/>
                    </a:ext>
                  </a:extLst>
                </p:cNvPr>
                <p:cNvSpPr/>
                <p:nvPr/>
              </p:nvSpPr>
              <p:spPr>
                <a:xfrm>
                  <a:off x="2613966" y="1877788"/>
                  <a:ext cx="69487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B-2-1</a:t>
                  </a:r>
                </a:p>
              </p:txBody>
            </p:sp>
          </p:grp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B6A336C9-DF6C-40AB-9E31-93683029F940}"/>
                  </a:ext>
                </a:extLst>
              </p:cNvPr>
              <p:cNvCxnSpPr>
                <a:cxnSpLocks/>
                <a:stCxn id="54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DACE564-3B3A-44EE-A3C8-1F8EAB99CEE4}"/>
                  </a:ext>
                </a:extLst>
              </p:cNvPr>
              <p:cNvCxnSpPr>
                <a:cxnSpLocks/>
                <a:endCxn id="54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82264C2-E978-472E-B734-34F8284F152A}"/>
                  </a:ext>
                </a:extLst>
              </p:cNvPr>
              <p:cNvCxnSpPr>
                <a:cxnSpLocks/>
                <a:stCxn id="50" idx="4"/>
                <a:endCxn id="52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ADCE93E4-08BE-44AB-8197-6D43F575AB51}"/>
                  </a:ext>
                </a:extLst>
              </p:cNvPr>
              <p:cNvGrpSpPr/>
              <p:nvPr/>
            </p:nvGrpSpPr>
            <p:grpSpPr>
              <a:xfrm>
                <a:off x="4974058" y="16456398"/>
                <a:ext cx="1104827" cy="895530"/>
                <a:chOff x="2701187" y="1966907"/>
                <a:chExt cx="545828" cy="475488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20B7E9F4-404B-4CC2-BAC4-A8AF5C9BA942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4C03E387-D2D9-40CA-A7BD-DFE2B2E8224A}"/>
                    </a:ext>
                  </a:extLst>
                </p:cNvPr>
                <p:cNvSpPr/>
                <p:nvPr/>
              </p:nvSpPr>
              <p:spPr>
                <a:xfrm>
                  <a:off x="2701187" y="2006925"/>
                  <a:ext cx="54582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</a:t>
                  </a:r>
                </a:p>
              </p:txBody>
            </p:sp>
          </p:grpSp>
        </p:grpSp>
      </p:grpSp>
      <p:sp>
        <p:nvSpPr>
          <p:cNvPr id="80" name="오른쪽 화살표 10">
            <a:extLst>
              <a:ext uri="{FF2B5EF4-FFF2-40B4-BE49-F238E27FC236}">
                <a16:creationId xmlns:a16="http://schemas.microsoft.com/office/drawing/2014/main" id="{BAF30815-FFBE-4518-A8E8-9101BEE45B8E}"/>
              </a:ext>
            </a:extLst>
          </p:cNvPr>
          <p:cNvSpPr/>
          <p:nvPr/>
        </p:nvSpPr>
        <p:spPr>
          <a:xfrm>
            <a:off x="4503821" y="2265578"/>
            <a:ext cx="359631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81" name="오른쪽 화살표 10">
            <a:extLst>
              <a:ext uri="{FF2B5EF4-FFF2-40B4-BE49-F238E27FC236}">
                <a16:creationId xmlns:a16="http://schemas.microsoft.com/office/drawing/2014/main" id="{3250E0C2-9584-4FE7-BB8E-3F4093A617A8}"/>
              </a:ext>
            </a:extLst>
          </p:cNvPr>
          <p:cNvSpPr/>
          <p:nvPr/>
        </p:nvSpPr>
        <p:spPr>
          <a:xfrm>
            <a:off x="4503821" y="4915975"/>
            <a:ext cx="359631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pic>
        <p:nvPicPr>
          <p:cNvPr id="82" name="Picture 10" descr="ê´ë ¨ ì´ë¯¸ì§">
            <a:extLst>
              <a:ext uri="{FF2B5EF4-FFF2-40B4-BE49-F238E27FC236}">
                <a16:creationId xmlns:a16="http://schemas.microsoft.com/office/drawing/2014/main" id="{9C0AB62E-1110-4011-99FF-EFF7274C8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64">
            <a:off x="7575846" y="82114"/>
            <a:ext cx="1383391" cy="1383391"/>
          </a:xfrm>
          <a:prstGeom prst="rect">
            <a:avLst/>
          </a:prstGeom>
          <a:noFill/>
          <a:effectLst>
            <a:outerShdw blurRad="50800" dist="38100" dir="6960000" sx="93000" sy="93000" algn="ctr" rotWithShape="0">
              <a:schemeClr val="bg1">
                <a:lumMod val="85000"/>
                <a:alpha val="9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A47F91-D382-49C9-AC3E-63C08AFF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4491935" cy="577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03.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 결과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–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타 시스템과의 비교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ADCD87-F55D-4170-AE85-F0C57E62D20B}"/>
              </a:ext>
            </a:extLst>
          </p:cNvPr>
          <p:cNvGrpSpPr/>
          <p:nvPr/>
        </p:nvGrpSpPr>
        <p:grpSpPr>
          <a:xfrm>
            <a:off x="956613" y="1196752"/>
            <a:ext cx="3384376" cy="4157653"/>
            <a:chOff x="1179360" y="2155892"/>
            <a:chExt cx="3384376" cy="415765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25FC153-EADF-4346-AA2E-60A11EDA3739}"/>
                </a:ext>
              </a:extLst>
            </p:cNvPr>
            <p:cNvSpPr/>
            <p:nvPr/>
          </p:nvSpPr>
          <p:spPr>
            <a:xfrm>
              <a:off x="1179360" y="3185640"/>
              <a:ext cx="2173530" cy="3554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9550EC-5606-4481-964B-AA727C4144AF}"/>
                </a:ext>
              </a:extLst>
            </p:cNvPr>
            <p:cNvSpPr/>
            <p:nvPr/>
          </p:nvSpPr>
          <p:spPr>
            <a:xfrm>
              <a:off x="1179360" y="2233326"/>
              <a:ext cx="2173530" cy="3554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0A601-E6F9-4897-80C5-F813BFEBEBBD}"/>
                </a:ext>
              </a:extLst>
            </p:cNvPr>
            <p:cNvSpPr/>
            <p:nvPr/>
          </p:nvSpPr>
          <p:spPr>
            <a:xfrm>
              <a:off x="1179360" y="2155892"/>
              <a:ext cx="3384376" cy="4157653"/>
            </a:xfrm>
            <a:prstGeom prst="rect">
              <a:avLst/>
            </a:prstGeom>
            <a:noFill/>
          </p:spPr>
          <p:txBody>
            <a:bodyPr wrap="square" lIns="216003" tIns="108002" rIns="216003" bIns="108002">
              <a:spAutoFit/>
            </a:bodyPr>
            <a:lstStyle/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Floyd(....){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BODY 1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Floyd_hall(....){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BODY 2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main(){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NodeTbla;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Length;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Floyd(....);</a:t>
              </a:r>
            </a:p>
            <a:p>
              <a:r>
                <a:rPr lang="en-US" altLang="ko-KR" sz="1600">
                  <a:ln w="0"/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Floyd_hall(....);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D8076A-BBC9-4B48-85E0-DECC4D232835}"/>
              </a:ext>
            </a:extLst>
          </p:cNvPr>
          <p:cNvGrpSpPr/>
          <p:nvPr/>
        </p:nvGrpSpPr>
        <p:grpSpPr>
          <a:xfrm>
            <a:off x="4989681" y="1196752"/>
            <a:ext cx="7839582" cy="4157653"/>
            <a:chOff x="6012160" y="1350173"/>
            <a:chExt cx="7839582" cy="415765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9E34F9-D1E1-44AB-909E-E87BFA9779D7}"/>
                </a:ext>
              </a:extLst>
            </p:cNvPr>
            <p:cNvSpPr/>
            <p:nvPr/>
          </p:nvSpPr>
          <p:spPr>
            <a:xfrm>
              <a:off x="6372200" y="3861048"/>
              <a:ext cx="3168352" cy="11978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59B654-760B-4F7E-98E1-3A01039995B0}"/>
                </a:ext>
              </a:extLst>
            </p:cNvPr>
            <p:cNvSpPr/>
            <p:nvPr/>
          </p:nvSpPr>
          <p:spPr>
            <a:xfrm>
              <a:off x="6372200" y="2447170"/>
              <a:ext cx="3168352" cy="119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9933589-03C1-4B0C-8998-5E564BB8ADD8}"/>
                </a:ext>
              </a:extLst>
            </p:cNvPr>
            <p:cNvSpPr/>
            <p:nvPr/>
          </p:nvSpPr>
          <p:spPr>
            <a:xfrm>
              <a:off x="6012160" y="1350173"/>
              <a:ext cx="7839582" cy="4157653"/>
            </a:xfrm>
            <a:prstGeom prst="rect">
              <a:avLst/>
            </a:prstGeom>
            <a:noFill/>
          </p:spPr>
          <p:txBody>
            <a:bodyPr wrap="square" lIns="216003" tIns="108002" rIns="216003" bIns="108002">
              <a:spAutoFit/>
            </a:bodyPr>
            <a:lstStyle/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main(){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nodetable;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length;</a:t>
              </a:r>
            </a:p>
            <a:p>
              <a:endParaRPr lang="da-DK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StartNode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1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EndNode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1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StartNode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 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		....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}	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ViaNode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1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for</a:t>
              </a:r>
              <a:r>
                <a:rPr lang="da-DK" altLang="ko-KR" sz="1600" spc="-15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StartNode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endParaRPr lang="da-DK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EndNode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	    ....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49BEB4F-D5F2-4E5F-9D8E-C5AFA4DAA22E}"/>
              </a:ext>
            </a:extLst>
          </p:cNvPr>
          <p:cNvSpPr/>
          <p:nvPr/>
        </p:nvSpPr>
        <p:spPr>
          <a:xfrm>
            <a:off x="956613" y="5373304"/>
            <a:ext cx="67708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2013245XX_candle.cpp 		         2012245XX</a:t>
            </a:r>
            <a:r>
              <a:rPr lang="en-US" altLang="ko-KR" b="0" cap="none" spc="0">
                <a:ln w="0"/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_candle.cpp</a:t>
            </a:r>
          </a:p>
        </p:txBody>
      </p:sp>
      <p:sp>
        <p:nvSpPr>
          <p:cNvPr id="57" name="슬라이드 번호 개체 틀 56">
            <a:extLst>
              <a:ext uri="{FF2B5EF4-FFF2-40B4-BE49-F238E27FC236}">
                <a16:creationId xmlns:a16="http://schemas.microsoft.com/office/drawing/2014/main" id="{77A3599F-80DC-49CE-8A60-B729EED1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4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186301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03.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 결과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" descr="ê´ë ¨ ì´ë¯¸ì§">
            <a:hlinkClick r:id="rId2"/>
            <a:extLst>
              <a:ext uri="{FF2B5EF4-FFF2-40B4-BE49-F238E27FC236}">
                <a16:creationId xmlns:a16="http://schemas.microsoft.com/office/drawing/2014/main" id="{D70FC3A3-E270-43FA-8D1C-6A7DB06A1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" b="-1"/>
          <a:stretch/>
        </p:blipFill>
        <p:spPr bwMode="auto">
          <a:xfrm>
            <a:off x="2685923" y="1340768"/>
            <a:ext cx="4148221" cy="37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EC4E7-BD5E-4FC4-9D55-EC1A9FCD38BB}"/>
              </a:ext>
            </a:extLst>
          </p:cNvPr>
          <p:cNvSpPr txBox="1"/>
          <p:nvPr/>
        </p:nvSpPr>
        <p:spPr>
          <a:xfrm>
            <a:off x="3204959" y="5262581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i="1" spc="-150">
                <a:ln w="3175">
                  <a:solidFill>
                    <a:schemeClr val="accent1">
                      <a:lumMod val="75000"/>
                    </a:schemeClr>
                  </a:solidFill>
                </a:ln>
                <a:latin typeface="제주한라산" panose="02000300000000000000" pitchFamily="2" charset="-127"/>
                <a:ea typeface="제주한라산" panose="02000300000000000000" pitchFamily="2" charset="-127"/>
              </a:rPr>
              <a:t>명탐정 한이</a:t>
            </a:r>
            <a:endParaRPr lang="en-US" altLang="ko-KR" sz="4800" i="1" spc="-150" dirty="0">
              <a:ln w="3175">
                <a:solidFill>
                  <a:schemeClr val="accent1">
                    <a:lumMod val="75000"/>
                  </a:schemeClr>
                </a:solidFill>
              </a:ln>
              <a:latin typeface="제주한라산" panose="02000300000000000000" pitchFamily="2" charset="-127"/>
              <a:ea typeface="제주한라산" panose="02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1EEF6B-5018-457F-86CE-7451D130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8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8934" y="3446826"/>
            <a:ext cx="2589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endParaRPr lang="ko-KR" altLang="en-US" sz="600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4293096"/>
            <a:ext cx="5868144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ë¬ë ¤ë¼ íë ì´ë¯¸ì§ì ëí ì´ë¯¸ì§ ê²ìê²°ê³¼">
            <a:extLst>
              <a:ext uri="{FF2B5EF4-FFF2-40B4-BE49-F238E27FC236}">
                <a16:creationId xmlns:a16="http://schemas.microsoft.com/office/drawing/2014/main" id="{BB52D04A-EDD1-4567-8ABC-6836BF495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4" b="93697" l="9980" r="89817">
                        <a14:foregroundMark x1="42566" y1="58403" x2="42566" y2="58403"/>
                        <a14:foregroundMark x1="41344" y1="58403" x2="41344" y2="58403"/>
                        <a14:foregroundMark x1="60896" y1="58403" x2="60896" y2="58403"/>
                        <a14:foregroundMark x1="43788" y1="79202" x2="43788" y2="79202"/>
                        <a14:foregroundMark x1="63340" y1="81513" x2="63340" y2="81513"/>
                        <a14:foregroundMark x1="49287" y1="87815" x2="49287" y2="87815"/>
                        <a14:foregroundMark x1="50916" y1="84664" x2="50916" y2="84664"/>
                        <a14:foregroundMark x1="29532" y1="73529" x2="29532" y2="73529"/>
                        <a14:foregroundMark x1="35642" y1="86975" x2="35642" y2="86975"/>
                        <a14:foregroundMark x1="51731" y1="92227" x2="51731" y2="92227"/>
                        <a14:foregroundMark x1="72912" y1="90546" x2="72912" y2="90546"/>
                        <a14:foregroundMark x1="34623" y1="93697" x2="34623" y2="93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176" r="20326"/>
          <a:stretch/>
        </p:blipFill>
        <p:spPr bwMode="auto">
          <a:xfrm>
            <a:off x="4788024" y="2708920"/>
            <a:ext cx="2448272" cy="17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753C5A-8B57-4B93-AB5E-461C2DDE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6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04281"/>
            <a:ext cx="1942576" cy="4230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4279" y="2032658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spc="-150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    차</a:t>
            </a:r>
            <a:endParaRPr lang="en-US" altLang="ko-KR" sz="2800" spc="-150" dirty="0">
              <a:ln w="3175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42576" y="2294268"/>
            <a:ext cx="7201424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98005" y="2708920"/>
            <a:ext cx="6517856" cy="2190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01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연구 목표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시스템 소개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03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 결과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FA4444-E0EF-4A3D-9AFA-363259C8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4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186301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01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연구 목표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6F5D7-0234-46CC-BCEA-5DCD2DDEF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01"/>
          <a:stretch/>
        </p:blipFill>
        <p:spPr>
          <a:xfrm>
            <a:off x="4362739" y="1461049"/>
            <a:ext cx="4642656" cy="2324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06575B-641F-4AD6-B300-58D602DC5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69"/>
          <a:stretch/>
        </p:blipFill>
        <p:spPr>
          <a:xfrm>
            <a:off x="632922" y="1514455"/>
            <a:ext cx="3286458" cy="2217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89E111-EC06-4320-8AA7-550B402B2465}"/>
              </a:ext>
            </a:extLst>
          </p:cNvPr>
          <p:cNvSpPr txBox="1"/>
          <p:nvPr/>
        </p:nvSpPr>
        <p:spPr>
          <a:xfrm>
            <a:off x="2233860" y="4163952"/>
            <a:ext cx="4676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[ 2017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년 알고리즘 과제 </a:t>
            </a:r>
            <a:r>
              <a:rPr lang="ko-KR" altLang="en-US" sz="20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中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표절 의심 코드 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]</a:t>
            </a:r>
            <a:endParaRPr lang="ko-KR" altLang="en-US" sz="20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1FFE7-A3C4-471C-A214-9633895F0899}"/>
              </a:ext>
            </a:extLst>
          </p:cNvPr>
          <p:cNvSpPr txBox="1"/>
          <p:nvPr/>
        </p:nvSpPr>
        <p:spPr>
          <a:xfrm>
            <a:off x="955683" y="4923281"/>
            <a:ext cx="723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프로그래밍 과제는 컴퓨터 공학 학생들에게</a:t>
            </a:r>
          </a:p>
          <a:p>
            <a:pPr algn="ctr"/>
            <a:r>
              <a:rPr lang="ko-KR" altLang="en-US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무엇보다 중요한 과정 </a:t>
            </a:r>
            <a:r>
              <a:rPr lang="en-US" altLang="ko-KR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!</a:t>
            </a:r>
          </a:p>
          <a:p>
            <a:pPr algn="ctr"/>
            <a:r>
              <a:rPr lang="ko-KR" altLang="en-US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하지만 시간없는 정컴학생들은 과제를 공유하곤 한다 </a:t>
            </a:r>
            <a:r>
              <a:rPr lang="en-US" altLang="ko-KR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24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33F176-A58D-46A0-8053-6A7005C5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186301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01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연구 목표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JPLAGì ëí ì´ë¯¸ì§ ê²ìê²°ê³¼">
            <a:extLst>
              <a:ext uri="{FF2B5EF4-FFF2-40B4-BE49-F238E27FC236}">
                <a16:creationId xmlns:a16="http://schemas.microsoft.com/office/drawing/2014/main" id="{AF114FC2-3114-4E2E-9AE6-90E287FF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76" y="3108293"/>
            <a:ext cx="28003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D007E7-BC3B-4B10-B32C-100E685EC690}"/>
              </a:ext>
            </a:extLst>
          </p:cNvPr>
          <p:cNvSpPr txBox="1"/>
          <p:nvPr/>
        </p:nvSpPr>
        <p:spPr>
          <a:xfrm>
            <a:off x="5248306" y="4472833"/>
            <a:ext cx="2095445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KoreanGDH" pitchFamily="18" charset="-127"/>
                <a:ea typeface="KoreanGDH" pitchFamily="18" charset="-127"/>
              </a:rPr>
              <a:t>MOSS</a:t>
            </a:r>
            <a:endParaRPr lang="ko-KR" altLang="en-US" sz="54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rgbClr val="FF0000"/>
              </a:solidFill>
              <a:latin typeface="KoreanGDH" pitchFamily="18" charset="-127"/>
              <a:ea typeface="KoreanGDH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5A865-FCDA-465B-B48B-DBC195EE266F}"/>
              </a:ext>
            </a:extLst>
          </p:cNvPr>
          <p:cNvSpPr txBox="1"/>
          <p:nvPr/>
        </p:nvSpPr>
        <p:spPr>
          <a:xfrm>
            <a:off x="632922" y="1014424"/>
            <a:ext cx="7611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74" indent="-342874"/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874" indent="-342874"/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- 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타 시스템보다 우수한 소스 코드 표절 탐색 시스템 개발</a:t>
            </a:r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1"/>
            <a:r>
              <a:rPr lang="en-US" altLang="ko-KR" sz="2000"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10X10" panose="020D0604000000000000" pitchFamily="50" charset="-127"/>
                <a:ea typeface="10X10" panose="020D0604000000000000" pitchFamily="50" charset="-127"/>
              </a:rPr>
              <a:t>타 시스템이 잡아 내지 못하는 표절 수법 탐지</a:t>
            </a:r>
            <a:endParaRPr lang="en-US" altLang="ko-KR" sz="28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1"/>
            <a:endParaRPr lang="en-US" altLang="ko-KR" sz="28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1"/>
            <a:endParaRPr lang="en-US" altLang="ko-KR" sz="28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웹을 통한 시스템의 편리한 접근</a:t>
            </a:r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제공 및</a:t>
            </a:r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표절 경로 시각화</a:t>
            </a:r>
          </a:p>
          <a:p>
            <a:pPr algn="ctr"/>
            <a:endParaRPr lang="ko-KR" altLang="en-US" sz="24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EBF072-9910-4230-BA85-B8D70939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3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213552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시스템 소개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B6065-3B7B-4929-B52B-C4A35765E605}"/>
              </a:ext>
            </a:extLst>
          </p:cNvPr>
          <p:cNvSpPr/>
          <p:nvPr/>
        </p:nvSpPr>
        <p:spPr>
          <a:xfrm>
            <a:off x="1403648" y="1493175"/>
            <a:ext cx="72520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19F26E-EF18-4CC8-9748-2151E3C64D34}"/>
              </a:ext>
            </a:extLst>
          </p:cNvPr>
          <p:cNvSpPr/>
          <p:nvPr/>
        </p:nvSpPr>
        <p:spPr>
          <a:xfrm>
            <a:off x="1586395" y="1724061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B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F7AF73-D13D-4222-BE37-442C9D757E3F}"/>
              </a:ext>
            </a:extLst>
          </p:cNvPr>
          <p:cNvSpPr/>
          <p:nvPr/>
        </p:nvSpPr>
        <p:spPr>
          <a:xfrm>
            <a:off x="1728127" y="1954947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0">
            <a:extLst>
              <a:ext uri="{FF2B5EF4-FFF2-40B4-BE49-F238E27FC236}">
                <a16:creationId xmlns:a16="http://schemas.microsoft.com/office/drawing/2014/main" id="{D5BE9B39-C457-493D-A010-A773B69E01F4}"/>
              </a:ext>
            </a:extLst>
          </p:cNvPr>
          <p:cNvSpPr/>
          <p:nvPr/>
        </p:nvSpPr>
        <p:spPr>
          <a:xfrm>
            <a:off x="2656126" y="2171138"/>
            <a:ext cx="1218438" cy="291862"/>
          </a:xfrm>
          <a:prstGeom prst="rightArrow">
            <a:avLst>
              <a:gd name="adj1" fmla="val 50000"/>
              <a:gd name="adj2" fmla="val 91218"/>
            </a:avLst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479326-192D-4457-9C59-6919375D5775}"/>
              </a:ext>
            </a:extLst>
          </p:cNvPr>
          <p:cNvSpPr/>
          <p:nvPr/>
        </p:nvSpPr>
        <p:spPr>
          <a:xfrm>
            <a:off x="2505152" y="1622582"/>
            <a:ext cx="1390124" cy="5409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유사도 계산</a:t>
            </a:r>
            <a:endParaRPr lang="en-US" altLang="ko-KR" sz="22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7338B61-E241-4D6D-AE79-671BDEB5E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24675"/>
              </p:ext>
            </p:extLst>
          </p:nvPr>
        </p:nvGraphicFramePr>
        <p:xfrm>
          <a:off x="4148978" y="1439564"/>
          <a:ext cx="3301518" cy="1425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931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1454587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360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표절 의심 데이터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34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A.cpp – B.cpp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36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C.Java – D.java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36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E.cpp – F.cpp 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8919696-D0B9-4F3C-9DF6-46BAFE39FD0B}"/>
              </a:ext>
            </a:extLst>
          </p:cNvPr>
          <p:cNvGrpSpPr/>
          <p:nvPr/>
        </p:nvGrpSpPr>
        <p:grpSpPr>
          <a:xfrm>
            <a:off x="5004048" y="4112435"/>
            <a:ext cx="2604823" cy="1841690"/>
            <a:chOff x="5352129" y="4112435"/>
            <a:chExt cx="2604823" cy="1841690"/>
          </a:xfrm>
          <a:effectLst>
            <a:outerShdw blurRad="114300" dist="38100" dir="2700000" sx="102000" sy="102000" algn="tl" rotWithShape="0">
              <a:schemeClr val="accent5">
                <a:lumMod val="60000"/>
                <a:lumOff val="40000"/>
              </a:schemeClr>
            </a:outerShdw>
          </a:effectLst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F5F8694-5C76-4DAB-8CAE-61CA1DC9A5D8}"/>
                </a:ext>
              </a:extLst>
            </p:cNvPr>
            <p:cNvGrpSpPr/>
            <p:nvPr/>
          </p:nvGrpSpPr>
          <p:grpSpPr>
            <a:xfrm>
              <a:off x="5352129" y="4135440"/>
              <a:ext cx="1332404" cy="1818685"/>
              <a:chOff x="3654306" y="15163496"/>
              <a:chExt cx="2593716" cy="3540330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AA47FEF-8EE6-4906-8EF8-0BB3A5C2CE0F}"/>
                  </a:ext>
                </a:extLst>
              </p:cNvPr>
              <p:cNvGrpSpPr/>
              <p:nvPr/>
            </p:nvGrpSpPr>
            <p:grpSpPr>
              <a:xfrm>
                <a:off x="3712161" y="16456397"/>
                <a:ext cx="1064218" cy="895530"/>
                <a:chOff x="2397459" y="1834533"/>
                <a:chExt cx="525765" cy="475488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6473D4B2-2354-48C3-94C9-F7D2F65EA077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ADCA0A71-7D3F-45B1-A06C-70169B5BF3E2}"/>
                    </a:ext>
                  </a:extLst>
                </p:cNvPr>
                <p:cNvSpPr/>
                <p:nvPr/>
              </p:nvSpPr>
              <p:spPr>
                <a:xfrm>
                  <a:off x="2397459" y="1868836"/>
                  <a:ext cx="525765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85F15768-EF63-45D9-B89D-B684E51B7ECD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7AACF750-FBCE-4391-B07C-A0B969BA3CBD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C1E06C3-E867-48C1-A2A2-56D584772E4C}"/>
                    </a:ext>
                  </a:extLst>
                </p:cNvPr>
                <p:cNvSpPr/>
                <p:nvPr/>
              </p:nvSpPr>
              <p:spPr>
                <a:xfrm>
                  <a:off x="2404213" y="1489133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0E8666C-1E30-4FB5-B171-EB252F5AB647}"/>
                  </a:ext>
                </a:extLst>
              </p:cNvPr>
              <p:cNvGrpSpPr/>
              <p:nvPr/>
            </p:nvGrpSpPr>
            <p:grpSpPr>
              <a:xfrm>
                <a:off x="4829908" y="17749952"/>
                <a:ext cx="1418114" cy="895530"/>
                <a:chOff x="2611101" y="1808157"/>
                <a:chExt cx="700604" cy="475488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1183F5A0-424E-4511-82DB-12B3E0108D02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7E973E57-6A04-4155-80E4-B15D8204D0D8}"/>
                    </a:ext>
                  </a:extLst>
                </p:cNvPr>
                <p:cNvSpPr/>
                <p:nvPr/>
              </p:nvSpPr>
              <p:spPr>
                <a:xfrm>
                  <a:off x="2611101" y="1877788"/>
                  <a:ext cx="700604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A-2-1</a:t>
                  </a:r>
                </a:p>
              </p:txBody>
            </p:sp>
          </p:grp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D2F92D7B-9704-4525-8D5F-3F1C0776E50C}"/>
                  </a:ext>
                </a:extLst>
              </p:cNvPr>
              <p:cNvCxnSpPr>
                <a:cxnSpLocks/>
                <a:stCxn id="100" idx="4"/>
              </p:cNvCxnSpPr>
              <p:nvPr/>
            </p:nvCxnSpPr>
            <p:spPr>
              <a:xfrm>
                <a:off x="4244267" y="17351928"/>
                <a:ext cx="25402" cy="6637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6BF7E5DE-925B-4664-AE05-BA53ACDF32E7}"/>
                  </a:ext>
                </a:extLst>
              </p:cNvPr>
              <p:cNvCxnSpPr>
                <a:cxnSpLocks/>
                <a:stCxn id="98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04146A42-3240-4CFB-995B-C47C078EF038}"/>
                  </a:ext>
                </a:extLst>
              </p:cNvPr>
              <p:cNvCxnSpPr>
                <a:cxnSpLocks/>
                <a:endCxn id="98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B85D0C1-C85A-4EF1-84D6-59395705A0D7}"/>
                  </a:ext>
                </a:extLst>
              </p:cNvPr>
              <p:cNvCxnSpPr>
                <a:cxnSpLocks/>
                <a:stCxn id="92" idx="4"/>
                <a:endCxn id="96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45C2F01-A8B9-4713-82F1-CB079B5EC33D}"/>
                  </a:ext>
                </a:extLst>
              </p:cNvPr>
              <p:cNvGrpSpPr/>
              <p:nvPr/>
            </p:nvGrpSpPr>
            <p:grpSpPr>
              <a:xfrm>
                <a:off x="4337259" y="15163496"/>
                <a:ext cx="962450" cy="895530"/>
                <a:chOff x="2340864" y="1389888"/>
                <a:chExt cx="475488" cy="475488"/>
              </a:xfrm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08B3F0B3-A4A2-4A6D-88F1-D2224970B488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1A490CC0-6A29-446B-B9C2-0E115F6B9C98}"/>
                    </a:ext>
                  </a:extLst>
                </p:cNvPr>
                <p:cNvSpPr/>
                <p:nvPr/>
              </p:nvSpPr>
              <p:spPr>
                <a:xfrm>
                  <a:off x="2404215" y="1459519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86838A5-1EB7-4E3E-9C79-E7CBB060F365}"/>
                  </a:ext>
                </a:extLst>
              </p:cNvPr>
              <p:cNvGrpSpPr/>
              <p:nvPr/>
            </p:nvGrpSpPr>
            <p:grpSpPr>
              <a:xfrm>
                <a:off x="4968259" y="16456398"/>
                <a:ext cx="1116432" cy="895530"/>
                <a:chOff x="2698320" y="1966907"/>
                <a:chExt cx="551561" cy="475488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FF237540-E34D-407A-A89B-3A5DA614DB0F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2E651B6-40F8-4770-849D-5DA2A66F5C64}"/>
                    </a:ext>
                  </a:extLst>
                </p:cNvPr>
                <p:cNvSpPr/>
                <p:nvPr/>
              </p:nvSpPr>
              <p:spPr>
                <a:xfrm>
                  <a:off x="2698320" y="2006925"/>
                  <a:ext cx="551561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</a:t>
                  </a: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1410CF73-29B8-4DAC-B204-B349ACAB1110}"/>
                  </a:ext>
                </a:extLst>
              </p:cNvPr>
              <p:cNvGrpSpPr/>
              <p:nvPr/>
            </p:nvGrpSpPr>
            <p:grpSpPr>
              <a:xfrm>
                <a:off x="3654306" y="17808297"/>
                <a:ext cx="1365902" cy="895529"/>
                <a:chOff x="2636698" y="1808158"/>
                <a:chExt cx="674809" cy="475488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E02D551-0F09-474B-9C79-2051718881C6}"/>
                    </a:ext>
                  </a:extLst>
                </p:cNvPr>
                <p:cNvSpPr/>
                <p:nvPr/>
              </p:nvSpPr>
              <p:spPr>
                <a:xfrm>
                  <a:off x="2736358" y="180815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4E0DD8A0-6328-43B2-855D-CCD8B4ABCEB1}"/>
                    </a:ext>
                  </a:extLst>
                </p:cNvPr>
                <p:cNvSpPr/>
                <p:nvPr/>
              </p:nvSpPr>
              <p:spPr>
                <a:xfrm>
                  <a:off x="2636698" y="1877788"/>
                  <a:ext cx="674809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A-1-1</a:t>
                  </a: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79B4CE8-6311-40AD-8395-63A275E38BFB}"/>
                </a:ext>
              </a:extLst>
            </p:cNvPr>
            <p:cNvGrpSpPr/>
            <p:nvPr/>
          </p:nvGrpSpPr>
          <p:grpSpPr>
            <a:xfrm>
              <a:off x="6660232" y="4112435"/>
              <a:ext cx="1296720" cy="1788714"/>
              <a:chOff x="3717964" y="15163496"/>
              <a:chExt cx="2524252" cy="348198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83521AB-F6D9-4064-ADC1-F97B516BCFCE}"/>
                  </a:ext>
                </a:extLst>
              </p:cNvPr>
              <p:cNvGrpSpPr/>
              <p:nvPr/>
            </p:nvGrpSpPr>
            <p:grpSpPr>
              <a:xfrm>
                <a:off x="3717964" y="16456397"/>
                <a:ext cx="1052613" cy="895530"/>
                <a:chOff x="2400327" y="1834533"/>
                <a:chExt cx="520032" cy="47548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0FF78E95-36BD-4B64-94B7-48E999A4734E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833241B-6104-447D-9685-7F330838F2EA}"/>
                    </a:ext>
                  </a:extLst>
                </p:cNvPr>
                <p:cNvSpPr/>
                <p:nvPr/>
              </p:nvSpPr>
              <p:spPr>
                <a:xfrm>
                  <a:off x="2400327" y="1868836"/>
                  <a:ext cx="52003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B-1</a:t>
                  </a: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B517378F-54B0-46BC-8F67-9CC90D62E9B8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F0A5CAFD-3674-438E-999E-70D07E3888F1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53F97C92-88E3-4D1C-8C20-58B850900CCD}"/>
                    </a:ext>
                  </a:extLst>
                </p:cNvPr>
                <p:cNvSpPr/>
                <p:nvPr/>
              </p:nvSpPr>
              <p:spPr>
                <a:xfrm>
                  <a:off x="2407081" y="1489133"/>
                  <a:ext cx="37098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09DB4A2B-BFE0-4A9C-871B-7892A213C376}"/>
                  </a:ext>
                </a:extLst>
              </p:cNvPr>
              <p:cNvGrpSpPr/>
              <p:nvPr/>
            </p:nvGrpSpPr>
            <p:grpSpPr>
              <a:xfrm>
                <a:off x="4835705" y="17749952"/>
                <a:ext cx="1406511" cy="895530"/>
                <a:chOff x="2613966" y="1808157"/>
                <a:chExt cx="694872" cy="475488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D44F8892-A9D9-403B-9477-91329D187A94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9409CF7-5F07-4955-89C2-A5D6A4BA0470}"/>
                    </a:ext>
                  </a:extLst>
                </p:cNvPr>
                <p:cNvSpPr/>
                <p:nvPr/>
              </p:nvSpPr>
              <p:spPr>
                <a:xfrm>
                  <a:off x="2613966" y="1877788"/>
                  <a:ext cx="69487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B-2-1</a:t>
                  </a:r>
                </a:p>
              </p:txBody>
            </p:sp>
          </p:grp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D690006-72B1-4A8B-9E1B-AF504E31AB1D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876A4126-B51F-4266-AC7E-794F718E7EFA}"/>
                  </a:ext>
                </a:extLst>
              </p:cNvPr>
              <p:cNvCxnSpPr>
                <a:cxnSpLocks/>
                <a:endCxn id="76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4AE4714-C637-4CAE-A705-D321745F0871}"/>
                  </a:ext>
                </a:extLst>
              </p:cNvPr>
              <p:cNvCxnSpPr>
                <a:cxnSpLocks/>
                <a:stCxn id="72" idx="4"/>
                <a:endCxn id="74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C7ED4FC7-8585-485C-94AC-D7DBE8E2E41E}"/>
                  </a:ext>
                </a:extLst>
              </p:cNvPr>
              <p:cNvGrpSpPr/>
              <p:nvPr/>
            </p:nvGrpSpPr>
            <p:grpSpPr>
              <a:xfrm>
                <a:off x="4974058" y="16456398"/>
                <a:ext cx="1104827" cy="895530"/>
                <a:chOff x="2701187" y="1966907"/>
                <a:chExt cx="545828" cy="475488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B14F5566-0106-4579-A06A-52015334E925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49E1C709-8A6B-4618-8CF5-7A3E27F674C6}"/>
                    </a:ext>
                  </a:extLst>
                </p:cNvPr>
                <p:cNvSpPr/>
                <p:nvPr/>
              </p:nvSpPr>
              <p:spPr>
                <a:xfrm>
                  <a:off x="2701187" y="2006925"/>
                  <a:ext cx="54582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</a:t>
                  </a:r>
                </a:p>
              </p:txBody>
            </p:sp>
          </p:grp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3D2B979-B278-4475-8152-EA2EA9839AE5}"/>
              </a:ext>
            </a:extLst>
          </p:cNvPr>
          <p:cNvGrpSpPr/>
          <p:nvPr/>
        </p:nvGrpSpPr>
        <p:grpSpPr>
          <a:xfrm>
            <a:off x="2627784" y="4485678"/>
            <a:ext cx="2088232" cy="1310195"/>
            <a:chOff x="6104650" y="18081947"/>
            <a:chExt cx="4097135" cy="3266647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F63917D-A574-4264-A3AA-15498654EA49}"/>
                </a:ext>
              </a:extLst>
            </p:cNvPr>
            <p:cNvSpPr/>
            <p:nvPr/>
          </p:nvSpPr>
          <p:spPr>
            <a:xfrm>
              <a:off x="6310288" y="18229982"/>
              <a:ext cx="3891497" cy="672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C4533D6-0322-4157-8D95-D4617476243D}"/>
                </a:ext>
              </a:extLst>
            </p:cNvPr>
            <p:cNvSpPr/>
            <p:nvPr/>
          </p:nvSpPr>
          <p:spPr>
            <a:xfrm>
              <a:off x="6310288" y="19108664"/>
              <a:ext cx="2981612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BE16D73-6CD9-4654-91F8-A8EF080BEC0F}"/>
                </a:ext>
              </a:extLst>
            </p:cNvPr>
            <p:cNvSpPr/>
            <p:nvPr/>
          </p:nvSpPr>
          <p:spPr>
            <a:xfrm>
              <a:off x="6310288" y="19946412"/>
              <a:ext cx="1691419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DF9FA9-F7E5-45D7-81B8-D5CE8645113E}"/>
                </a:ext>
              </a:extLst>
            </p:cNvPr>
            <p:cNvSpPr/>
            <p:nvPr/>
          </p:nvSpPr>
          <p:spPr>
            <a:xfrm>
              <a:off x="6104650" y="18081947"/>
              <a:ext cx="3327108" cy="977328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1600">
                  <a:latin typeface="10X10" panose="020D0604000000000000" pitchFamily="50" charset="-127"/>
                  <a:ea typeface="10X10" panose="020D0604000000000000" pitchFamily="50" charset="-127"/>
                </a:rPr>
                <a:t>A.cpp – A-1.cpp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C9F66C5-1971-4876-B0B9-0335BD6D7D93}"/>
                </a:ext>
              </a:extLst>
            </p:cNvPr>
            <p:cNvSpPr/>
            <p:nvPr/>
          </p:nvSpPr>
          <p:spPr>
            <a:xfrm>
              <a:off x="6104650" y="18879742"/>
              <a:ext cx="3301948" cy="977328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1600">
                  <a:latin typeface="10X10" panose="020D0604000000000000" pitchFamily="50" charset="-127"/>
                  <a:ea typeface="10X10" panose="020D0604000000000000" pitchFamily="50" charset="-127"/>
                </a:rPr>
                <a:t>B.cpp – B-1.cpp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2CBAB2D-2801-4F3A-87E9-8E8028C742A0}"/>
                </a:ext>
              </a:extLst>
            </p:cNvPr>
            <p:cNvSpPr/>
            <p:nvPr/>
          </p:nvSpPr>
          <p:spPr>
            <a:xfrm>
              <a:off x="6310288" y="20744825"/>
              <a:ext cx="962450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388857-2358-4052-B91E-101D1AB1EE21}"/>
              </a:ext>
            </a:extLst>
          </p:cNvPr>
          <p:cNvSpPr/>
          <p:nvPr/>
        </p:nvSpPr>
        <p:spPr>
          <a:xfrm>
            <a:off x="6732240" y="3262767"/>
            <a:ext cx="1622560" cy="5409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유사도 시각화</a:t>
            </a:r>
            <a:endParaRPr lang="en-US" altLang="ko-KR" sz="22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0EC25C-035B-4732-B810-955AB31AFC9A}"/>
              </a:ext>
            </a:extLst>
          </p:cNvPr>
          <p:cNvGrpSpPr/>
          <p:nvPr/>
        </p:nvGrpSpPr>
        <p:grpSpPr>
          <a:xfrm>
            <a:off x="755576" y="4031920"/>
            <a:ext cx="1589646" cy="1950454"/>
            <a:chOff x="1025219" y="4031920"/>
            <a:chExt cx="1589646" cy="1950454"/>
          </a:xfrm>
        </p:grpSpPr>
        <p:pic>
          <p:nvPicPr>
            <p:cNvPr id="5122" name="Picture 2" descr="ê´ë ¨ ì´ë¯¸ì§">
              <a:extLst>
                <a:ext uri="{FF2B5EF4-FFF2-40B4-BE49-F238E27FC236}">
                  <a16:creationId xmlns:a16="http://schemas.microsoft.com/office/drawing/2014/main" id="{162F3718-3B5F-4627-AF95-7D5D539F2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19" y="4392728"/>
              <a:ext cx="1589646" cy="158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D041A6A-8313-45B3-AB77-9881A0883045}"/>
                </a:ext>
              </a:extLst>
            </p:cNvPr>
            <p:cNvSpPr/>
            <p:nvPr/>
          </p:nvSpPr>
          <p:spPr>
            <a:xfrm>
              <a:off x="1457267" y="4031920"/>
              <a:ext cx="684803" cy="5001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spc="-150">
                  <a:ln w="3175">
                    <a:solidFill>
                      <a:schemeClr val="bg1">
                        <a:lumMod val="85000"/>
                      </a:schemeClr>
                    </a:solidFill>
                  </a:ln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WEB</a:t>
              </a:r>
              <a:endParaRPr lang="en-US" altLang="ko-KR" sz="2000" b="1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09D9A900-5C71-4307-9FF7-2789AE49AA9E}"/>
              </a:ext>
            </a:extLst>
          </p:cNvPr>
          <p:cNvSpPr/>
          <p:nvPr/>
        </p:nvSpPr>
        <p:spPr>
          <a:xfrm>
            <a:off x="7812360" y="2064346"/>
            <a:ext cx="825048" cy="3308870"/>
          </a:xfrm>
          <a:prstGeom prst="curvedLeftArrow">
            <a:avLst>
              <a:gd name="adj1" fmla="val 25000"/>
              <a:gd name="adj2" fmla="val 100823"/>
              <a:gd name="adj3" fmla="val 480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1362B-4C60-4A1A-B2CF-A65A4747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7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4007828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시스템 소개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–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계산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C256DE-3776-4AFD-8937-0E0CC16D3596}"/>
              </a:ext>
            </a:extLst>
          </p:cNvPr>
          <p:cNvSpPr/>
          <p:nvPr/>
        </p:nvSpPr>
        <p:spPr>
          <a:xfrm>
            <a:off x="632922" y="2561948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720D871-F8BD-40B9-85DA-2A794B601648}"/>
              </a:ext>
            </a:extLst>
          </p:cNvPr>
          <p:cNvSpPr/>
          <p:nvPr/>
        </p:nvSpPr>
        <p:spPr>
          <a:xfrm>
            <a:off x="774654" y="2792834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2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27CC323-F785-4739-A738-3E4DED2B1CEB}"/>
              </a:ext>
            </a:extLst>
          </p:cNvPr>
          <p:cNvSpPr/>
          <p:nvPr/>
        </p:nvSpPr>
        <p:spPr>
          <a:xfrm>
            <a:off x="916386" y="3023720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3DE736B-B644-4EDE-BAF6-8C9CC94A0A05}"/>
              </a:ext>
            </a:extLst>
          </p:cNvPr>
          <p:cNvGrpSpPr/>
          <p:nvPr/>
        </p:nvGrpSpPr>
        <p:grpSpPr>
          <a:xfrm>
            <a:off x="3939657" y="2561948"/>
            <a:ext cx="1002005" cy="1252728"/>
            <a:chOff x="7179920" y="2276856"/>
            <a:chExt cx="1002005" cy="125272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64C384-8753-43D9-946D-280649A74582}"/>
                </a:ext>
              </a:extLst>
            </p:cNvPr>
            <p:cNvSpPr/>
            <p:nvPr/>
          </p:nvSpPr>
          <p:spPr>
            <a:xfrm>
              <a:off x="7179920" y="227685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1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B05948F-905F-403D-9364-5DFE64C54E2D}"/>
                </a:ext>
              </a:extLst>
            </p:cNvPr>
            <p:cNvSpPr/>
            <p:nvPr/>
          </p:nvSpPr>
          <p:spPr>
            <a:xfrm>
              <a:off x="7321652" y="2507742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70BCE9F-4FED-4F7C-A9A7-C3E0B9877A6C}"/>
                </a:ext>
              </a:extLst>
            </p:cNvPr>
            <p:cNvSpPr/>
            <p:nvPr/>
          </p:nvSpPr>
          <p:spPr>
            <a:xfrm>
              <a:off x="7489267" y="2738628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B09BD2B6-89CE-407A-9C5C-1E43404FF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63201"/>
              </p:ext>
            </p:extLst>
          </p:nvPr>
        </p:nvGraphicFramePr>
        <p:xfrm>
          <a:off x="7115752" y="2672316"/>
          <a:ext cx="1618894" cy="1188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75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DNA</a:t>
                      </a:r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쌍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sp>
        <p:nvSpPr>
          <p:cNvPr id="119" name="오른쪽 화살표 10">
            <a:extLst>
              <a:ext uri="{FF2B5EF4-FFF2-40B4-BE49-F238E27FC236}">
                <a16:creationId xmlns:a16="http://schemas.microsoft.com/office/drawing/2014/main" id="{4C254736-2C00-4F60-9B75-FA8888CD4729}"/>
              </a:ext>
            </a:extLst>
          </p:cNvPr>
          <p:cNvSpPr/>
          <p:nvPr/>
        </p:nvSpPr>
        <p:spPr>
          <a:xfrm>
            <a:off x="1753891" y="3146337"/>
            <a:ext cx="359631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0" name="오른쪽 화살표 17">
            <a:extLst>
              <a:ext uri="{FF2B5EF4-FFF2-40B4-BE49-F238E27FC236}">
                <a16:creationId xmlns:a16="http://schemas.microsoft.com/office/drawing/2014/main" id="{D9B7F568-4ABC-405D-A667-A88AC272CA22}"/>
              </a:ext>
            </a:extLst>
          </p:cNvPr>
          <p:cNvSpPr/>
          <p:nvPr/>
        </p:nvSpPr>
        <p:spPr>
          <a:xfrm>
            <a:off x="3448196" y="3146337"/>
            <a:ext cx="349729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1" name="오른쪽 화살표 14">
            <a:extLst>
              <a:ext uri="{FF2B5EF4-FFF2-40B4-BE49-F238E27FC236}">
                <a16:creationId xmlns:a16="http://schemas.microsoft.com/office/drawing/2014/main" id="{C8CC5184-E82F-4178-A6BD-AF4A61D18342}"/>
              </a:ext>
            </a:extLst>
          </p:cNvPr>
          <p:cNvSpPr/>
          <p:nvPr/>
        </p:nvSpPr>
        <p:spPr>
          <a:xfrm>
            <a:off x="6675542" y="3169411"/>
            <a:ext cx="354653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2" name="오른쪽 화살표 16">
            <a:extLst>
              <a:ext uri="{FF2B5EF4-FFF2-40B4-BE49-F238E27FC236}">
                <a16:creationId xmlns:a16="http://schemas.microsoft.com/office/drawing/2014/main" id="{083E8284-7E91-43CC-846F-C6B05AC185E6}"/>
              </a:ext>
            </a:extLst>
          </p:cNvPr>
          <p:cNvSpPr/>
          <p:nvPr/>
        </p:nvSpPr>
        <p:spPr>
          <a:xfrm>
            <a:off x="5046789" y="3184601"/>
            <a:ext cx="393457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20">
            <a:extLst>
              <a:ext uri="{FF2B5EF4-FFF2-40B4-BE49-F238E27FC236}">
                <a16:creationId xmlns:a16="http://schemas.microsoft.com/office/drawing/2014/main" id="{60771C44-B988-4B7D-A3D6-0E8F7B5A228B}"/>
              </a:ext>
            </a:extLst>
          </p:cNvPr>
          <p:cNvSpPr/>
          <p:nvPr/>
        </p:nvSpPr>
        <p:spPr>
          <a:xfrm>
            <a:off x="5591880" y="2976463"/>
            <a:ext cx="944616" cy="6742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4" name="모서리가 둥근 직사각형 20">
            <a:extLst>
              <a:ext uri="{FF2B5EF4-FFF2-40B4-BE49-F238E27FC236}">
                <a16:creationId xmlns:a16="http://schemas.microsoft.com/office/drawing/2014/main" id="{0C3B1734-F7B4-4828-98B2-10C979A0B422}"/>
              </a:ext>
            </a:extLst>
          </p:cNvPr>
          <p:cNvSpPr/>
          <p:nvPr/>
        </p:nvSpPr>
        <p:spPr>
          <a:xfrm>
            <a:off x="2273827" y="2976463"/>
            <a:ext cx="944616" cy="6742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97C3D47-2C4C-4CC5-A1D2-A0810F8BC617}"/>
              </a:ext>
            </a:extLst>
          </p:cNvPr>
          <p:cNvSpPr/>
          <p:nvPr/>
        </p:nvSpPr>
        <p:spPr>
          <a:xfrm>
            <a:off x="5631431" y="3140383"/>
            <a:ext cx="862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비교기</a:t>
            </a:r>
            <a:endParaRPr lang="en-US" altLang="ko-KR" sz="2000" b="1" dirty="0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6EBF637-2D3D-4AC4-A091-4C6D8A118492}"/>
              </a:ext>
            </a:extLst>
          </p:cNvPr>
          <p:cNvSpPr/>
          <p:nvPr/>
        </p:nvSpPr>
        <p:spPr>
          <a:xfrm>
            <a:off x="2324772" y="3146179"/>
            <a:ext cx="862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err="1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sz="2000" b="1" dirty="0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4DA61-D4B5-4828-9B3B-52881B252F1F}"/>
              </a:ext>
            </a:extLst>
          </p:cNvPr>
          <p:cNvSpPr/>
          <p:nvPr/>
        </p:nvSpPr>
        <p:spPr>
          <a:xfrm>
            <a:off x="5136904" y="4089266"/>
            <a:ext cx="18517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알고리즘을 통한</a:t>
            </a:r>
            <a:endParaRPr lang="en-US" altLang="ko-KR" sz="2200" b="1" spc="-15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유사도 측정</a:t>
            </a:r>
            <a:endParaRPr lang="en-US" altLang="ko-KR" sz="2200" b="1" spc="-15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2EAA92-86D9-42D7-817C-4EA731B85014}"/>
              </a:ext>
            </a:extLst>
          </p:cNvPr>
          <p:cNvSpPr/>
          <p:nvPr/>
        </p:nvSpPr>
        <p:spPr>
          <a:xfrm>
            <a:off x="1675971" y="4089266"/>
            <a:ext cx="21403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프로그램 </a:t>
            </a:r>
            <a:r>
              <a:rPr lang="en-US" altLang="ko-KR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DNA </a:t>
            </a:r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생성</a:t>
            </a:r>
            <a:endParaRPr lang="en-US" altLang="ko-KR" sz="2200" b="1" spc="-15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6900E9-69C5-4C0B-8442-A7FDC459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3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308610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6" name="모서리가 둥근 직사각형 4">
            <a:extLst>
              <a:ext uri="{FF2B5EF4-FFF2-40B4-BE49-F238E27FC236}">
                <a16:creationId xmlns:a16="http://schemas.microsoft.com/office/drawing/2014/main" id="{B73EFFAC-A97F-4157-9705-48B6C0B165FB}"/>
              </a:ext>
            </a:extLst>
          </p:cNvPr>
          <p:cNvSpPr/>
          <p:nvPr/>
        </p:nvSpPr>
        <p:spPr>
          <a:xfrm>
            <a:off x="2448309" y="2348624"/>
            <a:ext cx="4190237" cy="29826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000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0" algn="ctr"/>
            <a:r>
              <a:rPr lang="ko-KR" altLang="en-US" sz="3200" b="1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sz="3200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ko-KR" altLang="en-US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7" name="오른쪽 화살표 5">
            <a:extLst>
              <a:ext uri="{FF2B5EF4-FFF2-40B4-BE49-F238E27FC236}">
                <a16:creationId xmlns:a16="http://schemas.microsoft.com/office/drawing/2014/main" id="{11A3A72F-566F-4B07-BDC3-C5397D3DAABA}"/>
              </a:ext>
            </a:extLst>
          </p:cNvPr>
          <p:cNvSpPr/>
          <p:nvPr/>
        </p:nvSpPr>
        <p:spPr>
          <a:xfrm>
            <a:off x="928811" y="3354444"/>
            <a:ext cx="1231463" cy="1109564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ko-KR" altLang="en-US" sz="1600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소스 코드</a:t>
            </a:r>
          </a:p>
        </p:txBody>
      </p:sp>
      <p:sp>
        <p:nvSpPr>
          <p:cNvPr id="31" name="오른쪽 화살표 7">
            <a:extLst>
              <a:ext uri="{FF2B5EF4-FFF2-40B4-BE49-F238E27FC236}">
                <a16:creationId xmlns:a16="http://schemas.microsoft.com/office/drawing/2014/main" id="{05EB24F9-5202-400C-B9C8-8388915CDAAB}"/>
              </a:ext>
            </a:extLst>
          </p:cNvPr>
          <p:cNvSpPr/>
          <p:nvPr/>
        </p:nvSpPr>
        <p:spPr>
          <a:xfrm>
            <a:off x="7025220" y="3354444"/>
            <a:ext cx="1231463" cy="1109564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altLang="ko-KR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DNA</a:t>
            </a:r>
            <a:endParaRPr lang="ko-KR" altLang="en-US" b="1" dirty="0">
              <a:solidFill>
                <a:srgbClr val="292934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0571593-3C3C-4109-AC7E-B0321C4EDBEC}"/>
              </a:ext>
            </a:extLst>
          </p:cNvPr>
          <p:cNvGrpSpPr/>
          <p:nvPr/>
        </p:nvGrpSpPr>
        <p:grpSpPr>
          <a:xfrm>
            <a:off x="2762098" y="3469598"/>
            <a:ext cx="3562659" cy="994411"/>
            <a:chOff x="2767803" y="3058668"/>
            <a:chExt cx="3562659" cy="994410"/>
          </a:xfrm>
        </p:grpSpPr>
        <p:sp>
          <p:nvSpPr>
            <p:cNvPr id="33" name="모서리가 둥근 직사각형 8">
              <a:extLst>
                <a:ext uri="{FF2B5EF4-FFF2-40B4-BE49-F238E27FC236}">
                  <a16:creationId xmlns:a16="http://schemas.microsoft.com/office/drawing/2014/main" id="{D33778DB-9716-43DF-B854-92C5DAC761A1}"/>
                </a:ext>
              </a:extLst>
            </p:cNvPr>
            <p:cNvSpPr/>
            <p:nvPr/>
          </p:nvSpPr>
          <p:spPr>
            <a:xfrm>
              <a:off x="2767803" y="3058668"/>
              <a:ext cx="1350284" cy="99441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Lexer</a:t>
              </a:r>
              <a:endParaRPr lang="ko-KR" altLang="en-US" b="1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4" name="모서리가 둥근 직사각형 10">
              <a:extLst>
                <a:ext uri="{FF2B5EF4-FFF2-40B4-BE49-F238E27FC236}">
                  <a16:creationId xmlns:a16="http://schemas.microsoft.com/office/drawing/2014/main" id="{7007DF73-3A17-492B-9544-56B419305720}"/>
                </a:ext>
              </a:extLst>
            </p:cNvPr>
            <p:cNvSpPr/>
            <p:nvPr/>
          </p:nvSpPr>
          <p:spPr>
            <a:xfrm>
              <a:off x="4932484" y="3058668"/>
              <a:ext cx="1397978" cy="99441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Sequencer</a:t>
              </a:r>
              <a:endParaRPr lang="ko-KR" altLang="en-US" b="1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1" name="오른쪽 화살표 11">
              <a:extLst>
                <a:ext uri="{FF2B5EF4-FFF2-40B4-BE49-F238E27FC236}">
                  <a16:creationId xmlns:a16="http://schemas.microsoft.com/office/drawing/2014/main" id="{B91EBAC0-BF10-48A2-87F9-458583FEBADB}"/>
                </a:ext>
              </a:extLst>
            </p:cNvPr>
            <p:cNvSpPr/>
            <p:nvPr/>
          </p:nvSpPr>
          <p:spPr>
            <a:xfrm>
              <a:off x="4326202" y="3305122"/>
              <a:ext cx="499199" cy="38634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ko-KR" altLang="en-US" sz="1351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4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4159857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Lexer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439B0C-7F8F-45AA-A0F6-9EA3260A5F6B}"/>
              </a:ext>
            </a:extLst>
          </p:cNvPr>
          <p:cNvGrpSpPr/>
          <p:nvPr/>
        </p:nvGrpSpPr>
        <p:grpSpPr>
          <a:xfrm>
            <a:off x="3966104" y="2492896"/>
            <a:ext cx="1417952" cy="523345"/>
            <a:chOff x="3894992" y="3534506"/>
            <a:chExt cx="1087293" cy="523345"/>
          </a:xfrm>
        </p:grpSpPr>
        <p:sp>
          <p:nvSpPr>
            <p:cNvPr id="29" name="오른쪽 화살표 7">
              <a:extLst>
                <a:ext uri="{FF2B5EF4-FFF2-40B4-BE49-F238E27FC236}">
                  <a16:creationId xmlns:a16="http://schemas.microsoft.com/office/drawing/2014/main" id="{04F4D778-9A90-47FA-ACA2-3B0779785037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ko-KR" altLang="en-US" sz="1351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5AB538-F62C-417A-B028-6CE36ADA9DD8}"/>
                </a:ext>
              </a:extLst>
            </p:cNvPr>
            <p:cNvSpPr/>
            <p:nvPr/>
          </p:nvSpPr>
          <p:spPr>
            <a:xfrm>
              <a:off x="4042638" y="3623753"/>
              <a:ext cx="77130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b="1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Lexer</a:t>
              </a:r>
              <a:endParaRPr lang="en-US" altLang="ko-KR" b="1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F725A-F68D-4122-AC64-E93D79FD7BF6}"/>
              </a:ext>
            </a:extLst>
          </p:cNvPr>
          <p:cNvSpPr/>
          <p:nvPr/>
        </p:nvSpPr>
        <p:spPr>
          <a:xfrm>
            <a:off x="6572692" y="2096666"/>
            <a:ext cx="397201" cy="306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F9665D-8E6A-43EF-B212-294F81B27CF4}"/>
              </a:ext>
            </a:extLst>
          </p:cNvPr>
          <p:cNvSpPr/>
          <p:nvPr/>
        </p:nvSpPr>
        <p:spPr>
          <a:xfrm>
            <a:off x="5827494" y="1135138"/>
            <a:ext cx="397201" cy="285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7794-7385-437C-A0C3-5407FE7F2435}"/>
              </a:ext>
            </a:extLst>
          </p:cNvPr>
          <p:cNvSpPr/>
          <p:nvPr/>
        </p:nvSpPr>
        <p:spPr>
          <a:xfrm>
            <a:off x="6804346" y="4037526"/>
            <a:ext cx="518862" cy="326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6F42-09C1-40D3-800D-753E0C92AD3F}"/>
              </a:ext>
            </a:extLst>
          </p:cNvPr>
          <p:cNvSpPr/>
          <p:nvPr/>
        </p:nvSpPr>
        <p:spPr>
          <a:xfrm>
            <a:off x="5738544" y="1117403"/>
            <a:ext cx="31693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$fibo{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#IF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#RET  @fibo  #9 #N  #8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@fibo  #9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  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}  </a:t>
            </a: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$main{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@scanf  #12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@printf  #12  </a:t>
            </a:r>
            <a:r>
              <a:rPr lang="en-US" altLang="ko-KR" sz="1600" b="1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@fibo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#RET  #N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  }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85CDA-6611-4FBA-8E4D-C6172AF391E7}"/>
              </a:ext>
            </a:extLst>
          </p:cNvPr>
          <p:cNvSpPr/>
          <p:nvPr/>
        </p:nvSpPr>
        <p:spPr>
          <a:xfrm>
            <a:off x="783787" y="1004745"/>
            <a:ext cx="3368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fibo(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num){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+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pc="-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scanf("%d",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printf("%d",fibo(num));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BFACBC-32F9-4FEA-AE59-01FC07028449}"/>
              </a:ext>
            </a:extLst>
          </p:cNvPr>
          <p:cNvSpPr/>
          <p:nvPr/>
        </p:nvSpPr>
        <p:spPr>
          <a:xfrm>
            <a:off x="3923928" y="2984181"/>
            <a:ext cx="1417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Token </a:t>
            </a:r>
            <a:r>
              <a:rPr lang="ko-KR" altLang="en-US" sz="2000" b="0" cap="none" spc="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생성</a:t>
            </a:r>
            <a:endParaRPr lang="en-US" altLang="ko-KR" sz="2000" b="0" cap="none" spc="0">
              <a:ln w="0"/>
              <a:solidFill>
                <a:schemeClr val="accent5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FAED2EF-1C0E-4679-97A3-F6791D3D9877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026095" y="967312"/>
            <a:ext cx="418113" cy="167826"/>
          </a:xfrm>
          <a:prstGeom prst="straightConnector1">
            <a:avLst/>
          </a:prstGeom>
          <a:ln w="28575">
            <a:solidFill>
              <a:srgbClr val="93CD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5A8A72-A453-4CC6-86E8-26F024E712C4}"/>
              </a:ext>
            </a:extLst>
          </p:cNvPr>
          <p:cNvSpPr/>
          <p:nvPr/>
        </p:nvSpPr>
        <p:spPr>
          <a:xfrm>
            <a:off x="6444208" y="764704"/>
            <a:ext cx="10775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함수 생성</a:t>
            </a:r>
            <a:endParaRPr lang="en-US" altLang="ko-KR" b="0" cap="none" spc="0">
              <a:ln w="0"/>
              <a:solidFill>
                <a:schemeClr val="accent5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5949CF-BBD0-400C-BAC7-10E8D02DB160}"/>
              </a:ext>
            </a:extLst>
          </p:cNvPr>
          <p:cNvCxnSpPr>
            <a:cxnSpLocks/>
          </p:cNvCxnSpPr>
          <p:nvPr/>
        </p:nvCxnSpPr>
        <p:spPr>
          <a:xfrm>
            <a:off x="6953345" y="2287708"/>
            <a:ext cx="282951" cy="115097"/>
          </a:xfrm>
          <a:prstGeom prst="straightConnector1">
            <a:avLst/>
          </a:prstGeom>
          <a:ln w="28575">
            <a:solidFill>
              <a:srgbClr val="CCC1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F27237-E046-4482-8053-7EFD47FA7D26}"/>
              </a:ext>
            </a:extLst>
          </p:cNvPr>
          <p:cNvSpPr/>
          <p:nvPr/>
        </p:nvSpPr>
        <p:spPr>
          <a:xfrm>
            <a:off x="7223610" y="2238759"/>
            <a:ext cx="6607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>
                <a:ln w="0"/>
                <a:solidFill>
                  <a:schemeClr val="accent4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그 외</a:t>
            </a:r>
            <a:endParaRPr lang="en-US" altLang="ko-KR" b="0" cap="none" spc="0">
              <a:ln w="0"/>
              <a:solidFill>
                <a:schemeClr val="accent4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CD7ADDC-C96F-48E7-8DCB-E91494234A8A}"/>
              </a:ext>
            </a:extLst>
          </p:cNvPr>
          <p:cNvCxnSpPr>
            <a:cxnSpLocks/>
          </p:cNvCxnSpPr>
          <p:nvPr/>
        </p:nvCxnSpPr>
        <p:spPr>
          <a:xfrm flipV="1">
            <a:off x="7305949" y="4029668"/>
            <a:ext cx="314051" cy="155595"/>
          </a:xfrm>
          <a:prstGeom prst="straightConnector1">
            <a:avLst/>
          </a:prstGeom>
          <a:ln w="28575">
            <a:solidFill>
              <a:srgbClr val="C3D6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928A28-98FD-4410-AB67-A709CB64BAD9}"/>
              </a:ext>
            </a:extLst>
          </p:cNvPr>
          <p:cNvSpPr/>
          <p:nvPr/>
        </p:nvSpPr>
        <p:spPr>
          <a:xfrm>
            <a:off x="7548734" y="3815931"/>
            <a:ext cx="10775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>
                <a:ln w="0"/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함수 호출</a:t>
            </a:r>
            <a:endParaRPr lang="en-US" altLang="ko-KR" b="0" cap="none" spc="0">
              <a:ln w="0"/>
              <a:solidFill>
                <a:schemeClr val="accent3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63B351-39E4-4BEA-B0DC-438622B004C9}"/>
              </a:ext>
            </a:extLst>
          </p:cNvPr>
          <p:cNvGrpSpPr/>
          <p:nvPr/>
        </p:nvGrpSpPr>
        <p:grpSpPr>
          <a:xfrm>
            <a:off x="832932" y="5373216"/>
            <a:ext cx="7849850" cy="860177"/>
            <a:chOff x="832932" y="5373216"/>
            <a:chExt cx="7849850" cy="86017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E73AB9-30AA-4F51-AC7B-11894E34096D}"/>
                </a:ext>
              </a:extLst>
            </p:cNvPr>
            <p:cNvSpPr/>
            <p:nvPr/>
          </p:nvSpPr>
          <p:spPr>
            <a:xfrm>
              <a:off x="832932" y="5373216"/>
              <a:ext cx="6782626" cy="5001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0" cap="none" spc="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#</a:t>
              </a:r>
              <a:r>
                <a:rPr lang="en-US" altLang="ko-KR" sz="2000" b="0" cap="none" spc="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Y	</a:t>
              </a:r>
              <a:r>
                <a:rPr lang="ko-KR" altLang="en-US" sz="2000" b="0" cap="none" spc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함수 시작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	</a:t>
              </a:r>
              <a:r>
                <a:rPr lang="en-US" altLang="ko-KR" sz="200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 #</a:t>
              </a:r>
              <a:r>
                <a:rPr lang="ko-KR" altLang="en-US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숫자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		</a:t>
              </a:r>
              <a:r>
                <a:rPr lang="ko-KR" altLang="en-US" sz="200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역할에 따른 연산자</a:t>
              </a:r>
              <a:endParaRPr lang="en-US" altLang="ko-KR" sz="2000">
                <a:ln w="0"/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C50D103-E4FA-4997-8860-89211815388E}"/>
                </a:ext>
              </a:extLst>
            </p:cNvPr>
            <p:cNvSpPr/>
            <p:nvPr/>
          </p:nvSpPr>
          <p:spPr>
            <a:xfrm>
              <a:off x="832932" y="5733256"/>
              <a:ext cx="7849850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#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N	</a:t>
              </a:r>
              <a:r>
                <a:rPr lang="ko-KR" altLang="en-US" sz="200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숫자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		 </a:t>
              </a:r>
              <a:r>
                <a:rPr lang="en-US" altLang="ko-KR" sz="200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#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RET		</a:t>
              </a:r>
              <a:r>
                <a:rPr lang="en-US" altLang="ko-KR" sz="200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return		    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55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CCDE71-9F18-42D2-B3CE-956CCFB767BD}"/>
              </a:ext>
            </a:extLst>
          </p:cNvPr>
          <p:cNvSpPr/>
          <p:nvPr/>
        </p:nvSpPr>
        <p:spPr>
          <a:xfrm>
            <a:off x="1099600" y="2201618"/>
            <a:ext cx="520072" cy="2497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41691F-EF3E-464B-826F-1EC4FB1C3577}"/>
              </a:ext>
            </a:extLst>
          </p:cNvPr>
          <p:cNvSpPr/>
          <p:nvPr/>
        </p:nvSpPr>
        <p:spPr>
          <a:xfrm>
            <a:off x="6444208" y="3740809"/>
            <a:ext cx="507778" cy="2642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4743606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Sequence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8B0EF2-5FA2-4B2C-BC5E-EE0204F58FEC}"/>
              </a:ext>
            </a:extLst>
          </p:cNvPr>
          <p:cNvSpPr/>
          <p:nvPr/>
        </p:nvSpPr>
        <p:spPr>
          <a:xfrm>
            <a:off x="970623" y="1196752"/>
            <a:ext cx="31693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$fibo{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#IF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#RET  @fibo  #9 #N  #8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@fibo  #9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  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}  </a:t>
            </a: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$main{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@scanf  #12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@printf  #12  </a:t>
            </a:r>
            <a:r>
              <a:rPr lang="en-US" altLang="ko-KR" sz="1600" b="1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@fibo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#RET  #N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  }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9888D6-D2EC-4554-9E49-EE3115AB814B}"/>
              </a:ext>
            </a:extLst>
          </p:cNvPr>
          <p:cNvSpPr/>
          <p:nvPr/>
        </p:nvSpPr>
        <p:spPr>
          <a:xfrm>
            <a:off x="5829575" y="1484784"/>
            <a:ext cx="20162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#TYPE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#TYPE #scanf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#12 #printf  #12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#IF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#RET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#RE1 #9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#N #8 #RE1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#9 #N #Z 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#Z 0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775D1-5B4F-4CEC-B798-E64E6875153E}"/>
              </a:ext>
            </a:extLst>
          </p:cNvPr>
          <p:cNvGrpSpPr/>
          <p:nvPr/>
        </p:nvGrpSpPr>
        <p:grpSpPr>
          <a:xfrm>
            <a:off x="3946136" y="2487544"/>
            <a:ext cx="1417952" cy="523345"/>
            <a:chOff x="3865498" y="3534506"/>
            <a:chExt cx="1116787" cy="523345"/>
          </a:xfrm>
        </p:grpSpPr>
        <p:sp>
          <p:nvSpPr>
            <p:cNvPr id="32" name="오른쪽 화살표 7">
              <a:extLst>
                <a:ext uri="{FF2B5EF4-FFF2-40B4-BE49-F238E27FC236}">
                  <a16:creationId xmlns:a16="http://schemas.microsoft.com/office/drawing/2014/main" id="{90656528-EDCB-4A6C-AF9C-C7E4D7E0D834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9E0A787-F56C-4173-A03F-582DA027C468}"/>
                </a:ext>
              </a:extLst>
            </p:cNvPr>
            <p:cNvSpPr/>
            <p:nvPr/>
          </p:nvSpPr>
          <p:spPr>
            <a:xfrm>
              <a:off x="3865498" y="3623752"/>
              <a:ext cx="110799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atin typeface="10X10" panose="020D0604000000000000" pitchFamily="50" charset="-127"/>
                  <a:ea typeface="10X10" panose="020D0604000000000000" pitchFamily="50" charset="-127"/>
                </a:rPr>
                <a:t>Sequence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BA7C7E-2EBE-478F-9A71-147F902C88E8}"/>
              </a:ext>
            </a:extLst>
          </p:cNvPr>
          <p:cNvSpPr/>
          <p:nvPr/>
        </p:nvSpPr>
        <p:spPr>
          <a:xfrm>
            <a:off x="968401" y="5221649"/>
            <a:ext cx="666086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2000">
                <a:ln w="0"/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main</a:t>
            </a:r>
            <a:r>
              <a:rPr lang="ko-KR" altLang="en-US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함수를 찾는다</a:t>
            </a:r>
            <a:r>
              <a:rPr lang="en-US" altLang="ko-KR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함수 호출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발견 시 해당 함수의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token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을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DNA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에 추가한다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>
                <a:ln w="0"/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재귀 함수</a:t>
            </a:r>
            <a:r>
              <a:rPr lang="ko-KR" altLang="en-US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처리</a:t>
            </a:r>
            <a:endParaRPr lang="en-US" altLang="ko-KR" sz="2000">
              <a:ln w="0"/>
              <a:solidFill>
                <a:schemeClr val="tx1">
                  <a:lumMod val="75000"/>
                  <a:lumOff val="2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BA5EC2-AD60-4158-AAA2-EC579910B11E}"/>
              </a:ext>
            </a:extLst>
          </p:cNvPr>
          <p:cNvSpPr/>
          <p:nvPr/>
        </p:nvSpPr>
        <p:spPr>
          <a:xfrm>
            <a:off x="3923927" y="2984181"/>
            <a:ext cx="14179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Token </a:t>
            </a:r>
            <a:r>
              <a:rPr lang="ko-KR" altLang="en-US" sz="200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연결</a:t>
            </a:r>
            <a:endParaRPr lang="en-US" altLang="ko-KR" sz="2000" b="0" cap="none" spc="0">
              <a:ln w="0"/>
              <a:solidFill>
                <a:schemeClr val="accent5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22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1229</Words>
  <Application>Microsoft Office PowerPoint</Application>
  <PresentationFormat>화면 슬라이드 쇼(4:3)</PresentationFormat>
  <Paragraphs>374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맑은 고딕</vt:lpstr>
      <vt:lpstr>Apple SD Gothic Neo</vt:lpstr>
      <vt:lpstr>a옛날사진관3</vt:lpstr>
      <vt:lpstr>KoreanGDH</vt:lpstr>
      <vt:lpstr>Courier New</vt:lpstr>
      <vt:lpstr>Wingdings</vt:lpstr>
      <vt:lpstr>Arial</vt:lpstr>
      <vt:lpstr>10X10</vt:lpstr>
      <vt:lpstr>돋움</vt:lpstr>
      <vt:lpstr>제주한라산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한 성혜</cp:lastModifiedBy>
  <cp:revision>53</cp:revision>
  <dcterms:created xsi:type="dcterms:W3CDTF">2016-03-26T13:53:43Z</dcterms:created>
  <dcterms:modified xsi:type="dcterms:W3CDTF">2018-10-02T03:28:48Z</dcterms:modified>
</cp:coreProperties>
</file>