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21383625" cy="30275213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나눔고딕" panose="020D0604000000000000" pitchFamily="50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10X10" panose="020D0604000000000000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Malgun Gothic Semilight" panose="020B0502040204020203" pitchFamily="34" charset="-127"/>
      <p:regular r:id="rId13"/>
    </p:embeddedFont>
    <p:embeddedFont>
      <p:font typeface="Tmon몬소리 Black" panose="02000A03000000000000" pitchFamily="2" charset="-127"/>
      <p:bold r:id="rId14"/>
    </p:embeddedFont>
  </p:embeddedFontLst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24C"/>
    <a:srgbClr val="FFEFC1"/>
    <a:srgbClr val="FFE9AB"/>
    <a:srgbClr val="767171"/>
    <a:srgbClr val="5A5A5A"/>
    <a:srgbClr val="185DCC"/>
    <a:srgbClr val="D21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" d="100"/>
          <a:sy n="15" d="100"/>
        </p:scale>
        <p:origin x="1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3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5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4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A010-5C0C-4218-97F2-C7F25A2FF4B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DC38-55F8-4784-A355-FBF97E32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648C4AD-5605-47F8-8E97-6A91E0BE93F4}"/>
              </a:ext>
            </a:extLst>
          </p:cNvPr>
          <p:cNvSpPr/>
          <p:nvPr/>
        </p:nvSpPr>
        <p:spPr>
          <a:xfrm>
            <a:off x="-21432" y="0"/>
            <a:ext cx="21383625" cy="29649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8342" y="386800"/>
            <a:ext cx="18865118" cy="2011679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소스 코드 표절 탐지 및 추적 시스템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-21432" y="5800707"/>
            <a:ext cx="21383625" cy="0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9893689"/>
            <a:ext cx="21383625" cy="0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21432" y="26950800"/>
            <a:ext cx="21383625" cy="0"/>
          </a:xfrm>
          <a:prstGeom prst="line">
            <a:avLst/>
          </a:prstGeom>
          <a:ln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대각선 방향의 모서리가 잘린 사각형 14"/>
          <p:cNvSpPr/>
          <p:nvPr/>
        </p:nvSpPr>
        <p:spPr>
          <a:xfrm>
            <a:off x="833793" y="4355304"/>
            <a:ext cx="3459800" cy="1491479"/>
          </a:xfrm>
          <a:prstGeom prst="snip2DiagRect">
            <a:avLst>
              <a:gd name="adj1" fmla="val 0"/>
              <a:gd name="adj2" fmla="val 368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과제 목표 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830691" y="8536827"/>
            <a:ext cx="4271241" cy="1398658"/>
          </a:xfrm>
          <a:prstGeom prst="snip2DiagRect">
            <a:avLst>
              <a:gd name="adj1" fmla="val 0"/>
              <a:gd name="adj2" fmla="val 368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시스템 내용</a:t>
            </a:r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833793" y="25728801"/>
            <a:ext cx="3459800" cy="1222000"/>
          </a:xfrm>
          <a:prstGeom prst="snip2DiagRect">
            <a:avLst>
              <a:gd name="adj1" fmla="val 0"/>
              <a:gd name="adj2" fmla="val 368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기대 효과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5225" y="27545555"/>
            <a:ext cx="9482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fontAlgn="base">
              <a:buFont typeface="Wingdings" panose="05000000000000000000" pitchFamily="2" charset="2"/>
              <a:buChar char="ü"/>
            </a:pPr>
            <a:r>
              <a:rPr lang="ko-KR" altLang="en-US" sz="3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 학생들의 표절률 감소 </a:t>
            </a:r>
            <a:endParaRPr lang="en-US" altLang="ko-KR" sz="3600" b="1" spc="3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indent="-685800" fontAlgn="base">
              <a:buFont typeface="Wingdings" panose="05000000000000000000" pitchFamily="2" charset="2"/>
              <a:buChar char="ü"/>
            </a:pPr>
            <a:r>
              <a:rPr lang="ko-KR" altLang="en-US" sz="3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spc="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학생의 수행 성취도에 대한 정확한 </a:t>
            </a:r>
            <a:r>
              <a:rPr lang="ko-KR" altLang="en-US" sz="3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r>
              <a:rPr lang="en-US" altLang="ko-KR" sz="3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600" b="1" spc="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691" y="10531826"/>
            <a:ext cx="444224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시스템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구성도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04524" y="10430483"/>
            <a:ext cx="387477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유사도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0390233-0C0D-49A1-8168-80AB7EBF889A}"/>
              </a:ext>
            </a:extLst>
          </p:cNvPr>
          <p:cNvSpPr/>
          <p:nvPr/>
        </p:nvSpPr>
        <p:spPr>
          <a:xfrm>
            <a:off x="380589" y="521325"/>
            <a:ext cx="2189583" cy="20305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48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07BC4E8-3C30-4C5B-A22E-C64B8A237DC3}"/>
              </a:ext>
            </a:extLst>
          </p:cNvPr>
          <p:cNvGrpSpPr/>
          <p:nvPr/>
        </p:nvGrpSpPr>
        <p:grpSpPr>
          <a:xfrm>
            <a:off x="6072781" y="3290412"/>
            <a:ext cx="15200679" cy="2341318"/>
            <a:chOff x="5412080" y="3408469"/>
            <a:chExt cx="15507745" cy="42431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89CC49-8F71-4D07-A468-865B0E889FE6}"/>
                </a:ext>
              </a:extLst>
            </p:cNvPr>
            <p:cNvGrpSpPr/>
            <p:nvPr/>
          </p:nvGrpSpPr>
          <p:grpSpPr>
            <a:xfrm>
              <a:off x="5412080" y="3408469"/>
              <a:ext cx="6398740" cy="1331904"/>
              <a:chOff x="21693660" y="4533390"/>
              <a:chExt cx="6398740" cy="133190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40CD8B-6736-4B51-98FC-C20342854027}"/>
                  </a:ext>
                </a:extLst>
              </p:cNvPr>
              <p:cNvSpPr txBox="1"/>
              <p:nvPr/>
            </p:nvSpPr>
            <p:spPr>
              <a:xfrm>
                <a:off x="25323800" y="4670537"/>
                <a:ext cx="2768600" cy="11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spc="3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조환규</a:t>
                </a:r>
                <a:endParaRPr lang="ko-KR" altLang="en-US" sz="3500" spc="3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A1106A1-4EEB-4CE4-8C4E-E7E6018C1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8130" y="5638108"/>
                <a:ext cx="2708390" cy="130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대각선 방향의 모서리가 잘린 사각형 9"/>
              <p:cNvSpPr/>
              <p:nvPr/>
            </p:nvSpPr>
            <p:spPr>
              <a:xfrm>
                <a:off x="21693660" y="4533390"/>
                <a:ext cx="3376140" cy="1143165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지도 교수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34ED8E0-46B1-406F-961B-D3C157D9FA6F}"/>
                </a:ext>
              </a:extLst>
            </p:cNvPr>
            <p:cNvGrpSpPr/>
            <p:nvPr/>
          </p:nvGrpSpPr>
          <p:grpSpPr>
            <a:xfrm>
              <a:off x="5475047" y="4828472"/>
              <a:ext cx="6398740" cy="1331904"/>
              <a:chOff x="21693660" y="4533390"/>
              <a:chExt cx="6398740" cy="1331904"/>
            </a:xfrm>
          </p:grpSpPr>
          <p:sp>
            <p:nvSpPr>
              <p:cNvPr id="37" name="대각선 방향의 모서리가 잘린 사각형 9">
                <a:extLst>
                  <a:ext uri="{FF2B5EF4-FFF2-40B4-BE49-F238E27FC236}">
                    <a16:creationId xmlns:a16="http://schemas.microsoft.com/office/drawing/2014/main" id="{74E17851-EC65-45A8-ABE8-C6D777AAA252}"/>
                  </a:ext>
                </a:extLst>
              </p:cNvPr>
              <p:cNvSpPr/>
              <p:nvPr/>
            </p:nvSpPr>
            <p:spPr>
              <a:xfrm>
                <a:off x="21693660" y="4533390"/>
                <a:ext cx="3376140" cy="1143164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분과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287452-44E0-4427-BF48-02203D5E22B7}"/>
                  </a:ext>
                </a:extLst>
              </p:cNvPr>
              <p:cNvSpPr txBox="1"/>
              <p:nvPr/>
            </p:nvSpPr>
            <p:spPr>
              <a:xfrm>
                <a:off x="25323800" y="4670537"/>
                <a:ext cx="2768600" cy="11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   A</a:t>
                </a:r>
                <a:endParaRPr lang="ko-KR" altLang="en-US" sz="3500" spc="3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5906C08-997C-4083-908A-27FB4D66C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8130" y="5638108"/>
                <a:ext cx="2708390" cy="130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A305167-3C1C-4EDF-B146-DC7DBD099885}"/>
                </a:ext>
              </a:extLst>
            </p:cNvPr>
            <p:cNvGrpSpPr/>
            <p:nvPr/>
          </p:nvGrpSpPr>
          <p:grpSpPr>
            <a:xfrm>
              <a:off x="12064819" y="3408469"/>
              <a:ext cx="8588325" cy="1242987"/>
              <a:chOff x="18261484" y="9251336"/>
              <a:chExt cx="8588325" cy="124298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991381-86D6-4A84-8CE2-0CCA3A8A7F7B}"/>
                  </a:ext>
                </a:extLst>
              </p:cNvPr>
              <p:cNvSpPr txBox="1"/>
              <p:nvPr/>
            </p:nvSpPr>
            <p:spPr>
              <a:xfrm>
                <a:off x="21540230" y="9350874"/>
                <a:ext cx="5309579" cy="114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정보컴퓨터공학부</a:t>
                </a: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180C0A4-24B3-4EBC-9C29-F6454C46B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1955" y="10324952"/>
                <a:ext cx="5477854" cy="263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대각선 방향의 모서리가 잘린 사각형 9">
                <a:extLst>
                  <a:ext uri="{FF2B5EF4-FFF2-40B4-BE49-F238E27FC236}">
                    <a16:creationId xmlns:a16="http://schemas.microsoft.com/office/drawing/2014/main" id="{1A16B642-EA6A-463B-AAD7-4FFD4DBC6A77}"/>
                  </a:ext>
                </a:extLst>
              </p:cNvPr>
              <p:cNvSpPr/>
              <p:nvPr/>
            </p:nvSpPr>
            <p:spPr>
              <a:xfrm>
                <a:off x="18261484" y="9251336"/>
                <a:ext cx="3278745" cy="1112062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소속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CCA1C5C-7BAE-4C5E-82B1-1BCFCBA7B8C1}"/>
                </a:ext>
              </a:extLst>
            </p:cNvPr>
            <p:cNvGrpSpPr/>
            <p:nvPr/>
          </p:nvGrpSpPr>
          <p:grpSpPr>
            <a:xfrm>
              <a:off x="12077501" y="4823670"/>
              <a:ext cx="8842324" cy="1334295"/>
              <a:chOff x="18007485" y="9211336"/>
              <a:chExt cx="8842324" cy="1334295"/>
            </a:xfrm>
          </p:grpSpPr>
          <p:sp>
            <p:nvSpPr>
              <p:cNvPr id="48" name="대각선 방향의 모서리가 잘린 사각형 9">
                <a:extLst>
                  <a:ext uri="{FF2B5EF4-FFF2-40B4-BE49-F238E27FC236}">
                    <a16:creationId xmlns:a16="http://schemas.microsoft.com/office/drawing/2014/main" id="{3B8490DE-89CA-426B-B8CC-E8EF75C801D4}"/>
                  </a:ext>
                </a:extLst>
              </p:cNvPr>
              <p:cNvSpPr/>
              <p:nvPr/>
            </p:nvSpPr>
            <p:spPr>
              <a:xfrm>
                <a:off x="18007485" y="9211336"/>
                <a:ext cx="3376140" cy="1152062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팀명</a:t>
                </a:r>
                <a:endParaRPr lang="ko-KR" altLang="en-US" sz="3500" spc="300" dirty="0"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6C363C-8F9E-46E9-8BF0-E1D54B3CEE55}"/>
                  </a:ext>
                </a:extLst>
              </p:cNvPr>
              <p:cNvSpPr txBox="1"/>
              <p:nvPr/>
            </p:nvSpPr>
            <p:spPr>
              <a:xfrm>
                <a:off x="21540230" y="9350874"/>
                <a:ext cx="5309579" cy="11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달려라 한이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52F5B39-3C83-441B-A298-4992B6318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1955" y="10324952"/>
                <a:ext cx="5211173" cy="251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4BAF2AD-C835-469D-A9AB-3F881CEE628D}"/>
                </a:ext>
              </a:extLst>
            </p:cNvPr>
            <p:cNvGrpSpPr/>
            <p:nvPr/>
          </p:nvGrpSpPr>
          <p:grpSpPr>
            <a:xfrm>
              <a:off x="12077501" y="6326214"/>
              <a:ext cx="8842324" cy="1325397"/>
              <a:chOff x="18007485" y="9220234"/>
              <a:chExt cx="8842324" cy="1325397"/>
            </a:xfrm>
          </p:grpSpPr>
          <p:sp>
            <p:nvSpPr>
              <p:cNvPr id="52" name="대각선 방향의 모서리가 잘린 사각형 9">
                <a:extLst>
                  <a:ext uri="{FF2B5EF4-FFF2-40B4-BE49-F238E27FC236}">
                    <a16:creationId xmlns:a16="http://schemas.microsoft.com/office/drawing/2014/main" id="{EF159F83-8DB6-4806-9823-923D17968B5A}"/>
                  </a:ext>
                </a:extLst>
              </p:cNvPr>
              <p:cNvSpPr/>
              <p:nvPr/>
            </p:nvSpPr>
            <p:spPr>
              <a:xfrm>
                <a:off x="18007485" y="9220234"/>
                <a:ext cx="3376140" cy="1143164"/>
              </a:xfrm>
              <a:prstGeom prst="snip2DiagRect">
                <a:avLst>
                  <a:gd name="adj1" fmla="val 0"/>
                  <a:gd name="adj2" fmla="val 3685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참여학생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41C914-D219-4F69-A8F4-DACAA0A46A05}"/>
                  </a:ext>
                </a:extLst>
              </p:cNvPr>
              <p:cNvSpPr txBox="1"/>
              <p:nvPr/>
            </p:nvSpPr>
            <p:spPr>
              <a:xfrm>
                <a:off x="21540230" y="9350874"/>
                <a:ext cx="5309579" cy="11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500" spc="300" dirty="0" err="1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한성혜</a:t>
                </a:r>
                <a:r>
                  <a:rPr lang="ko-KR" altLang="en-US" sz="3500" spc="300" dirty="0"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이하원</a:t>
                </a: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2FFD7C7-0F78-48E2-A9DE-71D3860CF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1955" y="10324952"/>
                <a:ext cx="5211173" cy="251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2E97D6C-957D-4A9D-851D-F6F110D0C899}"/>
              </a:ext>
            </a:extLst>
          </p:cNvPr>
          <p:cNvSpPr txBox="1"/>
          <p:nvPr/>
        </p:nvSpPr>
        <p:spPr>
          <a:xfrm>
            <a:off x="855225" y="6092133"/>
            <a:ext cx="14509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타 소스 코드 표절 시스템이 잡아내지 못하는 표절 수법 탐지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웹을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통한 시스템의 편리한 접근 및 표절 경로 시각화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273688-E6D4-4955-AA6C-7AD407142887}"/>
              </a:ext>
            </a:extLst>
          </p:cNvPr>
          <p:cNvGrpSpPr/>
          <p:nvPr/>
        </p:nvGrpSpPr>
        <p:grpSpPr>
          <a:xfrm>
            <a:off x="2107421" y="11921045"/>
            <a:ext cx="2556718" cy="5363579"/>
            <a:chOff x="-9784298" y="10440535"/>
            <a:chExt cx="2556718" cy="536357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21B1CDC-0E63-40DF-86C8-C5C8BF989432}"/>
                </a:ext>
              </a:extLst>
            </p:cNvPr>
            <p:cNvGrpSpPr/>
            <p:nvPr/>
          </p:nvGrpSpPr>
          <p:grpSpPr>
            <a:xfrm>
              <a:off x="-9784298" y="10440535"/>
              <a:ext cx="2556718" cy="3070631"/>
              <a:chOff x="561067" y="2416532"/>
              <a:chExt cx="2454507" cy="294787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DBC8DA2-489F-47C4-9E63-EAC972A8F668}"/>
                  </a:ext>
                </a:extLst>
              </p:cNvPr>
              <p:cNvSpPr/>
              <p:nvPr/>
            </p:nvSpPr>
            <p:spPr>
              <a:xfrm>
                <a:off x="561067" y="2416532"/>
                <a:ext cx="2171043" cy="24791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</a:t>
                </a:r>
                <a:r>
                  <a:rPr lang="en-US" altLang="ko-KR" sz="3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algn="ctr"/>
                <a:endParaRPr lang="en-US" altLang="ko-KR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ko-KR" altLang="en-US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CB39F45-AE4A-4C96-9CE9-50CDA0802C7C}"/>
                  </a:ext>
                </a:extLst>
              </p:cNvPr>
              <p:cNvSpPr/>
              <p:nvPr/>
            </p:nvSpPr>
            <p:spPr>
              <a:xfrm>
                <a:off x="702799" y="2647418"/>
                <a:ext cx="2171043" cy="24791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2</a:t>
                </a:r>
              </a:p>
              <a:p>
                <a:pPr algn="ctr"/>
                <a:endParaRPr lang="en-US" altLang="ko-KR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ko-KR" altLang="en-US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764A9E7-AB92-4CBD-8D83-BE923FDC6C87}"/>
                  </a:ext>
                </a:extLst>
              </p:cNvPr>
              <p:cNvSpPr/>
              <p:nvPr/>
            </p:nvSpPr>
            <p:spPr>
              <a:xfrm>
                <a:off x="844531" y="2885267"/>
                <a:ext cx="2171043" cy="247914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Source</a:t>
                </a:r>
              </a:p>
              <a:p>
                <a:pPr algn="ctr"/>
                <a:r>
                  <a:rPr lang="en-US" altLang="ko-KR" sz="4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</a:p>
              <a:p>
                <a:pPr algn="ctr"/>
                <a:endParaRPr lang="en-US" altLang="ko-KR" sz="3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ko-KR" altLang="en-US" sz="3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화살표: 줄무늬가 있는 오른쪽 59">
              <a:extLst>
                <a:ext uri="{FF2B5EF4-FFF2-40B4-BE49-F238E27FC236}">
                  <a16:creationId xmlns:a16="http://schemas.microsoft.com/office/drawing/2014/main" id="{8A69082C-B594-44F0-B4E5-AFAEA5E67553}"/>
                </a:ext>
              </a:extLst>
            </p:cNvPr>
            <p:cNvSpPr/>
            <p:nvPr/>
          </p:nvSpPr>
          <p:spPr>
            <a:xfrm rot="5400000">
              <a:off x="-9527898" y="14425470"/>
              <a:ext cx="2043917" cy="713372"/>
            </a:xfrm>
            <a:prstGeom prst="stripedRightArrow">
              <a:avLst>
                <a:gd name="adj1" fmla="val 40361"/>
                <a:gd name="adj2" fmla="val 115075"/>
              </a:avLst>
            </a:prstGeom>
            <a:solidFill>
              <a:srgbClr val="FCD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0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571C3E-A5F0-4FA1-B7CF-E83E03CB9006}"/>
              </a:ext>
            </a:extLst>
          </p:cNvPr>
          <p:cNvSpPr/>
          <p:nvPr/>
        </p:nvSpPr>
        <p:spPr>
          <a:xfrm>
            <a:off x="6577335" y="11997689"/>
            <a:ext cx="5876877" cy="6986528"/>
          </a:xfrm>
          <a:prstGeom prst="rect">
            <a:avLst/>
          </a:prstGeom>
          <a:solidFill>
            <a:srgbClr val="FFEFC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scanf("%d", 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</a:p>
          <a:p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printf("%d",fibo(num));</a:t>
            </a: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3200" spc="-3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fibo(</a:t>
            </a:r>
            <a:r>
              <a:rPr lang="en-US" altLang="ko-KR" sz="3200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num){</a:t>
            </a:r>
          </a:p>
          <a:p>
            <a:r>
              <a:rPr lang="en-US" altLang="ko-KR" sz="3200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</a:t>
            </a:r>
            <a:r>
              <a:rPr lang="en-US" altLang="ko-KR" sz="3200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3200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 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z="3200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3200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EC05D8-2E2E-435A-A2DC-9B5F8C1AAAC0}"/>
              </a:ext>
            </a:extLst>
          </p:cNvPr>
          <p:cNvGrpSpPr/>
          <p:nvPr/>
        </p:nvGrpSpPr>
        <p:grpSpPr>
          <a:xfrm>
            <a:off x="13021503" y="11901209"/>
            <a:ext cx="7838263" cy="7123919"/>
            <a:chOff x="7784359" y="9649837"/>
            <a:chExt cx="3986110" cy="712391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BD414E2-CEE0-4B5C-BDB3-953F6ED3D959}"/>
                </a:ext>
              </a:extLst>
            </p:cNvPr>
            <p:cNvSpPr/>
            <p:nvPr/>
          </p:nvSpPr>
          <p:spPr>
            <a:xfrm>
              <a:off x="7784359" y="9649837"/>
              <a:ext cx="3986110" cy="71239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42A8C13-D12B-4143-A7A8-35907DEFC78C}"/>
                </a:ext>
              </a:extLst>
            </p:cNvPr>
            <p:cNvSpPr/>
            <p:nvPr/>
          </p:nvSpPr>
          <p:spPr>
            <a:xfrm>
              <a:off x="8067987" y="10285734"/>
              <a:ext cx="3259093" cy="6001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600000"/>
              <a:r>
                <a:rPr lang="en-US" altLang="ko-KR" sz="3200">
                  <a:solidFill>
                    <a:srgbClr val="0070C0"/>
                  </a:solidFill>
                </a:rPr>
                <a:t>#Y #TYPE </a:t>
              </a:r>
            </a:p>
            <a:p>
              <a:pPr defTabSz="3600000"/>
              <a:r>
                <a:rPr lang="en-US" altLang="ko-KR" sz="3200">
                  <a:solidFill>
                    <a:srgbClr val="0070C0"/>
                  </a:solidFill>
                </a:rPr>
                <a:t>#TYPE #scanf </a:t>
              </a:r>
            </a:p>
            <a:p>
              <a:pPr defTabSz="3600000"/>
              <a:r>
                <a:rPr lang="en-US" altLang="ko-KR" sz="3200">
                  <a:solidFill>
                    <a:srgbClr val="0070C0"/>
                  </a:solidFill>
                </a:rPr>
                <a:t>#12 #printf  #12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#Y #IF #5 #N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#RET #N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#ELSE #5 #N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#RET #N 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#ELSE #RET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#RE1 #9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#N #8 #RE1 </a:t>
              </a:r>
            </a:p>
            <a:p>
              <a:pPr defTabSz="3600000"/>
              <a:r>
                <a:rPr lang="en-US" altLang="ko-KR" sz="3200">
                  <a:solidFill>
                    <a:srgbClr val="FF0000"/>
                  </a:solidFill>
                </a:rPr>
                <a:t>#9 #N #Z  </a:t>
              </a:r>
            </a:p>
            <a:p>
              <a:pPr defTabSz="3600000"/>
              <a:r>
                <a:rPr lang="en-US" altLang="ko-KR" sz="3200">
                  <a:solidFill>
                    <a:srgbClr val="0070C0"/>
                  </a:solidFill>
                </a:rPr>
                <a:t>#RET #N #Z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3F49CA0-717A-46C3-AE28-DFD1DBBAB532}"/>
              </a:ext>
            </a:extLst>
          </p:cNvPr>
          <p:cNvGrpSpPr/>
          <p:nvPr/>
        </p:nvGrpSpPr>
        <p:grpSpPr>
          <a:xfrm>
            <a:off x="16783557" y="12405965"/>
            <a:ext cx="3508918" cy="2464141"/>
            <a:chOff x="-10747200" y="24552725"/>
            <a:chExt cx="3508918" cy="246414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98A7E71-2870-4229-8149-4AB558E5A80D}"/>
                </a:ext>
              </a:extLst>
            </p:cNvPr>
            <p:cNvGrpSpPr/>
            <p:nvPr/>
          </p:nvGrpSpPr>
          <p:grpSpPr>
            <a:xfrm>
              <a:off x="-9209246" y="24552725"/>
              <a:ext cx="1970964" cy="2464141"/>
              <a:chOff x="7179920" y="2276856"/>
              <a:chExt cx="1002005" cy="125272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8A12F21-36E7-4B0B-8649-0E0A111F267E}"/>
                  </a:ext>
                </a:extLst>
              </p:cNvPr>
              <p:cNvSpPr/>
              <p:nvPr/>
            </p:nvSpPr>
            <p:spPr>
              <a:xfrm>
                <a:off x="7179920" y="2276856"/>
                <a:ext cx="692658" cy="7909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DNA 1</a:t>
                </a: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B6ED4D0-794D-4B92-A4F1-C180F4DF97BC}"/>
                  </a:ext>
                </a:extLst>
              </p:cNvPr>
              <p:cNvSpPr/>
              <p:nvPr/>
            </p:nvSpPr>
            <p:spPr>
              <a:xfrm>
                <a:off x="7321652" y="2507742"/>
                <a:ext cx="692658" cy="7909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DNA 2</a:t>
                </a: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57123A8-B3D0-4579-981E-DA8E143EF541}"/>
                  </a:ext>
                </a:extLst>
              </p:cNvPr>
              <p:cNvSpPr/>
              <p:nvPr/>
            </p:nvSpPr>
            <p:spPr>
              <a:xfrm>
                <a:off x="7489267" y="2738628"/>
                <a:ext cx="692658" cy="7909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DNA 3</a:t>
                </a: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CFAFAD1-C302-4FFD-B7C8-63650EA47430}"/>
                </a:ext>
              </a:extLst>
            </p:cNvPr>
            <p:cNvSpPr/>
            <p:nvPr/>
          </p:nvSpPr>
          <p:spPr>
            <a:xfrm>
              <a:off x="-10747200" y="25535624"/>
              <a:ext cx="7409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VS</a:t>
              </a:r>
              <a:endParaRPr lang="en-US" altLang="ko-KR" sz="3600" dirty="0">
                <a:latin typeface="10X10" panose="020D0604000000000000" pitchFamily="50" charset="-127"/>
                <a:ea typeface="10X10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02C88B59-AF2F-41BC-978B-AFA830482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5000"/>
              </p:ext>
            </p:extLst>
          </p:nvPr>
        </p:nvGraphicFramePr>
        <p:xfrm>
          <a:off x="16752976" y="18688561"/>
          <a:ext cx="4259084" cy="2843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145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252593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유사도</a:t>
                      </a: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DNA</a:t>
                      </a:r>
                      <a:r>
                        <a:rPr lang="ko-KR" altLang="en-US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쌍</a:t>
                      </a: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70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0.98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vs 2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70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0.32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vs 3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70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0.30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vs 3</a:t>
                      </a:r>
                      <a:endParaRPr lang="ko-KR" altLang="en-US" sz="3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62208" marR="162208" marT="81106" marB="8110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DA0F24D3-8D91-4AD9-AFE3-04253E9EC469}"/>
              </a:ext>
            </a:extLst>
          </p:cNvPr>
          <p:cNvSpPr txBox="1"/>
          <p:nvPr/>
        </p:nvSpPr>
        <p:spPr>
          <a:xfrm>
            <a:off x="6404524" y="20734326"/>
            <a:ext cx="444224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유사도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시각화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6B94743-C28D-42D4-AE3D-43CA2816C345}"/>
              </a:ext>
            </a:extLst>
          </p:cNvPr>
          <p:cNvGrpSpPr/>
          <p:nvPr/>
        </p:nvGrpSpPr>
        <p:grpSpPr>
          <a:xfrm>
            <a:off x="11581251" y="22039962"/>
            <a:ext cx="5525440" cy="3585116"/>
            <a:chOff x="13562173" y="17437481"/>
            <a:chExt cx="5525440" cy="358511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E13C03A-90CA-48A5-A974-F89AFD4A1FE7}"/>
                </a:ext>
              </a:extLst>
            </p:cNvPr>
            <p:cNvGrpSpPr/>
            <p:nvPr/>
          </p:nvGrpSpPr>
          <p:grpSpPr>
            <a:xfrm>
              <a:off x="13562173" y="17482263"/>
              <a:ext cx="2515959" cy="3540334"/>
              <a:chOff x="3680133" y="15163497"/>
              <a:chExt cx="2515959" cy="3540334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64A76D01-B2B6-4AA9-811A-F82D0AF3E99A}"/>
                  </a:ext>
                </a:extLst>
              </p:cNvPr>
              <p:cNvGrpSpPr/>
              <p:nvPr/>
            </p:nvGrpSpPr>
            <p:grpSpPr>
              <a:xfrm>
                <a:off x="3763044" y="16456398"/>
                <a:ext cx="962450" cy="895530"/>
                <a:chOff x="2422599" y="1834533"/>
                <a:chExt cx="475488" cy="475488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0FCCCBFC-25D9-44E2-9F58-8A8A4ED9DF26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08C0B353-E451-48E9-ACB5-EAFC55EFE473}"/>
                    </a:ext>
                  </a:extLst>
                </p:cNvPr>
                <p:cNvSpPr/>
                <p:nvPr/>
              </p:nvSpPr>
              <p:spPr>
                <a:xfrm>
                  <a:off x="2427564" y="1868836"/>
                  <a:ext cx="465559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C9DF2E02-B031-456F-ADD3-515F96061FC8}"/>
                  </a:ext>
                </a:extLst>
              </p:cNvPr>
              <p:cNvGrpSpPr/>
              <p:nvPr/>
            </p:nvGrpSpPr>
            <p:grpSpPr>
              <a:xfrm>
                <a:off x="4375461" y="15163497"/>
                <a:ext cx="962450" cy="895530"/>
                <a:chOff x="2340864" y="1389888"/>
                <a:chExt cx="475488" cy="475488"/>
              </a:xfrm>
            </p:grpSpPr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0E5CF052-AF42-4ABF-999C-6313362158D7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12E0B9F4-9C22-42AC-876C-45A2F71A2C6E}"/>
                    </a:ext>
                  </a:extLst>
                </p:cNvPr>
                <p:cNvSpPr/>
                <p:nvPr/>
              </p:nvSpPr>
              <p:spPr>
                <a:xfrm>
                  <a:off x="2451660" y="1489133"/>
                  <a:ext cx="281828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58410C35-75A9-47D0-ACAC-25BA00C37746}"/>
                  </a:ext>
                </a:extLst>
              </p:cNvPr>
              <p:cNvGrpSpPr/>
              <p:nvPr/>
            </p:nvGrpSpPr>
            <p:grpSpPr>
              <a:xfrm>
                <a:off x="4881842" y="17749952"/>
                <a:ext cx="1314250" cy="895530"/>
                <a:chOff x="2636758" y="1808157"/>
                <a:chExt cx="649291" cy="475488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E7A0F796-FB44-461A-B48A-991C7024EE6F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F71447B6-A74E-4B25-A745-BACCD3BDA51F}"/>
                    </a:ext>
                  </a:extLst>
                </p:cNvPr>
                <p:cNvSpPr/>
                <p:nvPr/>
              </p:nvSpPr>
              <p:spPr>
                <a:xfrm>
                  <a:off x="2636758" y="1877788"/>
                  <a:ext cx="649291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29BE0AD-E4A8-4273-BBBA-6220FC084F11}"/>
                  </a:ext>
                </a:extLst>
              </p:cNvPr>
              <p:cNvCxnSpPr>
                <a:cxnSpLocks/>
                <a:stCxn id="120" idx="4"/>
              </p:cNvCxnSpPr>
              <p:nvPr/>
            </p:nvCxnSpPr>
            <p:spPr>
              <a:xfrm>
                <a:off x="4244267" y="17351928"/>
                <a:ext cx="25402" cy="663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2A001541-83D9-4C4B-B7F3-BF3F44BF8B20}"/>
                  </a:ext>
                </a:extLst>
              </p:cNvPr>
              <p:cNvCxnSpPr>
                <a:cxnSpLocks/>
                <a:stCxn id="118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DF9C6E78-4358-479E-8F43-D2DC79903CA1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EC8986D-2FFD-4089-9CA2-0C66D19EAEC4}"/>
                  </a:ext>
                </a:extLst>
              </p:cNvPr>
              <p:cNvCxnSpPr>
                <a:cxnSpLocks/>
                <a:stCxn id="112" idx="4"/>
                <a:endCxn id="116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5A1FFD3D-B3EB-49FC-AF9D-5B2636036D94}"/>
                  </a:ext>
                </a:extLst>
              </p:cNvPr>
              <p:cNvGrpSpPr/>
              <p:nvPr/>
            </p:nvGrpSpPr>
            <p:grpSpPr>
              <a:xfrm>
                <a:off x="4337259" y="15163497"/>
                <a:ext cx="962450" cy="895530"/>
                <a:chOff x="2340864" y="1389888"/>
                <a:chExt cx="475488" cy="475488"/>
              </a:xfrm>
            </p:grpSpPr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6273914D-5826-4C40-B0ED-26404CC7EFE9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FF4BB9FD-90E1-4156-987B-F26DB16C341C}"/>
                    </a:ext>
                  </a:extLst>
                </p:cNvPr>
                <p:cNvSpPr/>
                <p:nvPr/>
              </p:nvSpPr>
              <p:spPr>
                <a:xfrm>
                  <a:off x="2451661" y="1459519"/>
                  <a:ext cx="281828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C2897903-1BE5-4547-8E5B-490D0A6E8F0F}"/>
                  </a:ext>
                </a:extLst>
              </p:cNvPr>
              <p:cNvGrpSpPr/>
              <p:nvPr/>
            </p:nvGrpSpPr>
            <p:grpSpPr>
              <a:xfrm>
                <a:off x="5045249" y="16456398"/>
                <a:ext cx="962450" cy="895530"/>
                <a:chOff x="2736357" y="1966907"/>
                <a:chExt cx="475488" cy="475488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F3106704-1CA1-4534-B249-22D4CC61EDAE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AA82BCCF-AD30-4381-8BE4-D88BC06C4C8B}"/>
                    </a:ext>
                  </a:extLst>
                </p:cNvPr>
                <p:cNvSpPr/>
                <p:nvPr/>
              </p:nvSpPr>
              <p:spPr>
                <a:xfrm>
                  <a:off x="2741321" y="2006925"/>
                  <a:ext cx="465559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A-2</a:t>
                  </a:r>
                </a:p>
              </p:txBody>
            </p:sp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D17767A5-0724-4B11-B8E8-B1BFB49EEF45}"/>
                  </a:ext>
                </a:extLst>
              </p:cNvPr>
              <p:cNvGrpSpPr/>
              <p:nvPr/>
            </p:nvGrpSpPr>
            <p:grpSpPr>
              <a:xfrm>
                <a:off x="3680133" y="17808301"/>
                <a:ext cx="1314250" cy="895530"/>
                <a:chOff x="2649458" y="1808158"/>
                <a:chExt cx="649291" cy="475488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41F4645E-642C-4C10-9DB5-3E70A11DA53A}"/>
                    </a:ext>
                  </a:extLst>
                </p:cNvPr>
                <p:cNvSpPr/>
                <p:nvPr/>
              </p:nvSpPr>
              <p:spPr>
                <a:xfrm>
                  <a:off x="2736358" y="180815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A13F9B8A-4D66-4A5F-8740-DFA57111939A}"/>
                    </a:ext>
                  </a:extLst>
                </p:cNvPr>
                <p:cNvSpPr/>
                <p:nvPr/>
              </p:nvSpPr>
              <p:spPr>
                <a:xfrm>
                  <a:off x="2649458" y="1877788"/>
                  <a:ext cx="649291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A-1-1</a:t>
                  </a:r>
                </a:p>
              </p:txBody>
            </p:sp>
          </p:grp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F74B052-D9A2-4C9A-AD20-7961F37E118F}"/>
                </a:ext>
              </a:extLst>
            </p:cNvPr>
            <p:cNvGrpSpPr/>
            <p:nvPr/>
          </p:nvGrpSpPr>
          <p:grpSpPr>
            <a:xfrm>
              <a:off x="16677806" y="17437481"/>
              <a:ext cx="2409807" cy="3481985"/>
              <a:chOff x="3763044" y="15163497"/>
              <a:chExt cx="2409807" cy="3481985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E8557BE1-2E1A-4B91-AB66-A02055BFDE12}"/>
                  </a:ext>
                </a:extLst>
              </p:cNvPr>
              <p:cNvGrpSpPr/>
              <p:nvPr/>
            </p:nvGrpSpPr>
            <p:grpSpPr>
              <a:xfrm>
                <a:off x="3763044" y="16456398"/>
                <a:ext cx="962450" cy="895530"/>
                <a:chOff x="2422599" y="1834533"/>
                <a:chExt cx="475488" cy="475488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260EB911-DFB9-4A91-8EA9-A41112CF4714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DD2CE24-0B17-4303-916F-B4658745CC19}"/>
                    </a:ext>
                  </a:extLst>
                </p:cNvPr>
                <p:cNvSpPr/>
                <p:nvPr/>
              </p:nvSpPr>
              <p:spPr>
                <a:xfrm>
                  <a:off x="2441027" y="1868836"/>
                  <a:ext cx="438634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9E1B5831-7CB3-4069-B013-4AE270629A5C}"/>
                  </a:ext>
                </a:extLst>
              </p:cNvPr>
              <p:cNvGrpSpPr/>
              <p:nvPr/>
            </p:nvGrpSpPr>
            <p:grpSpPr>
              <a:xfrm>
                <a:off x="4375461" y="15163497"/>
                <a:ext cx="962450" cy="895530"/>
                <a:chOff x="2340864" y="1389888"/>
                <a:chExt cx="475488" cy="475488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8CB3B01-EDDF-41D4-9DFC-15ACC31A1371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DFC0DA73-2498-45A9-A5F4-AE081E2786C2}"/>
                    </a:ext>
                  </a:extLst>
                </p:cNvPr>
                <p:cNvSpPr/>
                <p:nvPr/>
              </p:nvSpPr>
              <p:spPr>
                <a:xfrm>
                  <a:off x="2463936" y="1489133"/>
                  <a:ext cx="257277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DB6AC640-B109-4942-B2C7-F27AE486DB35}"/>
                  </a:ext>
                </a:extLst>
              </p:cNvPr>
              <p:cNvGrpSpPr/>
              <p:nvPr/>
            </p:nvGrpSpPr>
            <p:grpSpPr>
              <a:xfrm>
                <a:off x="4905087" y="17749952"/>
                <a:ext cx="1267764" cy="895530"/>
                <a:chOff x="2648241" y="1808157"/>
                <a:chExt cx="626325" cy="475488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64EB8862-771A-4A3A-BC2F-BFB825C42F26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4F40CFC-94C7-4ABD-B8D1-6EB155DCD1E3}"/>
                    </a:ext>
                  </a:extLst>
                </p:cNvPr>
                <p:cNvSpPr/>
                <p:nvPr/>
              </p:nvSpPr>
              <p:spPr>
                <a:xfrm>
                  <a:off x="2648241" y="1877788"/>
                  <a:ext cx="626325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B-2-1</a:t>
                  </a:r>
                </a:p>
              </p:txBody>
            </p: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5C29D98-D428-4C82-BA0F-BB0F5FB2B283}"/>
                  </a:ext>
                </a:extLst>
              </p:cNvPr>
              <p:cNvCxnSpPr>
                <a:cxnSpLocks/>
                <a:stCxn id="96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E0E61FD-F5A7-4BBA-8DF0-48BD298B49E5}"/>
                  </a:ext>
                </a:extLst>
              </p:cNvPr>
              <p:cNvCxnSpPr>
                <a:cxnSpLocks/>
                <a:endCxn id="96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8E8635B4-90CC-4B4F-A34D-61EE70246B86}"/>
                  </a:ext>
                </a:extLst>
              </p:cNvPr>
              <p:cNvCxnSpPr>
                <a:cxnSpLocks/>
                <a:stCxn id="92" idx="4"/>
                <a:endCxn id="94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C7CE0EF6-4865-43AD-8A16-FBBF21FDBECD}"/>
                  </a:ext>
                </a:extLst>
              </p:cNvPr>
              <p:cNvGrpSpPr/>
              <p:nvPr/>
            </p:nvGrpSpPr>
            <p:grpSpPr>
              <a:xfrm>
                <a:off x="5045249" y="16456398"/>
                <a:ext cx="962450" cy="895530"/>
                <a:chOff x="2736357" y="1966907"/>
                <a:chExt cx="475488" cy="475488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C82005FD-E140-4A2B-8F69-10CB569A7F1C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4353F832-1DE5-483D-924A-47B511967853}"/>
                    </a:ext>
                  </a:extLst>
                </p:cNvPr>
                <p:cNvSpPr/>
                <p:nvPr/>
              </p:nvSpPr>
              <p:spPr>
                <a:xfrm>
                  <a:off x="2754784" y="2006925"/>
                  <a:ext cx="438634" cy="322521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300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B-2</a:t>
                  </a:r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052AE80-B8FA-403E-A47E-0A2D8CB3343D}"/>
              </a:ext>
            </a:extLst>
          </p:cNvPr>
          <p:cNvGrpSpPr/>
          <p:nvPr/>
        </p:nvGrpSpPr>
        <p:grpSpPr>
          <a:xfrm>
            <a:off x="6496565" y="22244175"/>
            <a:ext cx="3927815" cy="3118612"/>
            <a:chOff x="6273970" y="18229982"/>
            <a:chExt cx="3927815" cy="311861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BFEAF39-FC5F-4769-9366-E34251C0165B}"/>
                </a:ext>
              </a:extLst>
            </p:cNvPr>
            <p:cNvSpPr/>
            <p:nvPr/>
          </p:nvSpPr>
          <p:spPr>
            <a:xfrm>
              <a:off x="6310288" y="18229982"/>
              <a:ext cx="3891497" cy="672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6B5C1B7-F4E6-4A92-ABCD-F069C344EE9C}"/>
                </a:ext>
              </a:extLst>
            </p:cNvPr>
            <p:cNvSpPr/>
            <p:nvPr/>
          </p:nvSpPr>
          <p:spPr>
            <a:xfrm>
              <a:off x="6310288" y="19108664"/>
              <a:ext cx="2981612" cy="60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47DDE35-8186-427C-BFAC-1FD9C97D1E87}"/>
                </a:ext>
              </a:extLst>
            </p:cNvPr>
            <p:cNvSpPr/>
            <p:nvPr/>
          </p:nvSpPr>
          <p:spPr>
            <a:xfrm>
              <a:off x="6310288" y="19946412"/>
              <a:ext cx="1691419" cy="60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5906221-2F6B-4B73-9890-E178EBA0336C}"/>
                </a:ext>
              </a:extLst>
            </p:cNvPr>
            <p:cNvSpPr/>
            <p:nvPr/>
          </p:nvSpPr>
          <p:spPr>
            <a:xfrm>
              <a:off x="6289025" y="18239379"/>
              <a:ext cx="3200984" cy="607433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3000">
                  <a:latin typeface="나눔고딕" panose="020D0604000000000000" pitchFamily="50" charset="-127"/>
                  <a:ea typeface="나눔고딕" panose="020D0604000000000000" pitchFamily="50" charset="-127"/>
                </a:rPr>
                <a:t>A.Cpp – A-1.cpp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84FDCAD-93D0-44A9-BFE4-6BFAC1A31A61}"/>
                </a:ext>
              </a:extLst>
            </p:cNvPr>
            <p:cNvSpPr/>
            <p:nvPr/>
          </p:nvSpPr>
          <p:spPr>
            <a:xfrm>
              <a:off x="6273970" y="19089201"/>
              <a:ext cx="3108010" cy="607433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3000">
                  <a:latin typeface="나눔고딕" panose="020D0604000000000000" pitchFamily="50" charset="-127"/>
                  <a:ea typeface="나눔고딕" panose="020D0604000000000000" pitchFamily="50" charset="-127"/>
                </a:rPr>
                <a:t>B.Cpp – B-1.cpp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F3302E3-6510-4CE6-B3CB-F9E13B660D09}"/>
                </a:ext>
              </a:extLst>
            </p:cNvPr>
            <p:cNvSpPr/>
            <p:nvPr/>
          </p:nvSpPr>
          <p:spPr>
            <a:xfrm>
              <a:off x="6310288" y="20744825"/>
              <a:ext cx="962450" cy="60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472496B-D1A4-4845-AB4E-341A541D2440}"/>
              </a:ext>
            </a:extLst>
          </p:cNvPr>
          <p:cNvSpPr/>
          <p:nvPr/>
        </p:nvSpPr>
        <p:spPr>
          <a:xfrm>
            <a:off x="1496094" y="17555256"/>
            <a:ext cx="3806450" cy="173376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sx="23000" sy="23000" algn="ctr" rotWithShape="0">
              <a:schemeClr val="accent1">
                <a:lumMod val="60000"/>
                <a:lumOff val="40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유사도 </a:t>
            </a:r>
            <a:endParaRPr lang="en-US" altLang="ko-KR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386607C-B517-45DD-ACDC-5A97D350B0A1}"/>
              </a:ext>
            </a:extLst>
          </p:cNvPr>
          <p:cNvSpPr/>
          <p:nvPr/>
        </p:nvSpPr>
        <p:spPr>
          <a:xfrm>
            <a:off x="1496094" y="21918191"/>
            <a:ext cx="3806450" cy="173376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sx="23000" sy="23000" algn="ctr" rotWithShape="0">
              <a:schemeClr val="accent1">
                <a:lumMod val="60000"/>
                <a:lumOff val="40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유사도 </a:t>
            </a:r>
            <a:endParaRPr lang="en-US" altLang="ko-KR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131" name="화살표: 줄무늬가 있는 오른쪽 130">
            <a:extLst>
              <a:ext uri="{FF2B5EF4-FFF2-40B4-BE49-F238E27FC236}">
                <a16:creationId xmlns:a16="http://schemas.microsoft.com/office/drawing/2014/main" id="{17A6044A-6592-4711-B7F3-76DD442BFFBB}"/>
              </a:ext>
            </a:extLst>
          </p:cNvPr>
          <p:cNvSpPr/>
          <p:nvPr/>
        </p:nvSpPr>
        <p:spPr>
          <a:xfrm rot="5400000">
            <a:off x="2320247" y="20226038"/>
            <a:ext cx="2043917" cy="713372"/>
          </a:xfrm>
          <a:prstGeom prst="stripedRightArrow">
            <a:avLst>
              <a:gd name="adj1" fmla="val 40361"/>
              <a:gd name="adj2" fmla="val 115075"/>
            </a:avLst>
          </a:prstGeom>
          <a:solidFill>
            <a:srgbClr val="FCD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00"/>
          </a:p>
        </p:txBody>
      </p:sp>
      <p:sp>
        <p:nvSpPr>
          <p:cNvPr id="133" name="화살표: 줄무늬가 있는 오른쪽 132">
            <a:extLst>
              <a:ext uri="{FF2B5EF4-FFF2-40B4-BE49-F238E27FC236}">
                <a16:creationId xmlns:a16="http://schemas.microsoft.com/office/drawing/2014/main" id="{EA0936B4-9885-4F13-A0B5-DFC67741AF15}"/>
              </a:ext>
            </a:extLst>
          </p:cNvPr>
          <p:cNvSpPr/>
          <p:nvPr/>
        </p:nvSpPr>
        <p:spPr>
          <a:xfrm rot="5400000">
            <a:off x="19270731" y="16363501"/>
            <a:ext cx="2043917" cy="713372"/>
          </a:xfrm>
          <a:prstGeom prst="stripedRightArrow">
            <a:avLst>
              <a:gd name="adj1" fmla="val 40361"/>
              <a:gd name="adj2" fmla="val 115075"/>
            </a:avLst>
          </a:prstGeom>
          <a:solidFill>
            <a:srgbClr val="FCD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C61ADC3-8143-4758-9285-A8239CA0572A}"/>
              </a:ext>
            </a:extLst>
          </p:cNvPr>
          <p:cNvSpPr txBox="1"/>
          <p:nvPr/>
        </p:nvSpPr>
        <p:spPr>
          <a:xfrm>
            <a:off x="16079363" y="16058460"/>
            <a:ext cx="36673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Lcs</a:t>
            </a:r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 알고리즘을 </a:t>
            </a:r>
            <a:endParaRPr lang="en-US" altLang="ko-KR" sz="35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통한</a:t>
            </a:r>
            <a:r>
              <a:rPr lang="en-US" altLang="ko-KR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유사도 계산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화살표: 줄무늬가 있는 오른쪽 134">
            <a:extLst>
              <a:ext uri="{FF2B5EF4-FFF2-40B4-BE49-F238E27FC236}">
                <a16:creationId xmlns:a16="http://schemas.microsoft.com/office/drawing/2014/main" id="{D265D570-67F1-4CB8-A85C-2635A5C8E8D0}"/>
              </a:ext>
            </a:extLst>
          </p:cNvPr>
          <p:cNvSpPr/>
          <p:nvPr/>
        </p:nvSpPr>
        <p:spPr>
          <a:xfrm>
            <a:off x="11387149" y="12749061"/>
            <a:ext cx="2043917" cy="713372"/>
          </a:xfrm>
          <a:prstGeom prst="stripedRightArrow">
            <a:avLst>
              <a:gd name="adj1" fmla="val 40361"/>
              <a:gd name="adj2" fmla="val 115075"/>
            </a:avLst>
          </a:prstGeom>
          <a:solidFill>
            <a:srgbClr val="FCD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756E2-28F0-4DCC-A267-D6D52647F77A}"/>
              </a:ext>
            </a:extLst>
          </p:cNvPr>
          <p:cNvSpPr txBox="1"/>
          <p:nvPr/>
        </p:nvSpPr>
        <p:spPr>
          <a:xfrm>
            <a:off x="10364027" y="11590564"/>
            <a:ext cx="3874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DNA</a:t>
            </a:r>
          </a:p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AC0DBE-EB91-4597-BB85-4905274E479A}"/>
              </a:ext>
            </a:extLst>
          </p:cNvPr>
          <p:cNvGrpSpPr/>
          <p:nvPr/>
        </p:nvGrpSpPr>
        <p:grpSpPr>
          <a:xfrm>
            <a:off x="-1237" y="29260899"/>
            <a:ext cx="21386098" cy="985978"/>
            <a:chOff x="-817" y="29185339"/>
            <a:chExt cx="21386098" cy="98597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27DC174-45AC-4210-935C-3B8CA2B6408C}"/>
                </a:ext>
              </a:extLst>
            </p:cNvPr>
            <p:cNvSpPr/>
            <p:nvPr/>
          </p:nvSpPr>
          <p:spPr>
            <a:xfrm>
              <a:off x="-817" y="29185339"/>
              <a:ext cx="21383625" cy="9859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72776" y="29355238"/>
              <a:ext cx="821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2018 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정보컴퓨터공학부 졸업과제 발표회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1A9557A-73DD-4BBD-9791-A38C3ED8D4AB}"/>
                </a:ext>
              </a:extLst>
            </p:cNvPr>
            <p:cNvSpPr/>
            <p:nvPr/>
          </p:nvSpPr>
          <p:spPr>
            <a:xfrm>
              <a:off x="259665" y="29355238"/>
              <a:ext cx="115792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dist"/>
              <a:r>
                <a:rPr lang="en-US" altLang="ko-KR" sz="3600" b="1" spc="-300">
                  <a:latin typeface="나눔고딕" panose="020D0604000000000000" pitchFamily="50" charset="-127"/>
                  <a:ea typeface="나눔고딕" panose="020D0604000000000000" pitchFamily="50" charset="-127"/>
                </a:rPr>
                <a:t>Algorithm and Data Engineering Lab., Pusan National University</a:t>
              </a:r>
              <a:endParaRPr lang="ko-KR" altLang="en-US" sz="3600" b="1" spc="-3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C951066-E4B7-4A5F-BC77-72D92C4F98D9}"/>
              </a:ext>
            </a:extLst>
          </p:cNvPr>
          <p:cNvSpPr txBox="1"/>
          <p:nvPr/>
        </p:nvSpPr>
        <p:spPr>
          <a:xfrm>
            <a:off x="17061135" y="11055404"/>
            <a:ext cx="3874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타 소스 코드의 </a:t>
            </a:r>
            <a:endParaRPr lang="en-US" altLang="ko-KR" sz="35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3500" b="1">
                <a:latin typeface="나눔고딕" panose="020D0604000000000000" pitchFamily="50" charset="-127"/>
                <a:ea typeface="나눔고딕" panose="020D0604000000000000" pitchFamily="50" charset="-127"/>
              </a:rPr>
              <a:t>DNA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2C710C2F-B10B-40F0-9D81-5D2CED122C4F}"/>
              </a:ext>
            </a:extLst>
          </p:cNvPr>
          <p:cNvSpPr/>
          <p:nvPr/>
        </p:nvSpPr>
        <p:spPr>
          <a:xfrm rot="5400000" flipV="1">
            <a:off x="18277075" y="22104387"/>
            <a:ext cx="1823221" cy="2379509"/>
          </a:xfrm>
          <a:prstGeom prst="bentUpArrow">
            <a:avLst>
              <a:gd name="adj1" fmla="val 19719"/>
              <a:gd name="adj2" fmla="val 25000"/>
              <a:gd name="adj3" fmla="val 43483"/>
            </a:avLst>
          </a:prstGeom>
          <a:solidFill>
            <a:srgbClr val="FCD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8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278</Words>
  <Application>Microsoft Office PowerPoint</Application>
  <PresentationFormat>사용자 지정</PresentationFormat>
  <Paragraphs>97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Calibri Light</vt:lpstr>
      <vt:lpstr>나눔고딕</vt:lpstr>
      <vt:lpstr>Calibri</vt:lpstr>
      <vt:lpstr>10X10</vt:lpstr>
      <vt:lpstr>맑은 고딕</vt:lpstr>
      <vt:lpstr>Malgun Gothic Semilight</vt:lpstr>
      <vt:lpstr>Tmon몬소리 Black</vt:lpstr>
      <vt:lpstr>Courier New</vt:lpstr>
      <vt:lpstr>Wingdings</vt:lpstr>
      <vt:lpstr>Arial</vt:lpstr>
      <vt:lpstr>Office 테마</vt:lpstr>
      <vt:lpstr>소스 코드 표절 탐지 및 추적 시스템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 소스 코드 표절 탐지 및 추적 시스템 </dc:title>
  <dc:creator>user</dc:creator>
  <cp:lastModifiedBy>한 성혜</cp:lastModifiedBy>
  <cp:revision>31</cp:revision>
  <dcterms:created xsi:type="dcterms:W3CDTF">2018-09-14T07:38:41Z</dcterms:created>
  <dcterms:modified xsi:type="dcterms:W3CDTF">2018-09-17T00:37:05Z</dcterms:modified>
</cp:coreProperties>
</file>