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60" r:id="rId4"/>
    <p:sldId id="415" r:id="rId5"/>
    <p:sldId id="417" r:id="rId6"/>
    <p:sldId id="418" r:id="rId7"/>
    <p:sldId id="422" r:id="rId8"/>
    <p:sldId id="423" r:id="rId9"/>
    <p:sldId id="424" r:id="rId10"/>
    <p:sldId id="42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9D5FF"/>
    <a:srgbClr val="FFFFFF"/>
    <a:srgbClr val="192B3B"/>
    <a:srgbClr val="1D2B37"/>
    <a:srgbClr val="3F626D"/>
    <a:srgbClr val="2AE4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548" autoAdjust="0"/>
    <p:restoredTop sz="94869" autoAdjust="0"/>
  </p:normalViewPr>
  <p:slideViewPr>
    <p:cSldViewPr snapToGrid="0" snapToObjects="1">
      <p:cViewPr varScale="1">
        <p:scale>
          <a:sx n="73" d="100"/>
          <a:sy n="73" d="100"/>
        </p:scale>
        <p:origin x="-90" y="-8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FA06B3-E4D5-4FAF-BEB2-8A47FA798A0A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B6CBB98-6CA4-4FB0-A670-B50A4472351B}">
      <dgm:prSet phldrT="[텍스트]" custT="1"/>
      <dgm:spPr>
        <a:solidFill>
          <a:schemeClr val="tx1">
            <a:alpha val="50000"/>
          </a:schemeClr>
        </a:solidFill>
      </dgm:spPr>
      <dgm:t>
        <a:bodyPr/>
        <a:lstStyle/>
        <a:p>
          <a:pPr latinLnBrk="1"/>
          <a:r>
            <a:rPr lang="en-US" altLang="ko-KR" sz="20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rPr>
            <a:t>JAVA</a:t>
          </a:r>
          <a:endParaRPr lang="ko-KR" altLang="en-US" sz="2000" dirty="0">
            <a:solidFill>
              <a:schemeClr val="bg1"/>
            </a:solidFill>
            <a:latin typeface="나눔바른고딕" pitchFamily="50" charset="-127"/>
            <a:ea typeface="나눔바른고딕" pitchFamily="50" charset="-127"/>
          </a:endParaRPr>
        </a:p>
      </dgm:t>
    </dgm:pt>
    <dgm:pt modelId="{3808E3C0-4E5C-44C8-B781-6BD8B70AC3BB}" type="parTrans" cxnId="{2A738EF0-09FE-49BA-B707-B0B149F41485}">
      <dgm:prSet/>
      <dgm:spPr/>
      <dgm:t>
        <a:bodyPr/>
        <a:lstStyle/>
        <a:p>
          <a:pPr latinLnBrk="1"/>
          <a:endParaRPr lang="ko-KR" altLang="en-US">
            <a:latin typeface="나눔바른고딕" pitchFamily="50" charset="-127"/>
            <a:ea typeface="나눔바른고딕" pitchFamily="50" charset="-127"/>
          </a:endParaRPr>
        </a:p>
      </dgm:t>
    </dgm:pt>
    <dgm:pt modelId="{F68D2995-5414-43FE-9ED1-D717A82DC546}" type="sibTrans" cxnId="{2A738EF0-09FE-49BA-B707-B0B149F41485}">
      <dgm:prSet/>
      <dgm:spPr/>
      <dgm:t>
        <a:bodyPr/>
        <a:lstStyle/>
        <a:p>
          <a:pPr latinLnBrk="1"/>
          <a:endParaRPr lang="ko-KR" altLang="en-US">
            <a:latin typeface="나눔바른고딕" pitchFamily="50" charset="-127"/>
            <a:ea typeface="나눔바른고딕" pitchFamily="50" charset="-127"/>
          </a:endParaRPr>
        </a:p>
      </dgm:t>
    </dgm:pt>
    <dgm:pt modelId="{FF4B2454-B77E-418B-8C3D-C7B4C3F1EA34}">
      <dgm:prSet phldrT="[텍스트]" custT="1"/>
      <dgm:spPr>
        <a:solidFill>
          <a:schemeClr val="tx1">
            <a:alpha val="50000"/>
          </a:schemeClr>
        </a:solidFill>
      </dgm:spPr>
      <dgm:t>
        <a:bodyPr/>
        <a:lstStyle/>
        <a:p>
          <a:pPr latinLnBrk="1"/>
          <a:r>
            <a:rPr lang="en-US" altLang="ko-KR" sz="20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rPr>
            <a:t>MySQL</a:t>
          </a:r>
          <a:endParaRPr lang="ko-KR" altLang="en-US" sz="2000" dirty="0">
            <a:solidFill>
              <a:schemeClr val="bg1"/>
            </a:solidFill>
            <a:latin typeface="나눔바른고딕" pitchFamily="50" charset="-127"/>
            <a:ea typeface="나눔바른고딕" pitchFamily="50" charset="-127"/>
          </a:endParaRPr>
        </a:p>
      </dgm:t>
    </dgm:pt>
    <dgm:pt modelId="{633A62DB-F69D-42F0-8EB6-3D77A1BC5700}" type="parTrans" cxnId="{E66F3855-0A1E-491C-9C3F-1519D128A10C}">
      <dgm:prSet/>
      <dgm:spPr/>
      <dgm:t>
        <a:bodyPr/>
        <a:lstStyle/>
        <a:p>
          <a:pPr latinLnBrk="1"/>
          <a:endParaRPr lang="ko-KR" altLang="en-US">
            <a:latin typeface="나눔바른고딕" pitchFamily="50" charset="-127"/>
            <a:ea typeface="나눔바른고딕" pitchFamily="50" charset="-127"/>
          </a:endParaRPr>
        </a:p>
      </dgm:t>
    </dgm:pt>
    <dgm:pt modelId="{A5664E70-2E3C-4028-B944-7E7FC5796500}" type="sibTrans" cxnId="{E66F3855-0A1E-491C-9C3F-1519D128A10C}">
      <dgm:prSet/>
      <dgm:spPr/>
      <dgm:t>
        <a:bodyPr/>
        <a:lstStyle/>
        <a:p>
          <a:pPr latinLnBrk="1"/>
          <a:endParaRPr lang="ko-KR" altLang="en-US">
            <a:latin typeface="나눔바른고딕" pitchFamily="50" charset="-127"/>
            <a:ea typeface="나눔바른고딕" pitchFamily="50" charset="-127"/>
          </a:endParaRPr>
        </a:p>
      </dgm:t>
    </dgm:pt>
    <dgm:pt modelId="{53AE15EA-D726-4B65-8D89-2D03E9D180F4}">
      <dgm:prSet phldrT="[텍스트]" custT="1"/>
      <dgm:spPr>
        <a:solidFill>
          <a:schemeClr val="tx1">
            <a:alpha val="50000"/>
          </a:schemeClr>
        </a:solidFill>
      </dgm:spPr>
      <dgm:t>
        <a:bodyPr/>
        <a:lstStyle/>
        <a:p>
          <a:pPr latinLnBrk="1"/>
          <a:r>
            <a:rPr lang="en-US" altLang="ko-KR" sz="16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rPr>
            <a:t>HTML</a:t>
          </a:r>
        </a:p>
        <a:p>
          <a:pPr latinLnBrk="1"/>
          <a:r>
            <a:rPr lang="en-US" altLang="ko-KR" sz="16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rPr>
            <a:t>CSS</a:t>
          </a:r>
        </a:p>
        <a:p>
          <a:pPr latinLnBrk="1"/>
          <a:r>
            <a:rPr lang="en-US" altLang="ko-KR" sz="16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rPr>
            <a:t>JS</a:t>
          </a:r>
          <a:endParaRPr lang="ko-KR" altLang="en-US" sz="1600" dirty="0">
            <a:solidFill>
              <a:schemeClr val="bg1"/>
            </a:solidFill>
            <a:latin typeface="나눔바른고딕" pitchFamily="50" charset="-127"/>
            <a:ea typeface="나눔바른고딕" pitchFamily="50" charset="-127"/>
          </a:endParaRPr>
        </a:p>
      </dgm:t>
    </dgm:pt>
    <dgm:pt modelId="{795FC911-46DD-450D-89EC-6A60C3916E21}" type="parTrans" cxnId="{6E8F1172-391F-4DE1-9BA3-7093079A683E}">
      <dgm:prSet/>
      <dgm:spPr/>
      <dgm:t>
        <a:bodyPr/>
        <a:lstStyle/>
        <a:p>
          <a:pPr latinLnBrk="1"/>
          <a:endParaRPr lang="ko-KR" altLang="en-US">
            <a:latin typeface="나눔바른고딕" pitchFamily="50" charset="-127"/>
            <a:ea typeface="나눔바른고딕" pitchFamily="50" charset="-127"/>
          </a:endParaRPr>
        </a:p>
      </dgm:t>
    </dgm:pt>
    <dgm:pt modelId="{FE79EE60-C003-4C6B-B559-A8501E5F78CC}" type="sibTrans" cxnId="{6E8F1172-391F-4DE1-9BA3-7093079A683E}">
      <dgm:prSet/>
      <dgm:spPr/>
      <dgm:t>
        <a:bodyPr/>
        <a:lstStyle/>
        <a:p>
          <a:pPr latinLnBrk="1"/>
          <a:endParaRPr lang="ko-KR" altLang="en-US">
            <a:latin typeface="나눔바른고딕" pitchFamily="50" charset="-127"/>
            <a:ea typeface="나눔바른고딕" pitchFamily="50" charset="-127"/>
          </a:endParaRPr>
        </a:p>
      </dgm:t>
    </dgm:pt>
    <dgm:pt modelId="{63377465-D7AB-4C86-8257-2CF7A3C645E2}">
      <dgm:prSet phldrT="[텍스트]" custT="1"/>
      <dgm:spPr>
        <a:solidFill>
          <a:schemeClr val="tx1">
            <a:alpha val="50000"/>
          </a:schemeClr>
        </a:solidFill>
      </dgm:spPr>
      <dgm:t>
        <a:bodyPr/>
        <a:lstStyle/>
        <a:p>
          <a:pPr latinLnBrk="1"/>
          <a:r>
            <a:rPr lang="en-US" altLang="ko-KR" sz="20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rPr>
            <a:t>JSP</a:t>
          </a:r>
          <a:endParaRPr lang="ko-KR" altLang="en-US" sz="2000" dirty="0">
            <a:solidFill>
              <a:schemeClr val="bg1"/>
            </a:solidFill>
            <a:latin typeface="나눔바른고딕" pitchFamily="50" charset="-127"/>
            <a:ea typeface="나눔바른고딕" pitchFamily="50" charset="-127"/>
          </a:endParaRPr>
        </a:p>
      </dgm:t>
    </dgm:pt>
    <dgm:pt modelId="{FD5C346E-23DC-4B7C-BC7A-92C3B0536871}" type="sibTrans" cxnId="{D34A796D-A97B-483A-81D5-467946AF951A}">
      <dgm:prSet/>
      <dgm:spPr/>
      <dgm:t>
        <a:bodyPr/>
        <a:lstStyle/>
        <a:p>
          <a:pPr latinLnBrk="1"/>
          <a:endParaRPr lang="ko-KR" altLang="en-US">
            <a:latin typeface="나눔바른고딕" pitchFamily="50" charset="-127"/>
            <a:ea typeface="나눔바른고딕" pitchFamily="50" charset="-127"/>
          </a:endParaRPr>
        </a:p>
      </dgm:t>
    </dgm:pt>
    <dgm:pt modelId="{26257357-A327-496F-B6B4-C41E1B3AFA12}" type="parTrans" cxnId="{D34A796D-A97B-483A-81D5-467946AF951A}">
      <dgm:prSet/>
      <dgm:spPr/>
      <dgm:t>
        <a:bodyPr/>
        <a:lstStyle/>
        <a:p>
          <a:pPr latinLnBrk="1"/>
          <a:endParaRPr lang="ko-KR" altLang="en-US">
            <a:latin typeface="나눔바른고딕" pitchFamily="50" charset="-127"/>
            <a:ea typeface="나눔바른고딕" pitchFamily="50" charset="-127"/>
          </a:endParaRPr>
        </a:p>
      </dgm:t>
    </dgm:pt>
    <dgm:pt modelId="{9E061A33-8C8A-4F20-9805-8E31132CF3F8}" type="pres">
      <dgm:prSet presAssocID="{B3FA06B3-E4D5-4FAF-BEB2-8A47FA798A0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5975D2-8AEA-4C36-9415-AB3BB47F9807}" type="pres">
      <dgm:prSet presAssocID="{8B6CBB98-6CA4-4FB0-A670-B50A4472351B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3A74CE-0B8F-4FDC-91C6-B7DFF2515052}" type="pres">
      <dgm:prSet presAssocID="{F68D2995-5414-43FE-9ED1-D717A82DC546}" presName="space" presStyleCnt="0"/>
      <dgm:spPr/>
    </dgm:pt>
    <dgm:pt modelId="{749150B5-1B79-4041-8A50-3DD56FAF12A8}" type="pres">
      <dgm:prSet presAssocID="{63377465-D7AB-4C86-8257-2CF7A3C645E2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49BDCC7-129B-4BFB-8E84-716A2FFE7C7D}" type="pres">
      <dgm:prSet presAssocID="{FD5C346E-23DC-4B7C-BC7A-92C3B0536871}" presName="space" presStyleCnt="0"/>
      <dgm:spPr/>
    </dgm:pt>
    <dgm:pt modelId="{059FAE15-644E-4C93-B19E-45A846D09DB7}" type="pres">
      <dgm:prSet presAssocID="{FF4B2454-B77E-418B-8C3D-C7B4C3F1EA34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130B46-0218-423D-AAD7-3E0ADE32CB3D}" type="pres">
      <dgm:prSet presAssocID="{A5664E70-2E3C-4028-B944-7E7FC5796500}" presName="space" presStyleCnt="0"/>
      <dgm:spPr/>
    </dgm:pt>
    <dgm:pt modelId="{92E1C65C-6C15-4183-825F-7F0D32C1525E}" type="pres">
      <dgm:prSet presAssocID="{53AE15EA-D726-4B65-8D89-2D03E9D180F4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9B48F49-06DA-4A8C-B858-7B3A996DA055}" type="presOf" srcId="{63377465-D7AB-4C86-8257-2CF7A3C645E2}" destId="{749150B5-1B79-4041-8A50-3DD56FAF12A8}" srcOrd="0" destOrd="0" presId="urn:microsoft.com/office/officeart/2005/8/layout/venn3"/>
    <dgm:cxn modelId="{6B5AC245-C705-49AA-9E94-E06C851BDE14}" type="presOf" srcId="{53AE15EA-D726-4B65-8D89-2D03E9D180F4}" destId="{92E1C65C-6C15-4183-825F-7F0D32C1525E}" srcOrd="0" destOrd="0" presId="urn:microsoft.com/office/officeart/2005/8/layout/venn3"/>
    <dgm:cxn modelId="{D34A796D-A97B-483A-81D5-467946AF951A}" srcId="{B3FA06B3-E4D5-4FAF-BEB2-8A47FA798A0A}" destId="{63377465-D7AB-4C86-8257-2CF7A3C645E2}" srcOrd="1" destOrd="0" parTransId="{26257357-A327-496F-B6B4-C41E1B3AFA12}" sibTransId="{FD5C346E-23DC-4B7C-BC7A-92C3B0536871}"/>
    <dgm:cxn modelId="{2A738EF0-09FE-49BA-B707-B0B149F41485}" srcId="{B3FA06B3-E4D5-4FAF-BEB2-8A47FA798A0A}" destId="{8B6CBB98-6CA4-4FB0-A670-B50A4472351B}" srcOrd="0" destOrd="0" parTransId="{3808E3C0-4E5C-44C8-B781-6BD8B70AC3BB}" sibTransId="{F68D2995-5414-43FE-9ED1-D717A82DC546}"/>
    <dgm:cxn modelId="{6E8F1172-391F-4DE1-9BA3-7093079A683E}" srcId="{B3FA06B3-E4D5-4FAF-BEB2-8A47FA798A0A}" destId="{53AE15EA-D726-4B65-8D89-2D03E9D180F4}" srcOrd="3" destOrd="0" parTransId="{795FC911-46DD-450D-89EC-6A60C3916E21}" sibTransId="{FE79EE60-C003-4C6B-B559-A8501E5F78CC}"/>
    <dgm:cxn modelId="{DAF55C96-2910-45A8-8C48-AEEAF357333B}" type="presOf" srcId="{FF4B2454-B77E-418B-8C3D-C7B4C3F1EA34}" destId="{059FAE15-644E-4C93-B19E-45A846D09DB7}" srcOrd="0" destOrd="0" presId="urn:microsoft.com/office/officeart/2005/8/layout/venn3"/>
    <dgm:cxn modelId="{E66F3855-0A1E-491C-9C3F-1519D128A10C}" srcId="{B3FA06B3-E4D5-4FAF-BEB2-8A47FA798A0A}" destId="{FF4B2454-B77E-418B-8C3D-C7B4C3F1EA34}" srcOrd="2" destOrd="0" parTransId="{633A62DB-F69D-42F0-8EB6-3D77A1BC5700}" sibTransId="{A5664E70-2E3C-4028-B944-7E7FC5796500}"/>
    <dgm:cxn modelId="{BE5AC7D6-76BB-4C37-9B02-3FC746D4B436}" type="presOf" srcId="{B3FA06B3-E4D5-4FAF-BEB2-8A47FA798A0A}" destId="{9E061A33-8C8A-4F20-9805-8E31132CF3F8}" srcOrd="0" destOrd="0" presId="urn:microsoft.com/office/officeart/2005/8/layout/venn3"/>
    <dgm:cxn modelId="{46D7D693-5FDC-4CEC-B86B-EA5E063CD95D}" type="presOf" srcId="{8B6CBB98-6CA4-4FB0-A670-B50A4472351B}" destId="{E55975D2-8AEA-4C36-9415-AB3BB47F9807}" srcOrd="0" destOrd="0" presId="urn:microsoft.com/office/officeart/2005/8/layout/venn3"/>
    <dgm:cxn modelId="{FCC28969-A3F3-46AF-ADC5-3E81C22729E3}" type="presParOf" srcId="{9E061A33-8C8A-4F20-9805-8E31132CF3F8}" destId="{E55975D2-8AEA-4C36-9415-AB3BB47F9807}" srcOrd="0" destOrd="0" presId="urn:microsoft.com/office/officeart/2005/8/layout/venn3"/>
    <dgm:cxn modelId="{EA63C8C3-DD83-44E1-A807-E31412CCE921}" type="presParOf" srcId="{9E061A33-8C8A-4F20-9805-8E31132CF3F8}" destId="{4B3A74CE-0B8F-4FDC-91C6-B7DFF2515052}" srcOrd="1" destOrd="0" presId="urn:microsoft.com/office/officeart/2005/8/layout/venn3"/>
    <dgm:cxn modelId="{C2B35A36-1826-4475-B1B5-6BE7E0F83645}" type="presParOf" srcId="{9E061A33-8C8A-4F20-9805-8E31132CF3F8}" destId="{749150B5-1B79-4041-8A50-3DD56FAF12A8}" srcOrd="2" destOrd="0" presId="urn:microsoft.com/office/officeart/2005/8/layout/venn3"/>
    <dgm:cxn modelId="{0E668DB7-88CD-4B87-A465-210EBEB5ED94}" type="presParOf" srcId="{9E061A33-8C8A-4F20-9805-8E31132CF3F8}" destId="{749BDCC7-129B-4BFB-8E84-716A2FFE7C7D}" srcOrd="3" destOrd="0" presId="urn:microsoft.com/office/officeart/2005/8/layout/venn3"/>
    <dgm:cxn modelId="{ABEF85B1-FF08-4781-890B-80A8AC30F2AB}" type="presParOf" srcId="{9E061A33-8C8A-4F20-9805-8E31132CF3F8}" destId="{059FAE15-644E-4C93-B19E-45A846D09DB7}" srcOrd="4" destOrd="0" presId="urn:microsoft.com/office/officeart/2005/8/layout/venn3"/>
    <dgm:cxn modelId="{D7D7278F-342D-4BA9-9058-F99B4A5E8684}" type="presParOf" srcId="{9E061A33-8C8A-4F20-9805-8E31132CF3F8}" destId="{6F130B46-0218-423D-AAD7-3E0ADE32CB3D}" srcOrd="5" destOrd="0" presId="urn:microsoft.com/office/officeart/2005/8/layout/venn3"/>
    <dgm:cxn modelId="{E3E99276-83D8-4CD0-8BEA-952BEB32DC3B}" type="presParOf" srcId="{9E061A33-8C8A-4F20-9805-8E31132CF3F8}" destId="{92E1C65C-6C15-4183-825F-7F0D32C1525E}" srcOrd="6" destOrd="0" presId="urn:microsoft.com/office/officeart/2005/8/layout/venn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975D2-8AEA-4C36-9415-AB3BB47F9807}">
      <dsp:nvSpPr>
        <dsp:cNvPr id="0" name=""/>
        <dsp:cNvSpPr/>
      </dsp:nvSpPr>
      <dsp:spPr>
        <a:xfrm>
          <a:off x="1785" y="1136054"/>
          <a:ext cx="1791890" cy="1791890"/>
        </a:xfrm>
        <a:prstGeom prst="ellipse">
          <a:avLst/>
        </a:prstGeom>
        <a:solidFill>
          <a:schemeClr val="tx1"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614" tIns="25400" rIns="98614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rPr>
            <a:t>JAVA</a:t>
          </a:r>
          <a:endParaRPr lang="ko-KR" altLang="en-US" sz="2000" kern="1200" dirty="0">
            <a:solidFill>
              <a:schemeClr val="bg1"/>
            </a:solidFill>
            <a:latin typeface="Yoon 윤고딕 540_TT" panose="02090603020101020101" pitchFamily="18" charset="-127"/>
            <a:ea typeface="Yoon 윤고딕 540_TT" panose="02090603020101020101" pitchFamily="18" charset="-127"/>
          </a:endParaRPr>
        </a:p>
      </dsp:txBody>
      <dsp:txXfrm>
        <a:off x="264201" y="1398470"/>
        <a:ext cx="1267058" cy="1267058"/>
      </dsp:txXfrm>
    </dsp:sp>
    <dsp:sp modelId="{749150B5-1B79-4041-8A50-3DD56FAF12A8}">
      <dsp:nvSpPr>
        <dsp:cNvPr id="0" name=""/>
        <dsp:cNvSpPr/>
      </dsp:nvSpPr>
      <dsp:spPr>
        <a:xfrm>
          <a:off x="1435298" y="1136054"/>
          <a:ext cx="1791890" cy="1791890"/>
        </a:xfrm>
        <a:prstGeom prst="ellipse">
          <a:avLst/>
        </a:prstGeom>
        <a:solidFill>
          <a:schemeClr val="tx1"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614" tIns="25400" rIns="98614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rPr>
            <a:t>JSP</a:t>
          </a:r>
          <a:endParaRPr lang="ko-KR" altLang="en-US" sz="2000" kern="1200" dirty="0">
            <a:solidFill>
              <a:schemeClr val="bg1"/>
            </a:solidFill>
            <a:latin typeface="Yoon 윤고딕 540_TT" panose="02090603020101020101" pitchFamily="18" charset="-127"/>
            <a:ea typeface="Yoon 윤고딕 540_TT" panose="02090603020101020101" pitchFamily="18" charset="-127"/>
          </a:endParaRPr>
        </a:p>
      </dsp:txBody>
      <dsp:txXfrm>
        <a:off x="1697714" y="1398470"/>
        <a:ext cx="1267058" cy="1267058"/>
      </dsp:txXfrm>
    </dsp:sp>
    <dsp:sp modelId="{059FAE15-644E-4C93-B19E-45A846D09DB7}">
      <dsp:nvSpPr>
        <dsp:cNvPr id="0" name=""/>
        <dsp:cNvSpPr/>
      </dsp:nvSpPr>
      <dsp:spPr>
        <a:xfrm>
          <a:off x="2868810" y="1136054"/>
          <a:ext cx="1791890" cy="1791890"/>
        </a:xfrm>
        <a:prstGeom prst="ellipse">
          <a:avLst/>
        </a:prstGeom>
        <a:solidFill>
          <a:schemeClr val="tx1"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614" tIns="25400" rIns="98614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rPr>
            <a:t>MySQL</a:t>
          </a:r>
          <a:endParaRPr lang="ko-KR" altLang="en-US" sz="2000" kern="1200" dirty="0">
            <a:solidFill>
              <a:schemeClr val="bg1"/>
            </a:solidFill>
            <a:latin typeface="Yoon 윤고딕 540_TT" panose="02090603020101020101" pitchFamily="18" charset="-127"/>
            <a:ea typeface="Yoon 윤고딕 540_TT" panose="02090603020101020101" pitchFamily="18" charset="-127"/>
          </a:endParaRPr>
        </a:p>
      </dsp:txBody>
      <dsp:txXfrm>
        <a:off x="3131226" y="1398470"/>
        <a:ext cx="1267058" cy="1267058"/>
      </dsp:txXfrm>
    </dsp:sp>
    <dsp:sp modelId="{92E1C65C-6C15-4183-825F-7F0D32C1525E}">
      <dsp:nvSpPr>
        <dsp:cNvPr id="0" name=""/>
        <dsp:cNvSpPr/>
      </dsp:nvSpPr>
      <dsp:spPr>
        <a:xfrm>
          <a:off x="4302323" y="1136054"/>
          <a:ext cx="1791890" cy="1791890"/>
        </a:xfrm>
        <a:prstGeom prst="ellipse">
          <a:avLst/>
        </a:prstGeom>
        <a:solidFill>
          <a:schemeClr val="tx1"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614" tIns="20320" rIns="98614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rPr>
            <a:t>HTML</a:t>
          </a: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rPr>
            <a:t>CSS</a:t>
          </a: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rPr>
            <a:t>JS</a:t>
          </a:r>
          <a:endParaRPr lang="ko-KR" altLang="en-US" sz="1600" kern="1200" dirty="0">
            <a:solidFill>
              <a:schemeClr val="bg1"/>
            </a:solidFill>
            <a:latin typeface="Yoon 윤고딕 540_TT" panose="02090603020101020101" pitchFamily="18" charset="-127"/>
            <a:ea typeface="Yoon 윤고딕 540_TT" panose="02090603020101020101" pitchFamily="18" charset="-127"/>
          </a:endParaRPr>
        </a:p>
      </dsp:txBody>
      <dsp:txXfrm>
        <a:off x="4564739" y="1398470"/>
        <a:ext cx="1267058" cy="12670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9A76B-6278-4649-B535-31EF52A8CEF3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1084C-C5EC-43DE-A90F-831C4D7FB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56651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1BF7DB-DB62-A043-BAAF-0F790FF2A447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85337B-F046-F345-AC1D-E29AD76376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661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1BF7DB-DB62-A043-BAAF-0F790FF2A447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85337B-F046-F345-AC1D-E29AD76376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489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1BF7DB-DB62-A043-BAAF-0F790FF2A447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85337B-F046-F345-AC1D-E29AD76376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1839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79333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79096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95323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10868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9004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3013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432904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6433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1BF7DB-DB62-A043-BAAF-0F790FF2A447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85337B-F046-F345-AC1D-E29AD76376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7807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31339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71812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2261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1BF7DB-DB62-A043-BAAF-0F790FF2A447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85337B-F046-F345-AC1D-E29AD76376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8456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1BF7DB-DB62-A043-BAAF-0F790FF2A447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85337B-F046-F345-AC1D-E29AD76376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3243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1BF7DB-DB62-A043-BAAF-0F790FF2A447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85337B-F046-F345-AC1D-E29AD76376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791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1BF7DB-DB62-A043-BAAF-0F790FF2A447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85337B-F046-F345-AC1D-E29AD76376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085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1BF7DB-DB62-A043-BAAF-0F790FF2A447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85337B-F046-F345-AC1D-E29AD76376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005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1BF7DB-DB62-A043-BAAF-0F790FF2A447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85337B-F046-F345-AC1D-E29AD76376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225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1BF7DB-DB62-A043-BAAF-0F790FF2A447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85337B-F046-F345-AC1D-E29AD76376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906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-12700"/>
            <a:ext cx="9144000" cy="444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4879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B10C3-9445-41C9-B0E3-6F46B6581ACA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21A1A-18DB-49E8-9026-F70AE02BB2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1903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microsoft.com/office/2007/relationships/diagramDrawing" Target="../diagrams/drawing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465" y="1769561"/>
            <a:ext cx="7772400" cy="1956604"/>
          </a:xfrm>
          <a:effectLst/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b="1" spc="-1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SM KGothic Std Regular"/>
              </a:rPr>
              <a:t/>
            </a:r>
            <a:br>
              <a:rPr lang="en-US" b="1" spc="-1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SM KGothic Std Regular"/>
              </a:rPr>
            </a:br>
            <a:r>
              <a:rPr lang="en-US" sz="5400" b="1" spc="-1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SM KGothic Std Regular"/>
              </a:rPr>
              <a:t>Study</a:t>
            </a:r>
            <a:br>
              <a:rPr lang="en-US" sz="5400" b="1" spc="-1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SM KGothic Std Regular"/>
              </a:rPr>
            </a:br>
            <a:r>
              <a:rPr lang="en-US" sz="2000" b="1" spc="-1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SM KGothic Std Regular"/>
              </a:rPr>
              <a:t>Infra</a:t>
            </a:r>
            <a:endParaRPr lang="en-US" b="1" spc="-15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  <a:cs typeface="SM KGothic Std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4575" y="4212090"/>
            <a:ext cx="6400800" cy="1183649"/>
          </a:xfrm>
          <a:effectLst/>
        </p:spPr>
        <p:txBody>
          <a:bodyPr>
            <a:noAutofit/>
          </a:bodyPr>
          <a:lstStyle/>
          <a:p>
            <a:r>
              <a:rPr lang="en-US" altLang="ko-KR" sz="1400" b="1" dirty="0" smtClean="0">
                <a:solidFill>
                  <a:srgbClr val="FFFF00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teammate</a:t>
            </a:r>
            <a:endParaRPr lang="en-US" altLang="ko-KR" sz="1400" b="1" dirty="0">
              <a:solidFill>
                <a:srgbClr val="FFFF00"/>
              </a:solidFill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  <a:p>
            <a:r>
              <a:rPr lang="ko-KR" altLang="en-US" b="1" dirty="0" smtClean="0">
                <a:solidFill>
                  <a:srgbClr val="FFFF00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박진영</a:t>
            </a:r>
            <a:endParaRPr lang="en-US" altLang="ko-KR" sz="2400" b="1" dirty="0" smtClean="0">
              <a:solidFill>
                <a:srgbClr val="FFFF00"/>
              </a:solidFill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5441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="" xmlns:p14="http://schemas.microsoft.com/office/powerpoint/2010/main" val="3092230391"/>
              </p:ext>
            </p:extLst>
          </p:nvPr>
        </p:nvGraphicFramePr>
        <p:xfrm>
          <a:off x="-6560457" y="288801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7775037" y="13648"/>
            <a:ext cx="1756119" cy="591128"/>
          </a:xfrm>
          <a:prstGeom prst="rect">
            <a:avLst/>
          </a:prstGeom>
          <a:noFill/>
          <a:ln w="22225">
            <a:noFill/>
          </a:ln>
          <a:effectLst/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30000"/>
              </a:lnSpc>
              <a:buFont typeface="Arial"/>
              <a:buNone/>
            </a:pPr>
            <a:r>
              <a:rPr lang="en-US" altLang="ko-KR" sz="20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INTRO</a:t>
            </a:r>
            <a:endParaRPr lang="en-US" altLang="ko-KR" sz="20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4688114"/>
            <a:ext cx="9144000" cy="13851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FFFF00"/>
                </a:solidFill>
                <a:latin typeface="나눔바른고딕" pitchFamily="50" charset="-127"/>
                <a:ea typeface="나눔바른고딕" pitchFamily="50" charset="-127"/>
              </a:rPr>
              <a:t>인프라</a:t>
            </a:r>
            <a:r>
              <a:rPr lang="ko-KR" altLang="en-US" sz="2000" b="1" dirty="0" smtClean="0">
                <a:solidFill>
                  <a:srgbClr val="FFFF00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애플리케이션을 가동하기 위한 시스템의 기반 총칭</a:t>
            </a:r>
            <a:endParaRPr lang="en-US" altLang="ko-KR" sz="14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7567" y="1053977"/>
            <a:ext cx="8882471" cy="3073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229279" y="793536"/>
            <a:ext cx="1499581" cy="3641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인프라 범위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131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1095651"/>
            <a:ext cx="9144000" cy="12556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FFFF00"/>
                </a:solidFill>
                <a:latin typeface="나눔바른고딕" pitchFamily="50" charset="-127"/>
                <a:ea typeface="나눔바른고딕" pitchFamily="50" charset="-127"/>
              </a:rPr>
              <a:t>작업과</a:t>
            </a:r>
            <a:r>
              <a:rPr lang="ko-KR" altLang="en-US" sz="2000" b="1" dirty="0" smtClean="0">
                <a:solidFill>
                  <a:srgbClr val="FFFF00"/>
                </a:solidFill>
                <a:latin typeface="나눔바른고딕" pitchFamily="50" charset="-127"/>
                <a:ea typeface="나눔바른고딕" pitchFamily="50" charset="-127"/>
              </a:rPr>
              <a:t>정</a:t>
            </a:r>
            <a:r>
              <a:rPr lang="ko-KR" altLang="en-US" sz="2000" b="1" dirty="0" smtClean="0">
                <a:solidFill>
                  <a:srgbClr val="FFFF00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요건 정의 → 설계 → 조달 → 구축 → 운용</a:t>
            </a:r>
            <a:endParaRPr lang="en-US" altLang="ko-KR" sz="1600" b="1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032381" y="13648"/>
            <a:ext cx="2980228" cy="591128"/>
          </a:xfrm>
          <a:prstGeom prst="rect">
            <a:avLst/>
          </a:prstGeom>
          <a:noFill/>
          <a:ln w="22225">
            <a:noFill/>
          </a:ln>
          <a:effectLst/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30000"/>
              </a:lnSpc>
              <a:buFont typeface="Arial"/>
              <a:buNone/>
            </a:pPr>
            <a:r>
              <a:rPr lang="ko-KR" altLang="en-US" sz="2000" dirty="0" smtClean="0">
                <a:solidFill>
                  <a:srgbClr val="FFFF00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인프라 </a:t>
            </a:r>
            <a:r>
              <a:rPr lang="ko-KR" altLang="en-US" sz="11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개요</a:t>
            </a:r>
            <a:endParaRPr lang="en-US" altLang="ko-KR" sz="20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388" y="3196589"/>
            <a:ext cx="8580336" cy="315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382766" y="2845526"/>
            <a:ext cx="1733415" cy="3641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관련 기술 요소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074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032381" y="13648"/>
            <a:ext cx="2980228" cy="591128"/>
          </a:xfrm>
          <a:prstGeom prst="rect">
            <a:avLst/>
          </a:prstGeom>
          <a:noFill/>
          <a:ln w="22225">
            <a:noFill/>
          </a:ln>
          <a:effectLst/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30000"/>
              </a:lnSpc>
              <a:buFont typeface="Arial"/>
              <a:buNone/>
            </a:pPr>
            <a:r>
              <a:rPr lang="ko-KR" altLang="en-US" sz="2000" dirty="0" smtClean="0">
                <a:solidFill>
                  <a:srgbClr val="FFFF00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인프라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내용</a:t>
            </a:r>
            <a:endParaRPr lang="en-US" altLang="ko-KR" sz="20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1095651"/>
            <a:ext cx="9144000" cy="12556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FFFF00"/>
                </a:solidFill>
                <a:latin typeface="나눔바른고딕" pitchFamily="50" charset="-127"/>
                <a:ea typeface="나눔바른고딕" pitchFamily="50" charset="-127"/>
              </a:rPr>
              <a:t>계층구조 </a:t>
            </a:r>
            <a:r>
              <a:rPr lang="ko-KR" altLang="en-US" sz="14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계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층 간 결합도가 낮아 </a:t>
            </a:r>
            <a:r>
              <a:rPr lang="ko-KR" altLang="en-US" sz="14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스위칭이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가능</a:t>
            </a:r>
            <a:endParaRPr lang="en-US" altLang="ko-KR" sz="14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e.g</a:t>
            </a:r>
            <a:r>
              <a:rPr lang="en-US" altLang="ko-KR" sz="14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) </a:t>
            </a:r>
            <a:r>
              <a:rPr lang="ko-KR" altLang="en-US" sz="14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모바일로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웹 접근 시 통신사망 </a:t>
            </a:r>
            <a:r>
              <a:rPr lang="en-US" altLang="ko-KR" sz="14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or </a:t>
            </a:r>
            <a:r>
              <a:rPr lang="ko-KR" altLang="en-US" sz="14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무선랜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모두 가능</a:t>
            </a:r>
            <a:endParaRPr lang="en-US" altLang="ko-KR" sz="1600" b="1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6538" y="2978337"/>
            <a:ext cx="3051539" cy="302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42019" y="2939147"/>
            <a:ext cx="3026730" cy="3200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2978510" y="2600328"/>
            <a:ext cx="3161257" cy="3641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클라우드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=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특정 계층 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패키징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454840" y="6139542"/>
            <a:ext cx="2786079" cy="516595"/>
            <a:chOff x="1390691" y="3980324"/>
            <a:chExt cx="2786079" cy="516595"/>
          </a:xfrm>
        </p:grpSpPr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90691" y="4021417"/>
              <a:ext cx="767543" cy="475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389441" y="4008355"/>
              <a:ext cx="771829" cy="475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355074" y="3980324"/>
              <a:ext cx="821696" cy="490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2" name="그룹 21"/>
          <p:cNvGrpSpPr/>
          <p:nvPr/>
        </p:nvGrpSpPr>
        <p:grpSpPr>
          <a:xfrm>
            <a:off x="5254626" y="6096579"/>
            <a:ext cx="2025952" cy="560002"/>
            <a:chOff x="5006429" y="6096579"/>
            <a:chExt cx="2025952" cy="560002"/>
          </a:xfrm>
        </p:grpSpPr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006429" y="6149844"/>
              <a:ext cx="1252313" cy="4148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6347302" y="6096579"/>
              <a:ext cx="685079" cy="560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="" xmlns:p14="http://schemas.microsoft.com/office/powerpoint/2010/main" val="277074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742950"/>
            <a:ext cx="9144000" cy="1647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FFFF00"/>
                </a:solidFill>
                <a:latin typeface="나눔바른고딕" pitchFamily="50" charset="-127"/>
                <a:ea typeface="나눔바른고딕" pitchFamily="50" charset="-127"/>
              </a:rPr>
              <a:t>주의사항</a:t>
            </a:r>
            <a:endParaRPr lang="en-US" altLang="ko-KR" sz="2000" b="1" dirty="0" smtClean="0">
              <a:solidFill>
                <a:srgbClr val="FFFF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36949" y="3233047"/>
            <a:ext cx="4797000" cy="2893432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30000"/>
              </a:lnSpc>
              <a:buFont typeface="Arial"/>
              <a:buNone/>
            </a:pP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RAS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  <a:p>
            <a:pPr marL="0" lvl="1" indent="0">
              <a:lnSpc>
                <a:spcPct val="130000"/>
              </a:lnSpc>
              <a:buNone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▲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(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정의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)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시스템의 신뢰성을 종합적으로 고려한 지표</a:t>
            </a:r>
            <a:endParaRPr lang="en-US" altLang="ko-KR" sz="1400" dirty="0"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  <a:p>
            <a:pPr marL="0" lvl="1" indent="0">
              <a:lnSpc>
                <a:spcPct val="130000"/>
              </a:lnSpc>
              <a:buNone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▲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(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평가요소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)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  <a:p>
            <a:pPr marL="0" lvl="1" indent="0">
              <a:lnSpc>
                <a:spcPct val="130000"/>
              </a:lnSpc>
              <a:buFontTx/>
              <a:buChar char="-"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신뢰성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(R)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  <a:p>
            <a:pPr marL="0" lvl="1" indent="0">
              <a:lnSpc>
                <a:spcPct val="130000"/>
              </a:lnSpc>
              <a:buFontTx/>
              <a:buChar char="-"/>
            </a:pP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가용성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 (A)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  <a:p>
            <a:pPr marL="0" lvl="1" indent="0">
              <a:lnSpc>
                <a:spcPct val="130000"/>
              </a:lnSpc>
              <a:buFontTx/>
              <a:buChar char="-"/>
            </a:pP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유지 보수성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 (S)</a:t>
            </a:r>
          </a:p>
          <a:p>
            <a:pPr marL="0" lvl="1" indent="0">
              <a:lnSpc>
                <a:spcPct val="130000"/>
              </a:lnSpc>
              <a:buNone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▲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(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검토지표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)</a:t>
            </a:r>
          </a:p>
          <a:p>
            <a:pPr marL="0" lvl="1" indent="0">
              <a:lnSpc>
                <a:spcPct val="130000"/>
              </a:lnSpc>
              <a:buFontTx/>
              <a:buChar char="-"/>
            </a:pP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가동률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/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장애 발생 간격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(MTBF) /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평균 복구 시간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(MTTR)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  <a:p>
            <a:pPr marL="0" lvl="1" indent="0">
              <a:lnSpc>
                <a:spcPct val="130000"/>
              </a:lnSpc>
              <a:buFontTx/>
              <a:buChar char="-"/>
            </a:pPr>
            <a:endParaRPr lang="en-US" altLang="ko-KR" sz="1400" dirty="0" smtClean="0"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6950" y="2868921"/>
            <a:ext cx="1413474" cy="3641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나눔바른고딕" pitchFamily="50" charset="-127"/>
                <a:ea typeface="나눔바른고딕" pitchFamily="50" charset="-127"/>
              </a:rPr>
              <a:t>신뢰성 평가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02360" y="3807824"/>
            <a:ext cx="3495176" cy="1521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7032381" y="13648"/>
            <a:ext cx="2980228" cy="591128"/>
          </a:xfrm>
          <a:prstGeom prst="rect">
            <a:avLst/>
          </a:prstGeom>
          <a:noFill/>
          <a:ln w="22225">
            <a:noFill/>
          </a:ln>
          <a:effectLst/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30000"/>
              </a:lnSpc>
              <a:buFont typeface="Arial"/>
              <a:buNone/>
            </a:pPr>
            <a:r>
              <a:rPr lang="ko-KR" altLang="en-US" sz="2000" dirty="0" smtClean="0">
                <a:solidFill>
                  <a:srgbClr val="FFFF00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인프라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내용</a:t>
            </a:r>
            <a:endParaRPr lang="en-US" altLang="ko-KR" sz="20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074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1091467"/>
            <a:ext cx="9144000" cy="20436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FFFF00"/>
                </a:solidFill>
                <a:latin typeface="나눔바른고딕" pitchFamily="50" charset="-127"/>
                <a:ea typeface="나눔바른고딕" pitchFamily="50" charset="-127"/>
              </a:rPr>
              <a:t>가동률 업그레이드 방법</a:t>
            </a:r>
            <a:endParaRPr lang="en-US" altLang="ko-KR" sz="2400" b="1" dirty="0" smtClean="0">
              <a:solidFill>
                <a:srgbClr val="FFFF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FFFFFF"/>
                </a:solidFill>
                <a:latin typeface="나눔바른고딕" pitchFamily="50" charset="-127"/>
                <a:ea typeface="나눔바른고딕" pitchFamily="50" charset="-127"/>
              </a:rPr>
              <a:t>전체 요소 각각의 가동률 업그레이드</a:t>
            </a:r>
            <a:endParaRPr lang="en-US" altLang="ko-KR" dirty="0" smtClean="0">
              <a:solidFill>
                <a:srgbClr val="FFFFFF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 algn="ctr"/>
            <a:r>
              <a:rPr lang="ko-KR" altLang="en-US" dirty="0" smtClean="0">
                <a:solidFill>
                  <a:srgbClr val="FFFFFF"/>
                </a:solidFill>
                <a:latin typeface="나눔바른고딕" pitchFamily="50" charset="-127"/>
                <a:ea typeface="나눔바른고딕" pitchFamily="50" charset="-127"/>
              </a:rPr>
              <a:t>요소 조합하여 전체 가동률 업그레이드</a:t>
            </a:r>
            <a:endParaRPr lang="en-US" altLang="ko-KR" dirty="0" smtClean="0">
              <a:solidFill>
                <a:srgbClr val="FFFFFF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 algn="ctr"/>
            <a:r>
              <a:rPr lang="ko-KR" altLang="en-US" dirty="0" smtClean="0">
                <a:solidFill>
                  <a:srgbClr val="FFFFFF"/>
                </a:solidFill>
                <a:latin typeface="나눔바른고딕" pitchFamily="50" charset="-127"/>
                <a:ea typeface="나눔바른고딕" pitchFamily="50" charset="-127"/>
              </a:rPr>
              <a:t>적절한 </a:t>
            </a:r>
            <a:r>
              <a:rPr lang="ko-KR" altLang="en-US" dirty="0" err="1" smtClean="0">
                <a:solidFill>
                  <a:srgbClr val="FFFFFF"/>
                </a:solidFill>
                <a:latin typeface="나눔바른고딕" pitchFamily="50" charset="-127"/>
                <a:ea typeface="나눔바른고딕" pitchFamily="50" charset="-127"/>
              </a:rPr>
              <a:t>프로비저닝으로</a:t>
            </a:r>
            <a:r>
              <a:rPr lang="ko-KR" altLang="en-US" dirty="0" smtClean="0">
                <a:solidFill>
                  <a:srgbClr val="FFFFFF"/>
                </a:solidFill>
                <a:latin typeface="나눔바른고딕" pitchFamily="50" charset="-127"/>
                <a:ea typeface="나눔바른고딕" pitchFamily="50" charset="-127"/>
              </a:rPr>
              <a:t> 부하 문제 해결</a:t>
            </a:r>
            <a:endParaRPr lang="en-US" altLang="ko-KR" dirty="0" smtClean="0">
              <a:solidFill>
                <a:srgbClr val="FFFFF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4130756"/>
            <a:ext cx="9144000" cy="20436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FFFF00"/>
                </a:solidFill>
                <a:latin typeface="나눔바른고딕" pitchFamily="50" charset="-127"/>
                <a:ea typeface="나눔바른고딕" pitchFamily="50" charset="-127"/>
              </a:rPr>
              <a:t>다중화</a:t>
            </a:r>
            <a:r>
              <a:rPr lang="ko-KR" altLang="en-US" sz="2400" dirty="0" smtClean="0">
                <a:solidFill>
                  <a:srgbClr val="49D5FF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200" dirty="0" smtClean="0">
                <a:solidFill>
                  <a:srgbClr val="FFC000"/>
                </a:solidFill>
                <a:latin typeface="나눔바른고딕" pitchFamily="50" charset="-127"/>
                <a:ea typeface="나눔바른고딕" pitchFamily="50" charset="-127"/>
              </a:rPr>
              <a:t>[</a:t>
            </a:r>
            <a:r>
              <a:rPr lang="ko-KR" altLang="en-US" sz="1200" dirty="0" smtClean="0">
                <a:solidFill>
                  <a:srgbClr val="FFC000"/>
                </a:solidFill>
                <a:latin typeface="나눔바른고딕" pitchFamily="50" charset="-127"/>
                <a:ea typeface="나눔바른고딕" pitchFamily="50" charset="-127"/>
              </a:rPr>
              <a:t>동일 </a:t>
            </a:r>
            <a:r>
              <a:rPr lang="ko-KR" altLang="en-US" sz="1200" dirty="0" smtClean="0">
                <a:solidFill>
                  <a:srgbClr val="FFC000"/>
                </a:solidFill>
                <a:latin typeface="나눔바른고딕" pitchFamily="50" charset="-127"/>
                <a:ea typeface="나눔바른고딕" pitchFamily="50" charset="-127"/>
              </a:rPr>
              <a:t>요소 통상 </a:t>
            </a:r>
            <a:r>
              <a:rPr lang="en-US" altLang="ko-KR" sz="1200" dirty="0" smtClean="0">
                <a:solidFill>
                  <a:srgbClr val="FFC000"/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sz="1200" dirty="0" smtClean="0">
                <a:solidFill>
                  <a:srgbClr val="FFC000"/>
                </a:solidFill>
                <a:latin typeface="나눔바른고딕" pitchFamily="50" charset="-127"/>
                <a:ea typeface="나눔바른고딕" pitchFamily="50" charset="-127"/>
              </a:rPr>
              <a:t>대까지 </a:t>
            </a:r>
            <a:r>
              <a:rPr lang="ko-KR" altLang="en-US" sz="1200" dirty="0" smtClean="0">
                <a:solidFill>
                  <a:srgbClr val="FFC000"/>
                </a:solidFill>
                <a:latin typeface="나눔바른고딕" pitchFamily="50" charset="-127"/>
                <a:ea typeface="나눔바른고딕" pitchFamily="50" charset="-127"/>
              </a:rPr>
              <a:t>구비</a:t>
            </a:r>
            <a:r>
              <a:rPr lang="en-US" altLang="ko-KR" sz="1200" dirty="0" smtClean="0">
                <a:solidFill>
                  <a:srgbClr val="FFC000"/>
                </a:solidFill>
                <a:latin typeface="나눔바른고딕" pitchFamily="50" charset="-127"/>
                <a:ea typeface="나눔바른고딕" pitchFamily="50" charset="-127"/>
              </a:rPr>
              <a:t>]</a:t>
            </a:r>
            <a:endParaRPr lang="en-US" altLang="ko-KR" sz="1200" b="1" dirty="0" smtClean="0">
              <a:solidFill>
                <a:srgbClr val="FFC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49D5FF"/>
                </a:solidFill>
                <a:latin typeface="나눔바른고딕" pitchFamily="50" charset="-127"/>
                <a:ea typeface="나눔바른고딕" pitchFamily="50" charset="-127"/>
              </a:rPr>
              <a:t>시스템 특정 구성 요소 장애 시 다른 요소가 넘겨 받아 전체 가용성 </a:t>
            </a:r>
            <a:r>
              <a:rPr lang="en-US" altLang="ko-KR" dirty="0" smtClean="0">
                <a:solidFill>
                  <a:srgbClr val="49D5FF"/>
                </a:solidFill>
                <a:latin typeface="나눔바른고딕" pitchFamily="50" charset="-127"/>
                <a:ea typeface="나눔바른고딕" pitchFamily="50" charset="-127"/>
              </a:rPr>
              <a:t>UP</a:t>
            </a:r>
          </a:p>
          <a:p>
            <a:pPr algn="ctr"/>
            <a:endParaRPr lang="en-US" altLang="ko-KR" dirty="0" smtClean="0">
              <a:solidFill>
                <a:srgbClr val="49D5FF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</a:p>
          <a:p>
            <a:pPr algn="ctr"/>
            <a:endParaRPr lang="en-US" altLang="ko-KR" dirty="0" smtClean="0">
              <a:solidFill>
                <a:srgbClr val="49D5FF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dirty="0" smtClean="0">
                <a:solidFill>
                  <a:srgbClr val="FFFFFF"/>
                </a:solidFill>
                <a:latin typeface="나눔바른고딕" pitchFamily="50" charset="-127"/>
                <a:ea typeface="나눔바른고딕" pitchFamily="50" charset="-127"/>
              </a:rPr>
              <a:t>MTTR</a:t>
            </a:r>
            <a:r>
              <a:rPr lang="ko-KR" altLang="en-US" dirty="0" smtClean="0">
                <a:solidFill>
                  <a:srgbClr val="FFFFFF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solidFill>
                  <a:srgbClr val="FFFFFF"/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ko-KR" altLang="en-US" dirty="0" smtClean="0">
                <a:solidFill>
                  <a:srgbClr val="FFFFFF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solidFill>
                  <a:srgbClr val="FFFFFF"/>
                </a:solidFill>
                <a:latin typeface="나눔바른고딕" pitchFamily="50" charset="-127"/>
                <a:ea typeface="나눔바른고딕" pitchFamily="50" charset="-127"/>
              </a:rPr>
              <a:t>/ </a:t>
            </a:r>
            <a:r>
              <a:rPr lang="ko-KR" altLang="en-US" dirty="0" smtClean="0">
                <a:solidFill>
                  <a:srgbClr val="FFFFFF"/>
                </a:solidFill>
                <a:latin typeface="나눔바른고딕" pitchFamily="50" charset="-127"/>
                <a:ea typeface="나눔바른고딕" pitchFamily="50" charset="-127"/>
              </a:rPr>
              <a:t>단일 장애 포인트 제거 </a:t>
            </a:r>
            <a:r>
              <a:rPr lang="en-US" altLang="ko-KR" dirty="0" smtClean="0">
                <a:solidFill>
                  <a:srgbClr val="FFFFFF"/>
                </a:solidFill>
                <a:latin typeface="나눔바른고딕" pitchFamily="50" charset="-127"/>
                <a:ea typeface="나눔바른고딕" pitchFamily="50" charset="-127"/>
              </a:rPr>
              <a:t>/ MTBF </a:t>
            </a:r>
            <a:r>
              <a:rPr lang="ko-KR" altLang="en-US" dirty="0" smtClean="0">
                <a:solidFill>
                  <a:srgbClr val="FFFFFF"/>
                </a:solidFill>
                <a:latin typeface="나눔바른고딕" pitchFamily="50" charset="-127"/>
                <a:ea typeface="나눔바른고딕" pitchFamily="50" charset="-127"/>
              </a:rPr>
              <a:t>↑ </a:t>
            </a:r>
            <a:r>
              <a:rPr lang="en-US" altLang="ko-KR" dirty="0" smtClean="0">
                <a:solidFill>
                  <a:srgbClr val="FFFFFF"/>
                </a:solidFill>
                <a:latin typeface="나눔바른고딕" pitchFamily="50" charset="-127"/>
                <a:ea typeface="나눔바른고딕" pitchFamily="50" charset="-127"/>
              </a:rPr>
              <a:t>+ </a:t>
            </a:r>
            <a:r>
              <a:rPr lang="en-US" altLang="ko-KR" dirty="0" smtClean="0">
                <a:solidFill>
                  <a:srgbClr val="FFFFFF"/>
                </a:solidFill>
                <a:latin typeface="나눔바른고딕" pitchFamily="50" charset="-127"/>
                <a:ea typeface="나눔바른고딕" pitchFamily="50" charset="-127"/>
              </a:rPr>
              <a:t>MTTR</a:t>
            </a:r>
            <a:r>
              <a:rPr lang="ko-KR" altLang="en-US" dirty="0" smtClean="0">
                <a:solidFill>
                  <a:srgbClr val="FFFFFF"/>
                </a:solidFill>
                <a:latin typeface="나눔바른고딕" pitchFamily="50" charset="-127"/>
                <a:ea typeface="나눔바른고딕" pitchFamily="50" charset="-127"/>
              </a:rPr>
              <a:t> ↓</a:t>
            </a:r>
            <a:endParaRPr lang="en-US" altLang="ko-KR" dirty="0" smtClean="0">
              <a:solidFill>
                <a:srgbClr val="FFFFF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032381" y="13648"/>
            <a:ext cx="2980228" cy="591128"/>
          </a:xfrm>
          <a:prstGeom prst="rect">
            <a:avLst/>
          </a:prstGeom>
          <a:noFill/>
          <a:ln w="22225">
            <a:noFill/>
          </a:ln>
          <a:effectLst/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30000"/>
              </a:lnSpc>
              <a:buFont typeface="Arial"/>
              <a:buNone/>
            </a:pPr>
            <a:r>
              <a:rPr lang="ko-KR" altLang="en-US" sz="2000" dirty="0" smtClean="0">
                <a:solidFill>
                  <a:srgbClr val="FFFF00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인프라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내용</a:t>
            </a:r>
            <a:endParaRPr lang="en-US" altLang="ko-KR" sz="20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074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1095651"/>
            <a:ext cx="9144000" cy="12556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FFFF00"/>
                </a:solidFill>
                <a:latin typeface="나눔바른고딕" pitchFamily="50" charset="-127"/>
                <a:ea typeface="나눔바른고딕" pitchFamily="50" charset="-127"/>
              </a:rPr>
              <a:t>장애대응 기간 </a:t>
            </a:r>
            <a:r>
              <a:rPr lang="en-US" altLang="ko-KR" sz="14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N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대 → </a:t>
            </a:r>
            <a:r>
              <a:rPr lang="en-US" altLang="ko-KR" sz="14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N+1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대가 되기까지 걸리는 시간</a:t>
            </a:r>
            <a:endParaRPr lang="en-US" altLang="ko-KR" sz="1600" b="1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155370" y="3286937"/>
            <a:ext cx="4797000" cy="2669730"/>
            <a:chOff x="2155370" y="2868921"/>
            <a:chExt cx="4797000" cy="2669730"/>
          </a:xfrm>
        </p:grpSpPr>
        <p:sp>
          <p:nvSpPr>
            <p:cNvPr id="6" name="직사각형 5"/>
            <p:cNvSpPr/>
            <p:nvPr/>
          </p:nvSpPr>
          <p:spPr>
            <a:xfrm>
              <a:off x="3230469" y="2868921"/>
              <a:ext cx="2660880" cy="36412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요소 각각의 가동률 </a:t>
              </a:r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UP</a:t>
              </a:r>
              <a:endParaRPr lang="en-US" altLang="ko-KR" dirty="0" smtClean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2155370" y="3233047"/>
              <a:ext cx="4797000" cy="2305604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txBody>
            <a:bodyPr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30000"/>
                </a:lnSpc>
                <a:buNone/>
              </a:pPr>
              <a:r>
                <a:rPr lang="ko-KR" altLang="en-US" sz="1400" dirty="0" smtClean="0">
                  <a:latin typeface="나눔바른고딕" pitchFamily="50" charset="-127"/>
                  <a:ea typeface="나눔바른고딕" pitchFamily="50" charset="-127"/>
                  <a:cs typeface="SM JGothic Std Regular"/>
                </a:rPr>
                <a:t>▲ </a:t>
              </a:r>
              <a:r>
                <a:rPr lang="ko-KR" altLang="en-US" sz="1400" dirty="0" smtClean="0">
                  <a:latin typeface="나눔바른고딕" pitchFamily="50" charset="-127"/>
                  <a:ea typeface="나눔바른고딕" pitchFamily="50" charset="-127"/>
                  <a:cs typeface="SM JGothic Std Regular"/>
                </a:rPr>
                <a:t>서버용 부품 사용하기</a:t>
              </a:r>
              <a:endPara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endParaRPr>
            </a:p>
            <a:p>
              <a:pPr marL="0" lvl="1" indent="0">
                <a:lnSpc>
                  <a:spcPct val="130000"/>
                </a:lnSpc>
                <a:buNone/>
              </a:pPr>
              <a:r>
                <a:rPr lang="en-US" altLang="ko-KR" sz="1400" dirty="0" smtClean="0">
                  <a:latin typeface="나눔바른고딕" pitchFamily="50" charset="-127"/>
                  <a:ea typeface="나눔바른고딕" pitchFamily="50" charset="-127"/>
                  <a:cs typeface="SM JGothic Std Regular"/>
                </a:rPr>
                <a:t>- </a:t>
              </a:r>
              <a:r>
                <a:rPr lang="ko-KR" altLang="en-US" sz="1400" dirty="0" smtClean="0">
                  <a:latin typeface="나눔바른고딕" pitchFamily="50" charset="-127"/>
                  <a:ea typeface="나눔바른고딕" pitchFamily="50" charset="-127"/>
                  <a:cs typeface="SM JGothic Std Regular"/>
                </a:rPr>
                <a:t>데이터 센터 서버 설치</a:t>
              </a:r>
              <a:endPara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endParaRPr>
            </a:p>
            <a:p>
              <a:pPr marL="0" lvl="1" indent="0">
                <a:lnSpc>
                  <a:spcPct val="130000"/>
                </a:lnSpc>
                <a:buNone/>
              </a:pPr>
              <a:r>
                <a:rPr lang="ko-KR" altLang="en-US" sz="1400" dirty="0" smtClean="0">
                  <a:latin typeface="나눔바른고딕" pitchFamily="50" charset="-127"/>
                  <a:ea typeface="나눔바른고딕" pitchFamily="50" charset="-127"/>
                  <a:cs typeface="SM JGothic Std Regular"/>
                </a:rPr>
                <a:t>▲ </a:t>
              </a:r>
              <a:r>
                <a:rPr lang="ko-KR" altLang="en-US" sz="1400" dirty="0" smtClean="0">
                  <a:latin typeface="나눔바른고딕" pitchFamily="50" charset="-127"/>
                  <a:ea typeface="나눔바른고딕" pitchFamily="50" charset="-127"/>
                  <a:cs typeface="SM JGothic Std Regular"/>
                </a:rPr>
                <a:t>부품 이중화하기</a:t>
              </a:r>
              <a:endPara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endParaRPr>
            </a:p>
            <a:p>
              <a:pPr marL="0" lvl="1" indent="0">
                <a:lnSpc>
                  <a:spcPct val="130000"/>
                </a:lnSpc>
                <a:buFontTx/>
                <a:buChar char="-"/>
              </a:pPr>
              <a:r>
                <a:rPr lang="ko-KR" altLang="en-US" sz="1400" dirty="0" smtClean="0">
                  <a:latin typeface="나눔바른고딕" pitchFamily="50" charset="-127"/>
                  <a:ea typeface="나눔바른고딕" pitchFamily="50" charset="-127"/>
                  <a:cs typeface="SM JGothic Std Regular"/>
                </a:rPr>
                <a:t> 디스크 </a:t>
              </a:r>
              <a:r>
                <a:rPr lang="en-US" altLang="ko-KR" sz="1400" dirty="0" smtClean="0">
                  <a:latin typeface="나눔바른고딕" pitchFamily="50" charset="-127"/>
                  <a:ea typeface="나눔바른고딕" pitchFamily="50" charset="-127"/>
                  <a:cs typeface="SM JGothic Std Regular"/>
                </a:rPr>
                <a:t>RAID </a:t>
              </a:r>
              <a:r>
                <a:rPr lang="ko-KR" altLang="en-US" sz="1400" dirty="0" smtClean="0">
                  <a:latin typeface="나눔바른고딕" pitchFamily="50" charset="-127"/>
                  <a:ea typeface="나눔바른고딕" pitchFamily="50" charset="-127"/>
                  <a:cs typeface="SM JGothic Std Regular"/>
                </a:rPr>
                <a:t>구성</a:t>
              </a:r>
              <a:endPara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endParaRPr>
            </a:p>
            <a:p>
              <a:pPr marL="0" lvl="1" indent="0">
                <a:lnSpc>
                  <a:spcPct val="130000"/>
                </a:lnSpc>
                <a:buFontTx/>
                <a:buChar char="-"/>
              </a:pPr>
              <a:r>
                <a:rPr lang="en-US" altLang="ko-KR" sz="1400" dirty="0" smtClean="0">
                  <a:latin typeface="나눔바른고딕" pitchFamily="50" charset="-127"/>
                  <a:ea typeface="나눔바른고딕" pitchFamily="50" charset="-127"/>
                  <a:cs typeface="SM JGothic Std Regular"/>
                </a:rPr>
                <a:t> </a:t>
              </a:r>
              <a:r>
                <a:rPr lang="ko-KR" altLang="en-US" sz="1400" dirty="0" smtClean="0">
                  <a:latin typeface="나눔바른고딕" pitchFamily="50" charset="-127"/>
                  <a:ea typeface="나눔바른고딕" pitchFamily="50" charset="-127"/>
                  <a:cs typeface="SM JGothic Std Regular"/>
                </a:rPr>
                <a:t>전원 장치 이중화</a:t>
              </a:r>
              <a:endPara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endParaRPr>
            </a:p>
            <a:p>
              <a:pPr marL="0" lvl="1" indent="0">
                <a:lnSpc>
                  <a:spcPct val="130000"/>
                </a:lnSpc>
                <a:buNone/>
              </a:pPr>
              <a:r>
                <a:rPr lang="ko-KR" altLang="en-US" sz="1400" dirty="0" smtClean="0">
                  <a:latin typeface="나눔바른고딕" pitchFamily="50" charset="-127"/>
                  <a:ea typeface="나눔바른고딕" pitchFamily="50" charset="-127"/>
                  <a:cs typeface="SM JGothic Std Regular"/>
                </a:rPr>
                <a:t>▲ </a:t>
              </a:r>
              <a:r>
                <a:rPr lang="ko-KR" altLang="en-US" sz="1400" dirty="0" smtClean="0">
                  <a:latin typeface="나눔바른고딕" pitchFamily="50" charset="-127"/>
                  <a:ea typeface="나눔바른고딕" pitchFamily="50" charset="-127"/>
                  <a:cs typeface="SM JGothic Std Regular"/>
                </a:rPr>
                <a:t>요소 각각의 가동률 확인하기</a:t>
              </a:r>
              <a:endPara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endParaRPr>
            </a:p>
            <a:p>
              <a:pPr marL="0" lvl="1" indent="0">
                <a:lnSpc>
                  <a:spcPct val="130000"/>
                </a:lnSpc>
                <a:buNone/>
              </a:pPr>
              <a:r>
                <a:rPr lang="en-US" altLang="ko-KR" sz="1400" dirty="0" smtClean="0">
                  <a:latin typeface="나눔바른고딕" pitchFamily="50" charset="-127"/>
                  <a:ea typeface="나눔바른고딕" pitchFamily="50" charset="-127"/>
                  <a:cs typeface="SM JGothic Std Regular"/>
                </a:rPr>
                <a:t>- </a:t>
              </a:r>
              <a:r>
                <a:rPr lang="ko-KR" altLang="en-US" sz="1400" dirty="0" smtClean="0">
                  <a:latin typeface="나눔바른고딕" pitchFamily="50" charset="-127"/>
                  <a:ea typeface="나눔바른고딕" pitchFamily="50" charset="-127"/>
                  <a:cs typeface="SM JGothic Std Regular"/>
                </a:rPr>
                <a:t>데이터 센터 </a:t>
              </a:r>
              <a:r>
                <a:rPr lang="en-US" altLang="ko-KR" sz="1400" dirty="0" smtClean="0">
                  <a:latin typeface="나눔바른고딕" pitchFamily="50" charset="-127"/>
                  <a:ea typeface="나눔바른고딕" pitchFamily="50" charset="-127"/>
                  <a:cs typeface="SM JGothic Std Regular"/>
                </a:rPr>
                <a:t>/ </a:t>
              </a:r>
              <a:r>
                <a:rPr lang="ko-KR" altLang="en-US" sz="1400" dirty="0" smtClean="0">
                  <a:latin typeface="나눔바른고딕" pitchFamily="50" charset="-127"/>
                  <a:ea typeface="나눔바른고딕" pitchFamily="50" charset="-127"/>
                  <a:cs typeface="SM JGothic Std Regular"/>
                </a:rPr>
                <a:t>인터넷 회선 </a:t>
              </a:r>
              <a:r>
                <a:rPr lang="en-US" altLang="ko-KR" sz="1400" dirty="0" smtClean="0">
                  <a:latin typeface="나눔바른고딕" pitchFamily="50" charset="-127"/>
                  <a:ea typeface="나눔바른고딕" pitchFamily="50" charset="-127"/>
                  <a:cs typeface="SM JGothic Std Regular"/>
                </a:rPr>
                <a:t>/ DNS</a:t>
              </a:r>
              <a:endPara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endParaRPr>
            </a:p>
          </p:txBody>
        </p:sp>
      </p:grpSp>
      <p:sp>
        <p:nvSpPr>
          <p:cNvPr id="9" name="Content Placeholder 2"/>
          <p:cNvSpPr txBox="1">
            <a:spLocks/>
          </p:cNvSpPr>
          <p:nvPr/>
        </p:nvSpPr>
        <p:spPr>
          <a:xfrm>
            <a:off x="7032381" y="13648"/>
            <a:ext cx="2980228" cy="591128"/>
          </a:xfrm>
          <a:prstGeom prst="rect">
            <a:avLst/>
          </a:prstGeom>
          <a:noFill/>
          <a:ln w="22225">
            <a:noFill/>
          </a:ln>
          <a:effectLst/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30000"/>
              </a:lnSpc>
              <a:buFont typeface="Arial"/>
              <a:buNone/>
            </a:pPr>
            <a:r>
              <a:rPr lang="ko-KR" altLang="en-US" sz="2000" dirty="0" smtClean="0">
                <a:solidFill>
                  <a:srgbClr val="FFFF00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인프라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내용</a:t>
            </a:r>
            <a:endParaRPr lang="en-US" altLang="ko-KR" sz="20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074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1670423"/>
            <a:ext cx="9144000" cy="12556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FFFF00"/>
                </a:solidFill>
                <a:latin typeface="나눔바른고딕" pitchFamily="50" charset="-127"/>
                <a:ea typeface="나눔바른고딕" pitchFamily="50" charset="-127"/>
              </a:rPr>
              <a:t>요소 조합하여 가동률 </a:t>
            </a:r>
            <a:r>
              <a:rPr lang="en-US" altLang="ko-KR" sz="2000" b="1" dirty="0" smtClean="0">
                <a:solidFill>
                  <a:srgbClr val="FFFF00"/>
                </a:solidFill>
                <a:latin typeface="나눔바른고딕" pitchFamily="50" charset="-127"/>
                <a:ea typeface="나눔바른고딕" pitchFamily="50" charset="-127"/>
              </a:rPr>
              <a:t>UP</a:t>
            </a:r>
            <a:r>
              <a:rPr lang="ko-KR" altLang="en-US" sz="2000" b="1" dirty="0" smtClean="0">
                <a:solidFill>
                  <a:srgbClr val="FFFF00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[</a:t>
            </a:r>
            <a:r>
              <a:rPr lang="ko-KR" altLang="en-US" sz="12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보편적인 방식</a:t>
            </a:r>
            <a:r>
              <a:rPr lang="en-US" altLang="ko-KR" sz="12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]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Active – Active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Active – Standby</a:t>
            </a:r>
            <a:endParaRPr lang="en-US" altLang="ko-KR" sz="1200" b="1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55370" y="4567998"/>
            <a:ext cx="4797000" cy="787786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30000"/>
              </a:lnSpc>
              <a:buNone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▲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이론적으로 </a:t>
            </a:r>
            <a:r>
              <a:rPr lang="en-US" altLang="ko-KR" sz="14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Active – Active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방식이 가장 효율적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  <a:p>
            <a:pPr marL="0" lvl="1" indent="0">
              <a:lnSpc>
                <a:spcPct val="130000"/>
              </a:lnSpc>
              <a:buNone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▲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데이터 저장 시 </a:t>
            </a:r>
            <a:r>
              <a:rPr lang="ko-KR" altLang="en-US" sz="1400" dirty="0" smtClean="0">
                <a:solidFill>
                  <a:srgbClr val="00B050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동기화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rPr>
              <a:t> 필요하므로 주의 필요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09600" y="3178302"/>
            <a:ext cx="7924800" cy="1324380"/>
            <a:chOff x="609600" y="2614208"/>
            <a:chExt cx="7924800" cy="132438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9600" y="2919413"/>
              <a:ext cx="7924800" cy="101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직사각형 7"/>
            <p:cNvSpPr/>
            <p:nvPr/>
          </p:nvSpPr>
          <p:spPr>
            <a:xfrm>
              <a:off x="3243532" y="2614208"/>
              <a:ext cx="2660880" cy="36412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Active – Standby</a:t>
              </a:r>
              <a:endParaRPr lang="en-US" altLang="ko-KR" dirty="0" smtClean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7032381" y="13648"/>
            <a:ext cx="2980228" cy="591128"/>
          </a:xfrm>
          <a:prstGeom prst="rect">
            <a:avLst/>
          </a:prstGeom>
          <a:noFill/>
          <a:ln w="22225">
            <a:noFill/>
          </a:ln>
          <a:effectLst/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30000"/>
              </a:lnSpc>
              <a:buFont typeface="Arial"/>
              <a:buNone/>
            </a:pPr>
            <a:r>
              <a:rPr lang="ko-KR" altLang="en-US" sz="2000" dirty="0" smtClean="0">
                <a:solidFill>
                  <a:srgbClr val="FFFF00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인프라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내용</a:t>
            </a:r>
            <a:endParaRPr lang="en-US" altLang="ko-KR" sz="20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074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1240971"/>
            <a:ext cx="9144000" cy="16851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FFFF00"/>
                </a:solidFill>
                <a:latin typeface="나눔바른고딕" pitchFamily="50" charset="-127"/>
                <a:ea typeface="나눔바른고딕" pitchFamily="50" charset="-127"/>
              </a:rPr>
              <a:t>적절한 </a:t>
            </a:r>
            <a:r>
              <a:rPr lang="ko-KR" altLang="en-US" sz="2000" b="1" dirty="0" err="1" smtClean="0">
                <a:solidFill>
                  <a:srgbClr val="FFFF00"/>
                </a:solidFill>
                <a:latin typeface="나눔바른고딕" pitchFamily="50" charset="-127"/>
                <a:ea typeface="나눔바른고딕" pitchFamily="50" charset="-127"/>
              </a:rPr>
              <a:t>프로비저닝</a:t>
            </a:r>
            <a:endParaRPr lang="en-US" altLang="ko-KR" sz="2000" b="1" dirty="0" smtClean="0">
              <a:solidFill>
                <a:srgbClr val="FFFF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사용자 수 미리 예측하여 적절하게 리소스 준비하는 작업 </a:t>
            </a:r>
            <a:r>
              <a:rPr lang="en-US" altLang="ko-KR" sz="14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일반적인 웹은 예측 불가</a:t>
            </a:r>
            <a:r>
              <a:rPr lang="en-US" altLang="ko-KR" sz="14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pPr algn="ctr"/>
            <a:endParaRPr lang="en-US" altLang="ko-KR" sz="14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400" dirty="0" err="1" smtClean="0">
                <a:solidFill>
                  <a:srgbClr val="49D5FF"/>
                </a:solidFill>
                <a:latin typeface="나눔바른고딕" pitchFamily="50" charset="-127"/>
                <a:ea typeface="나눔바른고딕" pitchFamily="50" charset="-127"/>
              </a:rPr>
              <a:t>스케일업</a:t>
            </a:r>
            <a:r>
              <a:rPr lang="ko-KR" altLang="en-US" sz="1400" dirty="0" smtClean="0">
                <a:solidFill>
                  <a:srgbClr val="49D5FF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400" dirty="0" smtClean="0">
                <a:solidFill>
                  <a:srgbClr val="49D5FF"/>
                </a:solidFill>
                <a:latin typeface="나눔바른고딕" pitchFamily="50" charset="-127"/>
                <a:ea typeface="나눔바른고딕" pitchFamily="50" charset="-127"/>
              </a:rPr>
              <a:t>= </a:t>
            </a:r>
            <a:r>
              <a:rPr lang="ko-KR" altLang="en-US" sz="1400" dirty="0" smtClean="0">
                <a:solidFill>
                  <a:srgbClr val="49D5FF"/>
                </a:solidFill>
                <a:latin typeface="나눔바른고딕" pitchFamily="50" charset="-127"/>
                <a:ea typeface="나눔바른고딕" pitchFamily="50" charset="-127"/>
              </a:rPr>
              <a:t>성능 </a:t>
            </a:r>
            <a:r>
              <a:rPr lang="en-US" altLang="ko-KR" sz="1400" dirty="0" smtClean="0">
                <a:solidFill>
                  <a:srgbClr val="49D5FF"/>
                </a:solidFill>
                <a:latin typeface="나눔바른고딕" pitchFamily="50" charset="-127"/>
                <a:ea typeface="나눔바른고딕" pitchFamily="50" charset="-127"/>
              </a:rPr>
              <a:t>UP</a:t>
            </a:r>
          </a:p>
          <a:p>
            <a:pPr algn="ctr"/>
            <a:r>
              <a:rPr lang="ko-KR" altLang="en-US" sz="1400" dirty="0" smtClean="0">
                <a:solidFill>
                  <a:srgbClr val="49D5FF"/>
                </a:solidFill>
                <a:latin typeface="나눔바른고딕" pitchFamily="50" charset="-127"/>
                <a:ea typeface="나눔바른고딕" pitchFamily="50" charset="-127"/>
              </a:rPr>
              <a:t>스케일아웃 </a:t>
            </a:r>
            <a:r>
              <a:rPr lang="en-US" altLang="ko-KR" sz="1400" dirty="0" smtClean="0">
                <a:solidFill>
                  <a:srgbClr val="49D5FF"/>
                </a:solidFill>
                <a:latin typeface="나눔바른고딕" pitchFamily="50" charset="-127"/>
                <a:ea typeface="나눔바른고딕" pitchFamily="50" charset="-127"/>
              </a:rPr>
              <a:t>= </a:t>
            </a:r>
            <a:r>
              <a:rPr lang="ko-KR" altLang="en-US" sz="1400" dirty="0" smtClean="0">
                <a:solidFill>
                  <a:srgbClr val="49D5FF"/>
                </a:solidFill>
                <a:latin typeface="나눔바른고딕" pitchFamily="50" charset="-127"/>
                <a:ea typeface="나눔바른고딕" pitchFamily="50" charset="-127"/>
              </a:rPr>
              <a:t>개수 </a:t>
            </a:r>
            <a:r>
              <a:rPr lang="en-US" altLang="ko-KR" sz="1400" dirty="0" smtClean="0">
                <a:solidFill>
                  <a:srgbClr val="49D5FF"/>
                </a:solidFill>
                <a:latin typeface="나눔바른고딕" pitchFamily="50" charset="-127"/>
                <a:ea typeface="나눔바른고딕" pitchFamily="50" charset="-127"/>
              </a:rPr>
              <a:t>UP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554479" y="3217491"/>
            <a:ext cx="6077159" cy="1445950"/>
            <a:chOff x="1554479" y="3178302"/>
            <a:chExt cx="6077159" cy="1445950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1554479" y="3542428"/>
              <a:ext cx="6077159" cy="1081824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txBody>
            <a:bodyPr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30000"/>
                </a:lnSpc>
                <a:buNone/>
              </a:pPr>
              <a:r>
                <a:rPr lang="ko-KR" altLang="en-US" sz="1400" dirty="0" smtClean="0">
                  <a:latin typeface="나눔바른고딕" pitchFamily="50" charset="-127"/>
                  <a:ea typeface="나눔바른고딕" pitchFamily="50" charset="-127"/>
                  <a:cs typeface="SM JGothic Std Regular"/>
                </a:rPr>
                <a:t>▲ 일정 범위 이후부터는 스케일 아웃 동반 실시</a:t>
              </a:r>
              <a:endPara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endParaRPr>
            </a:p>
            <a:p>
              <a:pPr marL="0" lvl="1" indent="0">
                <a:lnSpc>
                  <a:spcPct val="130000"/>
                </a:lnSpc>
                <a:buNone/>
              </a:pPr>
              <a:r>
                <a:rPr lang="ko-KR" altLang="en-US" sz="1400" dirty="0" smtClean="0">
                  <a:latin typeface="나눔바른고딕" pitchFamily="50" charset="-127"/>
                  <a:ea typeface="나눔바른고딕" pitchFamily="50" charset="-127"/>
                  <a:cs typeface="SM JGothic Std Regular"/>
                </a:rPr>
                <a:t>▲ </a:t>
              </a:r>
              <a:r>
                <a:rPr lang="ko-KR" altLang="en-US" sz="1400" dirty="0" err="1" smtClean="0">
                  <a:latin typeface="나눔바른고딕" pitchFamily="50" charset="-127"/>
                  <a:ea typeface="나눔바른고딕" pitchFamily="50" charset="-127"/>
                  <a:cs typeface="SM JGothic Std Regular"/>
                </a:rPr>
                <a:t>클라우드는</a:t>
              </a:r>
              <a:r>
                <a:rPr lang="ko-KR" altLang="en-US" sz="1400" dirty="0" smtClean="0">
                  <a:latin typeface="나눔바른고딕" pitchFamily="50" charset="-127"/>
                  <a:ea typeface="나눔바른고딕" pitchFamily="50" charset="-127"/>
                  <a:cs typeface="SM JGothic Std Regular"/>
                </a:rPr>
                <a:t> 오토 스케일 가능하지만 섣부른 예측은 금물</a:t>
              </a:r>
              <a:endPara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endParaRPr>
            </a:p>
            <a:p>
              <a:pPr marL="0" lvl="1" indent="0">
                <a:lnSpc>
                  <a:spcPct val="130000"/>
                </a:lnSpc>
                <a:buNone/>
              </a:pPr>
              <a:r>
                <a:rPr lang="en-US" altLang="ko-KR" sz="1400" dirty="0" err="1" smtClean="0">
                  <a:latin typeface="나눔바른고딕" pitchFamily="50" charset="-127"/>
                  <a:ea typeface="나눔바른고딕" pitchFamily="50" charset="-127"/>
                  <a:cs typeface="SM JGothic Std Regular"/>
                </a:rPr>
                <a:t>e.g</a:t>
              </a:r>
              <a:r>
                <a:rPr lang="en-US" altLang="ko-KR" sz="1400" dirty="0" smtClean="0">
                  <a:latin typeface="나눔바른고딕" pitchFamily="50" charset="-127"/>
                  <a:ea typeface="나눔바른고딕" pitchFamily="50" charset="-127"/>
                  <a:cs typeface="SM JGothic Std Regular"/>
                </a:rPr>
                <a:t>) </a:t>
              </a:r>
              <a:r>
                <a:rPr lang="ko-KR" altLang="en-US" sz="1400" dirty="0" smtClean="0">
                  <a:latin typeface="나눔바른고딕" pitchFamily="50" charset="-127"/>
                  <a:ea typeface="나눔바른고딕" pitchFamily="50" charset="-127"/>
                  <a:cs typeface="SM JGothic Std Regular"/>
                </a:rPr>
                <a:t>포털 사이트 액세스는 </a:t>
              </a:r>
              <a:r>
                <a:rPr lang="en-US" altLang="ko-KR" sz="1400" dirty="0" smtClean="0">
                  <a:latin typeface="나눔바른고딕" pitchFamily="50" charset="-127"/>
                  <a:ea typeface="나눔바른고딕" pitchFamily="50" charset="-127"/>
                  <a:cs typeface="SM JGothic Std Regular"/>
                </a:rPr>
                <a:t>N</a:t>
              </a:r>
              <a:r>
                <a:rPr lang="ko-KR" altLang="en-US" sz="1400" dirty="0" smtClean="0">
                  <a:latin typeface="나눔바른고딕" pitchFamily="50" charset="-127"/>
                  <a:ea typeface="나눔바른고딕" pitchFamily="50" charset="-127"/>
                  <a:cs typeface="SM JGothic Std Regular"/>
                </a:rPr>
                <a:t>시간 </a:t>
              </a:r>
              <a:r>
                <a:rPr lang="en-US" altLang="ko-KR" sz="1400" dirty="0" smtClean="0">
                  <a:latin typeface="나눔바른고딕" pitchFamily="50" charset="-127"/>
                  <a:ea typeface="나눔바른고딕" pitchFamily="50" charset="-127"/>
                  <a:cs typeface="SM JGothic Std Regular"/>
                </a:rPr>
                <a:t> but SNS</a:t>
              </a:r>
              <a:r>
                <a:rPr lang="ko-KR" altLang="en-US" sz="1400" dirty="0" smtClean="0">
                  <a:latin typeface="나눔바른고딕" pitchFamily="50" charset="-127"/>
                  <a:ea typeface="나눔바른고딕" pitchFamily="50" charset="-127"/>
                  <a:cs typeface="SM JGothic Std Regular"/>
                </a:rPr>
                <a:t>의 경우 </a:t>
              </a:r>
              <a:r>
                <a:rPr lang="en-US" altLang="ko-KR" sz="1400" dirty="0" smtClean="0">
                  <a:latin typeface="나눔바른고딕" pitchFamily="50" charset="-127"/>
                  <a:ea typeface="나눔바른고딕" pitchFamily="50" charset="-127"/>
                  <a:cs typeface="SM JGothic Std Regular"/>
                </a:rPr>
                <a:t>N</a:t>
              </a:r>
              <a:r>
                <a:rPr lang="ko-KR" altLang="en-US" sz="1400" dirty="0" smtClean="0">
                  <a:latin typeface="나눔바른고딕" pitchFamily="50" charset="-127"/>
                  <a:ea typeface="나눔바른고딕" pitchFamily="50" charset="-127"/>
                  <a:cs typeface="SM JGothic Std Regular"/>
                </a:rPr>
                <a:t>분 </a:t>
              </a:r>
              <a:r>
                <a:rPr lang="en-US" altLang="ko-KR" sz="1400" dirty="0" smtClean="0">
                  <a:latin typeface="나눔바른고딕" pitchFamily="50" charset="-127"/>
                  <a:ea typeface="나눔바른고딕" pitchFamily="50" charset="-127"/>
                  <a:cs typeface="SM JGothic Std Regular"/>
                </a:rPr>
                <a:t>(</a:t>
              </a:r>
              <a:r>
                <a:rPr lang="ko-KR" altLang="en-US" sz="1400" dirty="0" smtClean="0">
                  <a:latin typeface="나눔바른고딕" pitchFamily="50" charset="-127"/>
                  <a:ea typeface="나눔바른고딕" pitchFamily="50" charset="-127"/>
                  <a:cs typeface="SM JGothic Std Regular"/>
                </a:rPr>
                <a:t>오토 스케일 부적합</a:t>
              </a:r>
              <a:r>
                <a:rPr lang="en-US" altLang="ko-KR" sz="1400" dirty="0" smtClean="0">
                  <a:latin typeface="나눔바른고딕" pitchFamily="50" charset="-127"/>
                  <a:ea typeface="나눔바른고딕" pitchFamily="50" charset="-127"/>
                  <a:cs typeface="SM JGothic Std Regular"/>
                </a:rPr>
                <a:t>)</a:t>
              </a:r>
              <a:endPara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43532" y="3178302"/>
              <a:ext cx="2660880" cy="36412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웹 환경에서의 </a:t>
              </a:r>
              <a:r>
                <a:rPr lang="ko-KR" altLang="en-US" dirty="0" err="1" smtClean="0">
                  <a:latin typeface="나눔바른고딕" pitchFamily="50" charset="-127"/>
                  <a:ea typeface="나눔바른고딕" pitchFamily="50" charset="-127"/>
                </a:rPr>
                <a:t>프로비저닝</a:t>
              </a:r>
              <a:endParaRPr lang="en-US" altLang="ko-KR" dirty="0" smtClean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563186" y="5011786"/>
            <a:ext cx="6077159" cy="1445950"/>
            <a:chOff x="1554479" y="3178302"/>
            <a:chExt cx="6077159" cy="1445950"/>
          </a:xfrm>
        </p:grpSpPr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1554479" y="3542428"/>
              <a:ext cx="6077159" cy="1081824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txBody>
            <a:bodyPr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30000"/>
                </a:lnSpc>
                <a:buNone/>
              </a:pPr>
              <a:r>
                <a:rPr lang="ko-KR" altLang="en-US" sz="1400" dirty="0" smtClean="0">
                  <a:latin typeface="나눔바른고딕" pitchFamily="50" charset="-127"/>
                  <a:ea typeface="나눔바른고딕" pitchFamily="50" charset="-127"/>
                  <a:cs typeface="SM JGothic Std Regular"/>
                </a:rPr>
                <a:t>▲ </a:t>
              </a:r>
              <a:r>
                <a:rPr lang="en-US" altLang="ko-KR" sz="1400" dirty="0" smtClean="0">
                  <a:latin typeface="나눔바른고딕" pitchFamily="50" charset="-127"/>
                  <a:ea typeface="나눔바른고딕" pitchFamily="50" charset="-127"/>
                  <a:cs typeface="SM JGothic Std Regular"/>
                </a:rPr>
                <a:t>AWS</a:t>
              </a:r>
              <a:r>
                <a:rPr lang="ko-KR" altLang="en-US" sz="1400" dirty="0" smtClean="0">
                  <a:latin typeface="나눔바른고딕" pitchFamily="50" charset="-127"/>
                  <a:ea typeface="나눔바른고딕" pitchFamily="50" charset="-127"/>
                  <a:cs typeface="SM JGothic Std Regular"/>
                </a:rPr>
                <a:t>의 경우 자동화 되어 있을 시 </a:t>
              </a:r>
              <a:r>
                <a:rPr lang="en-US" altLang="ko-KR" sz="1400" dirty="0" smtClean="0">
                  <a:latin typeface="나눔바른고딕" pitchFamily="50" charset="-127"/>
                  <a:ea typeface="나눔바른고딕" pitchFamily="50" charset="-127"/>
                  <a:cs typeface="SM JGothic Std Regular"/>
                </a:rPr>
                <a:t>15</a:t>
              </a:r>
              <a:r>
                <a:rPr lang="ko-KR" altLang="en-US" sz="1400" dirty="0" smtClean="0">
                  <a:latin typeface="나눔바른고딕" pitchFamily="50" charset="-127"/>
                  <a:ea typeface="나눔바른고딕" pitchFamily="50" charset="-127"/>
                  <a:cs typeface="SM JGothic Std Regular"/>
                </a:rPr>
                <a:t>분 이내 복구 완료 가능</a:t>
              </a:r>
              <a:endPara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endParaRPr>
            </a:p>
            <a:p>
              <a:pPr marL="0" lvl="1" indent="0">
                <a:lnSpc>
                  <a:spcPct val="130000"/>
                </a:lnSpc>
                <a:buNone/>
              </a:pPr>
              <a:r>
                <a:rPr lang="ko-KR" altLang="en-US" sz="1400" dirty="0" smtClean="0">
                  <a:latin typeface="나눔바른고딕" pitchFamily="50" charset="-127"/>
                  <a:ea typeface="나눔바른고딕" pitchFamily="50" charset="-127"/>
                  <a:cs typeface="SM JGothic Std Regular"/>
                </a:rPr>
                <a:t>▲ </a:t>
              </a:r>
              <a:r>
                <a:rPr lang="ko-KR" altLang="en-US" sz="1400" dirty="0" smtClean="0">
                  <a:latin typeface="나눔바른고딕" pitchFamily="50" charset="-127"/>
                  <a:ea typeface="나눔바른고딕" pitchFamily="50" charset="-127"/>
                  <a:cs typeface="SM JGothic Std Regular"/>
                </a:rPr>
                <a:t>불가능한 경우</a:t>
              </a:r>
              <a:endPara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endParaRPr>
            </a:p>
            <a:p>
              <a:pPr marL="0" lvl="1" indent="0">
                <a:lnSpc>
                  <a:spcPct val="130000"/>
                </a:lnSpc>
                <a:buNone/>
              </a:pPr>
              <a:r>
                <a:rPr lang="en-US" altLang="ko-KR" sz="1400" dirty="0" smtClean="0">
                  <a:latin typeface="나눔바른고딕" pitchFamily="50" charset="-127"/>
                  <a:ea typeface="나눔바른고딕" pitchFamily="50" charset="-127"/>
                  <a:cs typeface="SM JGothic Std Regular"/>
                </a:rPr>
                <a:t>- </a:t>
              </a:r>
              <a:r>
                <a:rPr lang="en-US" altLang="ko-KR" sz="1400" dirty="0" err="1" smtClean="0">
                  <a:latin typeface="나눔바른고딕" pitchFamily="50" charset="-127"/>
                  <a:ea typeface="나눔바른고딕" pitchFamily="50" charset="-127"/>
                  <a:cs typeface="SM JGothic Std Regular"/>
                </a:rPr>
                <a:t>HeartBeats</a:t>
              </a:r>
              <a:r>
                <a:rPr lang="ko-KR" altLang="en-US" sz="1400" dirty="0" smtClean="0">
                  <a:latin typeface="나눔바른고딕" pitchFamily="50" charset="-127"/>
                  <a:ea typeface="나눔바른고딕" pitchFamily="50" charset="-127"/>
                  <a:cs typeface="SM JGothic Std Regular"/>
                </a:rPr>
                <a:t>와 같은 </a:t>
              </a:r>
              <a:r>
                <a:rPr lang="en-US" altLang="ko-KR" sz="1400" dirty="0" smtClean="0">
                  <a:latin typeface="나눔바른고딕" pitchFamily="50" charset="-127"/>
                  <a:ea typeface="나눔바른고딕" pitchFamily="50" charset="-127"/>
                  <a:cs typeface="SM JGothic Std Regular"/>
                </a:rPr>
                <a:t>24/7 </a:t>
              </a:r>
              <a:r>
                <a:rPr lang="ko-KR" altLang="en-US" sz="1400" dirty="0" smtClean="0">
                  <a:latin typeface="나눔바른고딕" pitchFamily="50" charset="-127"/>
                  <a:ea typeface="나눔바른고딕" pitchFamily="50" charset="-127"/>
                  <a:cs typeface="SM JGothic Std Regular"/>
                </a:rPr>
                <a:t>모니터링 서비스 활용</a:t>
              </a:r>
              <a:endParaRPr lang="en-US" altLang="ko-KR" sz="1400" dirty="0" smtClean="0">
                <a:latin typeface="나눔바른고딕" pitchFamily="50" charset="-127"/>
                <a:ea typeface="나눔바른고딕" pitchFamily="50" charset="-127"/>
                <a:cs typeface="SM JGothic Std Regular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43532" y="3178302"/>
              <a:ext cx="2660880" cy="36412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고장 발생 시 대응</a:t>
              </a:r>
              <a:endParaRPr lang="en-US" altLang="ko-KR" dirty="0" smtClean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13" name="Content Placeholder 2"/>
          <p:cNvSpPr txBox="1">
            <a:spLocks/>
          </p:cNvSpPr>
          <p:nvPr/>
        </p:nvSpPr>
        <p:spPr>
          <a:xfrm>
            <a:off x="7032381" y="13648"/>
            <a:ext cx="2980228" cy="591128"/>
          </a:xfrm>
          <a:prstGeom prst="rect">
            <a:avLst/>
          </a:prstGeom>
          <a:noFill/>
          <a:ln w="22225">
            <a:noFill/>
          </a:ln>
          <a:effectLst/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30000"/>
              </a:lnSpc>
              <a:buFont typeface="Arial"/>
              <a:buNone/>
            </a:pPr>
            <a:r>
              <a:rPr lang="ko-KR" altLang="en-US" sz="2000" dirty="0" smtClean="0">
                <a:solidFill>
                  <a:srgbClr val="FFFF00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인프라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SM JGothic Std Regular"/>
              </a:rPr>
              <a:t>내용</a:t>
            </a:r>
            <a:endParaRPr lang="en-US" altLang="ko-KR" sz="20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  <a:cs typeface="SM JGothic Std Regula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074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6450</TotalTime>
  <Words>346</Words>
  <Application>Microsoft Office PowerPoint</Application>
  <PresentationFormat>화면 슬라이드 쇼(4:3)</PresentationFormat>
  <Paragraphs>72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Office Theme</vt:lpstr>
      <vt:lpstr>디자인 사용자 지정</vt:lpstr>
      <vt:lpstr> Study Infra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jyp</dc:creator>
  <cp:lastModifiedBy>leejiyeon</cp:lastModifiedBy>
  <cp:revision>654</cp:revision>
  <dcterms:created xsi:type="dcterms:W3CDTF">2012-10-30T15:46:08Z</dcterms:created>
  <dcterms:modified xsi:type="dcterms:W3CDTF">2019-05-13T11:37:07Z</dcterms:modified>
</cp:coreProperties>
</file>