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0" r:id="rId4"/>
    <p:sldId id="415" r:id="rId5"/>
    <p:sldId id="417" r:id="rId6"/>
    <p:sldId id="418" r:id="rId7"/>
    <p:sldId id="422" r:id="rId8"/>
    <p:sldId id="419" r:id="rId9"/>
    <p:sldId id="423" r:id="rId10"/>
    <p:sldId id="420" r:id="rId11"/>
    <p:sldId id="421" r:id="rId12"/>
    <p:sldId id="41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192B3B"/>
    <a:srgbClr val="1D2B37"/>
    <a:srgbClr val="3F626D"/>
    <a:srgbClr val="2AE4FF"/>
    <a:srgbClr val="49D5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98" autoAdjust="0"/>
    <p:restoredTop sz="94869" autoAdjust="0"/>
  </p:normalViewPr>
  <p:slideViewPr>
    <p:cSldViewPr snapToGrid="0" snapToObjects="1">
      <p:cViewPr>
        <p:scale>
          <a:sx n="66" d="100"/>
          <a:sy n="66" d="100"/>
        </p:scale>
        <p:origin x="-882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A06B3-E4D5-4FAF-BEB2-8A47FA798A0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6CBB98-6CA4-4FB0-A670-B50A4472351B}">
      <dgm:prSet phldrT="[텍스트]" custT="1"/>
      <dgm:spPr>
        <a:solidFill>
          <a:schemeClr val="tx1">
            <a:alpha val="50000"/>
          </a:schemeClr>
        </a:solidFill>
      </dgm:spPr>
      <dgm:t>
        <a:bodyPr/>
        <a:lstStyle/>
        <a:p>
          <a:pPr latinLnBrk="1"/>
          <a:r>
            <a: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JAVA</a:t>
          </a:r>
          <a:endParaRPr lang="ko-KR" altLang="en-US" sz="2000" dirty="0">
            <a:solidFill>
              <a:schemeClr val="bg1"/>
            </a:solidFill>
            <a:latin typeface="나눔바른고딕" pitchFamily="50" charset="-127"/>
            <a:ea typeface="나눔바른고딕" pitchFamily="50" charset="-127"/>
          </a:endParaRPr>
        </a:p>
      </dgm:t>
    </dgm:pt>
    <dgm:pt modelId="{3808E3C0-4E5C-44C8-B781-6BD8B70AC3BB}" type="parTrans" cxnId="{2A738EF0-09FE-49BA-B707-B0B149F41485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F68D2995-5414-43FE-9ED1-D717A82DC546}" type="sibTrans" cxnId="{2A738EF0-09FE-49BA-B707-B0B149F41485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FF4B2454-B77E-418B-8C3D-C7B4C3F1EA34}">
      <dgm:prSet phldrT="[텍스트]" custT="1"/>
      <dgm:spPr>
        <a:solidFill>
          <a:schemeClr val="tx1">
            <a:alpha val="50000"/>
          </a:schemeClr>
        </a:solidFill>
      </dgm:spPr>
      <dgm:t>
        <a:bodyPr/>
        <a:lstStyle/>
        <a:p>
          <a:pPr latinLnBrk="1"/>
          <a:r>
            <a: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MySQL</a:t>
          </a:r>
          <a:endParaRPr lang="ko-KR" altLang="en-US" sz="2000" dirty="0">
            <a:solidFill>
              <a:schemeClr val="bg1"/>
            </a:solidFill>
            <a:latin typeface="나눔바른고딕" pitchFamily="50" charset="-127"/>
            <a:ea typeface="나눔바른고딕" pitchFamily="50" charset="-127"/>
          </a:endParaRPr>
        </a:p>
      </dgm:t>
    </dgm:pt>
    <dgm:pt modelId="{633A62DB-F69D-42F0-8EB6-3D77A1BC5700}" type="parTrans" cxnId="{E66F3855-0A1E-491C-9C3F-1519D128A10C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A5664E70-2E3C-4028-B944-7E7FC5796500}" type="sibTrans" cxnId="{E66F3855-0A1E-491C-9C3F-1519D128A10C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53AE15EA-D726-4B65-8D89-2D03E9D180F4}">
      <dgm:prSet phldrT="[텍스트]" custT="1"/>
      <dgm:spPr>
        <a:solidFill>
          <a:schemeClr val="tx1">
            <a:alpha val="50000"/>
          </a:schemeClr>
        </a:solidFill>
      </dgm:spPr>
      <dgm:t>
        <a:bodyPr/>
        <a:lstStyle/>
        <a:p>
          <a:pPr latinLnBrk="1"/>
          <a:r>
            <a: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HTML</a:t>
          </a:r>
        </a:p>
        <a:p>
          <a:pPr latinLnBrk="1"/>
          <a:r>
            <a: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CSS</a:t>
          </a:r>
        </a:p>
        <a:p>
          <a:pPr latinLnBrk="1"/>
          <a:r>
            <a: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JS</a:t>
          </a:r>
          <a:endParaRPr lang="ko-KR" altLang="en-US" sz="1600" dirty="0">
            <a:solidFill>
              <a:schemeClr val="bg1"/>
            </a:solidFill>
            <a:latin typeface="나눔바른고딕" pitchFamily="50" charset="-127"/>
            <a:ea typeface="나눔바른고딕" pitchFamily="50" charset="-127"/>
          </a:endParaRPr>
        </a:p>
      </dgm:t>
    </dgm:pt>
    <dgm:pt modelId="{795FC911-46DD-450D-89EC-6A60C3916E21}" type="parTrans" cxnId="{6E8F1172-391F-4DE1-9BA3-7093079A683E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FE79EE60-C003-4C6B-B559-A8501E5F78CC}" type="sibTrans" cxnId="{6E8F1172-391F-4DE1-9BA3-7093079A683E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63377465-D7AB-4C86-8257-2CF7A3C645E2}">
      <dgm:prSet phldrT="[텍스트]" custT="1"/>
      <dgm:spPr>
        <a:solidFill>
          <a:schemeClr val="tx1">
            <a:alpha val="50000"/>
          </a:schemeClr>
        </a:solidFill>
      </dgm:spPr>
      <dgm:t>
        <a:bodyPr/>
        <a:lstStyle/>
        <a:p>
          <a:pPr latinLnBrk="1"/>
          <a:r>
            <a: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JSP</a:t>
          </a:r>
          <a:endParaRPr lang="ko-KR" altLang="en-US" sz="2000" dirty="0">
            <a:solidFill>
              <a:schemeClr val="bg1"/>
            </a:solidFill>
            <a:latin typeface="나눔바른고딕" pitchFamily="50" charset="-127"/>
            <a:ea typeface="나눔바른고딕" pitchFamily="50" charset="-127"/>
          </a:endParaRPr>
        </a:p>
      </dgm:t>
    </dgm:pt>
    <dgm:pt modelId="{FD5C346E-23DC-4B7C-BC7A-92C3B0536871}" type="sibTrans" cxnId="{D34A796D-A97B-483A-81D5-467946AF951A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26257357-A327-496F-B6B4-C41E1B3AFA12}" type="parTrans" cxnId="{D34A796D-A97B-483A-81D5-467946AF951A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9E061A33-8C8A-4F20-9805-8E31132CF3F8}" type="pres">
      <dgm:prSet presAssocID="{B3FA06B3-E4D5-4FAF-BEB2-8A47FA798A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5975D2-8AEA-4C36-9415-AB3BB47F9807}" type="pres">
      <dgm:prSet presAssocID="{8B6CBB98-6CA4-4FB0-A670-B50A4472351B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A74CE-0B8F-4FDC-91C6-B7DFF2515052}" type="pres">
      <dgm:prSet presAssocID="{F68D2995-5414-43FE-9ED1-D717A82DC546}" presName="space" presStyleCnt="0"/>
      <dgm:spPr/>
    </dgm:pt>
    <dgm:pt modelId="{749150B5-1B79-4041-8A50-3DD56FAF12A8}" type="pres">
      <dgm:prSet presAssocID="{63377465-D7AB-4C86-8257-2CF7A3C645E2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9BDCC7-129B-4BFB-8E84-716A2FFE7C7D}" type="pres">
      <dgm:prSet presAssocID="{FD5C346E-23DC-4B7C-BC7A-92C3B0536871}" presName="space" presStyleCnt="0"/>
      <dgm:spPr/>
    </dgm:pt>
    <dgm:pt modelId="{059FAE15-644E-4C93-B19E-45A846D09DB7}" type="pres">
      <dgm:prSet presAssocID="{FF4B2454-B77E-418B-8C3D-C7B4C3F1EA34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130B46-0218-423D-AAD7-3E0ADE32CB3D}" type="pres">
      <dgm:prSet presAssocID="{A5664E70-2E3C-4028-B944-7E7FC5796500}" presName="space" presStyleCnt="0"/>
      <dgm:spPr/>
    </dgm:pt>
    <dgm:pt modelId="{92E1C65C-6C15-4183-825F-7F0D32C1525E}" type="pres">
      <dgm:prSet presAssocID="{53AE15EA-D726-4B65-8D89-2D03E9D180F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B48F49-06DA-4A8C-B858-7B3A996DA055}" type="presOf" srcId="{63377465-D7AB-4C86-8257-2CF7A3C645E2}" destId="{749150B5-1B79-4041-8A50-3DD56FAF12A8}" srcOrd="0" destOrd="0" presId="urn:microsoft.com/office/officeart/2005/8/layout/venn3"/>
    <dgm:cxn modelId="{6B5AC245-C705-49AA-9E94-E06C851BDE14}" type="presOf" srcId="{53AE15EA-D726-4B65-8D89-2D03E9D180F4}" destId="{92E1C65C-6C15-4183-825F-7F0D32C1525E}" srcOrd="0" destOrd="0" presId="urn:microsoft.com/office/officeart/2005/8/layout/venn3"/>
    <dgm:cxn modelId="{D34A796D-A97B-483A-81D5-467946AF951A}" srcId="{B3FA06B3-E4D5-4FAF-BEB2-8A47FA798A0A}" destId="{63377465-D7AB-4C86-8257-2CF7A3C645E2}" srcOrd="1" destOrd="0" parTransId="{26257357-A327-496F-B6B4-C41E1B3AFA12}" sibTransId="{FD5C346E-23DC-4B7C-BC7A-92C3B0536871}"/>
    <dgm:cxn modelId="{6E8F1172-391F-4DE1-9BA3-7093079A683E}" srcId="{B3FA06B3-E4D5-4FAF-BEB2-8A47FA798A0A}" destId="{53AE15EA-D726-4B65-8D89-2D03E9D180F4}" srcOrd="3" destOrd="0" parTransId="{795FC911-46DD-450D-89EC-6A60C3916E21}" sibTransId="{FE79EE60-C003-4C6B-B559-A8501E5F78CC}"/>
    <dgm:cxn modelId="{2A738EF0-09FE-49BA-B707-B0B149F41485}" srcId="{B3FA06B3-E4D5-4FAF-BEB2-8A47FA798A0A}" destId="{8B6CBB98-6CA4-4FB0-A670-B50A4472351B}" srcOrd="0" destOrd="0" parTransId="{3808E3C0-4E5C-44C8-B781-6BD8B70AC3BB}" sibTransId="{F68D2995-5414-43FE-9ED1-D717A82DC546}"/>
    <dgm:cxn modelId="{DAF55C96-2910-45A8-8C48-AEEAF357333B}" type="presOf" srcId="{FF4B2454-B77E-418B-8C3D-C7B4C3F1EA34}" destId="{059FAE15-644E-4C93-B19E-45A846D09DB7}" srcOrd="0" destOrd="0" presId="urn:microsoft.com/office/officeart/2005/8/layout/venn3"/>
    <dgm:cxn modelId="{E66F3855-0A1E-491C-9C3F-1519D128A10C}" srcId="{B3FA06B3-E4D5-4FAF-BEB2-8A47FA798A0A}" destId="{FF4B2454-B77E-418B-8C3D-C7B4C3F1EA34}" srcOrd="2" destOrd="0" parTransId="{633A62DB-F69D-42F0-8EB6-3D77A1BC5700}" sibTransId="{A5664E70-2E3C-4028-B944-7E7FC5796500}"/>
    <dgm:cxn modelId="{BE5AC7D6-76BB-4C37-9B02-3FC746D4B436}" type="presOf" srcId="{B3FA06B3-E4D5-4FAF-BEB2-8A47FA798A0A}" destId="{9E061A33-8C8A-4F20-9805-8E31132CF3F8}" srcOrd="0" destOrd="0" presId="urn:microsoft.com/office/officeart/2005/8/layout/venn3"/>
    <dgm:cxn modelId="{46D7D693-5FDC-4CEC-B86B-EA5E063CD95D}" type="presOf" srcId="{8B6CBB98-6CA4-4FB0-A670-B50A4472351B}" destId="{E55975D2-8AEA-4C36-9415-AB3BB47F9807}" srcOrd="0" destOrd="0" presId="urn:microsoft.com/office/officeart/2005/8/layout/venn3"/>
    <dgm:cxn modelId="{FCC28969-A3F3-46AF-ADC5-3E81C22729E3}" type="presParOf" srcId="{9E061A33-8C8A-4F20-9805-8E31132CF3F8}" destId="{E55975D2-8AEA-4C36-9415-AB3BB47F9807}" srcOrd="0" destOrd="0" presId="urn:microsoft.com/office/officeart/2005/8/layout/venn3"/>
    <dgm:cxn modelId="{EA63C8C3-DD83-44E1-A807-E31412CCE921}" type="presParOf" srcId="{9E061A33-8C8A-4F20-9805-8E31132CF3F8}" destId="{4B3A74CE-0B8F-4FDC-91C6-B7DFF2515052}" srcOrd="1" destOrd="0" presId="urn:microsoft.com/office/officeart/2005/8/layout/venn3"/>
    <dgm:cxn modelId="{C2B35A36-1826-4475-B1B5-6BE7E0F83645}" type="presParOf" srcId="{9E061A33-8C8A-4F20-9805-8E31132CF3F8}" destId="{749150B5-1B79-4041-8A50-3DD56FAF12A8}" srcOrd="2" destOrd="0" presId="urn:microsoft.com/office/officeart/2005/8/layout/venn3"/>
    <dgm:cxn modelId="{0E668DB7-88CD-4B87-A465-210EBEB5ED94}" type="presParOf" srcId="{9E061A33-8C8A-4F20-9805-8E31132CF3F8}" destId="{749BDCC7-129B-4BFB-8E84-716A2FFE7C7D}" srcOrd="3" destOrd="0" presId="urn:microsoft.com/office/officeart/2005/8/layout/venn3"/>
    <dgm:cxn modelId="{ABEF85B1-FF08-4781-890B-80A8AC30F2AB}" type="presParOf" srcId="{9E061A33-8C8A-4F20-9805-8E31132CF3F8}" destId="{059FAE15-644E-4C93-B19E-45A846D09DB7}" srcOrd="4" destOrd="0" presId="urn:microsoft.com/office/officeart/2005/8/layout/venn3"/>
    <dgm:cxn modelId="{D7D7278F-342D-4BA9-9058-F99B4A5E8684}" type="presParOf" srcId="{9E061A33-8C8A-4F20-9805-8E31132CF3F8}" destId="{6F130B46-0218-423D-AAD7-3E0ADE32CB3D}" srcOrd="5" destOrd="0" presId="urn:microsoft.com/office/officeart/2005/8/layout/venn3"/>
    <dgm:cxn modelId="{E3E99276-83D8-4CD0-8BEA-952BEB32DC3B}" type="presParOf" srcId="{9E061A33-8C8A-4F20-9805-8E31132CF3F8}" destId="{92E1C65C-6C15-4183-825F-7F0D32C1525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975D2-8AEA-4C36-9415-AB3BB47F9807}">
      <dsp:nvSpPr>
        <dsp:cNvPr id="0" name=""/>
        <dsp:cNvSpPr/>
      </dsp:nvSpPr>
      <dsp:spPr>
        <a:xfrm>
          <a:off x="1785" y="1136054"/>
          <a:ext cx="1791890" cy="1791890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5400" rIns="98614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JAVA</a:t>
          </a:r>
          <a:endParaRPr lang="ko-KR" altLang="en-US" sz="2000" kern="1200" dirty="0">
            <a:solidFill>
              <a:schemeClr val="bg1"/>
            </a:solidFill>
            <a:latin typeface="Yoon 윤고딕 540_TT" panose="02090603020101020101" pitchFamily="18" charset="-127"/>
            <a:ea typeface="Yoon 윤고딕 540_TT" panose="02090603020101020101" pitchFamily="18" charset="-127"/>
          </a:endParaRPr>
        </a:p>
      </dsp:txBody>
      <dsp:txXfrm>
        <a:off x="264201" y="1398470"/>
        <a:ext cx="1267058" cy="1267058"/>
      </dsp:txXfrm>
    </dsp:sp>
    <dsp:sp modelId="{749150B5-1B79-4041-8A50-3DD56FAF12A8}">
      <dsp:nvSpPr>
        <dsp:cNvPr id="0" name=""/>
        <dsp:cNvSpPr/>
      </dsp:nvSpPr>
      <dsp:spPr>
        <a:xfrm>
          <a:off x="1435298" y="1136054"/>
          <a:ext cx="1791890" cy="1791890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5400" rIns="98614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JSP</a:t>
          </a:r>
          <a:endParaRPr lang="ko-KR" altLang="en-US" sz="2000" kern="1200" dirty="0">
            <a:solidFill>
              <a:schemeClr val="bg1"/>
            </a:solidFill>
            <a:latin typeface="Yoon 윤고딕 540_TT" panose="02090603020101020101" pitchFamily="18" charset="-127"/>
            <a:ea typeface="Yoon 윤고딕 540_TT" panose="02090603020101020101" pitchFamily="18" charset="-127"/>
          </a:endParaRPr>
        </a:p>
      </dsp:txBody>
      <dsp:txXfrm>
        <a:off x="1697714" y="1398470"/>
        <a:ext cx="1267058" cy="1267058"/>
      </dsp:txXfrm>
    </dsp:sp>
    <dsp:sp modelId="{059FAE15-644E-4C93-B19E-45A846D09DB7}">
      <dsp:nvSpPr>
        <dsp:cNvPr id="0" name=""/>
        <dsp:cNvSpPr/>
      </dsp:nvSpPr>
      <dsp:spPr>
        <a:xfrm>
          <a:off x="2868810" y="1136054"/>
          <a:ext cx="1791890" cy="1791890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5400" rIns="98614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MySQL</a:t>
          </a:r>
          <a:endParaRPr lang="ko-KR" altLang="en-US" sz="2000" kern="1200" dirty="0">
            <a:solidFill>
              <a:schemeClr val="bg1"/>
            </a:solidFill>
            <a:latin typeface="Yoon 윤고딕 540_TT" panose="02090603020101020101" pitchFamily="18" charset="-127"/>
            <a:ea typeface="Yoon 윤고딕 540_TT" panose="02090603020101020101" pitchFamily="18" charset="-127"/>
          </a:endParaRPr>
        </a:p>
      </dsp:txBody>
      <dsp:txXfrm>
        <a:off x="3131226" y="1398470"/>
        <a:ext cx="1267058" cy="1267058"/>
      </dsp:txXfrm>
    </dsp:sp>
    <dsp:sp modelId="{92E1C65C-6C15-4183-825F-7F0D32C1525E}">
      <dsp:nvSpPr>
        <dsp:cNvPr id="0" name=""/>
        <dsp:cNvSpPr/>
      </dsp:nvSpPr>
      <dsp:spPr>
        <a:xfrm>
          <a:off x="4302323" y="1136054"/>
          <a:ext cx="1791890" cy="1791890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0320" rIns="98614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HTML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CSS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JS</a:t>
          </a:r>
          <a:endParaRPr lang="ko-KR" altLang="en-US" sz="1600" kern="1200" dirty="0">
            <a:solidFill>
              <a:schemeClr val="bg1"/>
            </a:solidFill>
            <a:latin typeface="Yoon 윤고딕 540_TT" panose="02090603020101020101" pitchFamily="18" charset="-127"/>
            <a:ea typeface="Yoon 윤고딕 540_TT" panose="02090603020101020101" pitchFamily="18" charset="-127"/>
          </a:endParaRPr>
        </a:p>
      </dsp:txBody>
      <dsp:txXfrm>
        <a:off x="4564739" y="1398470"/>
        <a:ext cx="1267058" cy="1267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A76B-6278-4649-B535-31EF52A8CEF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1084C-C5EC-43DE-A90F-831C4D7FB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665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6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8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83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93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909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532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086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0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01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3290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43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780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133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181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261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45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24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9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8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0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2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0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12700"/>
            <a:ext cx="9144000" cy="44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87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0C3-9445-41C9-B0E3-6F46B6581ACA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90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65" y="1769561"/>
            <a:ext cx="7772400" cy="1956604"/>
          </a:xfrm>
          <a:effectLst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  <a:t/>
            </a:r>
            <a:br>
              <a:rPr lang="en-US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</a:br>
            <a:r>
              <a:rPr lang="en-US" sz="5400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  <a:t>Study</a:t>
            </a:r>
            <a:br>
              <a:rPr lang="en-US" sz="5400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</a:br>
            <a:r>
              <a:rPr lang="en-US" sz="2000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  <a:t>TDD</a:t>
            </a:r>
            <a:endParaRPr lang="en-US" b="1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KGothic Std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575" y="4212090"/>
            <a:ext cx="6400800" cy="1183649"/>
          </a:xfrm>
          <a:effectLst/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Presenter</a:t>
            </a:r>
            <a:endParaRPr lang="en-US" altLang="ko-KR" sz="1400" b="1" dirty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r>
              <a:rPr lang="ko-KR" altLang="en-US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박진영</a:t>
            </a:r>
            <a:endParaRPr lang="en-US" altLang="ko-KR" sz="2400" b="1" dirty="0" smtClean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44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742950"/>
            <a:ext cx="9144000" cy="164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TDD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장점</a:t>
            </a:r>
            <a:endParaRPr lang="en-US" altLang="ko-KR" sz="44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130" y="3483418"/>
            <a:ext cx="8287439" cy="210457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장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점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</a:t>
            </a:r>
          </a:p>
          <a:p>
            <a:pPr marL="342900" lvl="1" indent="-342900">
              <a:lnSpc>
                <a:spcPct val="130000"/>
              </a:lnSpc>
              <a:buAutoNum type="arabicParenR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개발의 방향성 유지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342900" lvl="1" indent="-342900">
              <a:lnSpc>
                <a:spcPct val="130000"/>
              </a:lnSpc>
              <a:buAutoNum type="arabicParenR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품질 향상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342900" lvl="1" indent="-342900">
              <a:lnSpc>
                <a:spcPct val="130000"/>
              </a:lnSpc>
              <a:buAutoNum type="arabicParenR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자동화된 테스트 가능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342900" lvl="1" indent="-342900">
              <a:lnSpc>
                <a:spcPct val="130000"/>
              </a:lnSpc>
              <a:buAutoNum type="arabicParenR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대규모 프로젝트 진행 시 개발자들 간 의사소통의 창구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342900" lvl="1" indent="-342900">
              <a:lnSpc>
                <a:spcPct val="130000"/>
              </a:lnSpc>
              <a:buAutoNum type="arabicParenR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설계 개선 및 예외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/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오류의 최소화 가능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TDD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장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점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075541"/>
            <a:ext cx="9144000" cy="2525485"/>
            <a:chOff x="0" y="742950"/>
            <a:chExt cx="9144000" cy="1647825"/>
          </a:xfrm>
        </p:grpSpPr>
        <p:sp>
          <p:nvSpPr>
            <p:cNvPr id="16" name="직사각형 15"/>
            <p:cNvSpPr/>
            <p:nvPr/>
          </p:nvSpPr>
          <p:spPr>
            <a:xfrm>
              <a:off x="0" y="742950"/>
              <a:ext cx="9144000" cy="16478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7886" y="1004660"/>
              <a:ext cx="6357257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직사각형 7"/>
          <p:cNvSpPr/>
          <p:nvPr/>
        </p:nvSpPr>
        <p:spPr>
          <a:xfrm>
            <a:off x="3773712" y="1659375"/>
            <a:ext cx="1567540" cy="3385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Remember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xmlns="" val="3092230391"/>
              </p:ext>
            </p:extLst>
          </p:nvPr>
        </p:nvGraphicFramePr>
        <p:xfrm>
          <a:off x="-6560457" y="28880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775037" y="13648"/>
            <a:ext cx="1756119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INTRO</a:t>
            </a:r>
            <a:endParaRPr lang="en-US" altLang="ko-KR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688114"/>
            <a:ext cx="9144000" cy="1385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기존 방식의 문제점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디버깅 코드 및 기능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로직</a:t>
            </a:r>
            <a:r>
              <a:rPr lang="ko-KR" altLang="en-US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혼재 </a:t>
            </a:r>
            <a:r>
              <a:rPr lang="en-US" altLang="ko-KR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논리적 오류 탐색 불가 </a:t>
            </a:r>
            <a:r>
              <a:rPr lang="en-US" altLang="ko-KR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입력값</a:t>
            </a:r>
            <a:r>
              <a:rPr lang="ko-KR" altLang="en-US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검증 회피</a:t>
            </a:r>
            <a:endParaRPr lang="en-US" altLang="ko-KR" sz="14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4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유지보수 비용 증가 초래</a:t>
            </a:r>
            <a:endParaRPr lang="en-US" altLang="ko-KR" sz="1400" b="1" dirty="0" smtClean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902853" y="812801"/>
            <a:ext cx="3331708" cy="3480922"/>
            <a:chOff x="298107" y="1204685"/>
            <a:chExt cx="2723640" cy="32366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8107" y="1528749"/>
              <a:ext cx="2723640" cy="2912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직사각형 9"/>
            <p:cNvSpPr/>
            <p:nvPr/>
          </p:nvSpPr>
          <p:spPr>
            <a:xfrm>
              <a:off x="414219" y="1204685"/>
              <a:ext cx="1225893" cy="3385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기존 방식</a:t>
              </a: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713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742950"/>
            <a:ext cx="9144000" cy="164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What’s TDD</a:t>
            </a:r>
            <a:endParaRPr lang="en-US" altLang="ko-KR" sz="44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73" y="3109680"/>
            <a:ext cx="4797000" cy="304436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개요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 typeface="Arial"/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정의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업무 코드 이전에 정상 종료 조건 확인하는 개발 방식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목표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제대로 된 동작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+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간결하고 깔끔한 코드 구성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범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위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통상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메소드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단위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특징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통합 테스트 용이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저→고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/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유지보수 비용 감소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	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     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신속한 오류 검출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/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규모가 큰 프로젝트에 용이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방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식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질문 </a:t>
            </a:r>
            <a:r>
              <a:rPr lang="ko-KR" altLang="en-US" sz="1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→ 응답 →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리팩토링</a:t>
            </a:r>
            <a:r>
              <a:rPr lang="ko-KR" altLang="en-US" sz="1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→ 반복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	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      *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순서도 참고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TDD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개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요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7179" y="3225791"/>
            <a:ext cx="3745919" cy="263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532800" y="2819400"/>
            <a:ext cx="1499581" cy="3641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순서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742950"/>
            <a:ext cx="9144000" cy="164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질문 </a:t>
            </a:r>
            <a:r>
              <a:rPr lang="en-US" altLang="ko-KR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응답</a:t>
            </a:r>
            <a:endParaRPr lang="en-US" altLang="ko-KR" sz="44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5019" y="3414474"/>
            <a:ext cx="4797000" cy="2391234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개요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정의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실패 →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성공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→ 실패 → 성공 코드 반복 작성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특징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</a:t>
            </a: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최대한 </a:t>
            </a:r>
            <a:r>
              <a:rPr lang="ko-KR" altLang="en-US" sz="1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많고 다양한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실패 코드 작성해볼 것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실패 케이스가 많아질수록 성공에 대한 보완 가능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가능한 빨리 진행하는 것이 좋음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XP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의 특징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TDD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방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식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90856" y="2950026"/>
            <a:ext cx="3161257" cy="3641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실패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or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성공에 대한 예외 처리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363271" y="3545887"/>
            <a:ext cx="3577524" cy="2129198"/>
            <a:chOff x="5363271" y="3545887"/>
            <a:chExt cx="3577524" cy="21291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63271" y="3545887"/>
              <a:ext cx="3577524" cy="212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5363271" y="3545887"/>
              <a:ext cx="3577524" cy="212919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30000"/>
                </a:lnSpc>
                <a:buNone/>
              </a:pP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808565" y="3962399"/>
            <a:ext cx="1985605" cy="1088571"/>
          </a:xfrm>
          <a:prstGeom prst="rect">
            <a:avLst/>
          </a:prstGeom>
          <a:ln w="19050">
            <a:solidFill>
              <a:srgbClr val="FF0000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buNone/>
            </a:pP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742950"/>
            <a:ext cx="9144000" cy="164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정제 </a:t>
            </a:r>
            <a:r>
              <a:rPr lang="en-US" altLang="ko-KR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ko-KR" altLang="en-US" sz="4400" b="1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리팩토링</a:t>
            </a:r>
            <a:endParaRPr lang="en-US" altLang="ko-KR" sz="44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3075" y="3298362"/>
            <a:ext cx="4797000" cy="263798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개요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정의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4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가지 핵심사항 고려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(4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가지 핵심사항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</a:t>
            </a: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가독성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중복성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오기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구조 개선 필요성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TDD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방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식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90856" y="2950026"/>
            <a:ext cx="3161257" cy="3641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다소 아쉬운 형태의 테스트 코드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92308" y="3574141"/>
            <a:ext cx="3577524" cy="2129198"/>
            <a:chOff x="9383728" y="2950026"/>
            <a:chExt cx="3577524" cy="2129198"/>
          </a:xfrm>
        </p:grpSpPr>
        <p:grpSp>
          <p:nvGrpSpPr>
            <p:cNvPr id="11" name="그룹 10"/>
            <p:cNvGrpSpPr/>
            <p:nvPr/>
          </p:nvGrpSpPr>
          <p:grpSpPr>
            <a:xfrm>
              <a:off x="9383728" y="2950026"/>
              <a:ext cx="3577524" cy="2129198"/>
              <a:chOff x="5363271" y="3545887"/>
              <a:chExt cx="3577524" cy="2129198"/>
            </a:xfrm>
          </p:grpSpPr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363271" y="3545887"/>
                <a:ext cx="3577524" cy="212919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lnSpc>
                    <a:spcPct val="130000"/>
                  </a:lnSpc>
                  <a:buNone/>
                </a:pPr>
                <a:endPara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endParaRPr>
              </a:p>
            </p:txBody>
          </p:sp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389318" y="3568700"/>
                <a:ext cx="3551477" cy="2106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1527195" y="3403600"/>
              <a:ext cx="1390515" cy="689430"/>
            </a:xfrm>
            <a:prstGeom prst="rect">
              <a:avLst/>
            </a:prstGeom>
            <a:ln w="19050">
              <a:solidFill>
                <a:srgbClr val="FF0000"/>
              </a:solidFill>
            </a:ln>
            <a:effectLst/>
          </p:spPr>
          <p:txBody>
            <a:bodyPr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30000"/>
                </a:lnSpc>
                <a:buNone/>
              </a:pP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901373"/>
            <a:ext cx="9144000" cy="2819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u="sng" dirty="0" err="1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리팩토링</a:t>
            </a:r>
            <a:endParaRPr lang="en-US" altLang="ko-KR" sz="2800" b="1" u="sng" dirty="0" smtClean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외관의 변화 없이 내부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로직을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개선하는 소프트웨어 정제 방법</a:t>
            </a:r>
            <a:endPara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e.g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특정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메소드에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파라미터를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추가 하는 것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리팩토링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X</a:t>
            </a:r>
            <a:endParaRPr lang="en-US" altLang="ko-KR" sz="2000" dirty="0" smtClean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기존의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파라미터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명을 더욱 명확하게 변경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 set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메소드로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변수 생성 대체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ko-KR" altLang="en-US" sz="1600" dirty="0" err="1" smtClean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리팩토링</a:t>
            </a:r>
            <a:r>
              <a:rPr lang="ko-KR" altLang="en-US" sz="1600" dirty="0" smtClean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TDD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방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식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742950"/>
            <a:ext cx="9144000" cy="164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JUnit</a:t>
            </a:r>
            <a:endParaRPr lang="en-US" altLang="ko-KR" sz="44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3075" y="3211278"/>
            <a:ext cx="4797000" cy="291375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개요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정의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자바에서 활용하는 대표적인 단위 테스트 프레임워크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특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징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문자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or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GUI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기반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/ </a:t>
            </a:r>
            <a:r>
              <a:rPr lang="en-US" altLang="ko-KR" sz="1400" b="1" u="sng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assertEquals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예상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,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실제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결과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성공 </a:t>
            </a:r>
            <a:r>
              <a:rPr lang="ko-KR" altLang="en-US" sz="1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실패</a:t>
            </a:r>
            <a:endParaRPr lang="en-US" altLang="ko-KR" sz="1400" dirty="0" smtClean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방식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- jar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파일 필요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메인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메소드에서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별도 코드 작성 및 실행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X</a:t>
            </a: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테스트 하고자 하는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메소드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위에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애노테이션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@Test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표기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endParaRPr lang="en-US" altLang="ko-KR" sz="1400" dirty="0" smtClean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TDD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en-US" altLang="ko-KR" sz="11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JUnit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1202" y="2993568"/>
            <a:ext cx="2058171" cy="3641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애노테이션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예시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92308" y="3574141"/>
            <a:ext cx="3577524" cy="212919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buNone/>
            </a:pP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1336" y="3588655"/>
            <a:ext cx="3548496" cy="211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435850" y="3603169"/>
            <a:ext cx="602093" cy="315688"/>
          </a:xfrm>
          <a:prstGeom prst="rect">
            <a:avLst/>
          </a:prstGeom>
          <a:ln w="19050">
            <a:solidFill>
              <a:srgbClr val="FF0000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buNone/>
            </a:pP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814283"/>
            <a:ext cx="9144000" cy="3037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u="sng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assert </a:t>
            </a:r>
            <a:r>
              <a:rPr lang="ko-KR" altLang="en-US" sz="2800" b="1" u="sng" dirty="0" err="1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sz="2800" b="1" u="sng" dirty="0" smtClean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assertEquals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assertTrue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/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assertFalse</a:t>
            </a:r>
            <a:endPara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Equals(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a,b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 = a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 같은지 확인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True(a) = a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 참인지 확인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False(a) = a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 거짓인지 확인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*  True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False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의 특정 메소드의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리턴값이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boolean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 경우 활용하면 될듯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TDD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방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식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742950"/>
            <a:ext cx="9144000" cy="164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JUnit</a:t>
            </a:r>
            <a:r>
              <a:rPr lang="en-US" altLang="ko-KR" sz="4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44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130" y="2598057"/>
            <a:ext cx="8287439" cy="3483431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유의사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항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</a:t>
            </a: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fail()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및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assert()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메소드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적극 활용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400" b="1" u="sng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* </a:t>
            </a:r>
            <a:r>
              <a:rPr lang="ko-KR" altLang="en-US" sz="1400" b="1" u="sng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단순 </a:t>
            </a:r>
            <a:r>
              <a:rPr lang="ko-KR" altLang="en-US" sz="1400" b="1" u="sng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출력문</a:t>
            </a:r>
            <a:r>
              <a:rPr lang="ko-KR" altLang="en-US" sz="1400" b="1" u="sng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en-US" altLang="ko-KR" sz="1400" b="1" u="sng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/ </a:t>
            </a:r>
            <a:r>
              <a:rPr lang="ko-KR" altLang="en-US" sz="1400" b="1" u="sng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예외처리 대신 굳이 사용하는 이유 </a:t>
            </a:r>
            <a:r>
              <a:rPr lang="en-US" altLang="ko-KR" sz="1400" b="1" u="sng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= </a:t>
            </a:r>
            <a:r>
              <a:rPr lang="ko-KR" altLang="en-US" sz="1400" b="1" u="sng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가독성</a:t>
            </a:r>
            <a:r>
              <a:rPr lang="ko-KR" altLang="en-US" sz="1400" b="1" u="sng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en-US" altLang="ko-KR" sz="1400" b="1" u="sng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/ </a:t>
            </a:r>
            <a:r>
              <a:rPr lang="ko-KR" altLang="en-US" sz="1400" b="1" u="sng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테스트 코드라는 의미 부여</a:t>
            </a:r>
            <a:endParaRPr lang="en-US" altLang="ko-KR" sz="1400" b="1" u="sng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파라미터의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변수명은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비교적 명확한 의미 함축하는 것이 좋음 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e.g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int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money</a:t>
            </a:r>
            <a:endParaRPr lang="en-US" altLang="ko-KR" sz="1400" dirty="0" smtClean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테스트 클래스 내 중복 코드 수정 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e.g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지역변수 → 전역변수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/ set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메소드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활용하면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가독성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향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상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@Before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와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@After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애노테이션을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통해 테스트 전후 반드시 실행해야 하는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메소드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구분 가능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TDD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en-US" altLang="ko-KR" sz="11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JUnit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00758" y="4742998"/>
            <a:ext cx="3113420" cy="1168762"/>
            <a:chOff x="471614" y="4873624"/>
            <a:chExt cx="3113420" cy="116876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6895" y="4873624"/>
              <a:ext cx="2597845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직사각형 10"/>
            <p:cNvSpPr/>
            <p:nvPr/>
          </p:nvSpPr>
          <p:spPr>
            <a:xfrm>
              <a:off x="471614" y="5678260"/>
              <a:ext cx="3113420" cy="3641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set </a:t>
              </a:r>
              <a:r>
                <a:rPr lang="ko-KR" altLang="en-US" dirty="0" err="1" smtClean="0">
                  <a:latin typeface="나눔바른고딕" pitchFamily="50" charset="-127"/>
                  <a:ea typeface="나눔바른고딕" pitchFamily="50" charset="-127"/>
                </a:rPr>
                <a:t>메소드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 및 </a:t>
              </a:r>
              <a:r>
                <a:rPr lang="ko-KR" altLang="en-US" dirty="0" err="1" smtClean="0">
                  <a:latin typeface="나눔바른고딕" pitchFamily="50" charset="-127"/>
                  <a:ea typeface="나눔바른고딕" pitchFamily="50" charset="-127"/>
                </a:rPr>
                <a:t>애노테이션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 예시</a:t>
              </a: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6374</TotalTime>
  <Words>444</Words>
  <Application>Microsoft Office PowerPoint</Application>
  <PresentationFormat>화면 슬라이드 쇼(4:3)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Theme</vt:lpstr>
      <vt:lpstr>디자인 사용자 지정</vt:lpstr>
      <vt:lpstr> Study TDD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jyp</dc:creator>
  <cp:lastModifiedBy>leejiyeon</cp:lastModifiedBy>
  <cp:revision>611</cp:revision>
  <dcterms:created xsi:type="dcterms:W3CDTF">2012-10-30T15:46:08Z</dcterms:created>
  <dcterms:modified xsi:type="dcterms:W3CDTF">2019-04-22T11:52:59Z</dcterms:modified>
</cp:coreProperties>
</file>